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89" r:id="rId6"/>
    <p:sldId id="276" r:id="rId7"/>
    <p:sldId id="288" r:id="rId8"/>
    <p:sldId id="291" r:id="rId9"/>
    <p:sldId id="293" r:id="rId10"/>
    <p:sldId id="292" r:id="rId11"/>
    <p:sldId id="278" r:id="rId12"/>
    <p:sldId id="290" r:id="rId13"/>
    <p:sldId id="294" r:id="rId14"/>
    <p:sldId id="295" r:id="rId15"/>
    <p:sldId id="296" r:id="rId16"/>
    <p:sldId id="297"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295"/>
    <a:srgbClr val="11AEC7"/>
    <a:srgbClr val="F59F26"/>
    <a:srgbClr val="CB7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52" autoAdjust="0"/>
  </p:normalViewPr>
  <p:slideViewPr>
    <p:cSldViewPr snapToGrid="0" showGuides="1">
      <p:cViewPr varScale="1">
        <p:scale>
          <a:sx n="92" d="100"/>
          <a:sy n="92" d="100"/>
        </p:scale>
        <p:origin x="492"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20/10/24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20/10/24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20/10/24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20/10/24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830997"/>
          </a:xfrm>
        </p:spPr>
        <p:txBody>
          <a:bodyPr lIns="0" tIns="0" rIns="0" bIns="0" anchor="t">
            <a:spAutoFit/>
          </a:bodyPr>
          <a:lstStyle/>
          <a:p>
            <a:r>
              <a:rPr lang="en-US" b="1" dirty="0">
                <a:solidFill>
                  <a:schemeClr val="bg1"/>
                </a:solidFill>
              </a:rPr>
              <a:t>Database Security</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utoShape 10">
            <a:extLst>
              <a:ext uri="{FF2B5EF4-FFF2-40B4-BE49-F238E27FC236}">
                <a16:creationId xmlns:a16="http://schemas.microsoft.com/office/drawing/2014/main" id="{D07985E0-9759-4892-9ECD-CADEEC92112F}"/>
              </a:ext>
            </a:extLst>
          </p:cNvPr>
          <p:cNvSpPr>
            <a:spLocks/>
          </p:cNvSpPr>
          <p:nvPr/>
        </p:nvSpPr>
        <p:spPr bwMode="auto">
          <a:xfrm flipH="1">
            <a:off x="5795112" y="264079"/>
            <a:ext cx="601775" cy="862722"/>
          </a:xfrm>
          <a:custGeom>
            <a:avLst/>
            <a:gdLst>
              <a:gd name="T0" fmla="+- 0 7056 7056"/>
              <a:gd name="T1" fmla="*/ T0 w 452"/>
              <a:gd name="T2" fmla="+- 0 944 660"/>
              <a:gd name="T3" fmla="*/ 944 h 648"/>
              <a:gd name="T4" fmla="+- 0 7507 7056"/>
              <a:gd name="T5" fmla="*/ T4 w 452"/>
              <a:gd name="T6" fmla="+- 0 1308 660"/>
              <a:gd name="T7" fmla="*/ 1308 h 648"/>
              <a:gd name="T8" fmla="+- 0 7094 7056"/>
              <a:gd name="T9" fmla="*/ T8 w 452"/>
              <a:gd name="T10" fmla="+- 0 1267 660"/>
              <a:gd name="T11" fmla="*/ 1267 h 648"/>
              <a:gd name="T12" fmla="+- 0 7507 7056"/>
              <a:gd name="T13" fmla="*/ T12 w 452"/>
              <a:gd name="T14" fmla="+- 0 983 660"/>
              <a:gd name="T15" fmla="*/ 983 h 648"/>
              <a:gd name="T16" fmla="+- 0 7507 7056"/>
              <a:gd name="T17" fmla="*/ T16 w 452"/>
              <a:gd name="T18" fmla="+- 0 983 660"/>
              <a:gd name="T19" fmla="*/ 983 h 648"/>
              <a:gd name="T20" fmla="+- 0 7469 7056"/>
              <a:gd name="T21" fmla="*/ T20 w 452"/>
              <a:gd name="T22" fmla="+- 0 1267 660"/>
              <a:gd name="T23" fmla="*/ 1267 h 648"/>
              <a:gd name="T24" fmla="+- 0 7507 7056"/>
              <a:gd name="T25" fmla="*/ T24 w 452"/>
              <a:gd name="T26" fmla="+- 0 983 660"/>
              <a:gd name="T27" fmla="*/ 983 h 648"/>
              <a:gd name="T28" fmla="+- 0 7266 7056"/>
              <a:gd name="T29" fmla="*/ T28 w 452"/>
              <a:gd name="T30" fmla="+- 0 661 660"/>
              <a:gd name="T31" fmla="*/ 661 h 648"/>
              <a:gd name="T32" fmla="+- 0 7236 7056"/>
              <a:gd name="T33" fmla="*/ T32 w 452"/>
              <a:gd name="T34" fmla="+- 0 667 660"/>
              <a:gd name="T35" fmla="*/ 667 h 648"/>
              <a:gd name="T36" fmla="+- 0 7209 7056"/>
              <a:gd name="T37" fmla="*/ T36 w 452"/>
              <a:gd name="T38" fmla="+- 0 681 660"/>
              <a:gd name="T39" fmla="*/ 681 h 648"/>
              <a:gd name="T40" fmla="+- 0 7185 7056"/>
              <a:gd name="T41" fmla="*/ T40 w 452"/>
              <a:gd name="T42" fmla="+- 0 698 660"/>
              <a:gd name="T43" fmla="*/ 698 h 648"/>
              <a:gd name="T44" fmla="+- 0 7166 7056"/>
              <a:gd name="T45" fmla="*/ T44 w 452"/>
              <a:gd name="T46" fmla="+- 0 721 660"/>
              <a:gd name="T47" fmla="*/ 721 h 648"/>
              <a:gd name="T48" fmla="+- 0 7150 7056"/>
              <a:gd name="T49" fmla="*/ T48 w 452"/>
              <a:gd name="T50" fmla="+- 0 747 660"/>
              <a:gd name="T51" fmla="*/ 747 h 648"/>
              <a:gd name="T52" fmla="+- 0 7138 7056"/>
              <a:gd name="T53" fmla="*/ T52 w 452"/>
              <a:gd name="T54" fmla="+- 0 777 660"/>
              <a:gd name="T55" fmla="*/ 777 h 648"/>
              <a:gd name="T56" fmla="+- 0 7133 7056"/>
              <a:gd name="T57" fmla="*/ T56 w 452"/>
              <a:gd name="T58" fmla="+- 0 808 660"/>
              <a:gd name="T59" fmla="*/ 808 h 648"/>
              <a:gd name="T60" fmla="+- 0 7132 7056"/>
              <a:gd name="T61" fmla="*/ T60 w 452"/>
              <a:gd name="T62" fmla="+- 0 944 660"/>
              <a:gd name="T63" fmla="*/ 944 h 648"/>
              <a:gd name="T64" fmla="+- 0 7168 7056"/>
              <a:gd name="T65" fmla="*/ T64 w 452"/>
              <a:gd name="T66" fmla="+- 0 825 660"/>
              <a:gd name="T67" fmla="*/ 825 h 648"/>
              <a:gd name="T68" fmla="+- 0 7171 7056"/>
              <a:gd name="T69" fmla="*/ T68 w 452"/>
              <a:gd name="T70" fmla="+- 0 800 660"/>
              <a:gd name="T71" fmla="*/ 800 h 648"/>
              <a:gd name="T72" fmla="+- 0 7177 7056"/>
              <a:gd name="T73" fmla="*/ T72 w 452"/>
              <a:gd name="T74" fmla="+- 0 777 660"/>
              <a:gd name="T75" fmla="*/ 777 h 648"/>
              <a:gd name="T76" fmla="+- 0 7188 7056"/>
              <a:gd name="T77" fmla="*/ T76 w 452"/>
              <a:gd name="T78" fmla="+- 0 756 660"/>
              <a:gd name="T79" fmla="*/ 756 h 648"/>
              <a:gd name="T80" fmla="+- 0 7202 7056"/>
              <a:gd name="T81" fmla="*/ T80 w 452"/>
              <a:gd name="T82" fmla="+- 0 737 660"/>
              <a:gd name="T83" fmla="*/ 737 h 648"/>
              <a:gd name="T84" fmla="+- 0 7218 7056"/>
              <a:gd name="T85" fmla="*/ T84 w 452"/>
              <a:gd name="T86" fmla="+- 0 722 660"/>
              <a:gd name="T87" fmla="*/ 722 h 648"/>
              <a:gd name="T88" fmla="+- 0 7236 7056"/>
              <a:gd name="T89" fmla="*/ T88 w 452"/>
              <a:gd name="T90" fmla="+- 0 710 660"/>
              <a:gd name="T91" fmla="*/ 710 h 648"/>
              <a:gd name="T92" fmla="+- 0 7259 7056"/>
              <a:gd name="T93" fmla="*/ T92 w 452"/>
              <a:gd name="T94" fmla="+- 0 704 660"/>
              <a:gd name="T95" fmla="*/ 704 h 648"/>
              <a:gd name="T96" fmla="+- 0 7283 7056"/>
              <a:gd name="T97" fmla="*/ T96 w 452"/>
              <a:gd name="T98" fmla="+- 0 702 660"/>
              <a:gd name="T99" fmla="*/ 702 h 648"/>
              <a:gd name="T100" fmla="+- 0 7378 7056"/>
              <a:gd name="T101" fmla="*/ T100 w 452"/>
              <a:gd name="T102" fmla="+- 0 698 660"/>
              <a:gd name="T103" fmla="*/ 698 h 648"/>
              <a:gd name="T104" fmla="+- 0 7355 7056"/>
              <a:gd name="T105" fmla="*/ T104 w 452"/>
              <a:gd name="T106" fmla="+- 0 681 660"/>
              <a:gd name="T107" fmla="*/ 681 h 648"/>
              <a:gd name="T108" fmla="+- 0 7328 7056"/>
              <a:gd name="T109" fmla="*/ T108 w 452"/>
              <a:gd name="T110" fmla="+- 0 667 660"/>
              <a:gd name="T111" fmla="*/ 667 h 648"/>
              <a:gd name="T112" fmla="+- 0 7298 7056"/>
              <a:gd name="T113" fmla="*/ T112 w 452"/>
              <a:gd name="T114" fmla="+- 0 661 660"/>
              <a:gd name="T115" fmla="*/ 661 h 648"/>
              <a:gd name="T116" fmla="+- 0 7382 7056"/>
              <a:gd name="T117" fmla="*/ T116 w 452"/>
              <a:gd name="T118" fmla="+- 0 702 660"/>
              <a:gd name="T119" fmla="*/ 702 h 648"/>
              <a:gd name="T120" fmla="+- 0 7294 7056"/>
              <a:gd name="T121" fmla="*/ T120 w 452"/>
              <a:gd name="T122" fmla="+- 0 702 660"/>
              <a:gd name="T123" fmla="*/ 702 h 648"/>
              <a:gd name="T124" fmla="+- 0 7316 7056"/>
              <a:gd name="T125" fmla="*/ T124 w 452"/>
              <a:gd name="T126" fmla="+- 0 706 660"/>
              <a:gd name="T127" fmla="*/ 706 h 648"/>
              <a:gd name="T128" fmla="+- 0 7337 7056"/>
              <a:gd name="T129" fmla="*/ T128 w 452"/>
              <a:gd name="T130" fmla="+- 0 716 660"/>
              <a:gd name="T131" fmla="*/ 716 h 648"/>
              <a:gd name="T132" fmla="+- 0 7355 7056"/>
              <a:gd name="T133" fmla="*/ T132 w 452"/>
              <a:gd name="T134" fmla="+- 0 729 660"/>
              <a:gd name="T135" fmla="*/ 729 h 648"/>
              <a:gd name="T136" fmla="+- 0 7369 7056"/>
              <a:gd name="T137" fmla="*/ T136 w 452"/>
              <a:gd name="T138" fmla="+- 0 747 660"/>
              <a:gd name="T139" fmla="*/ 747 h 648"/>
              <a:gd name="T140" fmla="+- 0 7381 7056"/>
              <a:gd name="T141" fmla="*/ T140 w 452"/>
              <a:gd name="T142" fmla="+- 0 766 660"/>
              <a:gd name="T143" fmla="*/ 766 h 648"/>
              <a:gd name="T144" fmla="+- 0 7390 7056"/>
              <a:gd name="T145" fmla="*/ T144 w 452"/>
              <a:gd name="T146" fmla="+- 0 788 660"/>
              <a:gd name="T147" fmla="*/ 788 h 648"/>
              <a:gd name="T148" fmla="+- 0 7394 7056"/>
              <a:gd name="T149" fmla="*/ T148 w 452"/>
              <a:gd name="T150" fmla="+- 0 812 660"/>
              <a:gd name="T151" fmla="*/ 812 h 648"/>
              <a:gd name="T152" fmla="+- 0 7395 7056"/>
              <a:gd name="T153" fmla="*/ T152 w 452"/>
              <a:gd name="T154" fmla="+- 0 944 660"/>
              <a:gd name="T155" fmla="*/ 944 h 648"/>
              <a:gd name="T156" fmla="+- 0 7433 7056"/>
              <a:gd name="T157" fmla="*/ T156 w 452"/>
              <a:gd name="T158" fmla="+- 0 825 660"/>
              <a:gd name="T159" fmla="*/ 825 h 648"/>
              <a:gd name="T160" fmla="+- 0 7430 7056"/>
              <a:gd name="T161" fmla="*/ T160 w 452"/>
              <a:gd name="T162" fmla="+- 0 792 660"/>
              <a:gd name="T163" fmla="*/ 792 h 648"/>
              <a:gd name="T164" fmla="+- 0 7420 7056"/>
              <a:gd name="T165" fmla="*/ T164 w 452"/>
              <a:gd name="T166" fmla="+- 0 762 660"/>
              <a:gd name="T167" fmla="*/ 762 h 648"/>
              <a:gd name="T168" fmla="+- 0 7408 7056"/>
              <a:gd name="T169" fmla="*/ T168 w 452"/>
              <a:gd name="T170" fmla="+- 0 734 660"/>
              <a:gd name="T171" fmla="*/ 734 h 648"/>
              <a:gd name="T172" fmla="+- 0 7389 7056"/>
              <a:gd name="T173" fmla="*/ T172 w 452"/>
              <a:gd name="T174" fmla="+- 0 708 660"/>
              <a:gd name="T175" fmla="*/ 708 h 6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452" h="648">
                <a:moveTo>
                  <a:pt x="451" y="284"/>
                </a:moveTo>
                <a:lnTo>
                  <a:pt x="0" y="284"/>
                </a:lnTo>
                <a:lnTo>
                  <a:pt x="0" y="648"/>
                </a:lnTo>
                <a:lnTo>
                  <a:pt x="451" y="648"/>
                </a:lnTo>
                <a:lnTo>
                  <a:pt x="451" y="607"/>
                </a:lnTo>
                <a:lnTo>
                  <a:pt x="38" y="607"/>
                </a:lnTo>
                <a:lnTo>
                  <a:pt x="38" y="323"/>
                </a:lnTo>
                <a:lnTo>
                  <a:pt x="451" y="323"/>
                </a:lnTo>
                <a:lnTo>
                  <a:pt x="451" y="284"/>
                </a:lnTo>
                <a:close/>
                <a:moveTo>
                  <a:pt x="451" y="323"/>
                </a:moveTo>
                <a:lnTo>
                  <a:pt x="413" y="323"/>
                </a:lnTo>
                <a:lnTo>
                  <a:pt x="413" y="607"/>
                </a:lnTo>
                <a:lnTo>
                  <a:pt x="451" y="607"/>
                </a:lnTo>
                <a:lnTo>
                  <a:pt x="451" y="323"/>
                </a:lnTo>
                <a:close/>
                <a:moveTo>
                  <a:pt x="227" y="0"/>
                </a:moveTo>
                <a:lnTo>
                  <a:pt x="210" y="1"/>
                </a:lnTo>
                <a:lnTo>
                  <a:pt x="194" y="3"/>
                </a:lnTo>
                <a:lnTo>
                  <a:pt x="180" y="7"/>
                </a:lnTo>
                <a:lnTo>
                  <a:pt x="165" y="13"/>
                </a:lnTo>
                <a:lnTo>
                  <a:pt x="153" y="21"/>
                </a:lnTo>
                <a:lnTo>
                  <a:pt x="140" y="29"/>
                </a:lnTo>
                <a:lnTo>
                  <a:pt x="129" y="38"/>
                </a:lnTo>
                <a:lnTo>
                  <a:pt x="119" y="48"/>
                </a:lnTo>
                <a:lnTo>
                  <a:pt x="110" y="61"/>
                </a:lnTo>
                <a:lnTo>
                  <a:pt x="101" y="74"/>
                </a:lnTo>
                <a:lnTo>
                  <a:pt x="94" y="87"/>
                </a:lnTo>
                <a:lnTo>
                  <a:pt x="87" y="102"/>
                </a:lnTo>
                <a:lnTo>
                  <a:pt x="82" y="117"/>
                </a:lnTo>
                <a:lnTo>
                  <a:pt x="78" y="132"/>
                </a:lnTo>
                <a:lnTo>
                  <a:pt x="77" y="148"/>
                </a:lnTo>
                <a:lnTo>
                  <a:pt x="76" y="165"/>
                </a:lnTo>
                <a:lnTo>
                  <a:pt x="76" y="284"/>
                </a:lnTo>
                <a:lnTo>
                  <a:pt x="112" y="284"/>
                </a:lnTo>
                <a:lnTo>
                  <a:pt x="112" y="165"/>
                </a:lnTo>
                <a:lnTo>
                  <a:pt x="113" y="152"/>
                </a:lnTo>
                <a:lnTo>
                  <a:pt x="115" y="140"/>
                </a:lnTo>
                <a:lnTo>
                  <a:pt x="118" y="128"/>
                </a:lnTo>
                <a:lnTo>
                  <a:pt x="121" y="117"/>
                </a:lnTo>
                <a:lnTo>
                  <a:pt x="126" y="106"/>
                </a:lnTo>
                <a:lnTo>
                  <a:pt x="132" y="96"/>
                </a:lnTo>
                <a:lnTo>
                  <a:pt x="139" y="87"/>
                </a:lnTo>
                <a:lnTo>
                  <a:pt x="146" y="77"/>
                </a:lnTo>
                <a:lnTo>
                  <a:pt x="153" y="69"/>
                </a:lnTo>
                <a:lnTo>
                  <a:pt x="162" y="62"/>
                </a:lnTo>
                <a:lnTo>
                  <a:pt x="171" y="56"/>
                </a:lnTo>
                <a:lnTo>
                  <a:pt x="180" y="50"/>
                </a:lnTo>
                <a:lnTo>
                  <a:pt x="191" y="46"/>
                </a:lnTo>
                <a:lnTo>
                  <a:pt x="203" y="44"/>
                </a:lnTo>
                <a:lnTo>
                  <a:pt x="214" y="42"/>
                </a:lnTo>
                <a:lnTo>
                  <a:pt x="227" y="42"/>
                </a:lnTo>
                <a:lnTo>
                  <a:pt x="326" y="42"/>
                </a:lnTo>
                <a:lnTo>
                  <a:pt x="322" y="38"/>
                </a:lnTo>
                <a:lnTo>
                  <a:pt x="311" y="29"/>
                </a:lnTo>
                <a:lnTo>
                  <a:pt x="299" y="21"/>
                </a:lnTo>
                <a:lnTo>
                  <a:pt x="286" y="13"/>
                </a:lnTo>
                <a:lnTo>
                  <a:pt x="272" y="7"/>
                </a:lnTo>
                <a:lnTo>
                  <a:pt x="257" y="3"/>
                </a:lnTo>
                <a:lnTo>
                  <a:pt x="242" y="1"/>
                </a:lnTo>
                <a:lnTo>
                  <a:pt x="227" y="0"/>
                </a:lnTo>
                <a:close/>
                <a:moveTo>
                  <a:pt x="326" y="42"/>
                </a:moveTo>
                <a:lnTo>
                  <a:pt x="227" y="42"/>
                </a:lnTo>
                <a:lnTo>
                  <a:pt x="238" y="42"/>
                </a:lnTo>
                <a:lnTo>
                  <a:pt x="249" y="44"/>
                </a:lnTo>
                <a:lnTo>
                  <a:pt x="260" y="46"/>
                </a:lnTo>
                <a:lnTo>
                  <a:pt x="271" y="50"/>
                </a:lnTo>
                <a:lnTo>
                  <a:pt x="281" y="56"/>
                </a:lnTo>
                <a:lnTo>
                  <a:pt x="290" y="62"/>
                </a:lnTo>
                <a:lnTo>
                  <a:pt x="299" y="69"/>
                </a:lnTo>
                <a:lnTo>
                  <a:pt x="307" y="77"/>
                </a:lnTo>
                <a:lnTo>
                  <a:pt x="313" y="87"/>
                </a:lnTo>
                <a:lnTo>
                  <a:pt x="320" y="96"/>
                </a:lnTo>
                <a:lnTo>
                  <a:pt x="325" y="106"/>
                </a:lnTo>
                <a:lnTo>
                  <a:pt x="330" y="117"/>
                </a:lnTo>
                <a:lnTo>
                  <a:pt x="334" y="128"/>
                </a:lnTo>
                <a:lnTo>
                  <a:pt x="336" y="140"/>
                </a:lnTo>
                <a:lnTo>
                  <a:pt x="338" y="152"/>
                </a:lnTo>
                <a:lnTo>
                  <a:pt x="339" y="165"/>
                </a:lnTo>
                <a:lnTo>
                  <a:pt x="339" y="284"/>
                </a:lnTo>
                <a:lnTo>
                  <a:pt x="377" y="284"/>
                </a:lnTo>
                <a:lnTo>
                  <a:pt x="377" y="165"/>
                </a:lnTo>
                <a:lnTo>
                  <a:pt x="376" y="148"/>
                </a:lnTo>
                <a:lnTo>
                  <a:pt x="374" y="132"/>
                </a:lnTo>
                <a:lnTo>
                  <a:pt x="370" y="117"/>
                </a:lnTo>
                <a:lnTo>
                  <a:pt x="364" y="102"/>
                </a:lnTo>
                <a:lnTo>
                  <a:pt x="359" y="87"/>
                </a:lnTo>
                <a:lnTo>
                  <a:pt x="352" y="74"/>
                </a:lnTo>
                <a:lnTo>
                  <a:pt x="343" y="61"/>
                </a:lnTo>
                <a:lnTo>
                  <a:pt x="333" y="48"/>
                </a:lnTo>
                <a:lnTo>
                  <a:pt x="326"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Implementation </a:t>
            </a:r>
            <a:endParaRPr lang="en-US" sz="2800" dirty="0">
              <a:solidFill>
                <a:schemeClr val="tx1">
                  <a:lumMod val="75000"/>
                  <a:lumOff val="25000"/>
                </a:schemeClr>
              </a:solidFill>
            </a:endParaRPr>
          </a:p>
        </p:txBody>
      </p:sp>
      <p:pic>
        <p:nvPicPr>
          <p:cNvPr id="7" name="Picture 6">
            <a:extLst>
              <a:ext uri="{FF2B5EF4-FFF2-40B4-BE49-F238E27FC236}">
                <a16:creationId xmlns:a16="http://schemas.microsoft.com/office/drawing/2014/main" id="{A3AF7613-A83B-4105-BAD2-A92BF7A02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673" y="828096"/>
            <a:ext cx="8880654" cy="5201808"/>
          </a:xfrm>
          <a:prstGeom prst="rect">
            <a:avLst/>
          </a:prstGeom>
        </p:spPr>
      </p:pic>
    </p:spTree>
    <p:extLst>
      <p:ext uri="{BB962C8B-B14F-4D97-AF65-F5344CB8AC3E}">
        <p14:creationId xmlns:p14="http://schemas.microsoft.com/office/powerpoint/2010/main" val="345085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(Penetration) Testing</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C4BA057B-13EB-4048-996C-5412CFEDC036}"/>
              </a:ext>
            </a:extLst>
          </p:cNvPr>
          <p:cNvSpPr txBox="1"/>
          <p:nvPr/>
        </p:nvSpPr>
        <p:spPr>
          <a:xfrm>
            <a:off x="1326681" y="1166842"/>
            <a:ext cx="9538638" cy="4524315"/>
          </a:xfrm>
          <a:prstGeom prst="rect">
            <a:avLst/>
          </a:prstGeom>
          <a:noFill/>
        </p:spPr>
        <p:txBody>
          <a:bodyPr wrap="square">
            <a:spAutoFit/>
          </a:bodyPr>
          <a:lstStyle/>
          <a:p>
            <a:r>
              <a:rPr lang="en-US" sz="2400" b="1" dirty="0">
                <a:solidFill>
                  <a:srgbClr val="494949"/>
                </a:solidFill>
              </a:rPr>
              <a:t>Penetration Testing Techniques :</a:t>
            </a:r>
          </a:p>
          <a:p>
            <a:endParaRPr lang="en-US" sz="2400" b="1" dirty="0">
              <a:solidFill>
                <a:srgbClr val="494949"/>
              </a:solidFill>
            </a:endParaRPr>
          </a:p>
          <a:p>
            <a:pPr marL="571500" indent="-571500">
              <a:buFont typeface="Arial" panose="020B0604020202020204" pitchFamily="34" charset="0"/>
              <a:buChar char="•"/>
            </a:pPr>
            <a:r>
              <a:rPr lang="en-US" sz="2400" b="1" dirty="0">
                <a:solidFill>
                  <a:srgbClr val="494949"/>
                </a:solidFill>
              </a:rPr>
              <a:t>SQL Injection</a:t>
            </a:r>
          </a:p>
          <a:p>
            <a:pPr marL="571500" indent="-571500">
              <a:buFont typeface="Arial" panose="020B0604020202020204" pitchFamily="34" charset="0"/>
              <a:buChar char="•"/>
            </a:pPr>
            <a:r>
              <a:rPr lang="en-US" sz="2400" b="1" dirty="0">
                <a:solidFill>
                  <a:srgbClr val="494949"/>
                </a:solidFill>
              </a:rPr>
              <a:t>Privilege Elevation in Database</a:t>
            </a:r>
          </a:p>
          <a:p>
            <a:pPr marL="571500" indent="-571500">
              <a:buFont typeface="Arial" panose="020B0604020202020204" pitchFamily="34" charset="0"/>
              <a:buChar char="•"/>
            </a:pPr>
            <a:r>
              <a:rPr lang="en-US" sz="2400" b="1" dirty="0">
                <a:solidFill>
                  <a:srgbClr val="494949"/>
                </a:solidFill>
              </a:rPr>
              <a:t>Denial of Service</a:t>
            </a:r>
          </a:p>
          <a:p>
            <a:pPr marL="571500" indent="-571500">
              <a:buFont typeface="Arial" panose="020B0604020202020204" pitchFamily="34" charset="0"/>
              <a:buChar char="•"/>
            </a:pPr>
            <a:r>
              <a:rPr lang="en-US" sz="2400" b="1" dirty="0">
                <a:solidFill>
                  <a:srgbClr val="494949"/>
                </a:solidFill>
              </a:rPr>
              <a:t>Unauthorized Access to data</a:t>
            </a:r>
          </a:p>
          <a:p>
            <a:pPr marL="571500" indent="-571500">
              <a:buFont typeface="Arial" panose="020B0604020202020204" pitchFamily="34" charset="0"/>
              <a:buChar char="•"/>
            </a:pPr>
            <a:r>
              <a:rPr lang="en-US" sz="2400" b="1" dirty="0">
                <a:solidFill>
                  <a:srgbClr val="494949"/>
                </a:solidFill>
              </a:rPr>
              <a:t>Identity Spoofing &amp; Password Cracking</a:t>
            </a:r>
          </a:p>
          <a:p>
            <a:pPr marL="571500" indent="-571500">
              <a:buFont typeface="Arial" panose="020B0604020202020204" pitchFamily="34" charset="0"/>
              <a:buChar char="•"/>
            </a:pPr>
            <a:r>
              <a:rPr lang="en-US" sz="2400" b="1" dirty="0">
                <a:solidFill>
                  <a:srgbClr val="494949"/>
                </a:solidFill>
              </a:rPr>
              <a:t>Data Manipulation</a:t>
            </a:r>
          </a:p>
          <a:p>
            <a:pPr marL="571500" indent="-571500">
              <a:buFont typeface="Arial" panose="020B0604020202020204" pitchFamily="34" charset="0"/>
              <a:buChar char="•"/>
            </a:pPr>
            <a:endParaRPr lang="en-US" sz="2400" b="1" dirty="0">
              <a:solidFill>
                <a:srgbClr val="494949"/>
              </a:solidFill>
            </a:endParaRPr>
          </a:p>
          <a:p>
            <a:r>
              <a:rPr lang="en-US" sz="2400" b="1" dirty="0">
                <a:solidFill>
                  <a:srgbClr val="494949"/>
                </a:solidFill>
              </a:rPr>
              <a:t>Some Tools :</a:t>
            </a:r>
          </a:p>
          <a:p>
            <a:r>
              <a:rPr lang="en-US" sz="2400" b="1" dirty="0">
                <a:solidFill>
                  <a:srgbClr val="494949"/>
                </a:solidFill>
              </a:rPr>
              <a:t>Zed Attack Proxy, Paros, Social Engineer Toolkit, </a:t>
            </a:r>
            <a:r>
              <a:rPr lang="en-US" sz="2400" b="1" dirty="0" err="1">
                <a:solidFill>
                  <a:srgbClr val="494949"/>
                </a:solidFill>
              </a:rPr>
              <a:t>Skipfish</a:t>
            </a:r>
            <a:r>
              <a:rPr lang="en-US" sz="2400" b="1" dirty="0">
                <a:solidFill>
                  <a:srgbClr val="494949"/>
                </a:solidFill>
              </a:rPr>
              <a:t>, Vega, Wapiti, Web Scarab </a:t>
            </a:r>
          </a:p>
        </p:txBody>
      </p:sp>
    </p:spTree>
    <p:extLst>
      <p:ext uri="{BB962C8B-B14F-4D97-AF65-F5344CB8AC3E}">
        <p14:creationId xmlns:p14="http://schemas.microsoft.com/office/powerpoint/2010/main" val="132288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Administration</a:t>
            </a:r>
            <a:endParaRPr lang="en-US" sz="2800" dirty="0">
              <a:solidFill>
                <a:schemeClr val="tx1">
                  <a:lumMod val="75000"/>
                  <a:lumOff val="25000"/>
                </a:schemeClr>
              </a:solidFill>
            </a:endParaRPr>
          </a:p>
        </p:txBody>
      </p:sp>
      <p:sp>
        <p:nvSpPr>
          <p:cNvPr id="7" name="TextBox 6">
            <a:extLst>
              <a:ext uri="{FF2B5EF4-FFF2-40B4-BE49-F238E27FC236}">
                <a16:creationId xmlns:a16="http://schemas.microsoft.com/office/drawing/2014/main" id="{20E75054-B3F3-4275-BFE8-AD9760663870}"/>
              </a:ext>
            </a:extLst>
          </p:cNvPr>
          <p:cNvSpPr txBox="1"/>
          <p:nvPr/>
        </p:nvSpPr>
        <p:spPr>
          <a:xfrm>
            <a:off x="1326681" y="1166842"/>
            <a:ext cx="9538638" cy="4524315"/>
          </a:xfrm>
          <a:prstGeom prst="rect">
            <a:avLst/>
          </a:prstGeom>
          <a:noFill/>
        </p:spPr>
        <p:txBody>
          <a:bodyPr wrap="square">
            <a:spAutoFit/>
          </a:bodyPr>
          <a:lstStyle/>
          <a:p>
            <a:r>
              <a:rPr lang="en-US" sz="2400" b="1" dirty="0">
                <a:solidFill>
                  <a:srgbClr val="494949"/>
                </a:solidFill>
              </a:rPr>
              <a:t>Database administration refers to the whole set of activities performed by a database administrator to ensure that a database is always available as needed. Some administrator responsibilities are :</a:t>
            </a:r>
          </a:p>
          <a:p>
            <a:endParaRPr lang="en-US" sz="2400" b="1" dirty="0">
              <a:solidFill>
                <a:srgbClr val="494949"/>
              </a:solidFill>
            </a:endParaRPr>
          </a:p>
          <a:p>
            <a:pPr marL="342900" indent="-342900">
              <a:buFont typeface="Arial" panose="020B0604020202020204" pitchFamily="34" charset="0"/>
              <a:buChar char="•"/>
            </a:pPr>
            <a:r>
              <a:rPr lang="en-US" sz="2400" b="1" dirty="0">
                <a:solidFill>
                  <a:srgbClr val="494949"/>
                </a:solidFill>
              </a:rPr>
              <a:t>Installation, configuration and upgrading of Database server software and related products.</a:t>
            </a:r>
          </a:p>
          <a:p>
            <a:pPr marL="342900" indent="-342900">
              <a:buFont typeface="Arial" panose="020B0604020202020204" pitchFamily="34" charset="0"/>
              <a:buChar char="•"/>
            </a:pPr>
            <a:r>
              <a:rPr lang="en-US" sz="2400" b="1" dirty="0">
                <a:solidFill>
                  <a:srgbClr val="494949"/>
                </a:solidFill>
              </a:rPr>
              <a:t>Backup and recovery establishment</a:t>
            </a:r>
          </a:p>
          <a:p>
            <a:pPr marL="342900" indent="-342900">
              <a:buFont typeface="Arial" panose="020B0604020202020204" pitchFamily="34" charset="0"/>
              <a:buChar char="•"/>
            </a:pPr>
            <a:r>
              <a:rPr lang="en-US" sz="2400" b="1" dirty="0">
                <a:solidFill>
                  <a:srgbClr val="494949"/>
                </a:solidFill>
              </a:rPr>
              <a:t>Implementation and maintenance of database security (create and maintain users and roles, assign privileges)</a:t>
            </a:r>
          </a:p>
          <a:p>
            <a:pPr marL="342900" indent="-342900">
              <a:buFont typeface="Arial" panose="020B0604020202020204" pitchFamily="34" charset="0"/>
              <a:buChar char="•"/>
            </a:pPr>
            <a:r>
              <a:rPr lang="en-US" sz="2400" b="1" dirty="0">
                <a:solidFill>
                  <a:srgbClr val="494949"/>
                </a:solidFill>
              </a:rPr>
              <a:t>Performance monitoring</a:t>
            </a:r>
          </a:p>
          <a:p>
            <a:pPr marL="342900" indent="-342900">
              <a:buFont typeface="Arial" panose="020B0604020202020204" pitchFamily="34" charset="0"/>
              <a:buChar char="•"/>
            </a:pPr>
            <a:r>
              <a:rPr lang="en-US" sz="2400" b="1" dirty="0">
                <a:solidFill>
                  <a:srgbClr val="494949"/>
                </a:solidFill>
              </a:rPr>
              <a:t>General technical troubleshooting</a:t>
            </a:r>
          </a:p>
          <a:p>
            <a:pPr marL="342900" indent="-342900">
              <a:buFont typeface="Arial" panose="020B0604020202020204" pitchFamily="34" charset="0"/>
              <a:buChar char="•"/>
            </a:pPr>
            <a:r>
              <a:rPr lang="en-US" sz="2400" b="1" dirty="0">
                <a:solidFill>
                  <a:srgbClr val="494949"/>
                </a:solidFill>
              </a:rPr>
              <a:t>Database recovery</a:t>
            </a:r>
          </a:p>
        </p:txBody>
      </p:sp>
    </p:spTree>
    <p:extLst>
      <p:ext uri="{BB962C8B-B14F-4D97-AF65-F5344CB8AC3E}">
        <p14:creationId xmlns:p14="http://schemas.microsoft.com/office/powerpoint/2010/main" val="55518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494949"/>
                </a:solidFill>
              </a:rPr>
              <a:t>Privileges in SQL</a:t>
            </a:r>
            <a:endParaRPr lang="en-US" sz="2800" dirty="0">
              <a:solidFill>
                <a:schemeClr val="tx1">
                  <a:lumMod val="75000"/>
                  <a:lumOff val="25000"/>
                </a:schemeClr>
              </a:solidFill>
            </a:endParaRPr>
          </a:p>
        </p:txBody>
      </p:sp>
      <p:sp>
        <p:nvSpPr>
          <p:cNvPr id="7" name="TextBox 6">
            <a:extLst>
              <a:ext uri="{FF2B5EF4-FFF2-40B4-BE49-F238E27FC236}">
                <a16:creationId xmlns:a16="http://schemas.microsoft.com/office/drawing/2014/main" id="{20E75054-B3F3-4275-BFE8-AD9760663870}"/>
              </a:ext>
            </a:extLst>
          </p:cNvPr>
          <p:cNvSpPr txBox="1"/>
          <p:nvPr/>
        </p:nvSpPr>
        <p:spPr>
          <a:xfrm>
            <a:off x="1326681" y="1443841"/>
            <a:ext cx="9538638" cy="3970318"/>
          </a:xfrm>
          <a:prstGeom prst="rect">
            <a:avLst/>
          </a:prstGeom>
          <a:noFill/>
        </p:spPr>
        <p:txBody>
          <a:bodyPr wrap="square">
            <a:spAutoFit/>
          </a:bodyPr>
          <a:lstStyle/>
          <a:p>
            <a:r>
              <a:rPr lang="en-US" sz="3600" b="1" dirty="0">
                <a:solidFill>
                  <a:srgbClr val="494949"/>
                </a:solidFill>
              </a:rPr>
              <a:t>GRANT INSERT, DELETE, UPDATE, SELECT</a:t>
            </a:r>
          </a:p>
          <a:p>
            <a:r>
              <a:rPr lang="en-US" sz="3600" b="1" dirty="0">
                <a:solidFill>
                  <a:srgbClr val="494949"/>
                </a:solidFill>
              </a:rPr>
              <a:t>ON    employees, departments</a:t>
            </a:r>
          </a:p>
          <a:p>
            <a:r>
              <a:rPr lang="en-US" sz="3600" b="1" dirty="0">
                <a:solidFill>
                  <a:srgbClr val="494949"/>
                </a:solidFill>
              </a:rPr>
              <a:t>TO    smith;</a:t>
            </a:r>
          </a:p>
          <a:p>
            <a:endParaRPr lang="en-US" sz="3600" b="1" dirty="0">
              <a:solidFill>
                <a:srgbClr val="494949"/>
              </a:solidFill>
            </a:endParaRPr>
          </a:p>
          <a:p>
            <a:r>
              <a:rPr lang="en-US" sz="3600" b="1" dirty="0">
                <a:solidFill>
                  <a:srgbClr val="494949"/>
                </a:solidFill>
              </a:rPr>
              <a:t>REVOKE INSERT, DELETE, UPDATE, SELECT</a:t>
            </a:r>
          </a:p>
          <a:p>
            <a:r>
              <a:rPr lang="en-US" sz="3600" b="1" dirty="0">
                <a:solidFill>
                  <a:srgbClr val="494949"/>
                </a:solidFill>
              </a:rPr>
              <a:t>ON     employees, departments</a:t>
            </a:r>
          </a:p>
          <a:p>
            <a:r>
              <a:rPr lang="en-US" sz="3600" b="1" dirty="0">
                <a:solidFill>
                  <a:srgbClr val="494949"/>
                </a:solidFill>
              </a:rPr>
              <a:t>FROM   smith;</a:t>
            </a:r>
          </a:p>
        </p:txBody>
      </p:sp>
    </p:spTree>
    <p:extLst>
      <p:ext uri="{BB962C8B-B14F-4D97-AF65-F5344CB8AC3E}">
        <p14:creationId xmlns:p14="http://schemas.microsoft.com/office/powerpoint/2010/main" val="58004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Security Threats</a:t>
            </a:r>
            <a:endParaRPr lang="en-US" sz="2800" dirty="0">
              <a:solidFill>
                <a:schemeClr val="tx1">
                  <a:lumMod val="75000"/>
                  <a:lumOff val="25000"/>
                </a:schemeClr>
              </a:solidFill>
            </a:endParaRPr>
          </a:p>
        </p:txBody>
      </p:sp>
      <p:sp>
        <p:nvSpPr>
          <p:cNvPr id="31" name="TextBox 30">
            <a:extLst>
              <a:ext uri="{FF2B5EF4-FFF2-40B4-BE49-F238E27FC236}">
                <a16:creationId xmlns:a16="http://schemas.microsoft.com/office/drawing/2014/main" id="{88CBA2A9-9F11-4629-B4A3-902A61644C3A}"/>
              </a:ext>
            </a:extLst>
          </p:cNvPr>
          <p:cNvSpPr txBox="1"/>
          <p:nvPr/>
        </p:nvSpPr>
        <p:spPr>
          <a:xfrm>
            <a:off x="1371817" y="1720840"/>
            <a:ext cx="9448366" cy="3416320"/>
          </a:xfrm>
          <a:prstGeom prst="rect">
            <a:avLst/>
          </a:prstGeom>
          <a:noFill/>
        </p:spPr>
        <p:txBody>
          <a:bodyPr wrap="square" rtlCol="0">
            <a:spAutoFit/>
          </a:bodyPr>
          <a:lstStyle/>
          <a:p>
            <a:pPr marL="571500" indent="-571500">
              <a:buFont typeface="Arial" panose="020B0604020202020204" pitchFamily="34" charset="0"/>
              <a:buChar char="•"/>
            </a:pPr>
            <a:r>
              <a:rPr lang="en-US" sz="3600" b="1" dirty="0">
                <a:solidFill>
                  <a:srgbClr val="494949"/>
                </a:solidFill>
              </a:rPr>
              <a:t>Data tampering</a:t>
            </a:r>
          </a:p>
          <a:p>
            <a:pPr marL="571500" indent="-571500">
              <a:buFont typeface="Arial" panose="020B0604020202020204" pitchFamily="34" charset="0"/>
              <a:buChar char="•"/>
            </a:pPr>
            <a:r>
              <a:rPr lang="en-US" sz="3600" b="1" dirty="0">
                <a:solidFill>
                  <a:srgbClr val="494949"/>
                </a:solidFill>
              </a:rPr>
              <a:t>Eavesdropping and data theft</a:t>
            </a:r>
          </a:p>
          <a:p>
            <a:pPr marL="571500" indent="-571500">
              <a:buFont typeface="Arial" panose="020B0604020202020204" pitchFamily="34" charset="0"/>
              <a:buChar char="•"/>
            </a:pPr>
            <a:r>
              <a:rPr lang="en-US" sz="3600" b="1" dirty="0">
                <a:solidFill>
                  <a:srgbClr val="494949"/>
                </a:solidFill>
              </a:rPr>
              <a:t>Falsifying User’s identities</a:t>
            </a:r>
          </a:p>
          <a:p>
            <a:pPr marL="571500" indent="-571500">
              <a:buFont typeface="Arial" panose="020B0604020202020204" pitchFamily="34" charset="0"/>
              <a:buChar char="•"/>
            </a:pPr>
            <a:r>
              <a:rPr lang="en-US" sz="3600" b="1" dirty="0">
                <a:solidFill>
                  <a:srgbClr val="494949"/>
                </a:solidFill>
              </a:rPr>
              <a:t>Password related threats</a:t>
            </a:r>
          </a:p>
          <a:p>
            <a:pPr marL="571500" indent="-571500">
              <a:buFont typeface="Arial" panose="020B0604020202020204" pitchFamily="34" charset="0"/>
              <a:buChar char="•"/>
            </a:pPr>
            <a:r>
              <a:rPr lang="en-US" sz="3600" b="1" dirty="0">
                <a:solidFill>
                  <a:srgbClr val="494949"/>
                </a:solidFill>
              </a:rPr>
              <a:t>Unauthorized access to data</a:t>
            </a:r>
          </a:p>
          <a:p>
            <a:pPr marL="571500" indent="-571500">
              <a:buFont typeface="Arial" panose="020B0604020202020204" pitchFamily="34" charset="0"/>
              <a:buChar char="•"/>
            </a:pPr>
            <a:r>
              <a:rPr lang="en-US" sz="3600" b="1" dirty="0">
                <a:solidFill>
                  <a:srgbClr val="494949"/>
                </a:solidFill>
              </a:rPr>
              <a:t>Lack of accountability</a:t>
            </a:r>
          </a:p>
        </p:txBody>
      </p:sp>
    </p:spTree>
    <p:extLst>
      <p:ext uri="{BB962C8B-B14F-4D97-AF65-F5344CB8AC3E}">
        <p14:creationId xmlns:p14="http://schemas.microsoft.com/office/powerpoint/2010/main" val="12523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Security Overview</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latin typeface="+mj-lt"/>
              </a:rPr>
              <a:t>Security</a:t>
            </a:r>
          </a:p>
          <a:p>
            <a:pPr algn="ctr"/>
            <a:r>
              <a:rPr lang="en-US" sz="1700" b="1" dirty="0">
                <a:latin typeface="+mj-lt"/>
              </a:rPr>
              <a:t>Overview</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Implementation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Testing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Administration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Integrity</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Confidentiality</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Availability</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716621" y="180872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788245" y="349742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125779" y="1812432"/>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grpSp>
        <p:nvGrpSpPr>
          <p:cNvPr id="32" name="Group 31">
            <a:extLst>
              <a:ext uri="{FF2B5EF4-FFF2-40B4-BE49-F238E27FC236}">
                <a16:creationId xmlns:a16="http://schemas.microsoft.com/office/drawing/2014/main" id="{B263A892-74AD-48FE-BC9E-12BCB187CBE9}"/>
              </a:ext>
            </a:extLst>
          </p:cNvPr>
          <p:cNvGrpSpPr/>
          <p:nvPr/>
        </p:nvGrpSpPr>
        <p:grpSpPr>
          <a:xfrm>
            <a:off x="4650316" y="5343525"/>
            <a:ext cx="489958" cy="492680"/>
            <a:chOff x="234768" y="86797"/>
            <a:chExt cx="489958" cy="492680"/>
          </a:xfrm>
        </p:grpSpPr>
        <p:sp>
          <p:nvSpPr>
            <p:cNvPr id="33" name="Freeform 565">
              <a:extLst>
                <a:ext uri="{FF2B5EF4-FFF2-40B4-BE49-F238E27FC236}">
                  <a16:creationId xmlns:a16="http://schemas.microsoft.com/office/drawing/2014/main" id="{6C9BD4F6-A300-4EAC-96CC-660714A53429}"/>
                </a:ext>
              </a:extLst>
            </p:cNvPr>
            <p:cNvSpPr>
              <a:spLocks noEditPoints="1"/>
            </p:cNvSpPr>
            <p:nvPr/>
          </p:nvSpPr>
          <p:spPr bwMode="auto">
            <a:xfrm>
              <a:off x="234768" y="86797"/>
              <a:ext cx="489958" cy="492680"/>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 name="Freeform 566">
              <a:extLst>
                <a:ext uri="{FF2B5EF4-FFF2-40B4-BE49-F238E27FC236}">
                  <a16:creationId xmlns:a16="http://schemas.microsoft.com/office/drawing/2014/main" id="{C221B3C0-B840-4795-8419-DB7118BFDF67}"/>
                </a:ext>
              </a:extLst>
            </p:cNvPr>
            <p:cNvSpPr>
              <a:spLocks/>
            </p:cNvSpPr>
            <p:nvPr/>
          </p:nvSpPr>
          <p:spPr bwMode="auto">
            <a:xfrm>
              <a:off x="308264" y="189161"/>
              <a:ext cx="342971" cy="125211"/>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sp>
        <p:nvSpPr>
          <p:cNvPr id="6" name="AutoShape 4">
            <a:extLst>
              <a:ext uri="{FF2B5EF4-FFF2-40B4-BE49-F238E27FC236}">
                <a16:creationId xmlns:a16="http://schemas.microsoft.com/office/drawing/2014/main" id="{F4EE6C8E-ECA7-4CEA-B31D-3C434FAAC32E}"/>
              </a:ext>
            </a:extLst>
          </p:cNvPr>
          <p:cNvSpPr>
            <a:spLocks/>
          </p:cNvSpPr>
          <p:nvPr/>
        </p:nvSpPr>
        <p:spPr bwMode="auto">
          <a:xfrm>
            <a:off x="3921507" y="3389669"/>
            <a:ext cx="437386" cy="625563"/>
          </a:xfrm>
          <a:custGeom>
            <a:avLst/>
            <a:gdLst>
              <a:gd name="T0" fmla="+- 0 1978 1800"/>
              <a:gd name="T1" fmla="*/ T0 w 688"/>
              <a:gd name="T2" fmla="+- 0 1101 543"/>
              <a:gd name="T3" fmla="*/ 1101 h 984"/>
              <a:gd name="T4" fmla="+- 0 2145 1800"/>
              <a:gd name="T5" fmla="*/ T4 w 688"/>
              <a:gd name="T6" fmla="+- 0 1497 543"/>
              <a:gd name="T7" fmla="*/ 1497 h 984"/>
              <a:gd name="T8" fmla="+- 0 2138 1800"/>
              <a:gd name="T9" fmla="*/ T8 w 688"/>
              <a:gd name="T10" fmla="+- 0 1451 543"/>
              <a:gd name="T11" fmla="*/ 1451 h 984"/>
              <a:gd name="T12" fmla="+- 0 2030 1800"/>
              <a:gd name="T13" fmla="*/ T12 w 688"/>
              <a:gd name="T14" fmla="+- 0 1023 543"/>
              <a:gd name="T15" fmla="*/ 1023 h 984"/>
              <a:gd name="T16" fmla="+- 0 2138 1800"/>
              <a:gd name="T17" fmla="*/ T16 w 688"/>
              <a:gd name="T18" fmla="+- 0 875 543"/>
              <a:gd name="T19" fmla="*/ 875 h 984"/>
              <a:gd name="T20" fmla="+- 0 1929 1800"/>
              <a:gd name="T21" fmla="*/ T20 w 688"/>
              <a:gd name="T22" fmla="+- 0 975 543"/>
              <a:gd name="T23" fmla="*/ 975 h 984"/>
              <a:gd name="T24" fmla="+- 0 2008 1800"/>
              <a:gd name="T25" fmla="*/ T24 w 688"/>
              <a:gd name="T26" fmla="+- 0 1427 543"/>
              <a:gd name="T27" fmla="*/ 1427 h 984"/>
              <a:gd name="T28" fmla="+- 0 2118 1800"/>
              <a:gd name="T29" fmla="*/ T28 w 688"/>
              <a:gd name="T30" fmla="+- 0 1523 543"/>
              <a:gd name="T31" fmla="*/ 1523 h 984"/>
              <a:gd name="T32" fmla="+- 0 1941 1800"/>
              <a:gd name="T33" fmla="*/ T32 w 688"/>
              <a:gd name="T34" fmla="+- 0 1123 543"/>
              <a:gd name="T35" fmla="*/ 1123 h 984"/>
              <a:gd name="T36" fmla="+- 0 2138 1800"/>
              <a:gd name="T37" fmla="*/ T36 w 688"/>
              <a:gd name="T38" fmla="+- 0 827 543"/>
              <a:gd name="T39" fmla="*/ 827 h 984"/>
              <a:gd name="T40" fmla="+- 0 2066 1800"/>
              <a:gd name="T41" fmla="*/ T40 w 688"/>
              <a:gd name="T42" fmla="+- 0 1019 543"/>
              <a:gd name="T43" fmla="*/ 1019 h 984"/>
              <a:gd name="T44" fmla="+- 0 2180 1800"/>
              <a:gd name="T45" fmla="*/ T44 w 688"/>
              <a:gd name="T46" fmla="+- 0 1455 543"/>
              <a:gd name="T47" fmla="*/ 1455 h 984"/>
              <a:gd name="T48" fmla="+- 0 2205 1800"/>
              <a:gd name="T49" fmla="*/ T48 w 688"/>
              <a:gd name="T50" fmla="+- 0 1449 543"/>
              <a:gd name="T51" fmla="*/ 1449 h 984"/>
              <a:gd name="T52" fmla="+- 0 2101 1800"/>
              <a:gd name="T53" fmla="*/ T52 w 688"/>
              <a:gd name="T54" fmla="+- 0 1025 543"/>
              <a:gd name="T55" fmla="*/ 1025 h 984"/>
              <a:gd name="T56" fmla="+- 0 2133 1800"/>
              <a:gd name="T57" fmla="*/ T56 w 688"/>
              <a:gd name="T58" fmla="+- 0 1003 543"/>
              <a:gd name="T59" fmla="*/ 1003 h 984"/>
              <a:gd name="T60" fmla="+- 0 2178 1800"/>
              <a:gd name="T61" fmla="*/ T60 w 688"/>
              <a:gd name="T62" fmla="+- 0 1241 543"/>
              <a:gd name="T63" fmla="*/ 1241 h 984"/>
              <a:gd name="T64" fmla="+- 0 2301 1800"/>
              <a:gd name="T65" fmla="*/ T64 w 688"/>
              <a:gd name="T66" fmla="+- 0 1493 543"/>
              <a:gd name="T67" fmla="*/ 1493 h 984"/>
              <a:gd name="T68" fmla="+- 0 2209 1800"/>
              <a:gd name="T69" fmla="*/ T68 w 688"/>
              <a:gd name="T70" fmla="+- 0 1299 543"/>
              <a:gd name="T71" fmla="*/ 1299 h 984"/>
              <a:gd name="T72" fmla="+- 0 2153 1800"/>
              <a:gd name="T73" fmla="*/ T72 w 688"/>
              <a:gd name="T74" fmla="+- 0 705 543"/>
              <a:gd name="T75" fmla="*/ 705 h 984"/>
              <a:gd name="T76" fmla="+- 0 1878 1800"/>
              <a:gd name="T77" fmla="*/ T76 w 688"/>
              <a:gd name="T78" fmla="+- 0 919 543"/>
              <a:gd name="T79" fmla="*/ 919 h 984"/>
              <a:gd name="T80" fmla="+- 0 1906 1800"/>
              <a:gd name="T81" fmla="*/ T80 w 688"/>
              <a:gd name="T82" fmla="+- 0 1369 543"/>
              <a:gd name="T83" fmla="*/ 1369 h 984"/>
              <a:gd name="T84" fmla="+- 0 1970 1800"/>
              <a:gd name="T85" fmla="*/ T84 w 688"/>
              <a:gd name="T86" fmla="+- 0 1429 543"/>
              <a:gd name="T87" fmla="*/ 1429 h 984"/>
              <a:gd name="T88" fmla="+- 0 1907 1800"/>
              <a:gd name="T89" fmla="*/ T88 w 688"/>
              <a:gd name="T90" fmla="+- 0 943 543"/>
              <a:gd name="T91" fmla="*/ 943 h 984"/>
              <a:gd name="T92" fmla="+- 0 2290 1800"/>
              <a:gd name="T93" fmla="*/ T92 w 688"/>
              <a:gd name="T94" fmla="+- 0 747 543"/>
              <a:gd name="T95" fmla="*/ 747 h 984"/>
              <a:gd name="T96" fmla="+- 0 2225 1800"/>
              <a:gd name="T97" fmla="*/ T96 w 688"/>
              <a:gd name="T98" fmla="+- 0 975 543"/>
              <a:gd name="T99" fmla="*/ 975 h 984"/>
              <a:gd name="T100" fmla="+- 0 2242 1800"/>
              <a:gd name="T101" fmla="*/ T100 w 688"/>
              <a:gd name="T102" fmla="+- 0 1265 543"/>
              <a:gd name="T103" fmla="*/ 1265 h 984"/>
              <a:gd name="T104" fmla="+- 0 2328 1800"/>
              <a:gd name="T105" fmla="*/ T104 w 688"/>
              <a:gd name="T106" fmla="+- 0 1465 543"/>
              <a:gd name="T107" fmla="*/ 1465 h 984"/>
              <a:gd name="T108" fmla="+- 0 2335 1800"/>
              <a:gd name="T109" fmla="*/ T108 w 688"/>
              <a:gd name="T110" fmla="+- 0 1443 543"/>
              <a:gd name="T111" fmla="*/ 1443 h 984"/>
              <a:gd name="T112" fmla="+- 0 2274 1800"/>
              <a:gd name="T113" fmla="*/ T112 w 688"/>
              <a:gd name="T114" fmla="+- 0 1207 543"/>
              <a:gd name="T115" fmla="*/ 1207 h 984"/>
              <a:gd name="T116" fmla="+- 0 2257 1800"/>
              <a:gd name="T117" fmla="*/ T116 w 688"/>
              <a:gd name="T118" fmla="+- 0 827 543"/>
              <a:gd name="T119" fmla="*/ 827 h 984"/>
              <a:gd name="T120" fmla="+- 0 2316 1800"/>
              <a:gd name="T121" fmla="*/ T120 w 688"/>
              <a:gd name="T122" fmla="+- 0 1049 543"/>
              <a:gd name="T123" fmla="*/ 1049 h 984"/>
              <a:gd name="T124" fmla="+- 0 2318 1800"/>
              <a:gd name="T125" fmla="*/ T124 w 688"/>
              <a:gd name="T126" fmla="+- 0 1367 543"/>
              <a:gd name="T127" fmla="*/ 1367 h 984"/>
              <a:gd name="T128" fmla="+- 0 2385 1800"/>
              <a:gd name="T129" fmla="*/ T128 w 688"/>
              <a:gd name="T130" fmla="+- 0 1429 543"/>
              <a:gd name="T131" fmla="*/ 1429 h 984"/>
              <a:gd name="T132" fmla="+- 0 2329 1800"/>
              <a:gd name="T133" fmla="*/ T132 w 688"/>
              <a:gd name="T134" fmla="+- 0 1315 543"/>
              <a:gd name="T135" fmla="*/ 1315 h 984"/>
              <a:gd name="T136" fmla="+- 0 2344 1800"/>
              <a:gd name="T137" fmla="*/ T136 w 688"/>
              <a:gd name="T138" fmla="+- 0 1007 543"/>
              <a:gd name="T139" fmla="*/ 1007 h 984"/>
              <a:gd name="T140" fmla="+- 0 2153 1800"/>
              <a:gd name="T141" fmla="*/ T140 w 688"/>
              <a:gd name="T142" fmla="+- 0 747 543"/>
              <a:gd name="T143" fmla="*/ 747 h 984"/>
              <a:gd name="T144" fmla="+- 0 2381 1800"/>
              <a:gd name="T145" fmla="*/ T144 w 688"/>
              <a:gd name="T146" fmla="+- 0 1035 543"/>
              <a:gd name="T147" fmla="*/ 1035 h 984"/>
              <a:gd name="T148" fmla="+- 0 2362 1800"/>
              <a:gd name="T149" fmla="*/ T148 w 688"/>
              <a:gd name="T150" fmla="+- 0 1257 543"/>
              <a:gd name="T151" fmla="*/ 1257 h 984"/>
              <a:gd name="T152" fmla="+- 0 2419 1800"/>
              <a:gd name="T153" fmla="*/ T152 w 688"/>
              <a:gd name="T154" fmla="+- 0 1389 543"/>
              <a:gd name="T155" fmla="*/ 1389 h 984"/>
              <a:gd name="T156" fmla="+- 0 2387 1800"/>
              <a:gd name="T157" fmla="*/ T156 w 688"/>
              <a:gd name="T158" fmla="+- 0 1253 543"/>
              <a:gd name="T159" fmla="*/ 1253 h 984"/>
              <a:gd name="T160" fmla="+- 0 2411 1800"/>
              <a:gd name="T161" fmla="*/ T160 w 688"/>
              <a:gd name="T162" fmla="+- 0 987 543"/>
              <a:gd name="T163" fmla="*/ 987 h 984"/>
              <a:gd name="T164" fmla="+- 0 2155 1800"/>
              <a:gd name="T165" fmla="*/ T164 w 688"/>
              <a:gd name="T166" fmla="+- 0 669 543"/>
              <a:gd name="T167" fmla="*/ 669 h 984"/>
              <a:gd name="T168" fmla="+- 0 2440 1800"/>
              <a:gd name="T169" fmla="*/ T168 w 688"/>
              <a:gd name="T170" fmla="+- 0 941 543"/>
              <a:gd name="T171" fmla="*/ 941 h 984"/>
              <a:gd name="T172" fmla="+- 0 2422 1800"/>
              <a:gd name="T173" fmla="*/ T172 w 688"/>
              <a:gd name="T174" fmla="+- 0 1279 543"/>
              <a:gd name="T175" fmla="*/ 1279 h 984"/>
              <a:gd name="T176" fmla="+- 0 2451 1800"/>
              <a:gd name="T177" fmla="*/ T176 w 688"/>
              <a:gd name="T178" fmla="+- 0 1341 543"/>
              <a:gd name="T179" fmla="*/ 1341 h 984"/>
              <a:gd name="T180" fmla="+- 0 2450 1800"/>
              <a:gd name="T181" fmla="*/ T180 w 688"/>
              <a:gd name="T182" fmla="+- 0 1241 543"/>
              <a:gd name="T183" fmla="*/ 1241 h 984"/>
              <a:gd name="T184" fmla="+- 0 2467 1800"/>
              <a:gd name="T185" fmla="*/ T184 w 688"/>
              <a:gd name="T186" fmla="+- 0 883 543"/>
              <a:gd name="T187" fmla="*/ 883 h 984"/>
              <a:gd name="T188" fmla="+- 0 2133 1800"/>
              <a:gd name="T189" fmla="*/ T188 w 688"/>
              <a:gd name="T190" fmla="+- 0 1039 543"/>
              <a:gd name="T191" fmla="*/ 1039 h 984"/>
              <a:gd name="T192" fmla="+- 0 2148 1800"/>
              <a:gd name="T193" fmla="*/ T192 w 688"/>
              <a:gd name="T194" fmla="+- 0 1303 543"/>
              <a:gd name="T195" fmla="*/ 1303 h 984"/>
              <a:gd name="T196" fmla="+- 0 2149 1800"/>
              <a:gd name="T197" fmla="*/ T196 w 688"/>
              <a:gd name="T198" fmla="+- 0 1217 543"/>
              <a:gd name="T199" fmla="*/ 1217 h 984"/>
              <a:gd name="T200" fmla="+- 0 2155 1800"/>
              <a:gd name="T201" fmla="*/ T200 w 688"/>
              <a:gd name="T202" fmla="+- 0 621 543"/>
              <a:gd name="T203" fmla="*/ 621 h 984"/>
              <a:gd name="T204" fmla="+- 0 1828 1800"/>
              <a:gd name="T205" fmla="*/ T204 w 688"/>
              <a:gd name="T206" fmla="+- 0 871 543"/>
              <a:gd name="T207" fmla="*/ 871 h 984"/>
              <a:gd name="T208" fmla="+- 0 1800 1800"/>
              <a:gd name="T209" fmla="*/ T208 w 688"/>
              <a:gd name="T210" fmla="+- 0 1027 543"/>
              <a:gd name="T211" fmla="*/ 1027 h 984"/>
              <a:gd name="T212" fmla="+- 0 1815 1800"/>
              <a:gd name="T213" fmla="*/ T212 w 688"/>
              <a:gd name="T214" fmla="+- 0 1067 543"/>
              <a:gd name="T215" fmla="*/ 1067 h 984"/>
              <a:gd name="T216" fmla="+- 0 2009 1800"/>
              <a:gd name="T217" fmla="*/ T216 w 688"/>
              <a:gd name="T218" fmla="+- 0 701 543"/>
              <a:gd name="T219" fmla="*/ 701 h 984"/>
              <a:gd name="T220" fmla="+- 0 2155 1800"/>
              <a:gd name="T221" fmla="*/ T220 w 688"/>
              <a:gd name="T222" fmla="+- 0 621 543"/>
              <a:gd name="T223" fmla="*/ 621 h 984"/>
              <a:gd name="T224" fmla="+- 0 2446 1800"/>
              <a:gd name="T225" fmla="*/ T224 w 688"/>
              <a:gd name="T226" fmla="+- 0 729 543"/>
              <a:gd name="T227" fmla="*/ 729 h 984"/>
              <a:gd name="T228" fmla="+- 0 2036 1800"/>
              <a:gd name="T229" fmla="*/ T228 w 688"/>
              <a:gd name="T230" fmla="+- 0 573 543"/>
              <a:gd name="T231" fmla="*/ 573 h 984"/>
              <a:gd name="T232" fmla="+- 0 2155 1800"/>
              <a:gd name="T233" fmla="*/ T232 w 688"/>
              <a:gd name="T234" fmla="+- 0 589 543"/>
              <a:gd name="T235" fmla="*/ 589 h 9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688" h="984">
                <a:moveTo>
                  <a:pt x="338" y="332"/>
                </a:moveTo>
                <a:lnTo>
                  <a:pt x="290" y="342"/>
                </a:lnTo>
                <a:lnTo>
                  <a:pt x="247" y="374"/>
                </a:lnTo>
                <a:lnTo>
                  <a:pt x="214" y="422"/>
                </a:lnTo>
                <a:lnTo>
                  <a:pt x="190" y="484"/>
                </a:lnTo>
                <a:lnTo>
                  <a:pt x="178" y="558"/>
                </a:lnTo>
                <a:lnTo>
                  <a:pt x="179" y="636"/>
                </a:lnTo>
                <a:lnTo>
                  <a:pt x="197" y="720"/>
                </a:lnTo>
                <a:lnTo>
                  <a:pt x="232" y="802"/>
                </a:lnTo>
                <a:lnTo>
                  <a:pt x="271" y="866"/>
                </a:lnTo>
                <a:lnTo>
                  <a:pt x="309" y="916"/>
                </a:lnTo>
                <a:lnTo>
                  <a:pt x="345" y="954"/>
                </a:lnTo>
                <a:lnTo>
                  <a:pt x="377" y="984"/>
                </a:lnTo>
                <a:lnTo>
                  <a:pt x="387" y="984"/>
                </a:lnTo>
                <a:lnTo>
                  <a:pt x="397" y="982"/>
                </a:lnTo>
                <a:lnTo>
                  <a:pt x="407" y="982"/>
                </a:lnTo>
                <a:lnTo>
                  <a:pt x="375" y="950"/>
                </a:lnTo>
                <a:lnTo>
                  <a:pt x="338" y="908"/>
                </a:lnTo>
                <a:lnTo>
                  <a:pt x="299" y="852"/>
                </a:lnTo>
                <a:lnTo>
                  <a:pt x="261" y="788"/>
                </a:lnTo>
                <a:lnTo>
                  <a:pt x="231" y="708"/>
                </a:lnTo>
                <a:lnTo>
                  <a:pt x="216" y="626"/>
                </a:lnTo>
                <a:lnTo>
                  <a:pt x="217" y="548"/>
                </a:lnTo>
                <a:lnTo>
                  <a:pt x="230" y="480"/>
                </a:lnTo>
                <a:lnTo>
                  <a:pt x="256" y="424"/>
                </a:lnTo>
                <a:lnTo>
                  <a:pt x="292" y="386"/>
                </a:lnTo>
                <a:lnTo>
                  <a:pt x="338" y="370"/>
                </a:lnTo>
                <a:lnTo>
                  <a:pt x="430" y="370"/>
                </a:lnTo>
                <a:lnTo>
                  <a:pt x="399" y="344"/>
                </a:lnTo>
                <a:lnTo>
                  <a:pt x="338" y="332"/>
                </a:lnTo>
                <a:close/>
                <a:moveTo>
                  <a:pt x="338" y="246"/>
                </a:moveTo>
                <a:lnTo>
                  <a:pt x="286" y="254"/>
                </a:lnTo>
                <a:lnTo>
                  <a:pt x="238" y="278"/>
                </a:lnTo>
                <a:lnTo>
                  <a:pt x="194" y="318"/>
                </a:lnTo>
                <a:lnTo>
                  <a:pt x="157" y="370"/>
                </a:lnTo>
                <a:lnTo>
                  <a:pt x="129" y="432"/>
                </a:lnTo>
                <a:lnTo>
                  <a:pt x="111" y="504"/>
                </a:lnTo>
                <a:lnTo>
                  <a:pt x="105" y="582"/>
                </a:lnTo>
                <a:lnTo>
                  <a:pt x="114" y="666"/>
                </a:lnTo>
                <a:lnTo>
                  <a:pt x="138" y="754"/>
                </a:lnTo>
                <a:lnTo>
                  <a:pt x="171" y="824"/>
                </a:lnTo>
                <a:lnTo>
                  <a:pt x="208" y="884"/>
                </a:lnTo>
                <a:lnTo>
                  <a:pt x="245" y="932"/>
                </a:lnTo>
                <a:lnTo>
                  <a:pt x="279" y="970"/>
                </a:lnTo>
                <a:lnTo>
                  <a:pt x="288" y="974"/>
                </a:lnTo>
                <a:lnTo>
                  <a:pt x="298" y="976"/>
                </a:lnTo>
                <a:lnTo>
                  <a:pt x="308" y="978"/>
                </a:lnTo>
                <a:lnTo>
                  <a:pt x="318" y="980"/>
                </a:lnTo>
                <a:lnTo>
                  <a:pt x="284" y="944"/>
                </a:lnTo>
                <a:lnTo>
                  <a:pt x="243" y="890"/>
                </a:lnTo>
                <a:lnTo>
                  <a:pt x="201" y="822"/>
                </a:lnTo>
                <a:lnTo>
                  <a:pt x="165" y="740"/>
                </a:lnTo>
                <a:lnTo>
                  <a:pt x="146" y="660"/>
                </a:lnTo>
                <a:lnTo>
                  <a:pt x="141" y="580"/>
                </a:lnTo>
                <a:lnTo>
                  <a:pt x="150" y="502"/>
                </a:lnTo>
                <a:lnTo>
                  <a:pt x="170" y="434"/>
                </a:lnTo>
                <a:lnTo>
                  <a:pt x="201" y="374"/>
                </a:lnTo>
                <a:lnTo>
                  <a:pt x="240" y="326"/>
                </a:lnTo>
                <a:lnTo>
                  <a:pt x="286" y="296"/>
                </a:lnTo>
                <a:lnTo>
                  <a:pt x="338" y="284"/>
                </a:lnTo>
                <a:lnTo>
                  <a:pt x="457" y="284"/>
                </a:lnTo>
                <a:lnTo>
                  <a:pt x="412" y="258"/>
                </a:lnTo>
                <a:lnTo>
                  <a:pt x="338" y="246"/>
                </a:lnTo>
                <a:close/>
                <a:moveTo>
                  <a:pt x="333" y="420"/>
                </a:moveTo>
                <a:lnTo>
                  <a:pt x="296" y="434"/>
                </a:lnTo>
                <a:lnTo>
                  <a:pt x="266" y="476"/>
                </a:lnTo>
                <a:lnTo>
                  <a:pt x="248" y="540"/>
                </a:lnTo>
                <a:lnTo>
                  <a:pt x="245" y="622"/>
                </a:lnTo>
                <a:lnTo>
                  <a:pt x="264" y="714"/>
                </a:lnTo>
                <a:lnTo>
                  <a:pt x="308" y="812"/>
                </a:lnTo>
                <a:lnTo>
                  <a:pt x="343" y="866"/>
                </a:lnTo>
                <a:lnTo>
                  <a:pt x="380" y="912"/>
                </a:lnTo>
                <a:lnTo>
                  <a:pt x="413" y="948"/>
                </a:lnTo>
                <a:lnTo>
                  <a:pt x="442" y="976"/>
                </a:lnTo>
                <a:lnTo>
                  <a:pt x="449" y="972"/>
                </a:lnTo>
                <a:lnTo>
                  <a:pt x="464" y="968"/>
                </a:lnTo>
                <a:lnTo>
                  <a:pt x="438" y="942"/>
                </a:lnTo>
                <a:lnTo>
                  <a:pt x="405" y="906"/>
                </a:lnTo>
                <a:lnTo>
                  <a:pt x="368" y="858"/>
                </a:lnTo>
                <a:lnTo>
                  <a:pt x="333" y="800"/>
                </a:lnTo>
                <a:lnTo>
                  <a:pt x="295" y="710"/>
                </a:lnTo>
                <a:lnTo>
                  <a:pt x="279" y="618"/>
                </a:lnTo>
                <a:lnTo>
                  <a:pt x="282" y="538"/>
                </a:lnTo>
                <a:lnTo>
                  <a:pt x="301" y="482"/>
                </a:lnTo>
                <a:lnTo>
                  <a:pt x="333" y="460"/>
                </a:lnTo>
                <a:lnTo>
                  <a:pt x="390" y="460"/>
                </a:lnTo>
                <a:lnTo>
                  <a:pt x="381" y="442"/>
                </a:lnTo>
                <a:lnTo>
                  <a:pt x="333" y="420"/>
                </a:lnTo>
                <a:close/>
                <a:moveTo>
                  <a:pt x="390" y="460"/>
                </a:moveTo>
                <a:lnTo>
                  <a:pt x="333" y="460"/>
                </a:lnTo>
                <a:lnTo>
                  <a:pt x="368" y="482"/>
                </a:lnTo>
                <a:lnTo>
                  <a:pt x="381" y="538"/>
                </a:lnTo>
                <a:lnTo>
                  <a:pt x="381" y="556"/>
                </a:lnTo>
                <a:lnTo>
                  <a:pt x="381" y="614"/>
                </a:lnTo>
                <a:lnTo>
                  <a:pt x="378" y="690"/>
                </a:lnTo>
                <a:lnTo>
                  <a:pt x="378" y="698"/>
                </a:lnTo>
                <a:lnTo>
                  <a:pt x="380" y="760"/>
                </a:lnTo>
                <a:lnTo>
                  <a:pt x="399" y="834"/>
                </a:lnTo>
                <a:lnTo>
                  <a:pt x="430" y="890"/>
                </a:lnTo>
                <a:lnTo>
                  <a:pt x="464" y="928"/>
                </a:lnTo>
                <a:lnTo>
                  <a:pt x="493" y="952"/>
                </a:lnTo>
                <a:lnTo>
                  <a:pt x="501" y="950"/>
                </a:lnTo>
                <a:lnTo>
                  <a:pt x="506" y="948"/>
                </a:lnTo>
                <a:lnTo>
                  <a:pt x="513" y="942"/>
                </a:lnTo>
                <a:lnTo>
                  <a:pt x="489" y="922"/>
                </a:lnTo>
                <a:lnTo>
                  <a:pt x="457" y="884"/>
                </a:lnTo>
                <a:lnTo>
                  <a:pt x="427" y="828"/>
                </a:lnTo>
                <a:lnTo>
                  <a:pt x="409" y="756"/>
                </a:lnTo>
                <a:lnTo>
                  <a:pt x="410" y="704"/>
                </a:lnTo>
                <a:lnTo>
                  <a:pt x="414" y="636"/>
                </a:lnTo>
                <a:lnTo>
                  <a:pt x="415" y="562"/>
                </a:lnTo>
                <a:lnTo>
                  <a:pt x="406" y="492"/>
                </a:lnTo>
                <a:lnTo>
                  <a:pt x="390" y="460"/>
                </a:lnTo>
                <a:close/>
                <a:moveTo>
                  <a:pt x="353" y="162"/>
                </a:moveTo>
                <a:lnTo>
                  <a:pt x="298" y="166"/>
                </a:lnTo>
                <a:lnTo>
                  <a:pt x="245" y="184"/>
                </a:lnTo>
                <a:lnTo>
                  <a:pt x="195" y="214"/>
                </a:lnTo>
                <a:lnTo>
                  <a:pt x="149" y="256"/>
                </a:lnTo>
                <a:lnTo>
                  <a:pt x="109" y="310"/>
                </a:lnTo>
                <a:lnTo>
                  <a:pt x="78" y="376"/>
                </a:lnTo>
                <a:lnTo>
                  <a:pt x="56" y="454"/>
                </a:lnTo>
                <a:lnTo>
                  <a:pt x="46" y="546"/>
                </a:lnTo>
                <a:lnTo>
                  <a:pt x="49" y="650"/>
                </a:lnTo>
                <a:lnTo>
                  <a:pt x="61" y="714"/>
                </a:lnTo>
                <a:lnTo>
                  <a:pt x="81" y="772"/>
                </a:lnTo>
                <a:lnTo>
                  <a:pt x="106" y="826"/>
                </a:lnTo>
                <a:lnTo>
                  <a:pt x="133" y="874"/>
                </a:lnTo>
                <a:lnTo>
                  <a:pt x="152" y="894"/>
                </a:lnTo>
                <a:lnTo>
                  <a:pt x="170" y="910"/>
                </a:lnTo>
                <a:lnTo>
                  <a:pt x="190" y="924"/>
                </a:lnTo>
                <a:lnTo>
                  <a:pt x="210" y="938"/>
                </a:lnTo>
                <a:lnTo>
                  <a:pt x="170" y="886"/>
                </a:lnTo>
                <a:lnTo>
                  <a:pt x="129" y="818"/>
                </a:lnTo>
                <a:lnTo>
                  <a:pt x="96" y="736"/>
                </a:lnTo>
                <a:lnTo>
                  <a:pt x="76" y="644"/>
                </a:lnTo>
                <a:lnTo>
                  <a:pt x="76" y="556"/>
                </a:lnTo>
                <a:lnTo>
                  <a:pt x="87" y="474"/>
                </a:lnTo>
                <a:lnTo>
                  <a:pt x="107" y="400"/>
                </a:lnTo>
                <a:lnTo>
                  <a:pt x="138" y="334"/>
                </a:lnTo>
                <a:lnTo>
                  <a:pt x="178" y="280"/>
                </a:lnTo>
                <a:lnTo>
                  <a:pt x="227" y="238"/>
                </a:lnTo>
                <a:lnTo>
                  <a:pt x="286" y="212"/>
                </a:lnTo>
                <a:lnTo>
                  <a:pt x="353" y="204"/>
                </a:lnTo>
                <a:lnTo>
                  <a:pt x="490" y="204"/>
                </a:lnTo>
                <a:lnTo>
                  <a:pt x="429" y="174"/>
                </a:lnTo>
                <a:lnTo>
                  <a:pt x="353" y="162"/>
                </a:lnTo>
                <a:close/>
                <a:moveTo>
                  <a:pt x="430" y="370"/>
                </a:moveTo>
                <a:lnTo>
                  <a:pt x="338" y="370"/>
                </a:lnTo>
                <a:lnTo>
                  <a:pt x="391" y="386"/>
                </a:lnTo>
                <a:lnTo>
                  <a:pt x="425" y="432"/>
                </a:lnTo>
                <a:lnTo>
                  <a:pt x="444" y="498"/>
                </a:lnTo>
                <a:lnTo>
                  <a:pt x="449" y="576"/>
                </a:lnTo>
                <a:lnTo>
                  <a:pt x="449" y="580"/>
                </a:lnTo>
                <a:lnTo>
                  <a:pt x="444" y="662"/>
                </a:lnTo>
                <a:lnTo>
                  <a:pt x="442" y="712"/>
                </a:lnTo>
                <a:lnTo>
                  <a:pt x="442" y="722"/>
                </a:lnTo>
                <a:lnTo>
                  <a:pt x="446" y="776"/>
                </a:lnTo>
                <a:lnTo>
                  <a:pt x="459" y="824"/>
                </a:lnTo>
                <a:lnTo>
                  <a:pt x="479" y="864"/>
                </a:lnTo>
                <a:lnTo>
                  <a:pt x="498" y="890"/>
                </a:lnTo>
                <a:lnTo>
                  <a:pt x="515" y="910"/>
                </a:lnTo>
                <a:lnTo>
                  <a:pt x="528" y="922"/>
                </a:lnTo>
                <a:lnTo>
                  <a:pt x="535" y="928"/>
                </a:lnTo>
                <a:lnTo>
                  <a:pt x="538" y="926"/>
                </a:lnTo>
                <a:lnTo>
                  <a:pt x="543" y="924"/>
                </a:lnTo>
                <a:lnTo>
                  <a:pt x="550" y="916"/>
                </a:lnTo>
                <a:lnTo>
                  <a:pt x="547" y="912"/>
                </a:lnTo>
                <a:lnTo>
                  <a:pt x="535" y="900"/>
                </a:lnTo>
                <a:lnTo>
                  <a:pt x="518" y="882"/>
                </a:lnTo>
                <a:lnTo>
                  <a:pt x="498" y="854"/>
                </a:lnTo>
                <a:lnTo>
                  <a:pt x="482" y="818"/>
                </a:lnTo>
                <a:lnTo>
                  <a:pt x="472" y="774"/>
                </a:lnTo>
                <a:lnTo>
                  <a:pt x="470" y="722"/>
                </a:lnTo>
                <a:lnTo>
                  <a:pt x="474" y="664"/>
                </a:lnTo>
                <a:lnTo>
                  <a:pt x="481" y="582"/>
                </a:lnTo>
                <a:lnTo>
                  <a:pt x="480" y="504"/>
                </a:lnTo>
                <a:lnTo>
                  <a:pt x="468" y="434"/>
                </a:lnTo>
                <a:lnTo>
                  <a:pt x="442" y="380"/>
                </a:lnTo>
                <a:lnTo>
                  <a:pt x="430" y="370"/>
                </a:lnTo>
                <a:close/>
                <a:moveTo>
                  <a:pt x="457" y="284"/>
                </a:moveTo>
                <a:lnTo>
                  <a:pt x="338" y="284"/>
                </a:lnTo>
                <a:lnTo>
                  <a:pt x="397" y="294"/>
                </a:lnTo>
                <a:lnTo>
                  <a:pt x="445" y="324"/>
                </a:lnTo>
                <a:lnTo>
                  <a:pt x="481" y="370"/>
                </a:lnTo>
                <a:lnTo>
                  <a:pt x="505" y="432"/>
                </a:lnTo>
                <a:lnTo>
                  <a:pt x="516" y="506"/>
                </a:lnTo>
                <a:lnTo>
                  <a:pt x="513" y="590"/>
                </a:lnTo>
                <a:lnTo>
                  <a:pt x="503" y="656"/>
                </a:lnTo>
                <a:lnTo>
                  <a:pt x="500" y="712"/>
                </a:lnTo>
                <a:lnTo>
                  <a:pt x="500" y="720"/>
                </a:lnTo>
                <a:lnTo>
                  <a:pt x="504" y="776"/>
                </a:lnTo>
                <a:lnTo>
                  <a:pt x="518" y="824"/>
                </a:lnTo>
                <a:lnTo>
                  <a:pt x="532" y="852"/>
                </a:lnTo>
                <a:lnTo>
                  <a:pt x="548" y="872"/>
                </a:lnTo>
                <a:lnTo>
                  <a:pt x="563" y="886"/>
                </a:lnTo>
                <a:lnTo>
                  <a:pt x="575" y="896"/>
                </a:lnTo>
                <a:lnTo>
                  <a:pt x="580" y="892"/>
                </a:lnTo>
                <a:lnTo>
                  <a:pt x="585" y="886"/>
                </a:lnTo>
                <a:lnTo>
                  <a:pt x="590" y="882"/>
                </a:lnTo>
                <a:lnTo>
                  <a:pt x="580" y="874"/>
                </a:lnTo>
                <a:lnTo>
                  <a:pt x="567" y="862"/>
                </a:lnTo>
                <a:lnTo>
                  <a:pt x="553" y="842"/>
                </a:lnTo>
                <a:lnTo>
                  <a:pt x="540" y="818"/>
                </a:lnTo>
                <a:lnTo>
                  <a:pt x="529" y="772"/>
                </a:lnTo>
                <a:lnTo>
                  <a:pt x="526" y="722"/>
                </a:lnTo>
                <a:lnTo>
                  <a:pt x="526" y="718"/>
                </a:lnTo>
                <a:lnTo>
                  <a:pt x="530" y="660"/>
                </a:lnTo>
                <a:lnTo>
                  <a:pt x="540" y="598"/>
                </a:lnTo>
                <a:lnTo>
                  <a:pt x="546" y="532"/>
                </a:lnTo>
                <a:lnTo>
                  <a:pt x="544" y="464"/>
                </a:lnTo>
                <a:lnTo>
                  <a:pt x="531" y="398"/>
                </a:lnTo>
                <a:lnTo>
                  <a:pt x="506" y="338"/>
                </a:lnTo>
                <a:lnTo>
                  <a:pt x="467" y="290"/>
                </a:lnTo>
                <a:lnTo>
                  <a:pt x="457" y="284"/>
                </a:lnTo>
                <a:close/>
                <a:moveTo>
                  <a:pt x="490" y="204"/>
                </a:moveTo>
                <a:lnTo>
                  <a:pt x="353" y="204"/>
                </a:lnTo>
                <a:lnTo>
                  <a:pt x="420" y="214"/>
                </a:lnTo>
                <a:lnTo>
                  <a:pt x="476" y="244"/>
                </a:lnTo>
                <a:lnTo>
                  <a:pt x="519" y="290"/>
                </a:lnTo>
                <a:lnTo>
                  <a:pt x="551" y="350"/>
                </a:lnTo>
                <a:lnTo>
                  <a:pt x="571" y="418"/>
                </a:lnTo>
                <a:lnTo>
                  <a:pt x="581" y="492"/>
                </a:lnTo>
                <a:lnTo>
                  <a:pt x="580" y="570"/>
                </a:lnTo>
                <a:lnTo>
                  <a:pt x="576" y="606"/>
                </a:lnTo>
                <a:lnTo>
                  <a:pt x="570" y="642"/>
                </a:lnTo>
                <a:lnTo>
                  <a:pt x="565" y="676"/>
                </a:lnTo>
                <a:lnTo>
                  <a:pt x="563" y="708"/>
                </a:lnTo>
                <a:lnTo>
                  <a:pt x="562" y="714"/>
                </a:lnTo>
                <a:lnTo>
                  <a:pt x="565" y="762"/>
                </a:lnTo>
                <a:lnTo>
                  <a:pt x="575" y="802"/>
                </a:lnTo>
                <a:lnTo>
                  <a:pt x="591" y="832"/>
                </a:lnTo>
                <a:lnTo>
                  <a:pt x="612" y="856"/>
                </a:lnTo>
                <a:lnTo>
                  <a:pt x="617" y="852"/>
                </a:lnTo>
                <a:lnTo>
                  <a:pt x="619" y="846"/>
                </a:lnTo>
                <a:lnTo>
                  <a:pt x="624" y="840"/>
                </a:lnTo>
                <a:lnTo>
                  <a:pt x="611" y="818"/>
                </a:lnTo>
                <a:lnTo>
                  <a:pt x="598" y="790"/>
                </a:lnTo>
                <a:lnTo>
                  <a:pt x="589" y="754"/>
                </a:lnTo>
                <a:lnTo>
                  <a:pt x="587" y="718"/>
                </a:lnTo>
                <a:lnTo>
                  <a:pt x="587" y="710"/>
                </a:lnTo>
                <a:lnTo>
                  <a:pt x="590" y="682"/>
                </a:lnTo>
                <a:lnTo>
                  <a:pt x="595" y="650"/>
                </a:lnTo>
                <a:lnTo>
                  <a:pt x="602" y="614"/>
                </a:lnTo>
                <a:lnTo>
                  <a:pt x="609" y="576"/>
                </a:lnTo>
                <a:lnTo>
                  <a:pt x="614" y="512"/>
                </a:lnTo>
                <a:lnTo>
                  <a:pt x="611" y="444"/>
                </a:lnTo>
                <a:lnTo>
                  <a:pt x="598" y="376"/>
                </a:lnTo>
                <a:lnTo>
                  <a:pt x="574" y="310"/>
                </a:lnTo>
                <a:lnTo>
                  <a:pt x="538" y="252"/>
                </a:lnTo>
                <a:lnTo>
                  <a:pt x="490" y="204"/>
                </a:lnTo>
                <a:close/>
                <a:moveTo>
                  <a:pt x="518" y="126"/>
                </a:moveTo>
                <a:lnTo>
                  <a:pt x="355" y="126"/>
                </a:lnTo>
                <a:lnTo>
                  <a:pt x="430" y="136"/>
                </a:lnTo>
                <a:lnTo>
                  <a:pt x="493" y="166"/>
                </a:lnTo>
                <a:lnTo>
                  <a:pt x="546" y="208"/>
                </a:lnTo>
                <a:lnTo>
                  <a:pt x="589" y="264"/>
                </a:lnTo>
                <a:lnTo>
                  <a:pt x="620" y="328"/>
                </a:lnTo>
                <a:lnTo>
                  <a:pt x="640" y="398"/>
                </a:lnTo>
                <a:lnTo>
                  <a:pt x="649" y="470"/>
                </a:lnTo>
                <a:lnTo>
                  <a:pt x="646" y="540"/>
                </a:lnTo>
                <a:lnTo>
                  <a:pt x="639" y="594"/>
                </a:lnTo>
                <a:lnTo>
                  <a:pt x="631" y="644"/>
                </a:lnTo>
                <a:lnTo>
                  <a:pt x="624" y="692"/>
                </a:lnTo>
                <a:lnTo>
                  <a:pt x="622" y="736"/>
                </a:lnTo>
                <a:lnTo>
                  <a:pt x="624" y="764"/>
                </a:lnTo>
                <a:lnTo>
                  <a:pt x="630" y="788"/>
                </a:lnTo>
                <a:lnTo>
                  <a:pt x="636" y="804"/>
                </a:lnTo>
                <a:lnTo>
                  <a:pt x="641" y="814"/>
                </a:lnTo>
                <a:lnTo>
                  <a:pt x="646" y="808"/>
                </a:lnTo>
                <a:lnTo>
                  <a:pt x="651" y="798"/>
                </a:lnTo>
                <a:lnTo>
                  <a:pt x="656" y="790"/>
                </a:lnTo>
                <a:lnTo>
                  <a:pt x="651" y="778"/>
                </a:lnTo>
                <a:lnTo>
                  <a:pt x="648" y="766"/>
                </a:lnTo>
                <a:lnTo>
                  <a:pt x="646" y="752"/>
                </a:lnTo>
                <a:lnTo>
                  <a:pt x="646" y="736"/>
                </a:lnTo>
                <a:lnTo>
                  <a:pt x="650" y="698"/>
                </a:lnTo>
                <a:lnTo>
                  <a:pt x="660" y="652"/>
                </a:lnTo>
                <a:lnTo>
                  <a:pt x="672" y="602"/>
                </a:lnTo>
                <a:lnTo>
                  <a:pt x="683" y="546"/>
                </a:lnTo>
                <a:lnTo>
                  <a:pt x="687" y="480"/>
                </a:lnTo>
                <a:lnTo>
                  <a:pt x="682" y="410"/>
                </a:lnTo>
                <a:lnTo>
                  <a:pt x="667" y="340"/>
                </a:lnTo>
                <a:lnTo>
                  <a:pt x="641" y="272"/>
                </a:lnTo>
                <a:lnTo>
                  <a:pt x="605" y="210"/>
                </a:lnTo>
                <a:lnTo>
                  <a:pt x="559" y="156"/>
                </a:lnTo>
                <a:lnTo>
                  <a:pt x="518" y="126"/>
                </a:lnTo>
                <a:close/>
                <a:moveTo>
                  <a:pt x="338" y="496"/>
                </a:moveTo>
                <a:lnTo>
                  <a:pt x="333" y="496"/>
                </a:lnTo>
                <a:lnTo>
                  <a:pt x="326" y="500"/>
                </a:lnTo>
                <a:lnTo>
                  <a:pt x="321" y="514"/>
                </a:lnTo>
                <a:lnTo>
                  <a:pt x="310" y="560"/>
                </a:lnTo>
                <a:lnTo>
                  <a:pt x="309" y="620"/>
                </a:lnTo>
                <a:lnTo>
                  <a:pt x="321" y="690"/>
                </a:lnTo>
                <a:lnTo>
                  <a:pt x="348" y="760"/>
                </a:lnTo>
                <a:lnTo>
                  <a:pt x="348" y="762"/>
                </a:lnTo>
                <a:lnTo>
                  <a:pt x="350" y="762"/>
                </a:lnTo>
                <a:lnTo>
                  <a:pt x="350" y="760"/>
                </a:lnTo>
                <a:lnTo>
                  <a:pt x="348" y="734"/>
                </a:lnTo>
                <a:lnTo>
                  <a:pt x="347" y="704"/>
                </a:lnTo>
                <a:lnTo>
                  <a:pt x="349" y="674"/>
                </a:lnTo>
                <a:lnTo>
                  <a:pt x="350" y="642"/>
                </a:lnTo>
                <a:lnTo>
                  <a:pt x="352" y="602"/>
                </a:lnTo>
                <a:lnTo>
                  <a:pt x="352" y="556"/>
                </a:lnTo>
                <a:lnTo>
                  <a:pt x="348" y="520"/>
                </a:lnTo>
                <a:lnTo>
                  <a:pt x="338" y="496"/>
                </a:lnTo>
                <a:close/>
                <a:moveTo>
                  <a:pt x="355" y="78"/>
                </a:moveTo>
                <a:lnTo>
                  <a:pt x="274" y="88"/>
                </a:lnTo>
                <a:lnTo>
                  <a:pt x="204" y="112"/>
                </a:lnTo>
                <a:lnTo>
                  <a:pt x="145" y="152"/>
                </a:lnTo>
                <a:lnTo>
                  <a:pt x="96" y="202"/>
                </a:lnTo>
                <a:lnTo>
                  <a:pt x="57" y="262"/>
                </a:lnTo>
                <a:lnTo>
                  <a:pt x="28" y="328"/>
                </a:lnTo>
                <a:lnTo>
                  <a:pt x="7" y="400"/>
                </a:lnTo>
                <a:lnTo>
                  <a:pt x="4" y="424"/>
                </a:lnTo>
                <a:lnTo>
                  <a:pt x="2" y="448"/>
                </a:lnTo>
                <a:lnTo>
                  <a:pt x="1" y="470"/>
                </a:lnTo>
                <a:lnTo>
                  <a:pt x="0" y="474"/>
                </a:lnTo>
                <a:lnTo>
                  <a:pt x="0" y="484"/>
                </a:lnTo>
                <a:lnTo>
                  <a:pt x="0" y="502"/>
                </a:lnTo>
                <a:lnTo>
                  <a:pt x="0" y="526"/>
                </a:lnTo>
                <a:lnTo>
                  <a:pt x="2" y="554"/>
                </a:lnTo>
                <a:lnTo>
                  <a:pt x="5" y="580"/>
                </a:lnTo>
                <a:lnTo>
                  <a:pt x="10" y="606"/>
                </a:lnTo>
                <a:lnTo>
                  <a:pt x="15" y="524"/>
                </a:lnTo>
                <a:lnTo>
                  <a:pt x="26" y="446"/>
                </a:lnTo>
                <a:lnTo>
                  <a:pt x="45" y="372"/>
                </a:lnTo>
                <a:lnTo>
                  <a:pt x="71" y="304"/>
                </a:lnTo>
                <a:lnTo>
                  <a:pt x="107" y="244"/>
                </a:lnTo>
                <a:lnTo>
                  <a:pt x="153" y="194"/>
                </a:lnTo>
                <a:lnTo>
                  <a:pt x="209" y="158"/>
                </a:lnTo>
                <a:lnTo>
                  <a:pt x="276" y="134"/>
                </a:lnTo>
                <a:lnTo>
                  <a:pt x="355" y="126"/>
                </a:lnTo>
                <a:lnTo>
                  <a:pt x="518" y="126"/>
                </a:lnTo>
                <a:lnTo>
                  <a:pt x="502" y="114"/>
                </a:lnTo>
                <a:lnTo>
                  <a:pt x="434" y="88"/>
                </a:lnTo>
                <a:lnTo>
                  <a:pt x="355" y="78"/>
                </a:lnTo>
                <a:close/>
                <a:moveTo>
                  <a:pt x="514" y="46"/>
                </a:moveTo>
                <a:lnTo>
                  <a:pt x="355" y="46"/>
                </a:lnTo>
                <a:lnTo>
                  <a:pt x="480" y="68"/>
                </a:lnTo>
                <a:lnTo>
                  <a:pt x="571" y="116"/>
                </a:lnTo>
                <a:lnTo>
                  <a:pt x="627" y="164"/>
                </a:lnTo>
                <a:lnTo>
                  <a:pt x="646" y="186"/>
                </a:lnTo>
                <a:lnTo>
                  <a:pt x="614" y="138"/>
                </a:lnTo>
                <a:lnTo>
                  <a:pt x="569" y="88"/>
                </a:lnTo>
                <a:lnTo>
                  <a:pt x="514" y="46"/>
                </a:lnTo>
                <a:close/>
                <a:moveTo>
                  <a:pt x="358" y="0"/>
                </a:moveTo>
                <a:lnTo>
                  <a:pt x="293" y="8"/>
                </a:lnTo>
                <a:lnTo>
                  <a:pt x="236" y="30"/>
                </a:lnTo>
                <a:lnTo>
                  <a:pt x="187" y="62"/>
                </a:lnTo>
                <a:lnTo>
                  <a:pt x="143" y="100"/>
                </a:lnTo>
                <a:lnTo>
                  <a:pt x="160" y="90"/>
                </a:lnTo>
                <a:lnTo>
                  <a:pt x="202" y="72"/>
                </a:lnTo>
                <a:lnTo>
                  <a:pt x="268" y="54"/>
                </a:lnTo>
                <a:lnTo>
                  <a:pt x="355" y="46"/>
                </a:lnTo>
                <a:lnTo>
                  <a:pt x="514" y="46"/>
                </a:lnTo>
                <a:lnTo>
                  <a:pt x="511" y="44"/>
                </a:lnTo>
                <a:lnTo>
                  <a:pt x="441" y="12"/>
                </a:lnTo>
                <a:lnTo>
                  <a:pt x="3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F0DFCD5-4546-4DF4-8EA6-30C754048D8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6362E33-7AC9-4478-9583-DB879D6148F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C56282F-3B2B-42B2-AAB8-C07AD8C42D4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Security Objectives</a:t>
            </a:r>
            <a:endParaRPr lang="en-US" sz="2800" dirty="0">
              <a:solidFill>
                <a:schemeClr val="tx1">
                  <a:lumMod val="75000"/>
                  <a:lumOff val="25000"/>
                </a:schemeClr>
              </a:solidFill>
            </a:endParaRPr>
          </a:p>
        </p:txBody>
      </p:sp>
      <p:sp>
        <p:nvSpPr>
          <p:cNvPr id="11" name="Oval 10">
            <a:extLst>
              <a:ext uri="{FF2B5EF4-FFF2-40B4-BE49-F238E27FC236}">
                <a16:creationId xmlns:a16="http://schemas.microsoft.com/office/drawing/2014/main" id="{9986B5F0-E5E4-43AC-A9FD-899D38F6EA96}"/>
              </a:ext>
              <a:ext uri="{C183D7F6-B498-43B3-948B-1728B52AA6E4}">
                <adec:decorative xmlns:adec="http://schemas.microsoft.com/office/drawing/2017/decorative" val="1"/>
              </a:ext>
            </a:extLst>
          </p:cNvPr>
          <p:cNvSpPr/>
          <p:nvPr/>
        </p:nvSpPr>
        <p:spPr>
          <a:xfrm>
            <a:off x="5001239" y="1457687"/>
            <a:ext cx="2189522" cy="2189522"/>
          </a:xfrm>
          <a:prstGeom prst="ellipse">
            <a:avLst/>
          </a:prstGeom>
          <a:solidFill>
            <a:srgbClr val="11AEC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Secrecy</a:t>
            </a:r>
          </a:p>
        </p:txBody>
      </p:sp>
      <p:sp>
        <p:nvSpPr>
          <p:cNvPr id="17" name="Oval 16">
            <a:extLst>
              <a:ext uri="{FF2B5EF4-FFF2-40B4-BE49-F238E27FC236}">
                <a16:creationId xmlns:a16="http://schemas.microsoft.com/office/drawing/2014/main" id="{31DDFB36-DD82-4F84-A80E-74856097E49F}"/>
              </a:ext>
              <a:ext uri="{C183D7F6-B498-43B3-948B-1728B52AA6E4}">
                <adec:decorative xmlns:adec="http://schemas.microsoft.com/office/drawing/2017/decorative" val="1"/>
              </a:ext>
            </a:extLst>
          </p:cNvPr>
          <p:cNvSpPr/>
          <p:nvPr/>
        </p:nvSpPr>
        <p:spPr>
          <a:xfrm>
            <a:off x="5916253" y="2993319"/>
            <a:ext cx="2189522" cy="2189522"/>
          </a:xfrm>
          <a:prstGeom prst="ellipse">
            <a:avLst/>
          </a:prstGeom>
          <a:solidFill>
            <a:srgbClr val="11AEC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Availability</a:t>
            </a:r>
          </a:p>
        </p:txBody>
      </p:sp>
      <p:sp>
        <p:nvSpPr>
          <p:cNvPr id="19" name="Oval 18">
            <a:extLst>
              <a:ext uri="{FF2B5EF4-FFF2-40B4-BE49-F238E27FC236}">
                <a16:creationId xmlns:a16="http://schemas.microsoft.com/office/drawing/2014/main" id="{C4FE13D6-2AC5-43E7-B1BE-047604245FE9}"/>
              </a:ext>
              <a:ext uri="{C183D7F6-B498-43B3-948B-1728B52AA6E4}">
                <adec:decorative xmlns:adec="http://schemas.microsoft.com/office/drawing/2017/decorative" val="1"/>
              </a:ext>
            </a:extLst>
          </p:cNvPr>
          <p:cNvSpPr/>
          <p:nvPr/>
        </p:nvSpPr>
        <p:spPr>
          <a:xfrm>
            <a:off x="4160931" y="2993319"/>
            <a:ext cx="2189522" cy="2189522"/>
          </a:xfrm>
          <a:prstGeom prst="ellipse">
            <a:avLst/>
          </a:prstGeom>
          <a:solidFill>
            <a:srgbClr val="11AEC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Integrity</a:t>
            </a:r>
            <a:endParaRPr lang="en-US" sz="2000" b="1" dirty="0"/>
          </a:p>
        </p:txBody>
      </p:sp>
      <p:sp>
        <p:nvSpPr>
          <p:cNvPr id="22" name="TextBox 21">
            <a:extLst>
              <a:ext uri="{FF2B5EF4-FFF2-40B4-BE49-F238E27FC236}">
                <a16:creationId xmlns:a16="http://schemas.microsoft.com/office/drawing/2014/main" id="{B8689766-A889-4B19-BF33-183B16EC9AB1}"/>
              </a:ext>
            </a:extLst>
          </p:cNvPr>
          <p:cNvSpPr txBox="1"/>
          <p:nvPr/>
        </p:nvSpPr>
        <p:spPr>
          <a:xfrm>
            <a:off x="7273889" y="1457687"/>
            <a:ext cx="2639038" cy="1200329"/>
          </a:xfrm>
          <a:prstGeom prst="rect">
            <a:avLst/>
          </a:prstGeom>
          <a:noFill/>
        </p:spPr>
        <p:txBody>
          <a:bodyPr wrap="square">
            <a:spAutoFit/>
          </a:bodyPr>
          <a:lstStyle/>
          <a:p>
            <a:r>
              <a:rPr lang="en-US" dirty="0"/>
              <a:t>Prevent/detect/deter improper Disclosure of information (also known as Confidentiality)</a:t>
            </a:r>
          </a:p>
        </p:txBody>
      </p:sp>
      <p:sp>
        <p:nvSpPr>
          <p:cNvPr id="24" name="TextBox 23">
            <a:extLst>
              <a:ext uri="{FF2B5EF4-FFF2-40B4-BE49-F238E27FC236}">
                <a16:creationId xmlns:a16="http://schemas.microsoft.com/office/drawing/2014/main" id="{CFC4DA30-7494-4690-97D4-BCCA5562F585}"/>
              </a:ext>
            </a:extLst>
          </p:cNvPr>
          <p:cNvSpPr txBox="1"/>
          <p:nvPr/>
        </p:nvSpPr>
        <p:spPr>
          <a:xfrm>
            <a:off x="1717448" y="2993319"/>
            <a:ext cx="2374951" cy="923330"/>
          </a:xfrm>
          <a:prstGeom prst="rect">
            <a:avLst/>
          </a:prstGeom>
          <a:noFill/>
        </p:spPr>
        <p:txBody>
          <a:bodyPr wrap="square">
            <a:spAutoFit/>
          </a:bodyPr>
          <a:lstStyle/>
          <a:p>
            <a:r>
              <a:rPr lang="en-US" dirty="0"/>
              <a:t>Prevent/detect/deter Improper modification of information</a:t>
            </a:r>
          </a:p>
        </p:txBody>
      </p:sp>
      <p:sp>
        <p:nvSpPr>
          <p:cNvPr id="26" name="TextBox 25">
            <a:extLst>
              <a:ext uri="{FF2B5EF4-FFF2-40B4-BE49-F238E27FC236}">
                <a16:creationId xmlns:a16="http://schemas.microsoft.com/office/drawing/2014/main" id="{BE4F1942-62D4-40F4-9703-2FF6A5937B6A}"/>
              </a:ext>
            </a:extLst>
          </p:cNvPr>
          <p:cNvSpPr txBox="1"/>
          <p:nvPr/>
        </p:nvSpPr>
        <p:spPr>
          <a:xfrm>
            <a:off x="8343970" y="4061360"/>
            <a:ext cx="2443483" cy="923330"/>
          </a:xfrm>
          <a:prstGeom prst="rect">
            <a:avLst/>
          </a:prstGeom>
          <a:noFill/>
        </p:spPr>
        <p:txBody>
          <a:bodyPr wrap="square">
            <a:spAutoFit/>
          </a:bodyPr>
          <a:lstStyle/>
          <a:p>
            <a:r>
              <a:rPr lang="en-US" dirty="0"/>
              <a:t>Prevent/detect/deter improper Denial of access to services</a:t>
            </a:r>
          </a:p>
        </p:txBody>
      </p:sp>
    </p:spTree>
    <p:extLst>
      <p:ext uri="{BB962C8B-B14F-4D97-AF65-F5344CB8AC3E}">
        <p14:creationId xmlns:p14="http://schemas.microsoft.com/office/powerpoint/2010/main" val="342807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Integrity</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C4BA057B-13EB-4048-996C-5412CFEDC036}"/>
              </a:ext>
            </a:extLst>
          </p:cNvPr>
          <p:cNvSpPr txBox="1"/>
          <p:nvPr/>
        </p:nvSpPr>
        <p:spPr>
          <a:xfrm>
            <a:off x="1326681" y="982176"/>
            <a:ext cx="9538638" cy="4524315"/>
          </a:xfrm>
          <a:prstGeom prst="rect">
            <a:avLst/>
          </a:prstGeom>
          <a:noFill/>
        </p:spPr>
        <p:txBody>
          <a:bodyPr wrap="square">
            <a:spAutoFit/>
          </a:bodyPr>
          <a:lstStyle/>
          <a:p>
            <a:r>
              <a:rPr lang="en-US" sz="2400" b="1" dirty="0">
                <a:solidFill>
                  <a:srgbClr val="494949"/>
                </a:solidFill>
              </a:rPr>
              <a:t>Integrity contributes to maintaining a secure database by preventing the data from becoming invalid and giving misleading results. It consists of following aspects :</a:t>
            </a:r>
          </a:p>
          <a:p>
            <a:endParaRPr lang="en-US" sz="2400" b="1" dirty="0">
              <a:solidFill>
                <a:srgbClr val="494949"/>
              </a:solidFill>
            </a:endParaRPr>
          </a:p>
          <a:p>
            <a:pPr marL="342900" indent="-342900">
              <a:buFont typeface="Arial" panose="020B0604020202020204" pitchFamily="34" charset="0"/>
              <a:buChar char="•"/>
            </a:pPr>
            <a:r>
              <a:rPr lang="en-US" sz="2400" b="1" dirty="0">
                <a:solidFill>
                  <a:srgbClr val="494949"/>
                </a:solidFill>
              </a:rPr>
              <a:t>System and object privileges control access to applications tables and system commands so that only authorized users can change the data.</a:t>
            </a:r>
          </a:p>
          <a:p>
            <a:pPr marL="342900" indent="-342900">
              <a:buFont typeface="Arial" panose="020B0604020202020204" pitchFamily="34" charset="0"/>
              <a:buChar char="•"/>
            </a:pPr>
            <a:r>
              <a:rPr lang="en-US" sz="2400" b="1" dirty="0">
                <a:solidFill>
                  <a:srgbClr val="494949"/>
                </a:solidFill>
              </a:rPr>
              <a:t>Integrity constraints are applied to maintain the correctness and validity of the data in the database.</a:t>
            </a:r>
          </a:p>
          <a:p>
            <a:pPr marL="342900" indent="-342900">
              <a:buFont typeface="Arial" panose="020B0604020202020204" pitchFamily="34" charset="0"/>
              <a:buChar char="•"/>
            </a:pPr>
            <a:r>
              <a:rPr lang="en-US" sz="2400" b="1" dirty="0">
                <a:solidFill>
                  <a:srgbClr val="494949"/>
                </a:solidFill>
              </a:rPr>
              <a:t>Database must be protected from viruses so firewalls and anti-viruses should be used.</a:t>
            </a:r>
          </a:p>
          <a:p>
            <a:pPr marL="342900" indent="-342900">
              <a:buFont typeface="Arial" panose="020B0604020202020204" pitchFamily="34" charset="0"/>
              <a:buChar char="•"/>
            </a:pPr>
            <a:r>
              <a:rPr lang="en-US" sz="2400" b="1" dirty="0">
                <a:solidFill>
                  <a:srgbClr val="494949"/>
                </a:solidFill>
              </a:rPr>
              <a:t>Ensures that access to the network is controlled and data is not vulnerable to attacks during transmission across network.</a:t>
            </a:r>
          </a:p>
        </p:txBody>
      </p:sp>
    </p:spTree>
    <p:extLst>
      <p:ext uri="{BB962C8B-B14F-4D97-AF65-F5344CB8AC3E}">
        <p14:creationId xmlns:p14="http://schemas.microsoft.com/office/powerpoint/2010/main" val="123834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Confidentiality</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C4BA057B-13EB-4048-996C-5412CFEDC036}"/>
              </a:ext>
            </a:extLst>
          </p:cNvPr>
          <p:cNvSpPr txBox="1"/>
          <p:nvPr/>
        </p:nvSpPr>
        <p:spPr>
          <a:xfrm>
            <a:off x="1326681" y="982176"/>
            <a:ext cx="9538638" cy="4893647"/>
          </a:xfrm>
          <a:prstGeom prst="rect">
            <a:avLst/>
          </a:prstGeom>
          <a:noFill/>
        </p:spPr>
        <p:txBody>
          <a:bodyPr wrap="square">
            <a:spAutoFit/>
          </a:bodyPr>
          <a:lstStyle/>
          <a:p>
            <a:r>
              <a:rPr lang="en-US" sz="2400" b="1" dirty="0">
                <a:solidFill>
                  <a:srgbClr val="494949"/>
                </a:solidFill>
              </a:rPr>
              <a:t>Data confidentiality is about protecting data against unintentional, unlawful, or unauthorized access, disclosure, or theft.</a:t>
            </a:r>
          </a:p>
          <a:p>
            <a:endParaRPr lang="en-US" sz="2400" b="1" dirty="0">
              <a:solidFill>
                <a:srgbClr val="494949"/>
              </a:solidFill>
            </a:endParaRPr>
          </a:p>
          <a:p>
            <a:pPr marL="342900" indent="-342900">
              <a:buFont typeface="Arial" panose="020B0604020202020204" pitchFamily="34" charset="0"/>
              <a:buChar char="•"/>
            </a:pPr>
            <a:r>
              <a:rPr lang="en-US" sz="2400" b="1" dirty="0">
                <a:solidFill>
                  <a:srgbClr val="494949"/>
                </a:solidFill>
              </a:rPr>
              <a:t>Access control : Access to data is controlled by means of privileges, roles and user accounts.</a:t>
            </a:r>
          </a:p>
          <a:p>
            <a:pPr marL="342900" indent="-342900">
              <a:buFont typeface="Arial" panose="020B0604020202020204" pitchFamily="34" charset="0"/>
              <a:buChar char="•"/>
            </a:pPr>
            <a:r>
              <a:rPr lang="en-US" sz="2400" b="1" dirty="0">
                <a:solidFill>
                  <a:srgbClr val="494949"/>
                </a:solidFill>
              </a:rPr>
              <a:t>Authenticated users : Authentication is a way of implementing decisions of whom to trust. It can be employ passwords, finger prints etc.</a:t>
            </a:r>
          </a:p>
          <a:p>
            <a:pPr marL="342900" indent="-342900">
              <a:buFont typeface="Arial" panose="020B0604020202020204" pitchFamily="34" charset="0"/>
              <a:buChar char="•"/>
            </a:pPr>
            <a:r>
              <a:rPr lang="en-US" sz="2400" b="1" dirty="0">
                <a:solidFill>
                  <a:srgbClr val="494949"/>
                </a:solidFill>
              </a:rPr>
              <a:t>Secure storage of sensitive data : It is required to prevent data from hackers who could damage the sensitive data.</a:t>
            </a:r>
          </a:p>
          <a:p>
            <a:pPr marL="342900" indent="-342900">
              <a:buFont typeface="Arial" panose="020B0604020202020204" pitchFamily="34" charset="0"/>
              <a:buChar char="•"/>
            </a:pPr>
            <a:r>
              <a:rPr lang="en-US" sz="2400" b="1" dirty="0">
                <a:solidFill>
                  <a:srgbClr val="494949"/>
                </a:solidFill>
              </a:rPr>
              <a:t>Privacy of communication : The DBMS should be capable of controlling the spread of confidential personal information from unauthorized people such as credit cards etc.</a:t>
            </a:r>
          </a:p>
        </p:txBody>
      </p:sp>
    </p:spTree>
    <p:extLst>
      <p:ext uri="{BB962C8B-B14F-4D97-AF65-F5344CB8AC3E}">
        <p14:creationId xmlns:p14="http://schemas.microsoft.com/office/powerpoint/2010/main" val="82317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Availability</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C4BA057B-13EB-4048-996C-5412CFEDC036}"/>
              </a:ext>
            </a:extLst>
          </p:cNvPr>
          <p:cNvSpPr txBox="1"/>
          <p:nvPr/>
        </p:nvSpPr>
        <p:spPr>
          <a:xfrm>
            <a:off x="1326681" y="612844"/>
            <a:ext cx="9538638" cy="5632311"/>
          </a:xfrm>
          <a:prstGeom prst="rect">
            <a:avLst/>
          </a:prstGeom>
          <a:noFill/>
        </p:spPr>
        <p:txBody>
          <a:bodyPr wrap="square">
            <a:spAutoFit/>
          </a:bodyPr>
          <a:lstStyle/>
          <a:p>
            <a:r>
              <a:rPr lang="en-US" sz="2400" b="1" dirty="0">
                <a:solidFill>
                  <a:srgbClr val="494949"/>
                </a:solidFill>
              </a:rPr>
              <a:t>Availability is often thought of as a continuity of service assuring that database is available. Denial of service attacks are attempts to block authorized users ability to access and use the system when needed. It has number of aspects :</a:t>
            </a:r>
          </a:p>
          <a:p>
            <a:endParaRPr lang="en-US" sz="2400" b="1" dirty="0">
              <a:solidFill>
                <a:srgbClr val="494949"/>
              </a:solidFill>
            </a:endParaRPr>
          </a:p>
          <a:p>
            <a:pPr marL="342900" indent="-342900">
              <a:buFont typeface="Arial" panose="020B0604020202020204" pitchFamily="34" charset="0"/>
              <a:buChar char="•"/>
            </a:pPr>
            <a:r>
              <a:rPr lang="en-US" sz="2400" b="1" dirty="0">
                <a:solidFill>
                  <a:srgbClr val="494949"/>
                </a:solidFill>
              </a:rPr>
              <a:t>Ease of use – Resources managed by users for working with databases should be effectively managed so that it is available all the time to valid users.</a:t>
            </a:r>
          </a:p>
          <a:p>
            <a:pPr marL="342900" indent="-342900">
              <a:buFont typeface="Arial" panose="020B0604020202020204" pitchFamily="34" charset="0"/>
              <a:buChar char="•"/>
            </a:pPr>
            <a:r>
              <a:rPr lang="en-US" sz="2400" b="1" dirty="0">
                <a:solidFill>
                  <a:srgbClr val="494949"/>
                </a:solidFill>
              </a:rPr>
              <a:t>Flexibility – Administrators must have all the relevant tools for managing user population.</a:t>
            </a:r>
          </a:p>
          <a:p>
            <a:pPr marL="342900" indent="-342900">
              <a:buFont typeface="Arial" panose="020B0604020202020204" pitchFamily="34" charset="0"/>
              <a:buChar char="•"/>
            </a:pPr>
            <a:r>
              <a:rPr lang="en-US" sz="2400" b="1" dirty="0">
                <a:solidFill>
                  <a:srgbClr val="494949"/>
                </a:solidFill>
              </a:rPr>
              <a:t>Scalability - System performance should not get affected by the increase in number of users or processes which require services from system.</a:t>
            </a:r>
          </a:p>
          <a:p>
            <a:pPr marL="342900" indent="-342900">
              <a:buFont typeface="Arial" panose="020B0604020202020204" pitchFamily="34" charset="0"/>
              <a:buChar char="•"/>
            </a:pPr>
            <a:r>
              <a:rPr lang="en-US" sz="2400" b="1" dirty="0">
                <a:solidFill>
                  <a:srgbClr val="494949"/>
                </a:solidFill>
              </a:rPr>
              <a:t>Resistance – User profiles must be defined and the resource used by any user should be limited.</a:t>
            </a:r>
          </a:p>
        </p:txBody>
      </p:sp>
    </p:spTree>
    <p:extLst>
      <p:ext uri="{BB962C8B-B14F-4D97-AF65-F5344CB8AC3E}">
        <p14:creationId xmlns:p14="http://schemas.microsoft.com/office/powerpoint/2010/main" val="390710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Security Practice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847725" y="2226448"/>
            <a:ext cx="2390774" cy="23907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900613" y="2226448"/>
            <a:ext cx="2390773" cy="239793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953500" y="2219283"/>
            <a:ext cx="2390772" cy="24051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Administration</a:t>
            </a:r>
          </a:p>
        </p:txBody>
      </p: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5" idx="2"/>
          </p:cNvCxnSpPr>
          <p:nvPr/>
        </p:nvCxnSpPr>
        <p:spPr>
          <a:xfrm flipV="1">
            <a:off x="7291386" y="3421835"/>
            <a:ext cx="1662114" cy="358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41" idx="6"/>
            <a:endCxn id="42" idx="2"/>
          </p:cNvCxnSpPr>
          <p:nvPr/>
        </p:nvCxnSpPr>
        <p:spPr>
          <a:xfrm>
            <a:off x="3238499" y="3421835"/>
            <a:ext cx="1662114" cy="358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C0B2A77-E18E-4317-AF4A-D2E297A62586}"/>
              </a:ext>
              <a:ext uri="{C183D7F6-B498-43B3-948B-1728B52AA6E4}">
                <adec:decorative xmlns:adec="http://schemas.microsoft.com/office/drawing/2017/decorative" val="1"/>
              </a:ext>
            </a:extLst>
          </p:cNvPr>
          <p:cNvCxnSpPr>
            <a:cxnSpLocks/>
            <a:stCxn id="75" idx="4"/>
            <a:endCxn id="41" idx="4"/>
          </p:cNvCxnSpPr>
          <p:nvPr/>
        </p:nvCxnSpPr>
        <p:spPr>
          <a:xfrm rot="5400000" flipH="1">
            <a:off x="6092417" y="567917"/>
            <a:ext cx="7164" cy="8105774"/>
          </a:xfrm>
          <a:prstGeom prst="curvedConnector3">
            <a:avLst>
              <a:gd name="adj1" fmla="val -12473730"/>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DC3DBCB-05E9-410D-9277-745A8F8767D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691AC3-608D-42D3-A961-4E3A69E348A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C58A1A9-6AB6-4110-913D-C2ACCD6420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Defense Levels</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C4BA057B-13EB-4048-996C-5412CFEDC036}"/>
              </a:ext>
            </a:extLst>
          </p:cNvPr>
          <p:cNvSpPr txBox="1"/>
          <p:nvPr/>
        </p:nvSpPr>
        <p:spPr>
          <a:xfrm>
            <a:off x="1326681" y="2274838"/>
            <a:ext cx="9538638" cy="2308324"/>
          </a:xfrm>
          <a:prstGeom prst="rect">
            <a:avLst/>
          </a:prstGeom>
          <a:noFill/>
        </p:spPr>
        <p:txBody>
          <a:bodyPr wrap="square">
            <a:spAutoFit/>
          </a:bodyPr>
          <a:lstStyle/>
          <a:p>
            <a:pPr marL="571500" indent="-571500">
              <a:buFont typeface="Arial" panose="020B0604020202020204" pitchFamily="34" charset="0"/>
              <a:buChar char="•"/>
            </a:pPr>
            <a:r>
              <a:rPr lang="en-US" sz="3600" b="1" dirty="0">
                <a:solidFill>
                  <a:srgbClr val="494949"/>
                </a:solidFill>
              </a:rPr>
              <a:t>Physical security</a:t>
            </a:r>
          </a:p>
          <a:p>
            <a:pPr marL="571500" indent="-571500">
              <a:buFont typeface="Arial" panose="020B0604020202020204" pitchFamily="34" charset="0"/>
              <a:buChar char="•"/>
            </a:pPr>
            <a:r>
              <a:rPr lang="en-US" sz="3600" b="1" dirty="0">
                <a:solidFill>
                  <a:srgbClr val="494949"/>
                </a:solidFill>
              </a:rPr>
              <a:t>Human factors</a:t>
            </a:r>
          </a:p>
          <a:p>
            <a:pPr marL="571500" indent="-571500">
              <a:buFont typeface="Arial" panose="020B0604020202020204" pitchFamily="34" charset="0"/>
              <a:buChar char="•"/>
            </a:pPr>
            <a:r>
              <a:rPr lang="en-US" sz="3600" b="1" dirty="0">
                <a:solidFill>
                  <a:srgbClr val="494949"/>
                </a:solidFill>
              </a:rPr>
              <a:t>Operating system</a:t>
            </a:r>
          </a:p>
          <a:p>
            <a:pPr marL="571500" indent="-571500">
              <a:buFont typeface="Arial" panose="020B0604020202020204" pitchFamily="34" charset="0"/>
              <a:buChar char="•"/>
            </a:pPr>
            <a:r>
              <a:rPr lang="en-US" sz="3600" b="1" dirty="0">
                <a:solidFill>
                  <a:srgbClr val="494949"/>
                </a:solidFill>
              </a:rPr>
              <a:t>Database system</a:t>
            </a:r>
          </a:p>
        </p:txBody>
      </p:sp>
    </p:spTree>
    <p:extLst>
      <p:ext uri="{BB962C8B-B14F-4D97-AF65-F5344CB8AC3E}">
        <p14:creationId xmlns:p14="http://schemas.microsoft.com/office/powerpoint/2010/main" val="237892769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260</TotalTime>
  <Words>593</Words>
  <Application>Microsoft Office PowerPoint</Application>
  <PresentationFormat>Widescreen</PresentationFormat>
  <Paragraphs>91</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Segoe UI Light</vt:lpstr>
      <vt:lpstr>Office Theme</vt:lpstr>
      <vt:lpstr>Database Security</vt:lpstr>
      <vt:lpstr>PowerPoint Presentation</vt:lpstr>
      <vt:lpstr>Project analysis slide 2</vt:lpstr>
      <vt:lpstr>PowerPoint Presentation</vt:lpstr>
      <vt:lpstr>PowerPoint Presentation</vt:lpstr>
      <vt:lpstr>PowerPoint Presentation</vt:lpstr>
      <vt:lpstr>PowerPoint Presentation</vt:lpstr>
      <vt:lpstr>Project analysis slide 4</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Pedram Katebi</dc:creator>
  <cp:lastModifiedBy>Pedram Katebi</cp:lastModifiedBy>
  <dcterms:created xsi:type="dcterms:W3CDTF">2020-10-14T17:43:38Z</dcterms:created>
  <dcterms:modified xsi:type="dcterms:W3CDTF">2020-10-24T20:12:45Z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