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>
        <p:scale>
          <a:sx n="100" d="100"/>
          <a:sy n="100" d="100"/>
        </p:scale>
        <p:origin x="-386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D8681EF-A6DA-4132-A535-A06C7A95693A}" type="datetimeFigureOut">
              <a:rPr lang="es-ES" smtClean="0"/>
              <a:t>16/06/2020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C90D838-230D-4824-9F59-4C12E3156AD7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9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2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mfront-project.herokuapp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8.wdp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microsoft.com/office/2007/relationships/hdphoto" Target="../media/hdphoto16.wdp"/><Relationship Id="rId3" Type="http://schemas.microsoft.com/office/2007/relationships/hdphoto" Target="../media/hdphoto11.wdp"/><Relationship Id="rId7" Type="http://schemas.microsoft.com/office/2007/relationships/hdphoto" Target="../media/hdphoto13.wdp"/><Relationship Id="rId12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microsoft.com/office/2007/relationships/hdphoto" Target="../media/hdphoto15.wdp"/><Relationship Id="rId5" Type="http://schemas.microsoft.com/office/2007/relationships/hdphoto" Target="../media/hdphoto12.wdp"/><Relationship Id="rId15" Type="http://schemas.microsoft.com/office/2007/relationships/hdphoto" Target="../media/hdphoto17.wdp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microsoft.com/office/2007/relationships/hdphoto" Target="../media/hdphoto14.wdp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6480048" cy="2304256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PROYECTO </a:t>
            </a:r>
            <a:br>
              <a:rPr lang="es-ES" dirty="0"/>
            </a:br>
            <a:r>
              <a:rPr lang="es-ES" dirty="0"/>
              <a:t>DESARROLLO </a:t>
            </a:r>
            <a:br>
              <a:rPr lang="es-ES" dirty="0"/>
            </a:br>
            <a:r>
              <a:rPr lang="es-ES" dirty="0"/>
              <a:t>APLICACIÓN WEB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pic>
        <p:nvPicPr>
          <p:cNvPr id="4" name="0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t="14194" r="6917" b="24731"/>
          <a:stretch/>
        </p:blipFill>
        <p:spPr bwMode="auto">
          <a:xfrm>
            <a:off x="4716016" y="2492896"/>
            <a:ext cx="3103121" cy="3193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54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2660" y="260648"/>
            <a:ext cx="8271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</a:t>
            </a:r>
            <a:r>
              <a:rPr lang="es-ES" sz="2000" dirty="0" smtClean="0"/>
              <a:t>Siguiendo en este apartado </a:t>
            </a:r>
            <a:r>
              <a:rPr lang="es-ES" sz="2000" dirty="0" smtClean="0">
                <a:solidFill>
                  <a:srgbClr val="FFC000"/>
                </a:solidFill>
              </a:rPr>
              <a:t>(UI) </a:t>
            </a:r>
            <a:r>
              <a:rPr lang="es-ES" sz="2000" dirty="0" smtClean="0"/>
              <a:t>vemos como los </a:t>
            </a:r>
            <a:r>
              <a:rPr lang="es-ES" sz="2000" dirty="0" smtClean="0">
                <a:solidFill>
                  <a:srgbClr val="FFFF00"/>
                </a:solidFill>
              </a:rPr>
              <a:t>Casos </a:t>
            </a:r>
            <a:r>
              <a:rPr lang="es-ES" sz="2000" dirty="0">
                <a:solidFill>
                  <a:srgbClr val="FFFF00"/>
                </a:solidFill>
              </a:rPr>
              <a:t>de Uso </a:t>
            </a:r>
            <a:r>
              <a:rPr lang="es-ES" sz="2000" dirty="0"/>
              <a:t>nos permiten diferenciar los actores que interactúan con nuestra aplicación, las relaciones entre ellos y las acciones que puede realizar cada uno dentro del sistema. </a:t>
            </a:r>
          </a:p>
        </p:txBody>
      </p:sp>
      <p:pic>
        <p:nvPicPr>
          <p:cNvPr id="3" name="0 Imagen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99" r="5355" b="6876"/>
          <a:stretch/>
        </p:blipFill>
        <p:spPr>
          <a:xfrm>
            <a:off x="3347864" y="2938469"/>
            <a:ext cx="2943196" cy="1709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0 Imagen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95" t="4211" r="4095" b="25498"/>
          <a:stretch/>
        </p:blipFill>
        <p:spPr bwMode="auto">
          <a:xfrm>
            <a:off x="3523318" y="1412776"/>
            <a:ext cx="2592288" cy="1320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0 Imagen"/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0" t="3451" b="3449"/>
          <a:stretch/>
        </p:blipFill>
        <p:spPr bwMode="auto">
          <a:xfrm>
            <a:off x="603711" y="2996950"/>
            <a:ext cx="2528129" cy="15921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5 Imagen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18" y="4869160"/>
            <a:ext cx="2592288" cy="1787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6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</p:spTree>
    <p:extLst>
      <p:ext uri="{BB962C8B-B14F-4D97-AF65-F5344CB8AC3E}">
        <p14:creationId xmlns:p14="http://schemas.microsoft.com/office/powerpoint/2010/main" val="2873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32660" y="260648"/>
            <a:ext cx="82717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</a:t>
            </a:r>
            <a:r>
              <a:rPr lang="es-ES" sz="2000" dirty="0">
                <a:solidFill>
                  <a:srgbClr val="FFFF00"/>
                </a:solidFill>
              </a:rPr>
              <a:t>IDE</a:t>
            </a:r>
            <a:r>
              <a:rPr lang="es-ES" sz="2000" dirty="0"/>
              <a:t> (Integrated Development Environment)</a:t>
            </a:r>
          </a:p>
          <a:p>
            <a:pPr algn="just"/>
            <a:r>
              <a:rPr lang="es-ES" sz="2000" dirty="0"/>
              <a:t> </a:t>
            </a:r>
          </a:p>
          <a:p>
            <a:pPr algn="just"/>
            <a:r>
              <a:rPr lang="es-ES" sz="2000" dirty="0"/>
              <a:t>   Para </a:t>
            </a:r>
            <a:r>
              <a:rPr lang="es-ES" sz="2000" i="1" dirty="0">
                <a:solidFill>
                  <a:srgbClr val="00B0F0"/>
                </a:solidFill>
              </a:rPr>
              <a:t>BackEnd</a:t>
            </a:r>
            <a:r>
              <a:rPr lang="es-ES" sz="2000" dirty="0"/>
              <a:t> hemos usado </a:t>
            </a:r>
            <a:r>
              <a:rPr lang="es-ES" sz="2000" dirty="0">
                <a:solidFill>
                  <a:srgbClr val="FFC000"/>
                </a:solidFill>
              </a:rPr>
              <a:t>Java</a:t>
            </a:r>
            <a:r>
              <a:rPr lang="es-ES" sz="2000" dirty="0"/>
              <a:t>, lenguaje orientado a objetos, rápido seguro y fiable, indicado particularmente para aplicaciones cliente-servidor, y como entorno de desarrollo hemos utilizado </a:t>
            </a:r>
            <a:r>
              <a:rPr lang="es-ES" sz="2000" dirty="0">
                <a:solidFill>
                  <a:srgbClr val="FFC000"/>
                </a:solidFill>
              </a:rPr>
              <a:t>Eclipse </a:t>
            </a:r>
            <a:r>
              <a:rPr lang="es-ES" sz="2000" dirty="0" smtClean="0">
                <a:solidFill>
                  <a:srgbClr val="FFC000"/>
                </a:solidFill>
              </a:rPr>
              <a:t>Java EE</a:t>
            </a:r>
            <a:r>
              <a:rPr lang="es-ES" sz="2000" dirty="0"/>
              <a:t>.</a:t>
            </a:r>
          </a:p>
          <a:p>
            <a:pPr algn="just"/>
            <a:endParaRPr lang="es-ES" sz="2000" dirty="0">
              <a:solidFill>
                <a:srgbClr val="FFC000"/>
              </a:solidFill>
            </a:endParaRPr>
          </a:p>
          <a:p>
            <a:pPr algn="just"/>
            <a:r>
              <a:rPr lang="es-ES" sz="2000" dirty="0">
                <a:solidFill>
                  <a:srgbClr val="FFC000"/>
                </a:solidFill>
              </a:rPr>
              <a:t>   </a:t>
            </a:r>
            <a:r>
              <a:rPr lang="es-ES" sz="2000" dirty="0"/>
              <a:t>Para</a:t>
            </a:r>
            <a:r>
              <a:rPr lang="es-ES" sz="2000" dirty="0">
                <a:solidFill>
                  <a:srgbClr val="FFC000"/>
                </a:solidFill>
              </a:rPr>
              <a:t> </a:t>
            </a:r>
            <a:r>
              <a:rPr lang="es-ES" sz="2000" i="1" dirty="0">
                <a:solidFill>
                  <a:srgbClr val="00B050"/>
                </a:solidFill>
              </a:rPr>
              <a:t>FrontEnd</a:t>
            </a:r>
            <a:r>
              <a:rPr lang="es-ES" sz="2000" dirty="0"/>
              <a:t> hemos utilizado </a:t>
            </a:r>
            <a:r>
              <a:rPr lang="es-ES" sz="2000" dirty="0">
                <a:solidFill>
                  <a:srgbClr val="FFC000"/>
                </a:solidFill>
              </a:rPr>
              <a:t>Visual Studio Code</a:t>
            </a:r>
            <a:r>
              <a:rPr lang="es-ES" sz="2000" dirty="0"/>
              <a:t>, un editor de código fuente que incluye resaltado de sintaxis, finalización inteligente de código, </a:t>
            </a:r>
            <a:r>
              <a:rPr lang="es-ES" sz="2000" dirty="0" smtClean="0"/>
              <a:t>refactorización </a:t>
            </a:r>
            <a:r>
              <a:rPr lang="es-ES" sz="2000" dirty="0"/>
              <a:t>de </a:t>
            </a:r>
            <a:r>
              <a:rPr lang="es-ES" sz="2000" dirty="0" smtClean="0"/>
              <a:t>código, etc.</a:t>
            </a:r>
            <a:endParaRPr lang="es-ES" sz="2000" dirty="0">
              <a:solidFill>
                <a:srgbClr val="FFC000"/>
              </a:solidFill>
            </a:endParaRPr>
          </a:p>
        </p:txBody>
      </p:sp>
      <p:pic>
        <p:nvPicPr>
          <p:cNvPr id="5" name="0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8" t="28338" r="32068" b="28395"/>
          <a:stretch/>
        </p:blipFill>
        <p:spPr bwMode="auto">
          <a:xfrm>
            <a:off x="332660" y="3789040"/>
            <a:ext cx="2907030" cy="19831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0 Imagen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30" y="3789040"/>
            <a:ext cx="3317875" cy="1864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https://upload.wikimedia.org/wikipedia/commons/thumb/5/5d/Duke_%28Java_mascot%29_waving.svg/140px-Duke_%28Java_mascot%29_wav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3730"/>
            <a:ext cx="1368152" cy="24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moliendo mitos: ¿por qué el logo de Java es una taza de café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4593055"/>
            <a:ext cx="301150" cy="5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32660" y="332656"/>
            <a:ext cx="8271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El despliegue de nuestra aplicación ha sido a través de la plataforma con servicio de computación denominada </a:t>
            </a:r>
            <a:r>
              <a:rPr lang="es-ES" sz="2000" dirty="0">
                <a:solidFill>
                  <a:srgbClr val="FFFF00"/>
                </a:solidFill>
              </a:rPr>
              <a:t>HEROKU. </a:t>
            </a:r>
          </a:p>
          <a:p>
            <a:pPr algn="just"/>
            <a:r>
              <a:rPr lang="es-ES" sz="2000" dirty="0"/>
              <a:t>   Después de una serie de configuraciones para cargar nuestra aplicación en dos partes (</a:t>
            </a:r>
            <a:r>
              <a:rPr lang="es-ES" sz="2000" i="1" dirty="0">
                <a:solidFill>
                  <a:srgbClr val="00B0F0"/>
                </a:solidFill>
              </a:rPr>
              <a:t>BackEnd</a:t>
            </a:r>
            <a:r>
              <a:rPr lang="es-ES" sz="2000" dirty="0"/>
              <a:t> &amp; </a:t>
            </a:r>
            <a:r>
              <a:rPr lang="es-ES" sz="2000" i="1" dirty="0">
                <a:solidFill>
                  <a:srgbClr val="00B050"/>
                </a:solidFill>
              </a:rPr>
              <a:t>FrontEnd</a:t>
            </a:r>
            <a:r>
              <a:rPr lang="es-ES" sz="2000" dirty="0"/>
              <a:t>) con Heroku y varias pruebas de compilación, hemos hecho un </a:t>
            </a:r>
            <a:r>
              <a:rPr lang="es-ES" sz="2000" dirty="0">
                <a:solidFill>
                  <a:srgbClr val="FFFF00"/>
                </a:solidFill>
              </a:rPr>
              <a:t>deploy</a:t>
            </a:r>
            <a:r>
              <a:rPr lang="es-ES" sz="2000" dirty="0"/>
              <a:t> devolviéndonos correctamente nuestro </a:t>
            </a:r>
            <a:r>
              <a:rPr lang="es-ES" sz="2000" dirty="0" smtClean="0">
                <a:solidFill>
                  <a:srgbClr val="FFFF00"/>
                </a:solidFill>
              </a:rPr>
              <a:t>BackEnd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0" y="2814914"/>
            <a:ext cx="7884368" cy="1681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8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32660" y="332656"/>
            <a:ext cx="8271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El despliegue de </a:t>
            </a:r>
            <a:r>
              <a:rPr lang="es-ES" sz="2000" i="1" dirty="0">
                <a:solidFill>
                  <a:srgbClr val="00B050"/>
                </a:solidFill>
              </a:rPr>
              <a:t>FrontEnd</a:t>
            </a:r>
            <a:r>
              <a:rPr lang="es-ES" sz="2000" dirty="0"/>
              <a:t> también ha sido necesario una serie de configuraciones y varias pruebas de compilación, hasta que fue desplegada correctamente.</a:t>
            </a:r>
          </a:p>
        </p:txBody>
      </p:sp>
      <p:pic>
        <p:nvPicPr>
          <p:cNvPr id="4" name="3 Imagen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93"/>
          <a:stretch/>
        </p:blipFill>
        <p:spPr bwMode="auto">
          <a:xfrm>
            <a:off x="467544" y="1988840"/>
            <a:ext cx="7836385" cy="2931136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971600" y="530120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>
                <a:solidFill>
                  <a:srgbClr val="0066FF"/>
                </a:solidFill>
                <a:hlinkClick r:id="rId4"/>
              </a:rPr>
              <a:t>https</a:t>
            </a:r>
            <a:r>
              <a:rPr lang="es-ES" u="sng">
                <a:solidFill>
                  <a:srgbClr val="0066FF"/>
                </a:solidFill>
                <a:hlinkClick r:id="rId4"/>
              </a:rPr>
              <a:t>://mmfront-project</a:t>
            </a:r>
            <a:r>
              <a:rPr lang="es-ES" u="sng" dirty="0">
                <a:solidFill>
                  <a:srgbClr val="0066FF"/>
                </a:solidFill>
                <a:hlinkClick r:id="rId4"/>
              </a:rPr>
              <a:t>.herokuapp.com/</a:t>
            </a:r>
            <a:endParaRPr lang="es-ES" dirty="0">
              <a:solidFill>
                <a:srgbClr val="0066FF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1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pic>
        <p:nvPicPr>
          <p:cNvPr id="3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442986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3 Rectángulo"/>
          <p:cNvSpPr/>
          <p:nvPr/>
        </p:nvSpPr>
        <p:spPr>
          <a:xfrm>
            <a:off x="332660" y="332656"/>
            <a:ext cx="8271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Vista principal de nuestra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5187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pic>
        <p:nvPicPr>
          <p:cNvPr id="2050" name="Picture 2" descr="Pulgar Hacia Arriba | Vectores, Fotos de Stock y PSD Grat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32" b="95616" l="66294" r="96965">
                        <a14:backgroundMark x1="70607" y1="3014" x2="70607" y2="3014"/>
                        <a14:backgroundMark x1="61342" y1="20000" x2="61342" y2="20000"/>
                        <a14:backgroundMark x1="98403" y1="39452" x2="98403" y2="39452"/>
                        <a14:backgroundMark x1="92332" y1="32329" x2="92332" y2="32329"/>
                        <a14:backgroundMark x1="73802" y1="34247" x2="73802" y2="34247"/>
                        <a14:backgroundMark x1="94409" y1="87397" x2="94409" y2="87397"/>
                        <a14:backgroundMark x1="69808" y1="91781" x2="69808" y2="91781"/>
                        <a14:backgroundMark x1="73482" y1="97260" x2="73482" y2="97260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78"/>
          <a:stretch/>
        </p:blipFill>
        <p:spPr bwMode="auto">
          <a:xfrm>
            <a:off x="1187624" y="1844824"/>
            <a:ext cx="2118031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95536" y="1198493"/>
            <a:ext cx="82466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 POR VUESTRA ATENCIÓN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474178" y="3352304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</a:t>
            </a:r>
            <a:r>
              <a:rPr lang="es-ES" sz="2400" dirty="0">
                <a:solidFill>
                  <a:srgbClr val="0066FF"/>
                </a:solidFill>
              </a:rPr>
              <a:t>pedroperlab@gmail.com</a:t>
            </a:r>
          </a:p>
        </p:txBody>
      </p:sp>
    </p:spTree>
    <p:extLst>
      <p:ext uri="{BB962C8B-B14F-4D97-AF65-F5344CB8AC3E}">
        <p14:creationId xmlns:p14="http://schemas.microsoft.com/office/powerpoint/2010/main" val="921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25387" y="40466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   Nuestro proyecto consiste en el desarrollo de una aplicación web donde se puedan programar reuniones y dejar constancia de ello mediante la edición documental de un Acta sobre los acuerdos y/o decisiones tomadas en ese acto.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   El objetivo principal de la aplicación es proporcionar una serie de funcionalidades a los usuarios y personas interesadas en este tipo de actividades, para facilitarles al máximo la organización de sus reuniones.</a:t>
            </a:r>
            <a:endParaRPr lang="es-ES" dirty="0"/>
          </a:p>
        </p:txBody>
      </p:sp>
      <p:sp>
        <p:nvSpPr>
          <p:cNvPr id="2" name="AutoShape 2" descr="Employees-Meeting-86224.gif (300×232) | Imagenes de dibuj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2988125" cy="2308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oceto de sitio web - dipawe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r="3809"/>
          <a:stretch/>
        </p:blipFill>
        <p:spPr bwMode="auto">
          <a:xfrm rot="1055494">
            <a:off x="4735789" y="3433365"/>
            <a:ext cx="2602186" cy="24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32660" y="332656"/>
            <a:ext cx="76957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La fase inicial del proyecto fue consensuado directamente con el Profesorado, marcando unas directrices básicas para su posterior desarrollo.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  Se comenzó elaborando algunos bocetos dando forma a la idea, adaptando cada caso para su correcto funcionamiento siguiendo los parámetros  y directrices establecidas. </a:t>
            </a:r>
          </a:p>
        </p:txBody>
      </p:sp>
      <p:pic>
        <p:nvPicPr>
          <p:cNvPr id="1026" name="Picture 2" descr="Cómo superar una entrevista laboral en el área de diseño we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998" y="3209630"/>
            <a:ext cx="2929697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1"/>
          <a:stretch/>
        </p:blipFill>
        <p:spPr bwMode="auto">
          <a:xfrm rot="20715045">
            <a:off x="1302929" y="3816308"/>
            <a:ext cx="1782408" cy="236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32660" y="260648"/>
            <a:ext cx="8271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</a:t>
            </a:r>
            <a:r>
              <a:rPr lang="es-ES" sz="2000" dirty="0" smtClean="0"/>
              <a:t>Hemos creado un </a:t>
            </a:r>
            <a:r>
              <a:rPr lang="es-ES" sz="2000" dirty="0">
                <a:solidFill>
                  <a:srgbClr val="FFFF00"/>
                </a:solidFill>
              </a:rPr>
              <a:t>D</a:t>
            </a:r>
            <a:r>
              <a:rPr lang="es-ES" sz="2000" dirty="0" smtClean="0">
                <a:solidFill>
                  <a:srgbClr val="FFFF00"/>
                </a:solidFill>
              </a:rPr>
              <a:t>iagrama </a:t>
            </a:r>
            <a:r>
              <a:rPr lang="es-ES" sz="2000" dirty="0">
                <a:solidFill>
                  <a:srgbClr val="FFFF00"/>
                </a:solidFill>
              </a:rPr>
              <a:t>de Gantt </a:t>
            </a:r>
            <a:r>
              <a:rPr lang="es-ES" sz="2000" dirty="0" smtClean="0"/>
              <a:t>que</a:t>
            </a:r>
            <a:r>
              <a:rPr lang="es-ES" sz="2000" dirty="0" smtClean="0">
                <a:solidFill>
                  <a:srgbClr val="FFFF00"/>
                </a:solidFill>
              </a:rPr>
              <a:t> </a:t>
            </a:r>
            <a:r>
              <a:rPr lang="es-ES" sz="2000" dirty="0" smtClean="0"/>
              <a:t>nos </a:t>
            </a:r>
            <a:r>
              <a:rPr lang="es-ES" sz="2000" dirty="0"/>
              <a:t>ha servido de guía para cumplir con los plazos y fechas en el desarrollo de nuestra aplicación.  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555">
            <a:off x="971600" y="1440724"/>
            <a:ext cx="8280920" cy="3960440"/>
          </a:xfrm>
          <a:prstGeom prst="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1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32660" y="33265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32660" y="332656"/>
            <a:ext cx="82717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   El proyecto está dividido en dos partes, </a:t>
            </a:r>
            <a:r>
              <a:rPr lang="es-ES" sz="2000" i="1" dirty="0">
                <a:solidFill>
                  <a:srgbClr val="00B050"/>
                </a:solidFill>
              </a:rPr>
              <a:t>FrontEnd</a:t>
            </a:r>
            <a:r>
              <a:rPr lang="es-ES" sz="2000" dirty="0"/>
              <a:t> (Cliente o Usuario) y el </a:t>
            </a:r>
            <a:r>
              <a:rPr lang="es-ES" sz="2000" i="1" dirty="0">
                <a:solidFill>
                  <a:srgbClr val="00B0F0"/>
                </a:solidFill>
              </a:rPr>
              <a:t>BackEnd</a:t>
            </a:r>
            <a:r>
              <a:rPr lang="es-ES" sz="2000" dirty="0"/>
              <a:t> (Desarrollador), basado en la arquitectura de 3 capas: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   Capa 1.- Persistencia o Datos (Bases de Datos)</a:t>
            </a:r>
          </a:p>
          <a:p>
            <a:r>
              <a:rPr lang="es-ES" sz="2000" dirty="0"/>
              <a:t>   Capa 2.- Lógica de Aplicación</a:t>
            </a:r>
          </a:p>
          <a:p>
            <a:r>
              <a:rPr lang="es-ES" sz="2000" dirty="0"/>
              <a:t>   Capa 3.- Presentación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2" t="5035" r="1481"/>
          <a:stretch/>
        </p:blipFill>
        <p:spPr>
          <a:xfrm>
            <a:off x="1212112" y="3338622"/>
            <a:ext cx="6528390" cy="2369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94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32660" y="260648"/>
            <a:ext cx="8271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 Para el </a:t>
            </a:r>
            <a:r>
              <a:rPr lang="es-ES" sz="2000" i="1" dirty="0">
                <a:solidFill>
                  <a:srgbClr val="00B0F0"/>
                </a:solidFill>
              </a:rPr>
              <a:t>BackEnd</a:t>
            </a:r>
            <a:r>
              <a:rPr lang="es-ES" sz="2000" dirty="0"/>
              <a:t> hemos hecho uso del lenguaje </a:t>
            </a:r>
            <a:r>
              <a:rPr lang="es-ES" sz="2000" i="1" dirty="0">
                <a:solidFill>
                  <a:srgbClr val="FFC000"/>
                </a:solidFill>
              </a:rPr>
              <a:t>Java versión </a:t>
            </a:r>
            <a:r>
              <a:rPr lang="es-ES" sz="2000" i="1" dirty="0" smtClean="0">
                <a:solidFill>
                  <a:srgbClr val="FFC000"/>
                </a:solidFill>
              </a:rPr>
              <a:t>1.8 </a:t>
            </a:r>
            <a:r>
              <a:rPr lang="es-ES" sz="2000" dirty="0"/>
              <a:t>con </a:t>
            </a:r>
            <a:r>
              <a:rPr lang="es-ES" sz="2000" i="1" dirty="0">
                <a:solidFill>
                  <a:srgbClr val="FFC000"/>
                </a:solidFill>
              </a:rPr>
              <a:t>SpringBoot 1.5.10 release</a:t>
            </a:r>
            <a:r>
              <a:rPr lang="es-ES" sz="2000" dirty="0"/>
              <a:t>. Desde la raíz, hay una estructura de carpetas con toda la implementación por fases, incluyendo  un fichero de configuración para conectar con la Base de Datos.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52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8029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89" b="4492"/>
          <a:stretch/>
        </p:blipFill>
        <p:spPr>
          <a:xfrm>
            <a:off x="683568" y="1656094"/>
            <a:ext cx="1800200" cy="476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bliqueTopLeft"/>
            <a:lightRig rig="threePt" dir="t"/>
          </a:scene3d>
        </p:spPr>
      </p:pic>
      <p:sp>
        <p:nvSpPr>
          <p:cNvPr id="9" name="AutoShape 8" descr="Spring Boot Starter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05747"/>
            <a:ext cx="4162425" cy="1257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0 Imagen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91" y="4013952"/>
            <a:ext cx="2572385" cy="12109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0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32660" y="260648"/>
            <a:ext cx="82717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  Para el </a:t>
            </a:r>
            <a:r>
              <a:rPr lang="es-ES" sz="2000" i="1" dirty="0">
                <a:solidFill>
                  <a:srgbClr val="00B050"/>
                </a:solidFill>
              </a:rPr>
              <a:t>FrontEnd</a:t>
            </a:r>
            <a:r>
              <a:rPr lang="es-ES" sz="2000" dirty="0"/>
              <a:t> hemos usado el lenguaje </a:t>
            </a:r>
            <a:r>
              <a:rPr lang="es-ES" sz="2000" i="1" dirty="0">
                <a:solidFill>
                  <a:srgbClr val="FFC000"/>
                </a:solidFill>
              </a:rPr>
              <a:t>Angular Cli  versión 8</a:t>
            </a:r>
            <a:r>
              <a:rPr lang="es-ES" sz="2000" dirty="0"/>
              <a:t>, junto con </a:t>
            </a:r>
            <a:r>
              <a:rPr lang="es-ES" sz="2000" i="1" dirty="0">
                <a:solidFill>
                  <a:srgbClr val="FFC000"/>
                </a:solidFill>
              </a:rPr>
              <a:t>Node v12.14.1</a:t>
            </a:r>
            <a:r>
              <a:rPr lang="es-ES" sz="2000" dirty="0"/>
              <a:t>, creando carpetas desde la raíz que contienen las funciones necesarias para implementar el lado Cliente o Usuario. </a:t>
            </a:r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52624"/>
            <a:ext cx="2431506" cy="5100711"/>
          </a:xfrm>
          <a:prstGeom prst="rect">
            <a:avLst/>
          </a:prstGeom>
        </p:spPr>
      </p:pic>
      <p:pic>
        <p:nvPicPr>
          <p:cNvPr id="5122" name="Picture 2" descr="Angular 8 Upgrade: Using Ng-Update &amp; Angular CLI v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8" t="5914" r="2102" b="13590"/>
          <a:stretch/>
        </p:blipFill>
        <p:spPr bwMode="auto">
          <a:xfrm>
            <a:off x="3923928" y="1887166"/>
            <a:ext cx="3762663" cy="1829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70" y="4185725"/>
            <a:ext cx="2702818" cy="1708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75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32660" y="260648"/>
            <a:ext cx="8271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  En nuestra arquitectura de sistema hemos integrado el siguiente diagrama de </a:t>
            </a:r>
            <a:r>
              <a:rPr lang="es-ES" sz="2000" dirty="0">
                <a:solidFill>
                  <a:srgbClr val="FFFF00"/>
                </a:solidFill>
              </a:rPr>
              <a:t>Entidad-Relación</a:t>
            </a:r>
            <a:r>
              <a:rPr lang="es-ES" sz="2000" dirty="0"/>
              <a:t>. </a:t>
            </a:r>
          </a:p>
        </p:txBody>
      </p:sp>
      <p:pic>
        <p:nvPicPr>
          <p:cNvPr id="5" name="0 Imagen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25" r="1945" b="6342"/>
          <a:stretch/>
        </p:blipFill>
        <p:spPr bwMode="auto">
          <a:xfrm>
            <a:off x="420571" y="1196752"/>
            <a:ext cx="4295445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220072" y="1613626"/>
            <a:ext cx="3636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   Nuestra aplicación es compatible con una parte importante de diferentes dispositivos periféricos </a:t>
            </a:r>
            <a:r>
              <a:rPr lang="es-ES" sz="1600" dirty="0">
                <a:solidFill>
                  <a:srgbClr val="FFFF00"/>
                </a:solidFill>
              </a:rPr>
              <a:t>(Web Responsive) </a:t>
            </a:r>
            <a:r>
              <a:rPr lang="es-ES" sz="1600" dirty="0"/>
              <a:t>y con la mayoría de los principales navegadores usados en Internet.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727867" y="3356991"/>
            <a:ext cx="3016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Permite </a:t>
            </a:r>
            <a:r>
              <a:rPr lang="es-ES" sz="1600" dirty="0" smtClean="0"/>
              <a:t>subir/añadir </a:t>
            </a:r>
            <a:r>
              <a:rPr lang="es-ES" sz="1600" dirty="0"/>
              <a:t>archivos con extensiones: </a:t>
            </a:r>
          </a:p>
          <a:p>
            <a:pPr algn="ctr"/>
            <a:r>
              <a:rPr lang="es-ES" sz="1600" i="1" dirty="0">
                <a:solidFill>
                  <a:srgbClr val="FFC000"/>
                </a:solidFill>
              </a:rPr>
              <a:t>PDF, JPG, PNG, TXT, DOC</a:t>
            </a:r>
            <a:endParaRPr lang="es-E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236296" y="65247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PEDRO JOSÉ PÉREZ LABRADA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32660" y="260648"/>
            <a:ext cx="8271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  Los interfaces del usuario </a:t>
            </a:r>
            <a:r>
              <a:rPr lang="es-ES" sz="2000" dirty="0">
                <a:solidFill>
                  <a:srgbClr val="FFC000"/>
                </a:solidFill>
              </a:rPr>
              <a:t>(UI) </a:t>
            </a:r>
            <a:r>
              <a:rPr lang="es-ES" sz="2000" dirty="0"/>
              <a:t>de nuestra aplicación tienen un alto grado de usabilidad al ser muy intuitivos. Para ello, desarrollamos unos </a:t>
            </a:r>
            <a:r>
              <a:rPr lang="es-ES" sz="2000" dirty="0">
                <a:solidFill>
                  <a:srgbClr val="FFFF00"/>
                </a:solidFill>
              </a:rPr>
              <a:t>mockups</a:t>
            </a:r>
            <a:r>
              <a:rPr lang="es-ES" sz="2000" dirty="0"/>
              <a:t> de transición con todas las funcionalidades y perfiles  adaptados directamente a cada Usuario.</a:t>
            </a: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85024"/>
            <a:ext cx="2046362" cy="113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0 Imagen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4"/>
            <a:ext cx="2046362" cy="1185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0 Imagen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80567"/>
            <a:ext cx="2046362" cy="1456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0 Imagen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67" y="1484784"/>
            <a:ext cx="1974713" cy="170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0 Imagen"/>
          <p:cNvPicPr/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3" y="3356992"/>
            <a:ext cx="1974713" cy="967580"/>
          </a:xfrm>
          <a:prstGeom prst="rect">
            <a:avLst/>
          </a:prstGeom>
        </p:spPr>
      </p:pic>
      <p:pic>
        <p:nvPicPr>
          <p:cNvPr id="9" name="0 Imagen"/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3" y="4452919"/>
            <a:ext cx="1974713" cy="226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0 Imagen"/>
          <p:cNvPicPr/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10" y="2204865"/>
            <a:ext cx="1827250" cy="266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0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349</TotalTime>
  <Words>636</Words>
  <Application>Microsoft Office PowerPoint</Application>
  <PresentationFormat>Presentación en pantalla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Técnico</vt:lpstr>
      <vt:lpstr>PROYECTO  DESARROLLO  APLICACIÓN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PJPL</dc:creator>
  <cp:lastModifiedBy>Luffi</cp:lastModifiedBy>
  <cp:revision>43</cp:revision>
  <dcterms:created xsi:type="dcterms:W3CDTF">2020-06-12T09:49:18Z</dcterms:created>
  <dcterms:modified xsi:type="dcterms:W3CDTF">2020-06-16T06:50:45Z</dcterms:modified>
</cp:coreProperties>
</file>