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8" r:id="rId7"/>
    <p:sldId id="291" r:id="rId8"/>
    <p:sldId id="290" r:id="rId9"/>
    <p:sldId id="258" r:id="rId10"/>
    <p:sldId id="259" r:id="rId11"/>
    <p:sldId id="260" r:id="rId12"/>
    <p:sldId id="261" r:id="rId13"/>
    <p:sldId id="269" r:id="rId14"/>
    <p:sldId id="270" r:id="rId15"/>
    <p:sldId id="272" r:id="rId16"/>
    <p:sldId id="273" r:id="rId17"/>
    <p:sldId id="276" r:id="rId18"/>
    <p:sldId id="274" r:id="rId19"/>
    <p:sldId id="277" r:id="rId20"/>
    <p:sldId id="275" r:id="rId21"/>
    <p:sldId id="278" r:id="rId22"/>
    <p:sldId id="285" r:id="rId23"/>
    <p:sldId id="284" r:id="rId24"/>
    <p:sldId id="286" r:id="rId25"/>
    <p:sldId id="287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A5191-9537-4EBA-B639-627D72322A9B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8608DA-4942-4E3A-A70D-95530FD7A9B5}">
      <dgm:prSet/>
      <dgm:spPr/>
      <dgm:t>
        <a:bodyPr/>
        <a:lstStyle/>
        <a:p>
          <a:r>
            <a:rPr lang="es-MX"/>
            <a:t>Comprender el concepto de la tarifa de Gran Demanda Media Tensión Horaria, cómo se mide y por qué se utiliza.</a:t>
          </a:r>
          <a:endParaRPr lang="en-US"/>
        </a:p>
      </dgm:t>
    </dgm:pt>
    <dgm:pt modelId="{1CB0F3C2-355F-4BFA-8EC4-AC1CF525BDB5}" type="parTrans" cxnId="{84496CCE-7E1F-47B5-A443-98B76697C2CB}">
      <dgm:prSet/>
      <dgm:spPr/>
      <dgm:t>
        <a:bodyPr/>
        <a:lstStyle/>
        <a:p>
          <a:endParaRPr lang="en-US"/>
        </a:p>
      </dgm:t>
    </dgm:pt>
    <dgm:pt modelId="{8D9D721D-DED4-440C-8360-5F696D836B79}" type="sibTrans" cxnId="{84496CCE-7E1F-47B5-A443-98B76697C2CB}">
      <dgm:prSet/>
      <dgm:spPr/>
      <dgm:t>
        <a:bodyPr/>
        <a:lstStyle/>
        <a:p>
          <a:endParaRPr lang="en-US"/>
        </a:p>
      </dgm:t>
    </dgm:pt>
    <dgm:pt modelId="{C6E41122-1708-449D-9E78-9E1CE3DB1173}">
      <dgm:prSet/>
      <dgm:spPr/>
      <dgm:t>
        <a:bodyPr/>
        <a:lstStyle/>
        <a:p>
          <a:r>
            <a:rPr lang="es-MX"/>
            <a:t>Presentar un caso de cálculo de dicha tarifa.</a:t>
          </a:r>
          <a:endParaRPr lang="en-US"/>
        </a:p>
      </dgm:t>
    </dgm:pt>
    <dgm:pt modelId="{FCD0C87A-6ADC-491B-9CBD-77477F1A0B63}" type="parTrans" cxnId="{14B0C8A8-C3DA-4959-AFCC-1501FBCE428B}">
      <dgm:prSet/>
      <dgm:spPr/>
      <dgm:t>
        <a:bodyPr/>
        <a:lstStyle/>
        <a:p>
          <a:endParaRPr lang="en-US"/>
        </a:p>
      </dgm:t>
    </dgm:pt>
    <dgm:pt modelId="{EE1B0663-247A-4B10-8C12-663A07E642E5}" type="sibTrans" cxnId="{14B0C8A8-C3DA-4959-AFCC-1501FBCE428B}">
      <dgm:prSet/>
      <dgm:spPr/>
      <dgm:t>
        <a:bodyPr/>
        <a:lstStyle/>
        <a:p>
          <a:endParaRPr lang="en-US"/>
        </a:p>
      </dgm:t>
    </dgm:pt>
    <dgm:pt modelId="{26099B20-D6B8-4D5A-A681-34E3CFC41EFB}">
      <dgm:prSet/>
      <dgm:spPr/>
      <dgm:t>
        <a:bodyPr/>
        <a:lstStyle/>
        <a:p>
          <a:r>
            <a:rPr lang="es-MX"/>
            <a:t>Realizar análisis cuantitativo de la variación en los precios de esta tarifa para cada región del país y la variación temporal de los mismos.</a:t>
          </a:r>
          <a:endParaRPr lang="en-US"/>
        </a:p>
      </dgm:t>
    </dgm:pt>
    <dgm:pt modelId="{CFA7A23F-CB4A-4BEA-A1F5-F4AC0696FA62}" type="parTrans" cxnId="{523982F7-A065-4038-B2B8-3BC9DB88218D}">
      <dgm:prSet/>
      <dgm:spPr/>
      <dgm:t>
        <a:bodyPr/>
        <a:lstStyle/>
        <a:p>
          <a:endParaRPr lang="en-US"/>
        </a:p>
      </dgm:t>
    </dgm:pt>
    <dgm:pt modelId="{0AD57056-112E-4C96-B9F9-7750A2C21B68}" type="sibTrans" cxnId="{523982F7-A065-4038-B2B8-3BC9DB88218D}">
      <dgm:prSet/>
      <dgm:spPr/>
      <dgm:t>
        <a:bodyPr/>
        <a:lstStyle/>
        <a:p>
          <a:endParaRPr lang="en-US"/>
        </a:p>
      </dgm:t>
    </dgm:pt>
    <dgm:pt modelId="{170218FA-41B8-4B3E-ABDA-C6F9ED8521B6}">
      <dgm:prSet/>
      <dgm:spPr/>
      <dgm:t>
        <a:bodyPr/>
        <a:lstStyle/>
        <a:p>
          <a:r>
            <a:rPr lang="es-MX"/>
            <a:t>Proyectar el costo de la tarifa intermedia de los siguientes 4 meses para una región particular.</a:t>
          </a:r>
          <a:endParaRPr lang="en-US"/>
        </a:p>
      </dgm:t>
    </dgm:pt>
    <dgm:pt modelId="{9074FB27-C506-4772-9D6D-684EB01191FE}" type="parTrans" cxnId="{54ADFA73-4665-4431-9460-3650F8CA3FE4}">
      <dgm:prSet/>
      <dgm:spPr/>
      <dgm:t>
        <a:bodyPr/>
        <a:lstStyle/>
        <a:p>
          <a:endParaRPr lang="en-US"/>
        </a:p>
      </dgm:t>
    </dgm:pt>
    <dgm:pt modelId="{3EDEAD8C-0D90-43F0-8D35-5EB0013C0D6C}" type="sibTrans" cxnId="{54ADFA73-4665-4431-9460-3650F8CA3FE4}">
      <dgm:prSet/>
      <dgm:spPr/>
      <dgm:t>
        <a:bodyPr/>
        <a:lstStyle/>
        <a:p>
          <a:endParaRPr lang="en-US"/>
        </a:p>
      </dgm:t>
    </dgm:pt>
    <dgm:pt modelId="{7B732CA7-7801-4553-8983-B74214B422B7}" type="pres">
      <dgm:prSet presAssocID="{25DA5191-9537-4EBA-B639-627D72322A9B}" presName="matrix" presStyleCnt="0">
        <dgm:presLayoutVars>
          <dgm:chMax val="1"/>
          <dgm:dir/>
          <dgm:resizeHandles val="exact"/>
        </dgm:presLayoutVars>
      </dgm:prSet>
      <dgm:spPr/>
    </dgm:pt>
    <dgm:pt modelId="{D02B9BC8-AFCE-4FD3-9B08-46135BCA1ABB}" type="pres">
      <dgm:prSet presAssocID="{25DA5191-9537-4EBA-B639-627D72322A9B}" presName="diamond" presStyleLbl="bgShp" presStyleIdx="0" presStyleCnt="1"/>
      <dgm:spPr/>
    </dgm:pt>
    <dgm:pt modelId="{35B99297-5BC0-4604-A905-CF24F4732E38}" type="pres">
      <dgm:prSet presAssocID="{25DA5191-9537-4EBA-B639-627D72322A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06AE0C-B347-42D7-B956-8CCFD424CE7B}" type="pres">
      <dgm:prSet presAssocID="{25DA5191-9537-4EBA-B639-627D72322A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6DF343F-412A-49FC-B71F-AFB64F365107}" type="pres">
      <dgm:prSet presAssocID="{25DA5191-9537-4EBA-B639-627D72322A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91E796D-6FA4-4059-BCE5-2C0E2BA845AE}" type="pres">
      <dgm:prSet presAssocID="{25DA5191-9537-4EBA-B639-627D72322A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076FC1C-4622-4D3D-A072-F045611BAD04}" type="presOf" srcId="{170218FA-41B8-4B3E-ABDA-C6F9ED8521B6}" destId="{D91E796D-6FA4-4059-BCE5-2C0E2BA845AE}" srcOrd="0" destOrd="0" presId="urn:microsoft.com/office/officeart/2005/8/layout/matrix3"/>
    <dgm:cxn modelId="{D91FF43A-E299-4E44-BF35-5A63EA3FB83B}" type="presOf" srcId="{26099B20-D6B8-4D5A-A681-34E3CFC41EFB}" destId="{16DF343F-412A-49FC-B71F-AFB64F365107}" srcOrd="0" destOrd="0" presId="urn:microsoft.com/office/officeart/2005/8/layout/matrix3"/>
    <dgm:cxn modelId="{54ADFA73-4665-4431-9460-3650F8CA3FE4}" srcId="{25DA5191-9537-4EBA-B639-627D72322A9B}" destId="{170218FA-41B8-4B3E-ABDA-C6F9ED8521B6}" srcOrd="3" destOrd="0" parTransId="{9074FB27-C506-4772-9D6D-684EB01191FE}" sibTransId="{3EDEAD8C-0D90-43F0-8D35-5EB0013C0D6C}"/>
    <dgm:cxn modelId="{14B0C8A8-C3DA-4959-AFCC-1501FBCE428B}" srcId="{25DA5191-9537-4EBA-B639-627D72322A9B}" destId="{C6E41122-1708-449D-9E78-9E1CE3DB1173}" srcOrd="1" destOrd="0" parTransId="{FCD0C87A-6ADC-491B-9CBD-77477F1A0B63}" sibTransId="{EE1B0663-247A-4B10-8C12-663A07E642E5}"/>
    <dgm:cxn modelId="{AE9685B6-B8C5-4F91-8593-CE03C025A5A0}" type="presOf" srcId="{9A8608DA-4942-4E3A-A70D-95530FD7A9B5}" destId="{35B99297-5BC0-4604-A905-CF24F4732E38}" srcOrd="0" destOrd="0" presId="urn:microsoft.com/office/officeart/2005/8/layout/matrix3"/>
    <dgm:cxn modelId="{84496CCE-7E1F-47B5-A443-98B76697C2CB}" srcId="{25DA5191-9537-4EBA-B639-627D72322A9B}" destId="{9A8608DA-4942-4E3A-A70D-95530FD7A9B5}" srcOrd="0" destOrd="0" parTransId="{1CB0F3C2-355F-4BFA-8EC4-AC1CF525BDB5}" sibTransId="{8D9D721D-DED4-440C-8360-5F696D836B79}"/>
    <dgm:cxn modelId="{1DF40CDE-7E7A-4E83-81A4-97843E664FB4}" type="presOf" srcId="{C6E41122-1708-449D-9E78-9E1CE3DB1173}" destId="{5706AE0C-B347-42D7-B956-8CCFD424CE7B}" srcOrd="0" destOrd="0" presId="urn:microsoft.com/office/officeart/2005/8/layout/matrix3"/>
    <dgm:cxn modelId="{D56A6EE2-5CAC-4579-9604-21FDFAD823CB}" type="presOf" srcId="{25DA5191-9537-4EBA-B639-627D72322A9B}" destId="{7B732CA7-7801-4553-8983-B74214B422B7}" srcOrd="0" destOrd="0" presId="urn:microsoft.com/office/officeart/2005/8/layout/matrix3"/>
    <dgm:cxn modelId="{523982F7-A065-4038-B2B8-3BC9DB88218D}" srcId="{25DA5191-9537-4EBA-B639-627D72322A9B}" destId="{26099B20-D6B8-4D5A-A681-34E3CFC41EFB}" srcOrd="2" destOrd="0" parTransId="{CFA7A23F-CB4A-4BEA-A1F5-F4AC0696FA62}" sibTransId="{0AD57056-112E-4C96-B9F9-7750A2C21B68}"/>
    <dgm:cxn modelId="{C47E1D40-04E1-4CAB-8665-C80440E3F364}" type="presParOf" srcId="{7B732CA7-7801-4553-8983-B74214B422B7}" destId="{D02B9BC8-AFCE-4FD3-9B08-46135BCA1ABB}" srcOrd="0" destOrd="0" presId="urn:microsoft.com/office/officeart/2005/8/layout/matrix3"/>
    <dgm:cxn modelId="{5372EDC7-2385-4B1C-A432-5B9174C548BF}" type="presParOf" srcId="{7B732CA7-7801-4553-8983-B74214B422B7}" destId="{35B99297-5BC0-4604-A905-CF24F4732E38}" srcOrd="1" destOrd="0" presId="urn:microsoft.com/office/officeart/2005/8/layout/matrix3"/>
    <dgm:cxn modelId="{0D291742-1CBD-4923-B77A-2D8C037198E1}" type="presParOf" srcId="{7B732CA7-7801-4553-8983-B74214B422B7}" destId="{5706AE0C-B347-42D7-B956-8CCFD424CE7B}" srcOrd="2" destOrd="0" presId="urn:microsoft.com/office/officeart/2005/8/layout/matrix3"/>
    <dgm:cxn modelId="{EACB9394-FCDA-493C-B6E0-5FE378494930}" type="presParOf" srcId="{7B732CA7-7801-4553-8983-B74214B422B7}" destId="{16DF343F-412A-49FC-B71F-AFB64F365107}" srcOrd="3" destOrd="0" presId="urn:microsoft.com/office/officeart/2005/8/layout/matrix3"/>
    <dgm:cxn modelId="{1AEA8604-BBFA-44BC-B294-C45A6FBAB084}" type="presParOf" srcId="{7B732CA7-7801-4553-8983-B74214B422B7}" destId="{D91E796D-6FA4-4059-BCE5-2C0E2BA845A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B9BC8-AFCE-4FD3-9B08-46135BCA1ABB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99297-5BC0-4604-A905-CF24F4732E38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Comprender el concepto de la tarifa de Gran Demanda Media Tensión Horaria, cómo se mide y por qué se utiliza.</a:t>
          </a:r>
          <a:endParaRPr lang="en-US" sz="1600" kern="1200"/>
        </a:p>
      </dsp:txBody>
      <dsp:txXfrm>
        <a:off x="1007221" y="627745"/>
        <a:ext cx="1937228" cy="1937228"/>
      </dsp:txXfrm>
    </dsp:sp>
    <dsp:sp modelId="{5706AE0C-B347-42D7-B956-8CCFD424CE7B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Presentar un caso de cálculo de dicha tarifa.</a:t>
          </a:r>
          <a:endParaRPr lang="en-US" sz="1600" kern="1200"/>
        </a:p>
      </dsp:txBody>
      <dsp:txXfrm>
        <a:off x="3319190" y="627745"/>
        <a:ext cx="1937228" cy="1937228"/>
      </dsp:txXfrm>
    </dsp:sp>
    <dsp:sp modelId="{16DF343F-412A-49FC-B71F-AFB64F365107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Realizar análisis cuantitativo de la variación en los precios de esta tarifa para cada región del país y la variación temporal de los mismos.</a:t>
          </a:r>
          <a:endParaRPr lang="en-US" sz="1600" kern="1200"/>
        </a:p>
      </dsp:txBody>
      <dsp:txXfrm>
        <a:off x="1007221" y="2939714"/>
        <a:ext cx="1937228" cy="1937228"/>
      </dsp:txXfrm>
    </dsp:sp>
    <dsp:sp modelId="{D91E796D-6FA4-4059-BCE5-2C0E2BA845AE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Proyectar el costo de la tarifa intermedia de los siguientes 4 meses para una región particular.</a:t>
          </a:r>
          <a:endParaRPr lang="en-US" sz="1600" kern="1200"/>
        </a:p>
      </dsp:txBody>
      <dsp:txXfrm>
        <a:off x="3319190" y="2939714"/>
        <a:ext cx="1937228" cy="193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5CFC2-8F85-9AB4-9300-A5F23D14C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A685C-5D73-E720-6D55-F20A0C15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C4AB9-4014-036B-2104-49732BEC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059C5-009A-C855-F1F3-170A948B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3EF4A-FA69-6E39-C7ED-F26F8C7B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27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82E3A-77B3-B3B5-631B-CDC198F0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B48056-F25C-40F5-0BDD-461A0A74A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AB8F4-1D9F-0421-09AE-B880D07F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1EC12-052B-F31C-DD0C-BCA438EB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E8695-B7B7-F544-71D9-691B461A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9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6E23FE-28A5-D626-C111-A3222845E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CF8356-060A-14A2-E3C6-C55A7B40A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644C4A-F4B1-76F8-8772-1227DD1A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A0D8E-0CCB-D0AE-0EEF-CA0DC63B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2B3D9-1FE9-5978-5535-B97B24C7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49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64401-1D66-9D45-DC2F-7D8F8D35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3EF1C-0DAC-94E9-BA42-87696C5E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A0270-8BD7-1E89-C450-92225464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784758-2DC5-7319-1E10-E4F8A531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F1FE1-13EE-E311-F2EA-5232FFEA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29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6F198-B9AF-6442-D80A-76898EAA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9DDB4B-1628-19FB-5141-0B675AD60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C3932-1407-FCA8-D454-1A25DD6C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46874-ADC5-1FF7-EAFC-AEFFB601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0B5B9-DB35-D1E2-7929-8E1AF7C6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53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99728-89E7-B993-06F6-BC14830F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092DA-487A-6550-56F5-5992C0FA2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9719E5-D786-8FFB-C323-7375524FF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45463-80A5-DF83-4F00-287FD579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F5795D-E031-5BE2-468E-AD7BA9AA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CE6CFF-A772-4ABC-47D8-DDF933B9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2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87352-55EB-1215-094E-C1415BE6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11C4E-A106-F8B7-EECE-80B1ECE5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575429-01D0-12F5-D74E-A7B5C1F9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60FD1A-22BC-BCBC-4BF2-D12E3E5D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CA9B9-267D-B121-55B1-7F02C9993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0DE2CA-395F-8F86-CA63-72D992F0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6FD90C-1CF2-BC3E-C184-819A882C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4A6931-32FE-C18A-1FAA-05E19D24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9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42814-9EBE-0863-5EBE-4449E70E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AA2B71-50F1-A419-AD64-376448F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DA1F03-F8ED-170C-A3E7-A6EEC9E8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53F6D1-5E84-7260-295D-79BC29B7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03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8183C0-70AA-B154-2994-702EDAC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6F8D51-4485-B5E1-A19E-363D8E6D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55F39D-EAAC-4349-A971-D1DE5AD6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0EB65-CC70-7ECC-4062-D9A92F64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6EB12-6160-2813-2DBE-290E3240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26269D-19E1-7C3D-F94A-A320AC18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774426-E57C-73CB-22D5-70006CF3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FA51CD-94B8-2042-BDAB-6DF8A633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3B1042-DD57-E6AA-C831-0D883F9C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0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A05E0-540A-C903-308F-8EC007E4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9F8C1A-BDB6-39EC-9EF8-E3E8387E5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77729-1443-C150-781D-26C67EC2C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CA824F-70F8-5828-53D0-A29226DF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064EC6-241B-C86B-1E72-46BCF191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CF72A0-19C8-D50F-CF60-A922503D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18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160E5-4FFD-C2DF-883E-1436DF97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FED56E-850F-DEB4-8DC9-11A0075C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42C9D-AC57-76E0-374F-63DD8BA50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AAB7-E587-4E5A-B562-D8E8496AAA95}" type="datetimeFigureOut">
              <a:rPr lang="es-MX" smtClean="0"/>
              <a:t>25/11/2022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AA88D-F7B3-F418-C193-83495DF78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0F1015-BE28-5471-98A6-5D445D57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AAB7A-13BB-45A3-BA56-391CEE29D3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55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.gob.mx/nota_detalle.php?codigo=5622415&amp;fecha=29/06/2021#gsc.tab=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f.gob.mx/nota_detalle.php?codigo=5622415&amp;fecha=29/06/2021#gsc.tab=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in-python-exponential-smoothing-and-arima-processes-2c67f2a52788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unwise.io/tarifas-gdmto-y-gdmth-la-nueva-formula-de-calcul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.gob.mx/nota_detalle.php?codigo=5622415&amp;fecha=29/06/2021#gsc.tab=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BCB555-5ECC-1CF8-291F-4A2859CF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MX" sz="5500"/>
              <a:t>Un acercamiento a la tarifa de Gran Demanda Media Tensión Horaria del consumo eléctrico en México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95370F-C791-5079-C81F-51874FA86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s-MX" dirty="0"/>
              <a:t>Pedro Arturo Flores Silva</a:t>
            </a:r>
            <a:endParaRPr lang="es-MX"/>
          </a:p>
          <a:p>
            <a:pPr algn="l"/>
            <a:r>
              <a:rPr lang="es-MX" dirty="0"/>
              <a:t>ATCO México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3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17 Divisiones tarifarias CFE (oficiales)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604844-1427-7E4B-F873-1AB4C0093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2" y="2220555"/>
            <a:ext cx="5495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87D09B-71A2-3C4C-D65C-890482376FEF}"/>
              </a:ext>
            </a:extLst>
          </p:cNvPr>
          <p:cNvSpPr txBox="1"/>
          <p:nvPr/>
        </p:nvSpPr>
        <p:spPr>
          <a:xfrm>
            <a:off x="6096000" y="1691561"/>
            <a:ext cx="5633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datos extraídos de </a:t>
            </a:r>
            <a:r>
              <a:rPr lang="es-MX" b="1" i="1" dirty="0"/>
              <a:t>“Gran demanda en media tensión</a:t>
            </a:r>
          </a:p>
          <a:p>
            <a:r>
              <a:rPr lang="es-MX" b="1" i="1" dirty="0"/>
              <a:t>Horaria” </a:t>
            </a:r>
            <a:r>
              <a:rPr lang="es-MX" dirty="0"/>
              <a:t>(GDMTH) se encontraron 30 regiones únicas</a:t>
            </a:r>
            <a:r>
              <a:rPr lang="es-MX" b="1" i="1" dirty="0"/>
              <a:t>: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Golfo Norte y Norte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Jalisco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Noroeste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Noroeste y Norte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Norte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Oriente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Peninsular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Sureste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Valle de México Centro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Valle de México Centro y Sur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Valle de México Norte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Valle de México Norte y Centro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Valle de México Norte Centro y Sur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>
                <a:highlight>
                  <a:srgbClr val="008080"/>
                </a:highlight>
              </a:rPr>
              <a:t>Valle de México Sur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s-MX" dirty="0"/>
              <a:t>Valle de México Sur y Centro Oriente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805C0A-33B3-5E64-0755-223D80EAD2F5}"/>
              </a:ext>
            </a:extLst>
          </p:cNvPr>
          <p:cNvSpPr txBox="1"/>
          <p:nvPr/>
        </p:nvSpPr>
        <p:spPr>
          <a:xfrm>
            <a:off x="0" y="6604084"/>
            <a:ext cx="26035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Fuente: </a:t>
            </a:r>
            <a:r>
              <a:rPr lang="es-MX" sz="1050" dirty="0">
                <a:hlinkClick r:id="rId3"/>
              </a:rPr>
              <a:t>DOF - Diario Oficial de la Federación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231183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17 Divisiones tarifarias CFE (oficiales)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805C0A-33B3-5E64-0755-223D80EAD2F5}"/>
              </a:ext>
            </a:extLst>
          </p:cNvPr>
          <p:cNvSpPr txBox="1"/>
          <p:nvPr/>
        </p:nvSpPr>
        <p:spPr>
          <a:xfrm>
            <a:off x="0" y="6604084"/>
            <a:ext cx="26035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Fuente: </a:t>
            </a:r>
            <a:r>
              <a:rPr lang="es-MX" sz="1050" dirty="0">
                <a:hlinkClick r:id="rId2"/>
              </a:rPr>
              <a:t>DOF - Diario Oficial de la Federación</a:t>
            </a:r>
            <a:endParaRPr lang="es-MX" sz="105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B66627-54FF-1E85-78DF-DF2DC79F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De acuerdo con ajuste de las tarifas finales por la comisión reguladora de energía publicado en el DOF en el acuerdo número </a:t>
            </a:r>
            <a:r>
              <a:rPr lang="es-MX" sz="2000" b="1" i="1" dirty="0"/>
              <a:t>A/064/2018 </a:t>
            </a:r>
            <a:r>
              <a:rPr lang="es-MX" sz="2000" dirty="0"/>
              <a:t>Las tarifas aplicables del suministro de energía se aplican de acuerdo a las regiones tarifarias oficiales (17) así como otras variables como categorías, cargos de generación, entre otros.</a:t>
            </a:r>
          </a:p>
          <a:p>
            <a:pPr marL="0" indent="0">
              <a:buNone/>
            </a:pPr>
            <a:endParaRPr lang="es-MX" sz="2000" b="1" i="1" dirty="0"/>
          </a:p>
          <a:p>
            <a:pPr marL="0" indent="0">
              <a:buNone/>
            </a:pPr>
            <a:r>
              <a:rPr lang="es-MX" sz="2000" dirty="0"/>
              <a:t>Es decir, para un año, mes y división dada, la tarifa será la misma para aquellos estados en dicha división.</a:t>
            </a:r>
          </a:p>
        </p:txBody>
      </p:sp>
    </p:spTree>
    <p:extLst>
      <p:ext uri="{BB962C8B-B14F-4D97-AF65-F5344CB8AC3E}">
        <p14:creationId xmlns:p14="http://schemas.microsoft.com/office/powerpoint/2010/main" val="389198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600" dirty="0"/>
              <a:t>Diferencias por mes por división (cargo Fijo)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0E47F8A6-8106-99C7-2033-C5F904CC9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94" y="1085214"/>
            <a:ext cx="5357706" cy="2902091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321E372-B004-CA3A-1819-397849290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214"/>
            <a:ext cx="5357707" cy="2902091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DE24D92-1EFA-3EFE-9467-756E93CC9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5" y="3955909"/>
            <a:ext cx="5357707" cy="29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>
            <a:normAutofit/>
          </a:bodyPr>
          <a:lstStyle/>
          <a:p>
            <a:r>
              <a:rPr lang="es-MX" sz="3600" dirty="0"/>
              <a:t>Diferencias por mes por división (Distribución)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EA8BB450-6BF9-D160-5B16-35D8317D3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90" y="1123173"/>
            <a:ext cx="5357708" cy="2902092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329981C2-4E84-4EEC-134B-3E0BEEAF3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3173"/>
            <a:ext cx="5357708" cy="2902092"/>
          </a:xfrm>
          <a:prstGeom prst="rect">
            <a:avLst/>
          </a:prstGeom>
        </p:spPr>
      </p:pic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0DC5CC9F-9B62-C1F8-E1A4-207D292AE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6" y="3955908"/>
            <a:ext cx="5357708" cy="29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>
            <a:normAutofit/>
          </a:bodyPr>
          <a:lstStyle/>
          <a:p>
            <a:r>
              <a:rPr lang="es-MX" sz="3600" dirty="0"/>
              <a:t>Diferencias por mes por división (Capacidad)</a:t>
            </a:r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4B121BA-B194-4576-3028-AE204079E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91" y="1123173"/>
            <a:ext cx="5357708" cy="2902092"/>
          </a:xfrm>
          <a:prstGeom prst="rect">
            <a:avLst/>
          </a:prstGeom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9BBD46F-089C-A111-FFB9-D5EF26121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73"/>
            <a:ext cx="5357708" cy="2902092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EB663B4-6734-3458-8667-68491D99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6" y="3955908"/>
            <a:ext cx="5357708" cy="29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>
            <a:normAutofit/>
          </a:bodyPr>
          <a:lstStyle/>
          <a:p>
            <a:r>
              <a:rPr lang="es-MX" sz="3600" dirty="0"/>
              <a:t>Distribución de costos por división (Capacidad)</a:t>
            </a:r>
          </a:p>
        </p:txBody>
      </p:sp>
      <p:pic>
        <p:nvPicPr>
          <p:cNvPr id="4" name="Imagen 3" descr="Gráfico, Gráfico en cascada, Gráfico de cajas y bigotes&#10;&#10;Descripción generada automáticamente">
            <a:extLst>
              <a:ext uri="{FF2B5EF4-FFF2-40B4-BE49-F238E27FC236}">
                <a16:creationId xmlns:a16="http://schemas.microsoft.com/office/drawing/2014/main" id="{13E8949B-BA1B-33AC-2468-D63A1EFE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90" y="1123173"/>
            <a:ext cx="5357710" cy="2902093"/>
          </a:xfrm>
          <a:prstGeom prst="rect">
            <a:avLst/>
          </a:prstGeom>
        </p:spPr>
      </p:pic>
      <p:pic>
        <p:nvPicPr>
          <p:cNvPr id="7" name="Imagen 6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0D1A47B-1D50-69AB-8A8A-A53251DC8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72"/>
            <a:ext cx="5357711" cy="2902093"/>
          </a:xfrm>
          <a:prstGeom prst="rect">
            <a:avLst/>
          </a:prstGeom>
        </p:spPr>
      </p:pic>
      <p:pic>
        <p:nvPicPr>
          <p:cNvPr id="10" name="Imagen 9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D9DB2F04-4289-AC39-5013-3CE7BA2E7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58" y="3955906"/>
            <a:ext cx="5357712" cy="29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2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Diferencias </a:t>
            </a:r>
            <a:r>
              <a:rPr lang="es-MX" sz="3600" dirty="0" err="1"/>
              <a:t>int</a:t>
            </a:r>
            <a:r>
              <a:rPr lang="es-MX" sz="3600" dirty="0"/>
              <a:t>. Horario Base por mes por división</a:t>
            </a:r>
          </a:p>
        </p:txBody>
      </p:sp>
      <p:pic>
        <p:nvPicPr>
          <p:cNvPr id="5" name="Imagen 4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2AC585FC-B01E-A390-BEAE-C3537869B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6" y="1510452"/>
            <a:ext cx="6199164" cy="2238587"/>
          </a:xfrm>
          <a:prstGeom prst="rect">
            <a:avLst/>
          </a:prstGeom>
        </p:spPr>
      </p:pic>
      <p:pic>
        <p:nvPicPr>
          <p:cNvPr id="8" name="Imagen 7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442DF40E-D6C7-6D70-EA8A-4FCA134AC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453"/>
            <a:ext cx="6199162" cy="2238586"/>
          </a:xfrm>
          <a:prstGeom prst="rect">
            <a:avLst/>
          </a:prstGeom>
        </p:spPr>
      </p:pic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1C5FD08-318B-77A2-1CB7-4AC5061DB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19" y="3933928"/>
            <a:ext cx="6199162" cy="22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3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32" y="0"/>
            <a:ext cx="9287935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Distribución de costos por división (horario Base)</a:t>
            </a:r>
          </a:p>
        </p:txBody>
      </p:sp>
      <p:pic>
        <p:nvPicPr>
          <p:cNvPr id="5" name="Imagen 4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97662747-6806-FC6E-E45F-C632CA7BB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8" y="1224767"/>
            <a:ext cx="5357712" cy="2902094"/>
          </a:xfrm>
          <a:prstGeom prst="rect">
            <a:avLst/>
          </a:prstGeom>
        </p:spPr>
      </p:pic>
      <p:pic>
        <p:nvPicPr>
          <p:cNvPr id="8" name="Imagen 7" descr="Escala de tiempo&#10;&#10;Descripción generada automáticamente con confianza baja">
            <a:extLst>
              <a:ext uri="{FF2B5EF4-FFF2-40B4-BE49-F238E27FC236}">
                <a16:creationId xmlns:a16="http://schemas.microsoft.com/office/drawing/2014/main" id="{F5DE1BBD-7995-5551-82CE-716B82572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24767"/>
            <a:ext cx="5357712" cy="2902094"/>
          </a:xfrm>
          <a:prstGeom prst="rect">
            <a:avLst/>
          </a:prstGeom>
        </p:spPr>
      </p:pic>
      <p:pic>
        <p:nvPicPr>
          <p:cNvPr id="11" name="Imagen 10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AFC98F87-AAB8-9818-0F6D-D515FA752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2" y="3955905"/>
            <a:ext cx="5357714" cy="29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Diferencias </a:t>
            </a:r>
            <a:r>
              <a:rPr lang="es-MX" sz="3600" dirty="0" err="1"/>
              <a:t>int</a:t>
            </a:r>
            <a:r>
              <a:rPr lang="es-MX" sz="3600" dirty="0"/>
              <a:t>. Horario Intermedia por mes por división</a:t>
            </a:r>
          </a:p>
        </p:txBody>
      </p:sp>
      <p:pic>
        <p:nvPicPr>
          <p:cNvPr id="4" name="Imagen 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D55C3054-5956-F2F1-B5FA-26426B3E7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9" y="1510452"/>
            <a:ext cx="6199161" cy="2238586"/>
          </a:xfrm>
          <a:prstGeom prst="rect">
            <a:avLst/>
          </a:prstGeom>
        </p:spPr>
      </p:pic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0DCEB79-B941-A819-7693-BD209BC8A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452"/>
            <a:ext cx="6199163" cy="2238587"/>
          </a:xfrm>
          <a:prstGeom prst="rect">
            <a:avLst/>
          </a:prstGeom>
        </p:spPr>
      </p:pic>
      <p:pic>
        <p:nvPicPr>
          <p:cNvPr id="10" name="Imagen 9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F58EC219-00D5-C6D0-1563-A3F486EA7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18" y="3933927"/>
            <a:ext cx="6199164" cy="22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32" y="0"/>
            <a:ext cx="9287935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Distribución de costos por división (horario Intermedia)</a:t>
            </a:r>
          </a:p>
        </p:txBody>
      </p:sp>
      <p:pic>
        <p:nvPicPr>
          <p:cNvPr id="4" name="Imagen 3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4166CB7E-5D47-641C-FA4F-44710D6EC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04" y="1224767"/>
            <a:ext cx="5357715" cy="2902096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2F0336B-623F-74D2-6B51-B2FDAA88A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" y="1224767"/>
            <a:ext cx="5357715" cy="2902096"/>
          </a:xfrm>
          <a:prstGeom prst="rect">
            <a:avLst/>
          </a:prstGeom>
        </p:spPr>
      </p:pic>
      <p:pic>
        <p:nvPicPr>
          <p:cNvPr id="10" name="Imagen 9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4C789C85-D174-0C47-B4FF-BED57E468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0" y="3955903"/>
            <a:ext cx="5357718" cy="29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2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360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E1F1-C8D9-AA88-25F1-220057C6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00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Definición de la tarifa GDMTH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Extracción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Análisis de los datos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/>
              <a:t>Pronostico de costo de una tarifa horaria en particular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4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CDE49CD-DA58-EBCF-9F61-8121E0BB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7" y="1510452"/>
            <a:ext cx="6199163" cy="22385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832433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Diferencias </a:t>
            </a:r>
            <a:r>
              <a:rPr lang="es-MX" sz="3600" dirty="0" err="1"/>
              <a:t>int</a:t>
            </a:r>
            <a:r>
              <a:rPr lang="es-MX" sz="3600" dirty="0"/>
              <a:t>. Horario Punta por mes por división</a:t>
            </a:r>
          </a:p>
        </p:txBody>
      </p:sp>
      <p:pic>
        <p:nvPicPr>
          <p:cNvPr id="7" name="Imagen 6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76C45F78-55BD-78C8-9578-C519A5ECB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452"/>
            <a:ext cx="6199164" cy="2238587"/>
          </a:xfrm>
          <a:prstGeom prst="rect">
            <a:avLst/>
          </a:prstGeom>
        </p:spPr>
      </p:pic>
      <p:pic>
        <p:nvPicPr>
          <p:cNvPr id="13" name="Imagen 1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BED11989-7C1B-0857-5276-D8B3318ED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31" y="4619412"/>
            <a:ext cx="6199165" cy="22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4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32" y="0"/>
            <a:ext cx="9287935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Distribución de costos por división (horario Punta)</a:t>
            </a:r>
          </a:p>
        </p:txBody>
      </p:sp>
      <p:pic>
        <p:nvPicPr>
          <p:cNvPr id="5" name="Imagen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1E306E67-C016-E1D8-D4D0-5030C2E08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2" y="1224766"/>
            <a:ext cx="5357718" cy="2902097"/>
          </a:xfrm>
          <a:prstGeom prst="rect">
            <a:avLst/>
          </a:prstGeom>
        </p:spPr>
      </p:pic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E665E79-B425-31FB-C4CD-51F77DA9A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" y="1325563"/>
            <a:ext cx="5357719" cy="2902098"/>
          </a:xfrm>
          <a:prstGeom prst="rect">
            <a:avLst/>
          </a:prstGeom>
        </p:spPr>
      </p:pic>
      <p:pic>
        <p:nvPicPr>
          <p:cNvPr id="11" name="Imagen 10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5E77C7DC-B06D-6906-753E-99FCF20F6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39" y="3955902"/>
            <a:ext cx="5357719" cy="29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7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32" y="0"/>
            <a:ext cx="9287935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Variación de las tarifas para los años 2020-2022</a:t>
            </a:r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3899264-7255-F730-DDBB-5D3EF7E9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58665"/>
            <a:ext cx="5134904" cy="2781406"/>
          </a:xfrm>
          <a:prstGeom prst="rect">
            <a:avLst/>
          </a:prstGeom>
        </p:spPr>
      </p:pic>
      <p:pic>
        <p:nvPicPr>
          <p:cNvPr id="13" name="Imagen 12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75EEFD9A-F22F-08B9-A124-92D34F8A3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548" y="3988821"/>
            <a:ext cx="5134904" cy="2781406"/>
          </a:xfrm>
          <a:prstGeom prst="rect">
            <a:avLst/>
          </a:prstGeom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621E85F-8B74-761B-A190-C7B522208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99" y="1325564"/>
            <a:ext cx="5134904" cy="278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2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32" y="0"/>
            <a:ext cx="9287935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Variación de las tarifas para los años 2020-2022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62DA9A4-C035-3A8D-5A65-806A66C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563"/>
            <a:ext cx="5824902" cy="2103437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CE3D2D7-C22F-5C38-6FD7-4B869BA68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97" y="1325563"/>
            <a:ext cx="5824903" cy="2103437"/>
          </a:xfrm>
          <a:prstGeom prst="rect">
            <a:avLst/>
          </a:prstGeom>
        </p:spPr>
      </p:pic>
      <p:pic>
        <p:nvPicPr>
          <p:cNvPr id="10" name="Imagen 9" descr="Mapa de colores&#10;&#10;Descripción generada automáticamente con confianza media">
            <a:extLst>
              <a:ext uri="{FF2B5EF4-FFF2-40B4-BE49-F238E27FC236}">
                <a16:creationId xmlns:a16="http://schemas.microsoft.com/office/drawing/2014/main" id="{A8A95DA9-30B4-6B93-1FBE-F8A06D0D9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47" y="3940070"/>
            <a:ext cx="5824903" cy="21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32" y="0"/>
            <a:ext cx="9287935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Predicción para los siguientes 4 meses de la tarifa intermedia SLP-Golfo centro </a:t>
            </a:r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6A8B938-AEE8-B313-87FD-4CF40D8B8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2" y="1325563"/>
            <a:ext cx="5427133" cy="54271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30FF43-14D7-ED99-6A1E-ECA64A69752F}"/>
              </a:ext>
            </a:extLst>
          </p:cNvPr>
          <p:cNvSpPr txBox="1"/>
          <p:nvPr/>
        </p:nvSpPr>
        <p:spPr>
          <a:xfrm>
            <a:off x="5585628" y="1700027"/>
            <a:ext cx="63760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Noviembre 2022: 1.6151 $/kWh</a:t>
            </a:r>
          </a:p>
          <a:p>
            <a:r>
              <a:rPr lang="es-MX" sz="2000" dirty="0"/>
              <a:t>Actual: 1.6241 $/kWh</a:t>
            </a:r>
          </a:p>
          <a:p>
            <a:r>
              <a:rPr lang="es-MX" sz="2000" dirty="0"/>
              <a:t>Error: 0.55%</a:t>
            </a:r>
          </a:p>
          <a:p>
            <a:endParaRPr lang="es-MX" sz="2000" dirty="0"/>
          </a:p>
          <a:p>
            <a:r>
              <a:rPr lang="es-MX" sz="2000" dirty="0"/>
              <a:t>Diciembre 2022: 1.6170 $/kWh</a:t>
            </a:r>
          </a:p>
          <a:p>
            <a:r>
              <a:rPr lang="es-MX" sz="2000" dirty="0"/>
              <a:t>Enero 2022: 1.6186 $/kWh</a:t>
            </a:r>
          </a:p>
          <a:p>
            <a:r>
              <a:rPr lang="es-MX" sz="2000" dirty="0"/>
              <a:t>Febrero 2022: 1.6199 $/kWh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 err="1"/>
              <a:t>Exponential</a:t>
            </a:r>
            <a:r>
              <a:rPr lang="es-MX" sz="2000" dirty="0"/>
              <a:t> </a:t>
            </a:r>
            <a:r>
              <a:rPr lang="es-MX" sz="2000" dirty="0" err="1"/>
              <a:t>smoothing</a:t>
            </a:r>
            <a:endParaRPr lang="es-MX" sz="2000" dirty="0"/>
          </a:p>
          <a:p>
            <a:r>
              <a:rPr lang="es-MX" sz="2000" dirty="0"/>
              <a:t>No estacionalidad (las propiedades estadísticas no son constantes) </a:t>
            </a:r>
          </a:p>
          <a:p>
            <a:r>
              <a:rPr lang="es-MX" sz="2000" dirty="0"/>
              <a:t>– Prueba de </a:t>
            </a:r>
            <a:r>
              <a:rPr lang="es-MX" sz="2000" dirty="0" err="1"/>
              <a:t>Dickey</a:t>
            </a:r>
            <a:r>
              <a:rPr lang="es-MX" sz="2000" dirty="0"/>
              <a:t>-Fuller</a:t>
            </a:r>
          </a:p>
          <a:p>
            <a:r>
              <a:rPr lang="es-MX" sz="2000" dirty="0"/>
              <a:t>No “</a:t>
            </a:r>
            <a:r>
              <a:rPr lang="es-MX" sz="2000" dirty="0" err="1"/>
              <a:t>seasonal</a:t>
            </a:r>
            <a:r>
              <a:rPr lang="es-MX" sz="2000" dirty="0"/>
              <a:t>” (Estacional)</a:t>
            </a:r>
          </a:p>
          <a:p>
            <a:r>
              <a:rPr lang="es-MX" sz="2000" dirty="0"/>
              <a:t>RMSE = 0.00491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D47EF4-5CA7-35A1-41FD-EA105BA5C80D}"/>
              </a:ext>
            </a:extLst>
          </p:cNvPr>
          <p:cNvSpPr txBox="1"/>
          <p:nvPr/>
        </p:nvSpPr>
        <p:spPr>
          <a:xfrm>
            <a:off x="0" y="6604084"/>
            <a:ext cx="7042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Fuente: </a:t>
            </a:r>
            <a:r>
              <a:rPr lang="en-US" sz="1050" dirty="0">
                <a:hlinkClick r:id="rId3"/>
              </a:rPr>
              <a:t>Time Series in Python — Exponential Smoothing and ARIMA processes | by Benjamin Etienne | Towards Data Science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229929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30FF43-14D7-ED99-6A1E-ECA64A69752F}"/>
              </a:ext>
            </a:extLst>
          </p:cNvPr>
          <p:cNvSpPr txBox="1"/>
          <p:nvPr/>
        </p:nvSpPr>
        <p:spPr>
          <a:xfrm>
            <a:off x="5070020" y="1698170"/>
            <a:ext cx="6478513" cy="451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comprendió</a:t>
            </a:r>
            <a:r>
              <a:rPr lang="en-US" sz="2000" dirty="0"/>
              <a:t> a </a:t>
            </a:r>
            <a:r>
              <a:rPr lang="en-US" sz="2000" dirty="0" err="1"/>
              <a:t>grandez</a:t>
            </a:r>
            <a:r>
              <a:rPr lang="en-US" sz="2000" dirty="0"/>
              <a:t> </a:t>
            </a:r>
            <a:r>
              <a:rPr lang="en-US" sz="2000" dirty="0" err="1"/>
              <a:t>rasgos</a:t>
            </a:r>
            <a:r>
              <a:rPr lang="en-US" sz="2000" dirty="0"/>
              <a:t> la </a:t>
            </a:r>
            <a:r>
              <a:rPr lang="en-US" sz="2000" dirty="0" err="1"/>
              <a:t>definición</a:t>
            </a:r>
            <a:r>
              <a:rPr lang="en-US" sz="2000" dirty="0"/>
              <a:t> y </a:t>
            </a:r>
            <a:r>
              <a:rPr lang="en-US" sz="2000" dirty="0" err="1"/>
              <a:t>uso</a:t>
            </a:r>
            <a:r>
              <a:rPr lang="en-US" sz="2000" dirty="0"/>
              <a:t> de la </a:t>
            </a:r>
            <a:r>
              <a:rPr lang="en-US" sz="2000" dirty="0" err="1"/>
              <a:t>tarifa</a:t>
            </a:r>
            <a:r>
              <a:rPr lang="en-US" sz="2000" dirty="0"/>
              <a:t> GDMTH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extrajeron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de </a:t>
            </a:r>
            <a:r>
              <a:rPr lang="en-US" sz="2000" dirty="0" err="1"/>
              <a:t>dicha</a:t>
            </a:r>
            <a:r>
              <a:rPr lang="en-US" sz="2000" dirty="0"/>
              <a:t> </a:t>
            </a:r>
            <a:r>
              <a:rPr lang="en-US" sz="2000" dirty="0" err="1"/>
              <a:t>tarifa</a:t>
            </a:r>
            <a:r>
              <a:rPr lang="en-US" sz="2000" dirty="0"/>
              <a:t> para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de las 17 </a:t>
            </a:r>
            <a:r>
              <a:rPr lang="en-US" sz="2000" dirty="0" err="1"/>
              <a:t>divisiones</a:t>
            </a:r>
            <a:r>
              <a:rPr lang="en-US" sz="2000" dirty="0"/>
              <a:t> </a:t>
            </a:r>
            <a:r>
              <a:rPr lang="en-US" sz="2000" dirty="0" err="1"/>
              <a:t>oficiales</a:t>
            </a:r>
            <a:r>
              <a:rPr lang="en-US" sz="20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midieron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cambios</a:t>
            </a:r>
            <a:r>
              <a:rPr lang="en-US" sz="2000" dirty="0"/>
              <a:t> de </a:t>
            </a:r>
            <a:r>
              <a:rPr lang="en-US" sz="2000" dirty="0" err="1"/>
              <a:t>precio</a:t>
            </a:r>
            <a:r>
              <a:rPr lang="en-US" sz="2000" dirty="0"/>
              <a:t> </a:t>
            </a:r>
            <a:r>
              <a:rPr lang="en-US" sz="2000" dirty="0" err="1"/>
              <a:t>temporalmente</a:t>
            </a:r>
            <a:r>
              <a:rPr lang="en-US" sz="2000" dirty="0"/>
              <a:t> de la </a:t>
            </a:r>
            <a:r>
              <a:rPr lang="en-US" sz="2000" dirty="0" err="1"/>
              <a:t>tarifa</a:t>
            </a:r>
            <a:r>
              <a:rPr lang="en-US" sz="2000" dirty="0"/>
              <a:t> GDMTH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presentó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estimado</a:t>
            </a:r>
            <a:r>
              <a:rPr lang="en-US" sz="2000" dirty="0"/>
              <a:t> de </a:t>
            </a:r>
            <a:r>
              <a:rPr lang="en-US" sz="2000" dirty="0" err="1"/>
              <a:t>precio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siguientes</a:t>
            </a:r>
            <a:r>
              <a:rPr lang="en-US" sz="2000" dirty="0"/>
              <a:t> cuatro meses para la </a:t>
            </a:r>
            <a:r>
              <a:rPr lang="en-US" sz="2000" dirty="0" err="1"/>
              <a:t>tarifa</a:t>
            </a:r>
            <a:r>
              <a:rPr lang="en-US" sz="2000" dirty="0"/>
              <a:t> intermedia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análisis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estimarse</a:t>
            </a:r>
            <a:r>
              <a:rPr lang="en-US" sz="2000" dirty="0"/>
              <a:t> que </a:t>
            </a:r>
            <a:r>
              <a:rPr lang="en-US" sz="2000" dirty="0" err="1"/>
              <a:t>división</a:t>
            </a:r>
            <a:r>
              <a:rPr lang="en-US" sz="2000" dirty="0"/>
              <a:t> </a:t>
            </a:r>
            <a:r>
              <a:rPr lang="en-US" sz="2000" dirty="0" err="1"/>
              <a:t>oficial</a:t>
            </a:r>
            <a:r>
              <a:rPr lang="en-US" sz="2000" dirty="0"/>
              <a:t> es la de </a:t>
            </a:r>
            <a:r>
              <a:rPr lang="en-US" sz="2000" dirty="0" err="1"/>
              <a:t>menor</a:t>
            </a:r>
            <a:r>
              <a:rPr lang="en-US" sz="2000" dirty="0"/>
              <a:t> </a:t>
            </a:r>
            <a:r>
              <a:rPr lang="en-US" sz="2000" dirty="0" err="1"/>
              <a:t>costo</a:t>
            </a:r>
            <a:endParaRPr lang="en-US" sz="2000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accent5"/>
                </a:solidFill>
              </a:rPr>
              <a:t>Objetivos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2952A3D-25CD-B4E0-5F76-F1EEE09F8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30098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5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360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E1F1-C8D9-AA88-25F1-220057C6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s-MX" sz="2000"/>
              <a:t>La tarifa de Gran Demanda Media Tensión Horaria (GDMTH), es una de las 12 tarifas establecidas por la CFE, utilizada para el sector industrial mexicano ya que es aplicada a servicios cuya demanda es igual o superior a los 100 kilowatts (kW).</a:t>
            </a:r>
          </a:p>
          <a:p>
            <a:endParaRPr lang="es-MX" sz="2000"/>
          </a:p>
          <a:p>
            <a:r>
              <a:rPr lang="es-MX" sz="2000"/>
              <a:t>La particularidad de esta tarifa es que el precio de la energía varía de acuerdo a los horarios de consumo.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8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¿Cómo se mide la tarifa GDMTH?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E1F1-C8D9-AA88-25F1-220057C6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480"/>
          </a:xfrm>
        </p:spPr>
        <p:txBody>
          <a:bodyPr/>
          <a:lstStyle/>
          <a:p>
            <a:r>
              <a:rPr lang="es-MX" sz="2000" dirty="0"/>
              <a:t>La CFE ha establecido un esquema de tres horarios, referidos como </a:t>
            </a:r>
            <a:r>
              <a:rPr lang="es-MX" sz="2000" b="1" i="1" dirty="0"/>
              <a:t>Base, Intermedia y Punta. </a:t>
            </a:r>
            <a:r>
              <a:rPr lang="es-MX" sz="2000" dirty="0"/>
              <a:t>(Depende de cada región y uso horario)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129873-5451-6D84-F215-57AAF91F34EB}"/>
              </a:ext>
            </a:extLst>
          </p:cNvPr>
          <p:cNvSpPr txBox="1"/>
          <p:nvPr/>
        </p:nvSpPr>
        <p:spPr>
          <a:xfrm>
            <a:off x="1467853" y="3093542"/>
            <a:ext cx="426931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Lun – Vie: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Base: 00:00 a 6:00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Intermedia: 6:00 a 20:00 y 22:00 a 00:00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Punta: 20:00 a 22:00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BF018E-0E51-8D8A-9122-498DCD353884}"/>
              </a:ext>
            </a:extLst>
          </p:cNvPr>
          <p:cNvSpPr txBox="1"/>
          <p:nvPr/>
        </p:nvSpPr>
        <p:spPr>
          <a:xfrm>
            <a:off x="6454839" y="3093541"/>
            <a:ext cx="426931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/>
              <a:t>Sab</a:t>
            </a:r>
            <a:r>
              <a:rPr lang="es-MX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Base: 00:00 a 8:00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Intermedia: 8:00 a 18:00 y 21:00 a 00:00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Punta: 18:00 a 21:00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C5EF28-8918-05A9-8BC9-309615BCA5C1}"/>
              </a:ext>
            </a:extLst>
          </p:cNvPr>
          <p:cNvSpPr txBox="1"/>
          <p:nvPr/>
        </p:nvSpPr>
        <p:spPr>
          <a:xfrm>
            <a:off x="4646629" y="4680306"/>
            <a:ext cx="289874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Dom y Festivos (LFT):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Base: 00:00 a 18:00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Intermedia: 18:00 a 00:00</a:t>
            </a:r>
          </a:p>
        </p:txBody>
      </p:sp>
    </p:spTree>
    <p:extLst>
      <p:ext uri="{BB962C8B-B14F-4D97-AF65-F5344CB8AC3E}">
        <p14:creationId xmlns:p14="http://schemas.microsoft.com/office/powerpoint/2010/main" val="81639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3600"/>
              <a:t>¿Cómo se cobra la energía?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E1F1-C8D9-AA88-25F1-220057C6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/>
              <a:t>La CFE ha establecido 7 conceptos de cobro:</a:t>
            </a:r>
          </a:p>
          <a:p>
            <a:r>
              <a:rPr lang="es-MX" sz="2000"/>
              <a:t>Suministro: cargo fijo</a:t>
            </a:r>
          </a:p>
          <a:p>
            <a:r>
              <a:rPr lang="es-MX" sz="2000"/>
              <a:t>Distribución</a:t>
            </a:r>
          </a:p>
          <a:p>
            <a:r>
              <a:rPr lang="es-MX" sz="2000"/>
              <a:t>Transmisión: translado de la energía</a:t>
            </a:r>
          </a:p>
          <a:p>
            <a:r>
              <a:rPr lang="es-MX" sz="2000"/>
              <a:t>CENACE: pago al operador del sistema</a:t>
            </a:r>
          </a:p>
          <a:p>
            <a:r>
              <a:rPr lang="es-MX" sz="2000"/>
              <a:t>Energía: costo de la energía según los tres horarios anteriores</a:t>
            </a:r>
          </a:p>
          <a:p>
            <a:r>
              <a:rPr lang="es-MX" sz="2000"/>
              <a:t>Capacidad: demanda máxima en el horario punta</a:t>
            </a:r>
          </a:p>
          <a:p>
            <a:r>
              <a:rPr lang="es-MX" sz="2000"/>
              <a:t>SCnMEM: reservas de energía balance de frecuencia etc.</a:t>
            </a:r>
          </a:p>
          <a:p>
            <a:endParaRPr lang="es-MX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3600" dirty="0"/>
              <a:t>¿Por qué se usa la tarifa GDMTH?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E1F1-C8D9-AA88-25F1-220057C6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De acuerdo con los análisis históricos de consumo en México, existe un mayor consumo de energía en ciertas horas del día.</a:t>
            </a:r>
          </a:p>
          <a:p>
            <a:pPr marL="0" indent="0">
              <a:buNone/>
            </a:pPr>
            <a:endParaRPr lang="es-MX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874E81-2C87-9C15-E3DD-8D93A3F21B05}"/>
              </a:ext>
            </a:extLst>
          </p:cNvPr>
          <p:cNvSpPr txBox="1"/>
          <p:nvPr/>
        </p:nvSpPr>
        <p:spPr>
          <a:xfrm>
            <a:off x="0" y="6604084"/>
            <a:ext cx="55370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Fuente: </a:t>
            </a:r>
            <a:r>
              <a:rPr lang="es-MX" sz="1050" dirty="0">
                <a:hlinkClick r:id="rId2"/>
              </a:rPr>
              <a:t>GDMTO y GDMTH: Conceptos básicos y cómo aplicar la fórmula de cálculo – Blog </a:t>
            </a:r>
            <a:r>
              <a:rPr lang="es-MX" sz="1050" dirty="0" err="1">
                <a:hlinkClick r:id="rId2"/>
              </a:rPr>
              <a:t>Sunwise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231618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9B1078-E133-C41E-C4D9-44557307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s-MX" sz="3600" dirty="0"/>
              <a:t>Extracción de datos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6E1F1-C8D9-AA88-25F1-220057C6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530183"/>
            <a:ext cx="5174826" cy="770566"/>
          </a:xfrm>
        </p:spPr>
        <p:txBody>
          <a:bodyPr>
            <a:normAutofit/>
          </a:bodyPr>
          <a:lstStyle/>
          <a:p>
            <a:r>
              <a:rPr lang="es-MX" sz="2000" dirty="0"/>
              <a:t>Se creó un </a:t>
            </a:r>
            <a:r>
              <a:rPr lang="es-MX" sz="2000" dirty="0" err="1"/>
              <a:t>bot</a:t>
            </a:r>
            <a:r>
              <a:rPr lang="es-MX" sz="2000" dirty="0"/>
              <a:t> en Python para automatizar la extracción de los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D72466-A7AC-BD74-65F9-E4944720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15" y="548639"/>
            <a:ext cx="4965124" cy="5642187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E49272-5C2D-3D14-5C19-3B000EE8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0" y="2300749"/>
            <a:ext cx="5507690" cy="40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8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1C-1441-41DF-F1EC-0E186656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17 Divisiones tarifarias CFE (oficiales)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604844-1427-7E4B-F873-1AB4C0093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2" y="2220555"/>
            <a:ext cx="5495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87D09B-71A2-3C4C-D65C-890482376FEF}"/>
              </a:ext>
            </a:extLst>
          </p:cNvPr>
          <p:cNvSpPr txBox="1"/>
          <p:nvPr/>
        </p:nvSpPr>
        <p:spPr>
          <a:xfrm>
            <a:off x="6096000" y="1691561"/>
            <a:ext cx="5633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datos extraídos de </a:t>
            </a:r>
            <a:r>
              <a:rPr lang="es-MX" b="1" i="1" dirty="0"/>
              <a:t>“Gran demanda en media tensión</a:t>
            </a:r>
          </a:p>
          <a:p>
            <a:r>
              <a:rPr lang="es-MX" b="1" i="1" dirty="0"/>
              <a:t>Horaria” </a:t>
            </a:r>
            <a:r>
              <a:rPr lang="es-MX" dirty="0"/>
              <a:t>(GDMTH) se encontraron 30 regiones únicas</a:t>
            </a:r>
            <a:r>
              <a:rPr lang="es-MX" b="1" i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Baja california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Baja California Sur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Bajío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Bajío y Golfo Centro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Bajío y Golfo Norte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Bajío y Golfo Norte y Norte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Bajío y Norte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Centro Occidente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Centro Occidente y Jalisco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Centro Oriente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Centro Sur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Golfo Centro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Golfo Centro y Golfo Norte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Golfo Centro y Oriente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ighlight>
                  <a:srgbClr val="008080"/>
                </a:highlight>
              </a:rPr>
              <a:t>Golfo Norte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024DCF-EC5A-2B93-FE70-89E2C31596FE}"/>
              </a:ext>
            </a:extLst>
          </p:cNvPr>
          <p:cNvSpPr txBox="1"/>
          <p:nvPr/>
        </p:nvSpPr>
        <p:spPr>
          <a:xfrm>
            <a:off x="0" y="6604084"/>
            <a:ext cx="26035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Fuente: </a:t>
            </a:r>
            <a:r>
              <a:rPr lang="es-MX" sz="1050" dirty="0">
                <a:hlinkClick r:id="rId3"/>
              </a:rPr>
              <a:t>DOF - Diario Oficial de la Federación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553387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943</Words>
  <Application>Microsoft Office PowerPoint</Application>
  <PresentationFormat>Panorámica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Un acercamiento a la tarifa de Gran Demanda Media Tensión Horaria del consumo eléctrico en México</vt:lpstr>
      <vt:lpstr>Agenda</vt:lpstr>
      <vt:lpstr>Objetivos</vt:lpstr>
      <vt:lpstr>Definición</vt:lpstr>
      <vt:lpstr>¿Cómo se mide la tarifa GDMTH?</vt:lpstr>
      <vt:lpstr>¿Cómo se cobra la energía?</vt:lpstr>
      <vt:lpstr>¿Por qué se usa la tarifa GDMTH?</vt:lpstr>
      <vt:lpstr>Extracción de datos</vt:lpstr>
      <vt:lpstr>17 Divisiones tarifarias CFE (oficiales)</vt:lpstr>
      <vt:lpstr>17 Divisiones tarifarias CFE (oficiales)</vt:lpstr>
      <vt:lpstr>17 Divisiones tarifarias CFE (oficiales)</vt:lpstr>
      <vt:lpstr>Diferencias por mes por división (cargo Fijo)</vt:lpstr>
      <vt:lpstr>Diferencias por mes por división (Distribución)</vt:lpstr>
      <vt:lpstr>Diferencias por mes por división (Capacidad)</vt:lpstr>
      <vt:lpstr>Distribución de costos por división (Capacidad)</vt:lpstr>
      <vt:lpstr>Diferencias int. Horario Base por mes por división</vt:lpstr>
      <vt:lpstr>Distribución de costos por división (horario Base)</vt:lpstr>
      <vt:lpstr>Diferencias int. Horario Intermedia por mes por división</vt:lpstr>
      <vt:lpstr>Distribución de costos por división (horario Intermedia)</vt:lpstr>
      <vt:lpstr>Diferencias int. Horario Punta por mes por división</vt:lpstr>
      <vt:lpstr>Distribución de costos por división (horario Punta)</vt:lpstr>
      <vt:lpstr>Variación de las tarifas para los años 2020-2022</vt:lpstr>
      <vt:lpstr>Variación de las tarifas para los años 2020-2022</vt:lpstr>
      <vt:lpstr>Predicción para los siguientes 4 meses de la tarifa intermedia SLP-Golfo centro 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ARTURO FLORES SILVA</dc:creator>
  <cp:lastModifiedBy>PEDRO ARTURO FLORES SILVA</cp:lastModifiedBy>
  <cp:revision>37</cp:revision>
  <dcterms:created xsi:type="dcterms:W3CDTF">2022-11-22T01:19:53Z</dcterms:created>
  <dcterms:modified xsi:type="dcterms:W3CDTF">2022-11-25T06:52:32Z</dcterms:modified>
</cp:coreProperties>
</file>