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58" r:id="rId8"/>
    <p:sldId id="259" r:id="rId9"/>
    <p:sldId id="260" r:id="rId10"/>
    <p:sldId id="261" r:id="rId11"/>
    <p:sldId id="269" r:id="rId12"/>
    <p:sldId id="270" r:id="rId13"/>
    <p:sldId id="272" r:id="rId14"/>
    <p:sldId id="273" r:id="rId15"/>
    <p:sldId id="276" r:id="rId16"/>
    <p:sldId id="274" r:id="rId17"/>
    <p:sldId id="277" r:id="rId18"/>
    <p:sldId id="275" r:id="rId19"/>
    <p:sldId id="278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5CFC2-8F85-9AB4-9300-A5F23D14C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A685C-5D73-E720-6D55-F20A0C15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C4AB9-4014-036B-2104-49732BEC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059C5-009A-C855-F1F3-170A948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3EF4A-FA69-6E39-C7ED-F26F8C7B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27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82E3A-77B3-B3B5-631B-CDC198F0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B48056-F25C-40F5-0BDD-461A0A74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AB8F4-1D9F-0421-09AE-B880D07F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1EC12-052B-F31C-DD0C-BCA438EB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E8695-B7B7-F544-71D9-691B461A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9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6E23FE-28A5-D626-C111-A3222845E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CF8356-060A-14A2-E3C6-C55A7B40A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44C4A-F4B1-76F8-8772-1227DD1A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A0D8E-0CCB-D0AE-0EEF-CA0DC63B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2B3D9-1FE9-5978-5535-B97B24C7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49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64401-1D66-9D45-DC2F-7D8F8D35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3EF1C-0DAC-94E9-BA42-87696C5E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A0270-8BD7-1E89-C450-92225464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84758-2DC5-7319-1E10-E4F8A531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F1FE1-13EE-E311-F2EA-5232FFEA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29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6F198-B9AF-6442-D80A-76898EAA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9DDB4B-1628-19FB-5141-0B675AD6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C3932-1407-FCA8-D454-1A25DD6C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46874-ADC5-1FF7-EAFC-AEFFB601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0B5B9-DB35-D1E2-7929-8E1AF7C6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5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99728-89E7-B993-06F6-BC14830F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092DA-487A-6550-56F5-5992C0FA2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9719E5-D786-8FFB-C323-7375524F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45463-80A5-DF83-4F00-287FD579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5795D-E031-5BE2-468E-AD7BA9AA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E6CFF-A772-4ABC-47D8-DDF933B9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2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87352-55EB-1215-094E-C1415BE6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11C4E-A106-F8B7-EECE-80B1ECE5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575429-01D0-12F5-D74E-A7B5C1F9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60FD1A-22BC-BCBC-4BF2-D12E3E5D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CA9B9-267D-B121-55B1-7F02C9993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0DE2CA-395F-8F86-CA63-72D992F0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6FD90C-1CF2-BC3E-C184-819A882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4A6931-32FE-C18A-1FAA-05E19D24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9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42814-9EBE-0863-5EBE-4449E70E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AA2B71-50F1-A419-AD64-376448F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DA1F03-F8ED-170C-A3E7-A6EEC9E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53F6D1-5E84-7260-295D-79BC29B7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03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8183C0-70AA-B154-2994-702EDAC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6F8D51-4485-B5E1-A19E-363D8E6D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55F39D-EAAC-4349-A971-D1DE5AD6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EB65-CC70-7ECC-4062-D9A92F64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6EB12-6160-2813-2DBE-290E3240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26269D-19E1-7C3D-F94A-A320AC18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774426-E57C-73CB-22D5-70006CF3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FA51CD-94B8-2042-BDAB-6DF8A633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3B1042-DD57-E6AA-C831-0D883F9C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0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A05E0-540A-C903-308F-8EC007E4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9F8C1A-BDB6-39EC-9EF8-E3E8387E5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77729-1443-C150-781D-26C67EC2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CA824F-70F8-5828-53D0-A29226DF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064EC6-241B-C86B-1E72-46BCF19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CF72A0-19C8-D50F-CF60-A922503D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18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160E5-4FFD-C2DF-883E-1436DF97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FED56E-850F-DEB4-8DC9-11A0075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42C9D-AC57-76E0-374F-63DD8BA50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AAB7-E587-4E5A-B562-D8E8496AAA95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AA88D-F7B3-F418-C193-83495DF78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F1015-BE28-5471-98A6-5D445D57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55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unwise.io/tarifas-gdmto-y-gdmth-la-nueva-formula-de-calcul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.gob.mx/nota_detalle.php?codigo=5622415&amp;fecha=29/06/2021#gsc.tab=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.gob.mx/nota_detalle.php?codigo=5622415&amp;fecha=29/06/2021#gsc.tab=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f.gob.mx/nota_detalle.php?codigo=5622415&amp;fecha=29/06/2021#gsc.tab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CB555-5ECC-1CF8-291F-4A2859CF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1195"/>
          </a:xfrm>
        </p:spPr>
        <p:txBody>
          <a:bodyPr>
            <a:normAutofit fontScale="90000"/>
          </a:bodyPr>
          <a:lstStyle/>
          <a:p>
            <a:r>
              <a:rPr lang="es-MX" dirty="0"/>
              <a:t>Un acercamiento a la tarifa de Gran Demanda Media Tensión Horaria del consumo eléctrico en México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95370F-C791-5079-C81F-51874FA86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6853"/>
            <a:ext cx="9144000" cy="72933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Pedro Arturo Flores Silva</a:t>
            </a:r>
          </a:p>
          <a:p>
            <a:r>
              <a:rPr lang="es-MX" dirty="0"/>
              <a:t>ATCO México</a:t>
            </a:r>
          </a:p>
        </p:txBody>
      </p:sp>
    </p:spTree>
    <p:extLst>
      <p:ext uri="{BB962C8B-B14F-4D97-AF65-F5344CB8AC3E}">
        <p14:creationId xmlns:p14="http://schemas.microsoft.com/office/powerpoint/2010/main" val="39803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MX" dirty="0"/>
              <a:t>Diferencias por mes por división (cargo Fijo)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0E47F8A6-8106-99C7-2033-C5F904CC9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4" y="1085214"/>
            <a:ext cx="5357706" cy="2902091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321E372-B004-CA3A-1819-397849290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214"/>
            <a:ext cx="5357707" cy="2902091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DE24D92-1EFA-3EFE-9467-756E93CC9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5" y="3955909"/>
            <a:ext cx="5357707" cy="29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/>
          <a:lstStyle/>
          <a:p>
            <a:r>
              <a:rPr lang="es-MX" dirty="0"/>
              <a:t>Diferencias por mes por división (Distribución)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EA8BB450-6BF9-D160-5B16-35D8317D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0" y="1123173"/>
            <a:ext cx="5357708" cy="2902092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329981C2-4E84-4EEC-134B-3E0BEEAF3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3173"/>
            <a:ext cx="5357708" cy="2902092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0DC5CC9F-9B62-C1F8-E1A4-207D292AE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6" y="3955908"/>
            <a:ext cx="5357708" cy="29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/>
          <a:lstStyle/>
          <a:p>
            <a:r>
              <a:rPr lang="es-MX" dirty="0"/>
              <a:t>Diferencias por mes por división (Capacidad)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4B121BA-B194-4576-3028-AE204079E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1" y="1123173"/>
            <a:ext cx="5357708" cy="2902092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9BBD46F-089C-A111-FFB9-D5EF26121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73"/>
            <a:ext cx="5357708" cy="2902092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EB663B4-6734-3458-8667-68491D99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6" y="3955908"/>
            <a:ext cx="5357708" cy="29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/>
          <a:lstStyle/>
          <a:p>
            <a:r>
              <a:rPr lang="es-MX" dirty="0"/>
              <a:t>Distribución de costos por división (Capacidad)</a:t>
            </a:r>
          </a:p>
        </p:txBody>
      </p:sp>
      <p:pic>
        <p:nvPicPr>
          <p:cNvPr id="4" name="Imagen 3" descr="Gráfico, Gráfico en cascada, Gráfico de cajas y bigotes&#10;&#10;Descripción generada automáticamente">
            <a:extLst>
              <a:ext uri="{FF2B5EF4-FFF2-40B4-BE49-F238E27FC236}">
                <a16:creationId xmlns:a16="http://schemas.microsoft.com/office/drawing/2014/main" id="{13E8949B-BA1B-33AC-2468-D63A1EFE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0" y="1123173"/>
            <a:ext cx="5357710" cy="2902093"/>
          </a:xfrm>
          <a:prstGeom prst="rect">
            <a:avLst/>
          </a:prstGeom>
        </p:spPr>
      </p:pic>
      <p:pic>
        <p:nvPicPr>
          <p:cNvPr id="7" name="Imagen 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0D1A47B-1D50-69AB-8A8A-A53251DC8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72"/>
            <a:ext cx="5357711" cy="2902093"/>
          </a:xfrm>
          <a:prstGeom prst="rect">
            <a:avLst/>
          </a:prstGeom>
        </p:spPr>
      </p:pic>
      <p:pic>
        <p:nvPicPr>
          <p:cNvPr id="10" name="Imagen 9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D9DB2F04-4289-AC39-5013-3CE7BA2E7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58" y="3955906"/>
            <a:ext cx="5357712" cy="29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2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/>
          <a:lstStyle/>
          <a:p>
            <a:pPr algn="ctr"/>
            <a:r>
              <a:rPr lang="es-MX" dirty="0"/>
              <a:t>Diferencias </a:t>
            </a:r>
            <a:r>
              <a:rPr lang="es-MX" dirty="0" err="1"/>
              <a:t>int</a:t>
            </a:r>
            <a:r>
              <a:rPr lang="es-MX" dirty="0"/>
              <a:t>. Horario Base por mes por división</a:t>
            </a:r>
          </a:p>
        </p:txBody>
      </p:sp>
      <p:pic>
        <p:nvPicPr>
          <p:cNvPr id="5" name="Imagen 4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2AC585FC-B01E-A390-BEAE-C3537869B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6" y="1510452"/>
            <a:ext cx="6199164" cy="2238587"/>
          </a:xfrm>
          <a:prstGeom prst="rect">
            <a:avLst/>
          </a:prstGeom>
        </p:spPr>
      </p:pic>
      <p:pic>
        <p:nvPicPr>
          <p:cNvPr id="8" name="Imagen 7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442DF40E-D6C7-6D70-EA8A-4FCA134A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453"/>
            <a:ext cx="6199162" cy="2238586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1C5FD08-318B-77A2-1CB7-4AC5061DB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9" y="3933928"/>
            <a:ext cx="6199162" cy="22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/>
          <a:lstStyle/>
          <a:p>
            <a:pPr algn="ctr"/>
            <a:r>
              <a:rPr lang="es-MX" dirty="0"/>
              <a:t>Distribución de costos por división (horario Base)</a:t>
            </a:r>
          </a:p>
        </p:txBody>
      </p:sp>
      <p:pic>
        <p:nvPicPr>
          <p:cNvPr id="5" name="Imagen 4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97662747-6806-FC6E-E45F-C632CA7B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8" y="1224767"/>
            <a:ext cx="5357712" cy="2902094"/>
          </a:xfrm>
          <a:prstGeom prst="rect">
            <a:avLst/>
          </a:prstGeom>
        </p:spPr>
      </p:pic>
      <p:pic>
        <p:nvPicPr>
          <p:cNvPr id="8" name="Imagen 7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F5DE1BBD-7995-5551-82CE-716B82572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4767"/>
            <a:ext cx="5357712" cy="2902094"/>
          </a:xfrm>
          <a:prstGeom prst="rect">
            <a:avLst/>
          </a:prstGeom>
        </p:spPr>
      </p:pic>
      <p:pic>
        <p:nvPicPr>
          <p:cNvPr id="11" name="Imagen 10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AFC98F87-AAB8-9818-0F6D-D515FA752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2" y="3955905"/>
            <a:ext cx="5357714" cy="29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/>
          <a:lstStyle/>
          <a:p>
            <a:pPr algn="ctr"/>
            <a:r>
              <a:rPr lang="es-MX" dirty="0"/>
              <a:t>Diferencias </a:t>
            </a:r>
            <a:r>
              <a:rPr lang="es-MX" dirty="0" err="1"/>
              <a:t>int</a:t>
            </a:r>
            <a:r>
              <a:rPr lang="es-MX" dirty="0"/>
              <a:t>. Horario Intermedia por mes por división</a:t>
            </a:r>
          </a:p>
        </p:txBody>
      </p:sp>
      <p:pic>
        <p:nvPicPr>
          <p:cNvPr id="4" name="Imagen 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55C3054-5956-F2F1-B5FA-26426B3E7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9" y="1510452"/>
            <a:ext cx="6199161" cy="2238586"/>
          </a:xfrm>
          <a:prstGeom prst="rect">
            <a:avLst/>
          </a:prstGeom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0DCEB79-B941-A819-7693-BD209BC8A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452"/>
            <a:ext cx="6199163" cy="2238587"/>
          </a:xfrm>
          <a:prstGeom prst="rect">
            <a:avLst/>
          </a:prstGeom>
        </p:spPr>
      </p:pic>
      <p:pic>
        <p:nvPicPr>
          <p:cNvPr id="10" name="Imagen 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58EC219-00D5-C6D0-1563-A3F486EA7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8" y="3933927"/>
            <a:ext cx="6199164" cy="22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/>
          <a:lstStyle/>
          <a:p>
            <a:pPr algn="ctr"/>
            <a:r>
              <a:rPr lang="es-MX" dirty="0"/>
              <a:t>Distribución de costos por división (horario Intermedia)</a:t>
            </a:r>
          </a:p>
        </p:txBody>
      </p:sp>
      <p:pic>
        <p:nvPicPr>
          <p:cNvPr id="4" name="Imagen 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4166CB7E-5D47-641C-FA4F-44710D6EC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04" y="1224767"/>
            <a:ext cx="5357715" cy="2902096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2F0336B-623F-74D2-6B51-B2FDAA88A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" y="1224767"/>
            <a:ext cx="5357715" cy="2902096"/>
          </a:xfrm>
          <a:prstGeom prst="rect">
            <a:avLst/>
          </a:prstGeom>
        </p:spPr>
      </p:pic>
      <p:pic>
        <p:nvPicPr>
          <p:cNvPr id="10" name="Imagen 9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4C789C85-D174-0C47-B4FF-BED57E468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0" y="3955903"/>
            <a:ext cx="5357718" cy="29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2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CDE49CD-DA58-EBCF-9F61-8121E0BB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7" y="1510452"/>
            <a:ext cx="6199163" cy="22385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/>
          <a:lstStyle/>
          <a:p>
            <a:pPr algn="ctr"/>
            <a:r>
              <a:rPr lang="es-MX" dirty="0"/>
              <a:t>Diferencias </a:t>
            </a:r>
            <a:r>
              <a:rPr lang="es-MX" dirty="0" err="1"/>
              <a:t>int</a:t>
            </a:r>
            <a:r>
              <a:rPr lang="es-MX" dirty="0"/>
              <a:t>. Horario Punta por mes por división</a:t>
            </a:r>
          </a:p>
        </p:txBody>
      </p:sp>
      <p:pic>
        <p:nvPicPr>
          <p:cNvPr id="7" name="Imagen 6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76C45F78-55BD-78C8-9578-C519A5ECB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452"/>
            <a:ext cx="6199164" cy="2238587"/>
          </a:xfrm>
          <a:prstGeom prst="rect">
            <a:avLst/>
          </a:prstGeom>
        </p:spPr>
      </p:pic>
      <p:pic>
        <p:nvPicPr>
          <p:cNvPr id="13" name="Imagen 1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ED11989-7C1B-0857-5276-D8B3318ED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31" y="4619412"/>
            <a:ext cx="6199165" cy="22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4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/>
          <a:lstStyle/>
          <a:p>
            <a:pPr algn="ctr"/>
            <a:r>
              <a:rPr lang="es-MX" dirty="0"/>
              <a:t>Distribución de costos por división (horario Punta)</a:t>
            </a:r>
          </a:p>
        </p:txBody>
      </p:sp>
      <p:pic>
        <p:nvPicPr>
          <p:cNvPr id="5" name="Imagen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1E306E67-C016-E1D8-D4D0-5030C2E0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2" y="1224766"/>
            <a:ext cx="5357718" cy="2902097"/>
          </a:xfrm>
          <a:prstGeom prst="rect">
            <a:avLst/>
          </a:prstGeom>
        </p:spPr>
      </p:pic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E665E79-B425-31FB-C4CD-51F77DA9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" y="1325563"/>
            <a:ext cx="5357719" cy="2902098"/>
          </a:xfrm>
          <a:prstGeom prst="rect">
            <a:avLst/>
          </a:prstGeom>
        </p:spPr>
      </p:pic>
      <p:pic>
        <p:nvPicPr>
          <p:cNvPr id="11" name="Imagen 10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5E77C7DC-B06D-6906-753E-99FCF20F6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39" y="3955902"/>
            <a:ext cx="5357719" cy="29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7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Definición de la tarifa GDMTH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Ejemplo puntual para el cálculo de la tarifa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Extracción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Análisis de los datos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68044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Comprender el concepto de la tarifa de Gran Demanda Media Tensión Horaria, cómo se mide y por qué se utiliza.</a:t>
            </a:r>
          </a:p>
          <a:p>
            <a:r>
              <a:rPr lang="es-MX" dirty="0"/>
              <a:t>Presentar un caso de cálculo de dicha tarifa.</a:t>
            </a:r>
          </a:p>
          <a:p>
            <a:r>
              <a:rPr lang="es-MX" dirty="0"/>
              <a:t>Realizar análisis cuantitativo de la variación en los precios de esta tarifa para cada región del país y la variación temporal de los mismos.</a:t>
            </a:r>
          </a:p>
          <a:p>
            <a:r>
              <a:rPr lang="es-MX" dirty="0"/>
              <a:t>Ofrecer algunas recomendaciones a partir del análisis realizado.</a:t>
            </a:r>
          </a:p>
        </p:txBody>
      </p:sp>
    </p:spTree>
    <p:extLst>
      <p:ext uri="{BB962C8B-B14F-4D97-AF65-F5344CB8AC3E}">
        <p14:creationId xmlns:p14="http://schemas.microsoft.com/office/powerpoint/2010/main" val="41625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tarifa de Gran Demanda Media Tensión Horaria (GDMTH), es una de las 12 tarifas establecidas por la CFE, utilizada para el sector industrial mexicano ya que es aplicada a servicios cuya demanda es igual o superior a los 100 kilowatts (kW).</a:t>
            </a:r>
          </a:p>
          <a:p>
            <a:endParaRPr lang="es-MX" dirty="0"/>
          </a:p>
          <a:p>
            <a:r>
              <a:rPr lang="es-MX" dirty="0"/>
              <a:t>La particularidad de esta tarifa es que el precio de la energía varía de acuerdo a los horarios de consumo.</a:t>
            </a:r>
          </a:p>
        </p:txBody>
      </p:sp>
    </p:spTree>
    <p:extLst>
      <p:ext uri="{BB962C8B-B14F-4D97-AF65-F5344CB8AC3E}">
        <p14:creationId xmlns:p14="http://schemas.microsoft.com/office/powerpoint/2010/main" val="378318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mide la tarifa GDMTH?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480"/>
          </a:xfrm>
        </p:spPr>
        <p:txBody>
          <a:bodyPr/>
          <a:lstStyle/>
          <a:p>
            <a:r>
              <a:rPr lang="es-MX" dirty="0"/>
              <a:t>La CFE ha establecido un esquema de tres horarios, referidos como </a:t>
            </a:r>
            <a:r>
              <a:rPr lang="es-MX" b="1" i="1" dirty="0"/>
              <a:t>Base, Intermedia y Punta. </a:t>
            </a:r>
            <a:r>
              <a:rPr lang="es-MX" dirty="0"/>
              <a:t>(Depende de cada región y uso horario)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129873-5451-6D84-F215-57AAF91F34EB}"/>
              </a:ext>
            </a:extLst>
          </p:cNvPr>
          <p:cNvSpPr txBox="1"/>
          <p:nvPr/>
        </p:nvSpPr>
        <p:spPr>
          <a:xfrm>
            <a:off x="1467853" y="3093542"/>
            <a:ext cx="426931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Lun – Vie: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Base: 00:00 a 6:00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Intermedia: 6:00 a 20:00 y 22:00 a 00:00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Punta: 20:00 a 22:00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BF018E-0E51-8D8A-9122-498DCD353884}"/>
              </a:ext>
            </a:extLst>
          </p:cNvPr>
          <p:cNvSpPr txBox="1"/>
          <p:nvPr/>
        </p:nvSpPr>
        <p:spPr>
          <a:xfrm>
            <a:off x="6454839" y="3093541"/>
            <a:ext cx="426931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Sab</a:t>
            </a:r>
            <a:r>
              <a:rPr lang="es-MX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Base: 00:00 a 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Intermedia: 8:00 a 18:00 y 21:00 a 00:00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Punta: 18:00 a 21:00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C5EF28-8918-05A9-8BC9-309615BCA5C1}"/>
              </a:ext>
            </a:extLst>
          </p:cNvPr>
          <p:cNvSpPr txBox="1"/>
          <p:nvPr/>
        </p:nvSpPr>
        <p:spPr>
          <a:xfrm>
            <a:off x="4646629" y="4680306"/>
            <a:ext cx="289874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Dom y Festivos (LFT):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Base: 00:00 a 18:00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Intermedia: 18:00 a 00:00</a:t>
            </a:r>
          </a:p>
        </p:txBody>
      </p:sp>
    </p:spTree>
    <p:extLst>
      <p:ext uri="{BB962C8B-B14F-4D97-AF65-F5344CB8AC3E}">
        <p14:creationId xmlns:p14="http://schemas.microsoft.com/office/powerpoint/2010/main" val="81639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se usa la tarifa GDMTH?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480"/>
          </a:xfrm>
        </p:spPr>
        <p:txBody>
          <a:bodyPr/>
          <a:lstStyle/>
          <a:p>
            <a:r>
              <a:rPr lang="es-MX" dirty="0"/>
              <a:t>De acuerdo con los análisis históricos de consumo en México, existe un mayor consumo de energía en ciertas horas del día.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FF21B4-D212-0C75-64C7-8FDF9D9B5670}"/>
              </a:ext>
            </a:extLst>
          </p:cNvPr>
          <p:cNvSpPr txBox="1"/>
          <p:nvPr/>
        </p:nvSpPr>
        <p:spPr>
          <a:xfrm>
            <a:off x="0" y="6604084"/>
            <a:ext cx="55370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s-MX" sz="1050" dirty="0">
                <a:hlinkClick r:id="rId2"/>
              </a:rPr>
              <a:t>GDMTO y GDMTH: Conceptos básicos y cómo aplicar la fórmula de cálculo – Blog </a:t>
            </a:r>
            <a:r>
              <a:rPr lang="es-MX" sz="1050" dirty="0" err="1">
                <a:hlinkClick r:id="rId2"/>
              </a:rPr>
              <a:t>Sunwise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00153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17 Divisiones tarifarias CFE (oficiales)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04844-1427-7E4B-F873-1AB4C0093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2" y="2220555"/>
            <a:ext cx="5495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87D09B-71A2-3C4C-D65C-890482376FEF}"/>
              </a:ext>
            </a:extLst>
          </p:cNvPr>
          <p:cNvSpPr txBox="1"/>
          <p:nvPr/>
        </p:nvSpPr>
        <p:spPr>
          <a:xfrm>
            <a:off x="6096000" y="1691561"/>
            <a:ext cx="5633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datos extraídos de </a:t>
            </a:r>
            <a:r>
              <a:rPr lang="es-MX" b="1" i="1" dirty="0"/>
              <a:t>“Gran demanda en media tensión</a:t>
            </a:r>
          </a:p>
          <a:p>
            <a:r>
              <a:rPr lang="es-MX" b="1" i="1" dirty="0"/>
              <a:t>Horaria” </a:t>
            </a:r>
            <a:r>
              <a:rPr lang="es-MX" dirty="0"/>
              <a:t>(GDMTH) se encontraron 30 regiones únicas</a:t>
            </a:r>
            <a:r>
              <a:rPr lang="es-MX" b="1" i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Baja california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Baja California Sur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Bajío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Bajío y Golfo Centro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Bajío y Golfo Norte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Bajío y Golfo Norte y Norte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Bajío y Norte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Centro Occidente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Centro Occidente y Jalisco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Centro Oriente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Centro Sur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Golfo Centro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Golfo Centro y Golfo Norte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Golfo Centro y Oriente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Golfo Norte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024DCF-EC5A-2B93-FE70-89E2C31596FE}"/>
              </a:ext>
            </a:extLst>
          </p:cNvPr>
          <p:cNvSpPr txBox="1"/>
          <p:nvPr/>
        </p:nvSpPr>
        <p:spPr>
          <a:xfrm>
            <a:off x="0" y="6604084"/>
            <a:ext cx="26035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s-MX" sz="1050" dirty="0">
                <a:hlinkClick r:id="rId3"/>
              </a:rPr>
              <a:t>DOF - Diario Oficial de la Federación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5533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17 Divisiones tarifarias CFE (oficiales)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04844-1427-7E4B-F873-1AB4C0093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2" y="2220555"/>
            <a:ext cx="5495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87D09B-71A2-3C4C-D65C-890482376FEF}"/>
              </a:ext>
            </a:extLst>
          </p:cNvPr>
          <p:cNvSpPr txBox="1"/>
          <p:nvPr/>
        </p:nvSpPr>
        <p:spPr>
          <a:xfrm>
            <a:off x="6096000" y="1691561"/>
            <a:ext cx="5633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datos extraídos de </a:t>
            </a:r>
            <a:r>
              <a:rPr lang="es-MX" b="1" i="1" dirty="0"/>
              <a:t>“Gran demanda en media tensión</a:t>
            </a:r>
          </a:p>
          <a:p>
            <a:r>
              <a:rPr lang="es-MX" b="1" i="1" dirty="0"/>
              <a:t>Horaria” </a:t>
            </a:r>
            <a:r>
              <a:rPr lang="es-MX" dirty="0"/>
              <a:t>(GDMTH) se encontraron 30 regiones únicas</a:t>
            </a:r>
            <a:r>
              <a:rPr lang="es-MX" b="1" i="1" dirty="0"/>
              <a:t>: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Golfo Norte y Norte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Jalisco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Noroeste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Noroeste y Norte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Norte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Oriente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Peninsular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Sureste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Valle de México Centro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Valle de México Centro y Sur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Valle de México Norte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Valle de México Norte y Centro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Valle de México Norte Centro y Sur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Valle de México Sur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Valle de México Sur y Centro Oriente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805C0A-33B3-5E64-0755-223D80EAD2F5}"/>
              </a:ext>
            </a:extLst>
          </p:cNvPr>
          <p:cNvSpPr txBox="1"/>
          <p:nvPr/>
        </p:nvSpPr>
        <p:spPr>
          <a:xfrm>
            <a:off x="0" y="6604084"/>
            <a:ext cx="26035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s-MX" sz="1050" dirty="0">
                <a:hlinkClick r:id="rId3"/>
              </a:rPr>
              <a:t>DOF - Diario Oficial de la Federación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31183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17 Divisiones tarifarias CFE (oficiales)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805C0A-33B3-5E64-0755-223D80EAD2F5}"/>
              </a:ext>
            </a:extLst>
          </p:cNvPr>
          <p:cNvSpPr txBox="1"/>
          <p:nvPr/>
        </p:nvSpPr>
        <p:spPr>
          <a:xfrm>
            <a:off x="0" y="6604084"/>
            <a:ext cx="26035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s-MX" sz="1050" dirty="0">
                <a:hlinkClick r:id="rId2"/>
              </a:rPr>
              <a:t>DOF - Diario Oficial de la Federación</a:t>
            </a:r>
            <a:endParaRPr lang="es-MX" sz="105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B66627-54FF-1E85-78DF-DF2DC79F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 acuerdo con ajuste de las tarifas finales por la comisión reguladora de energía publicado en el DOF en el acuerdo número </a:t>
            </a:r>
            <a:r>
              <a:rPr lang="es-MX" b="1" i="1" dirty="0"/>
              <a:t>A/064/2018 </a:t>
            </a:r>
            <a:r>
              <a:rPr lang="es-MX" dirty="0"/>
              <a:t>Las tarifas aplicables del suministro de energía se aplican de acuerdo a las regiones tarifarias oficiales (17) así como otras variables como categorías, cargos de generación, entre otros.</a:t>
            </a:r>
          </a:p>
          <a:p>
            <a:pPr marL="0" indent="0">
              <a:buNone/>
            </a:pPr>
            <a:endParaRPr lang="es-MX" b="1" i="1" dirty="0"/>
          </a:p>
          <a:p>
            <a:pPr marL="0" indent="0">
              <a:buNone/>
            </a:pPr>
            <a:r>
              <a:rPr lang="es-MX" dirty="0"/>
              <a:t>Es decir, para un año, mes y división dada, la tarifa será la misma para aquellos estados en dicha división.</a:t>
            </a:r>
          </a:p>
        </p:txBody>
      </p:sp>
    </p:spTree>
    <p:extLst>
      <p:ext uri="{BB962C8B-B14F-4D97-AF65-F5344CB8AC3E}">
        <p14:creationId xmlns:p14="http://schemas.microsoft.com/office/powerpoint/2010/main" val="3891984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681</Words>
  <Application>Microsoft Office PowerPoint</Application>
  <PresentationFormat>Panorámica</PresentationFormat>
  <Paragraphs>88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Un acercamiento a la tarifa de Gran Demanda Media Tensión Horaria del consumo eléctrico en México</vt:lpstr>
      <vt:lpstr>Agenda</vt:lpstr>
      <vt:lpstr>Objetivos</vt:lpstr>
      <vt:lpstr>Definición</vt:lpstr>
      <vt:lpstr>¿Cómo se mide la tarifa GDMTH?</vt:lpstr>
      <vt:lpstr>¿Por qué se usa la tarifa GDMTH?</vt:lpstr>
      <vt:lpstr>17 Divisiones tarifarias CFE (oficiales)</vt:lpstr>
      <vt:lpstr>17 Divisiones tarifarias CFE (oficiales)</vt:lpstr>
      <vt:lpstr>17 Divisiones tarifarias CFE (oficiales)</vt:lpstr>
      <vt:lpstr>Diferencias por mes por división (cargo Fijo)</vt:lpstr>
      <vt:lpstr>Diferencias por mes por división (Distribución)</vt:lpstr>
      <vt:lpstr>Diferencias por mes por división (Capacidad)</vt:lpstr>
      <vt:lpstr>Distribución de costos por división (Capacidad)</vt:lpstr>
      <vt:lpstr>Diferencias int. Horario Base por mes por división</vt:lpstr>
      <vt:lpstr>Distribución de costos por división (horario Base)</vt:lpstr>
      <vt:lpstr>Diferencias int. Horario Intermedia por mes por división</vt:lpstr>
      <vt:lpstr>Distribución de costos por división (horario Intermedia)</vt:lpstr>
      <vt:lpstr>Diferencias int. Horario Punta por mes por división</vt:lpstr>
      <vt:lpstr>Distribución de costos por división (horario Punta)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ARTURO FLORES SILVA</dc:creator>
  <cp:lastModifiedBy>PEDRO ARTURO FLORES SILVA</cp:lastModifiedBy>
  <cp:revision>27</cp:revision>
  <dcterms:created xsi:type="dcterms:W3CDTF">2022-11-22T01:19:53Z</dcterms:created>
  <dcterms:modified xsi:type="dcterms:W3CDTF">2022-11-24T06:56:27Z</dcterms:modified>
</cp:coreProperties>
</file>