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IBM Plex Sans Medium" panose="020B0604020202020204" charset="0"/>
      <p:regular r:id="rId10"/>
    </p:embeddedFont>
    <p:embeddedFont>
      <p:font typeface="Roboto" panose="020B0604020202020204" charset="0"/>
      <p:regular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72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Ethernet vs. Token Ring: Análise Detalhada e Ilustrada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 apresentação oferece uma análise detalhada das redes Ethernet e Token Ring. Exploraremos suas arquiteturas, funcionalidades e legados. Descubra as diferenças cruciais entre esses padrões.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294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Arquitetura e Funcionamento: Ethernet vs. Token Ring</a:t>
            </a:r>
            <a:endParaRPr lang="en-US" sz="4450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0517826-2AE0-4D16-B85B-A28CAD947DD6}"/>
              </a:ext>
            </a:extLst>
          </p:cNvPr>
          <p:cNvGrpSpPr/>
          <p:nvPr/>
        </p:nvGrpSpPr>
        <p:grpSpPr>
          <a:xfrm>
            <a:off x="786170" y="2593161"/>
            <a:ext cx="6244709" cy="2236827"/>
            <a:chOff x="793790" y="3886557"/>
            <a:chExt cx="6244709" cy="2236827"/>
          </a:xfrm>
        </p:grpSpPr>
        <p:sp>
          <p:nvSpPr>
            <p:cNvPr id="3" name="Text 1"/>
            <p:cNvSpPr/>
            <p:nvPr/>
          </p:nvSpPr>
          <p:spPr>
            <a:xfrm>
              <a:off x="793790" y="38865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3F3F2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Ethernet (CSMA/CD)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793790" y="4467701"/>
              <a:ext cx="624470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Ethernet usa CSMA/CD para evitar colisões. Cada dispositivo compete pelo acesso à rede.</a:t>
              </a:r>
              <a:endParaRPr lang="en-US" sz="17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793790" y="5397579"/>
              <a:ext cx="624470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Se uma colisão ocorre, os dispositivos esperam antes de retransmitir.</a:t>
              </a:r>
              <a:endParaRPr lang="en-US" sz="1750" dirty="0"/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064A8DF-5A2A-43B6-8215-FCA8732006A3}"/>
              </a:ext>
            </a:extLst>
          </p:cNvPr>
          <p:cNvGrpSpPr/>
          <p:nvPr/>
        </p:nvGrpSpPr>
        <p:grpSpPr>
          <a:xfrm>
            <a:off x="786169" y="5034061"/>
            <a:ext cx="6244709" cy="1873925"/>
            <a:chOff x="7599521" y="3886557"/>
            <a:chExt cx="6244709" cy="1873925"/>
          </a:xfrm>
        </p:grpSpPr>
        <p:sp>
          <p:nvSpPr>
            <p:cNvPr id="6" name="Text 4"/>
            <p:cNvSpPr/>
            <p:nvPr/>
          </p:nvSpPr>
          <p:spPr>
            <a:xfrm>
              <a:off x="7599521" y="3886557"/>
              <a:ext cx="3532227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3F3F2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Token Ring (Token Passing)</a:t>
              </a:r>
              <a:endParaRPr lang="en-US" sz="220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7599521" y="4467701"/>
              <a:ext cx="6244709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Token Ring usa um token para conceder acesso. Apenas o dispositivo com o token pode transmitir.</a:t>
              </a:r>
              <a:endParaRPr lang="en-US" sz="175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7599521" y="5397579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Isso elimina colisões e garante um acesso justo.</a:t>
              </a:r>
              <a:endParaRPr lang="en-US" sz="1750" dirty="0"/>
            </a:p>
          </p:txBody>
        </p:sp>
      </p:grpSp>
      <p:pic>
        <p:nvPicPr>
          <p:cNvPr id="1028" name="Picture 4" descr="Definition of Token Ring | PCMag">
            <a:extLst>
              <a:ext uri="{FF2B5EF4-FFF2-40B4-BE49-F238E27FC236}">
                <a16:creationId xmlns:a16="http://schemas.microsoft.com/office/drawing/2014/main" id="{ABF48B28-8562-4C70-9CEC-C05F8AF59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148" y="5034061"/>
            <a:ext cx="4106283" cy="230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Ethernet? - RealPars">
            <a:extLst>
              <a:ext uri="{FF2B5EF4-FFF2-40B4-BE49-F238E27FC236}">
                <a16:creationId xmlns:a16="http://schemas.microsoft.com/office/drawing/2014/main" id="{4612B53C-F6FB-4A52-B917-84C52DC75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222" y="2446992"/>
            <a:ext cx="4110209" cy="230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4606"/>
            <a:ext cx="12893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Comparativo e Legado: Desempenho e Aplicações</a:t>
            </a:r>
            <a:endParaRPr lang="en-US" sz="4450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065F1D3-4E40-420E-B25A-501E396E7878}"/>
              </a:ext>
            </a:extLst>
          </p:cNvPr>
          <p:cNvGrpSpPr/>
          <p:nvPr/>
        </p:nvGrpSpPr>
        <p:grpSpPr>
          <a:xfrm>
            <a:off x="878800" y="1703546"/>
            <a:ext cx="8254183" cy="5871448"/>
            <a:chOff x="878800" y="1703546"/>
            <a:chExt cx="12957810" cy="5871448"/>
          </a:xfrm>
        </p:grpSpPr>
        <p:sp>
          <p:nvSpPr>
            <p:cNvPr id="3" name="Shape 1"/>
            <p:cNvSpPr/>
            <p:nvPr/>
          </p:nvSpPr>
          <p:spPr>
            <a:xfrm>
              <a:off x="1118711" y="1703546"/>
              <a:ext cx="30480" cy="5871448"/>
            </a:xfrm>
            <a:prstGeom prst="roundRect">
              <a:avLst>
                <a:gd name="adj" fmla="val 111628"/>
              </a:avLst>
            </a:prstGeom>
            <a:solidFill>
              <a:srgbClr val="61646A"/>
            </a:solidFill>
            <a:ln/>
          </p:spPr>
        </p:sp>
        <p:sp>
          <p:nvSpPr>
            <p:cNvPr id="4" name="Shape 2"/>
            <p:cNvSpPr/>
            <p:nvPr/>
          </p:nvSpPr>
          <p:spPr>
            <a:xfrm>
              <a:off x="1358622" y="2198608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61646A"/>
            </a:solidFill>
            <a:ln/>
          </p:spPr>
        </p:sp>
        <p:sp>
          <p:nvSpPr>
            <p:cNvPr id="5" name="Shape 3"/>
            <p:cNvSpPr/>
            <p:nvPr/>
          </p:nvSpPr>
          <p:spPr>
            <a:xfrm>
              <a:off x="878800" y="195869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484B51"/>
            </a:solidFill>
            <a:ln/>
          </p:spPr>
        </p:sp>
        <p:sp>
          <p:nvSpPr>
            <p:cNvPr id="6" name="Text 4"/>
            <p:cNvSpPr/>
            <p:nvPr/>
          </p:nvSpPr>
          <p:spPr>
            <a:xfrm>
              <a:off x="1031796" y="2043708"/>
              <a:ext cx="20419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2381488" y="193036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Desempenho</a:t>
              </a:r>
              <a:endParaRPr lang="en-US" sz="220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2381488" y="2420779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Ethernet é geralmente mais rápido devido ao seu acesso flexível.</a:t>
              </a:r>
              <a:endParaRPr lang="en-US" sz="175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2381488" y="2919770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Token Ring oferece desempenho previsível em cargas elevadas.</a:t>
              </a:r>
              <a:endParaRPr lang="en-US" sz="1750" dirty="0"/>
            </a:p>
          </p:txBody>
        </p:sp>
        <p:sp>
          <p:nvSpPr>
            <p:cNvPr id="10" name="Shape 8"/>
            <p:cNvSpPr/>
            <p:nvPr/>
          </p:nvSpPr>
          <p:spPr>
            <a:xfrm>
              <a:off x="1358622" y="4231362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61646A"/>
            </a:solidFill>
            <a:ln/>
          </p:spPr>
        </p:sp>
        <p:sp>
          <p:nvSpPr>
            <p:cNvPr id="11" name="Shape 9"/>
            <p:cNvSpPr/>
            <p:nvPr/>
          </p:nvSpPr>
          <p:spPr>
            <a:xfrm>
              <a:off x="878800" y="3991451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484B51"/>
            </a:solidFill>
            <a:ln/>
          </p:spPr>
        </p:sp>
        <p:sp>
          <p:nvSpPr>
            <p:cNvPr id="12" name="Text 10"/>
            <p:cNvSpPr/>
            <p:nvPr/>
          </p:nvSpPr>
          <p:spPr>
            <a:xfrm>
              <a:off x="1031796" y="4076462"/>
              <a:ext cx="20419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13" name="Text 11"/>
            <p:cNvSpPr/>
            <p:nvPr/>
          </p:nvSpPr>
          <p:spPr>
            <a:xfrm>
              <a:off x="2381488" y="396311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Aplicações Históricas</a:t>
              </a:r>
              <a:endParaRPr lang="en-US" sz="2200" dirty="0"/>
            </a:p>
          </p:txBody>
        </p:sp>
        <p:sp>
          <p:nvSpPr>
            <p:cNvPr id="14" name="Text 12"/>
            <p:cNvSpPr/>
            <p:nvPr/>
          </p:nvSpPr>
          <p:spPr>
            <a:xfrm>
              <a:off x="2381488" y="4453533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Ethernet dominou redes locais (LANs) rapidamente.</a:t>
              </a:r>
              <a:endParaRPr lang="en-US" sz="1750" dirty="0"/>
            </a:p>
          </p:txBody>
        </p:sp>
        <p:sp>
          <p:nvSpPr>
            <p:cNvPr id="15" name="Text 13"/>
            <p:cNvSpPr/>
            <p:nvPr/>
          </p:nvSpPr>
          <p:spPr>
            <a:xfrm>
              <a:off x="2381488" y="4952524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Token Ring foi usado em ambientes críticos como bancos.</a:t>
              </a:r>
              <a:endParaRPr lang="en-US" sz="1750" dirty="0"/>
            </a:p>
          </p:txBody>
        </p:sp>
        <p:sp>
          <p:nvSpPr>
            <p:cNvPr id="16" name="Shape 14"/>
            <p:cNvSpPr/>
            <p:nvPr/>
          </p:nvSpPr>
          <p:spPr>
            <a:xfrm>
              <a:off x="1358622" y="6264116"/>
              <a:ext cx="793790" cy="30480"/>
            </a:xfrm>
            <a:prstGeom prst="roundRect">
              <a:avLst>
                <a:gd name="adj" fmla="val 111628"/>
              </a:avLst>
            </a:prstGeom>
            <a:solidFill>
              <a:srgbClr val="61646A"/>
            </a:solidFill>
            <a:ln/>
          </p:spPr>
        </p:sp>
        <p:sp>
          <p:nvSpPr>
            <p:cNvPr id="17" name="Shape 15"/>
            <p:cNvSpPr/>
            <p:nvPr/>
          </p:nvSpPr>
          <p:spPr>
            <a:xfrm>
              <a:off x="878800" y="6024205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484B51"/>
            </a:solidFill>
            <a:ln/>
          </p:spPr>
        </p:sp>
        <p:sp>
          <p:nvSpPr>
            <p:cNvPr id="18" name="Text 16"/>
            <p:cNvSpPr/>
            <p:nvPr/>
          </p:nvSpPr>
          <p:spPr>
            <a:xfrm>
              <a:off x="1031796" y="6109216"/>
              <a:ext cx="204192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3</a:t>
              </a:r>
              <a:endParaRPr lang="en-US" sz="2650" dirty="0"/>
            </a:p>
          </p:txBody>
        </p:sp>
        <p:sp>
          <p:nvSpPr>
            <p:cNvPr id="19" name="Text 17"/>
            <p:cNvSpPr/>
            <p:nvPr/>
          </p:nvSpPr>
          <p:spPr>
            <a:xfrm>
              <a:off x="2381488" y="5995868"/>
              <a:ext cx="3471029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D4D4D1"/>
                  </a:solidFill>
                  <a:latin typeface="IBM Plex Sans Medium" pitchFamily="34" charset="0"/>
                  <a:ea typeface="IBM Plex Sans Medium" pitchFamily="34" charset="-122"/>
                  <a:cs typeface="IBM Plex Sans Medium" pitchFamily="34" charset="-120"/>
                </a:rPr>
                <a:t>Vantagens e Desvantagens</a:t>
              </a:r>
              <a:endParaRPr lang="en-US" sz="2200" dirty="0"/>
            </a:p>
          </p:txBody>
        </p:sp>
        <p:sp>
          <p:nvSpPr>
            <p:cNvPr id="20" name="Text 18"/>
            <p:cNvSpPr/>
            <p:nvPr/>
          </p:nvSpPr>
          <p:spPr>
            <a:xfrm>
              <a:off x="2381488" y="6486287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Ethernet é mais barato, mas pode sofrer com colisões.</a:t>
              </a:r>
              <a:endParaRPr lang="en-US" sz="1750" dirty="0"/>
            </a:p>
          </p:txBody>
        </p:sp>
        <p:sp>
          <p:nvSpPr>
            <p:cNvPr id="21" name="Text 19"/>
            <p:cNvSpPr/>
            <p:nvPr/>
          </p:nvSpPr>
          <p:spPr>
            <a:xfrm>
              <a:off x="2381488" y="6985278"/>
              <a:ext cx="114551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Token Ring é mais caro, mas </a:t>
              </a:r>
              <a:r>
                <a:rPr lang="en-US" sz="1750" dirty="0" err="1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mais</a:t>
              </a:r>
              <a:r>
                <a:rPr lang="en-US" sz="1750" dirty="0">
                  <a:solidFill>
                    <a:srgbClr val="D4D4D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confiável em certos cenários.</a:t>
              </a:r>
              <a:endParaRPr lang="en-US" sz="175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Personalizar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Roboto</vt:lpstr>
      <vt:lpstr>Calibri</vt:lpstr>
      <vt:lpstr>Arial</vt:lpstr>
      <vt:lpstr>IBM Plex Sans Medium</vt:lpstr>
      <vt:lpstr>Office Theme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PEDRO MOTA DIAS</cp:lastModifiedBy>
  <cp:revision>3</cp:revision>
  <dcterms:created xsi:type="dcterms:W3CDTF">2025-02-11T13:57:49Z</dcterms:created>
  <dcterms:modified xsi:type="dcterms:W3CDTF">2025-02-11T14:07:41Z</dcterms:modified>
</cp:coreProperties>
</file>