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72" r:id="rId2"/>
    <p:sldId id="262" r:id="rId3"/>
    <p:sldId id="291" r:id="rId4"/>
    <p:sldId id="289" r:id="rId5"/>
    <p:sldId id="290" r:id="rId6"/>
    <p:sldId id="292" r:id="rId7"/>
    <p:sldId id="288" r:id="rId8"/>
    <p:sldId id="294" r:id="rId9"/>
    <p:sldId id="295" r:id="rId10"/>
    <p:sldId id="27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A1796-C92F-1AE6-C684-20645B1E8596}" v="331" dt="2022-03-03T23:39:08.204"/>
    <p1510:client id="{0C8F1161-C4E4-9ED1-3CBA-8DDD4D5147C9}" v="1" dt="2022-03-10T22:35:33.904"/>
    <p1510:client id="{2642DB0A-6AE2-0C95-EDB5-E56B82B98BEE}" v="106" dt="2022-02-15T21:27:34.451"/>
    <p1510:client id="{4B8A328F-5DC0-407F-B46E-0EB945D1F5B9}" v="12" dt="2022-02-04T20:57:25.564"/>
    <p1510:client id="{4F2DC7D8-0FCC-A016-204E-EA76344C83C5}" v="43" dt="2022-02-14T01:52:51.143"/>
    <p1510:client id="{56BDE087-E333-DE34-8B81-36688DECA2B8}" v="108" dt="2022-02-03T13:58:53.740"/>
    <p1510:client id="{5D3B42C7-FBB6-87FA-CFA0-D2E52C47E87E}" v="34" dt="2022-02-10T20:53:14.450"/>
    <p1510:client id="{62016F60-2244-445A-CF97-324CF190D33C}" v="215" dt="2022-03-24T23:32:43.391"/>
    <p1510:client id="{7178A9B3-BD7E-D06F-3116-75080039E5FD}" v="149" dt="2022-02-21T18:02:05.110"/>
    <p1510:client id="{7342B9C3-3F1D-530F-1673-605EB9156F1C}" v="199" dt="2022-02-09T12:20:55.829"/>
    <p1510:client id="{827F525D-A913-77CC-DE2D-E4A57CE1676B}" v="139" dt="2022-03-22T23:41:32.855"/>
    <p1510:client id="{96BCB4C7-E39E-94DB-7A0A-5245906BF588}" v="42" dt="2022-03-02T22:32:35.151"/>
    <p1510:client id="{A7C0A1B7-035D-7860-CF87-7D7725DC3624}" v="517" dt="2022-03-24T02:03:03.480"/>
    <p1510:client id="{B229BEA5-8753-AE8F-BBB6-C7907057746D}" v="208" dt="2022-03-31T23:43:24.647"/>
    <p1510:client id="{B2A4588F-2237-A2AF-7F89-2DAC4390C907}" v="5" dt="2022-02-11T12:37:19.270"/>
    <p1510:client id="{B3B3CABC-62E3-99B6-0E57-EDD87C95B6BC}" v="118" dt="2022-03-08T21:35:31.654"/>
    <p1510:client id="{C247092E-4FA1-9B4C-3342-1D97225FA56D}" v="452" dt="2022-02-04T20:58:00.786"/>
    <p1510:client id="{C37A953B-C7D2-414C-BEB7-D41B138164CB}" v="71" dt="2022-02-08T16:45:18.002"/>
    <p1510:client id="{C522076A-5EE2-425F-A4C9-71A3B5368B27}" v="4" dt="2022-02-08T14:10:44.573"/>
    <p1510:client id="{C8EFB617-99B0-4A00-8010-6EDBB90D9F9C}" v="22" dt="2022-02-08T19:43:20.791"/>
    <p1510:client id="{DDB22C6B-FCD6-81A7-F413-9B23AA13E5F1}" v="158" dt="2022-03-10T11:59:50.076"/>
    <p1510:client id="{E2906C36-6676-F34A-192B-9F58C95DBA63}" v="253" dt="2022-02-22T21:32:16.058"/>
    <p1510:client id="{EA7900E7-7FDE-5639-EE10-A4C91A33D8F0}" v="154" dt="2022-02-11T17:44:36.556"/>
    <p1510:client id="{F7546672-F2D7-4006-AAA9-53802F27B3C2}" v="1" dt="2022-02-08T16:22:0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51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433030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433030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433030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433030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8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433030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433030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48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433030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433030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7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433030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433030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23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433030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433030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54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433030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433030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677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433030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433030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94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433030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433030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06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sky, outdoor, city&#10;&#10;Description automatically generated">
            <a:extLst>
              <a:ext uri="{FF2B5EF4-FFF2-40B4-BE49-F238E27FC236}">
                <a16:creationId xmlns:a16="http://schemas.microsoft.com/office/drawing/2014/main" id="{5060955D-9196-4370-A76E-2FB52999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0" y="-2163"/>
            <a:ext cx="12262979" cy="68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734E041-EA6B-40DC-BAD6-377441C376DE}"/>
              </a:ext>
            </a:extLst>
          </p:cNvPr>
          <p:cNvSpPr/>
          <p:nvPr/>
        </p:nvSpPr>
        <p:spPr>
          <a:xfrm>
            <a:off x="0" y="6083200"/>
            <a:ext cx="12192000" cy="7748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 b="1" err="1">
                <a:solidFill>
                  <a:srgbClr val="FFFFFF"/>
                </a:solidFill>
              </a:rPr>
              <a:t>Prof</a:t>
            </a:r>
            <a:r>
              <a:rPr lang="pt-BR" sz="1333" b="1">
                <a:solidFill>
                  <a:srgbClr val="FFFFFF"/>
                </a:solidFill>
              </a:rPr>
              <a:t>: Yvo Marcelo Chiaradia </a:t>
            </a:r>
            <a:r>
              <a:rPr lang="pt-BR" sz="1333" b="1" err="1">
                <a:solidFill>
                  <a:srgbClr val="FFFFFF"/>
                </a:solidFill>
              </a:rPr>
              <a:t>Masselli</a:t>
            </a:r>
            <a:r>
              <a:rPr lang="pt-BR" sz="1333">
                <a:solidFill>
                  <a:schemeClr val="dk1"/>
                </a:solidFill>
              </a:rPr>
              <a:t>​</a:t>
            </a:r>
            <a:endParaRPr lang="en-US" sz="1333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2192000" cy="774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 b="1">
                <a:solidFill>
                  <a:srgbClr val="FFFFFF"/>
                </a:solidFill>
              </a:rPr>
              <a:t>E209 – Sistemas Microcontrolados e Microprocessados</a:t>
            </a: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31" y="185336"/>
            <a:ext cx="1440000" cy="40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415600" y="3083226"/>
            <a:ext cx="11360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15000"/>
              </a:lnSpc>
            </a:pPr>
            <a:r>
              <a:rPr lang="pt-BR" sz="3450" b="1" dirty="0">
                <a:solidFill>
                  <a:srgbClr val="003357"/>
                </a:solidFill>
              </a:rPr>
              <a:t>Aula 8 - Exercícios do Relatório 7</a:t>
            </a:r>
            <a:endParaRPr lang="en-US" dirty="0"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221433" y="6122400"/>
            <a:ext cx="1716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Aula 8</a:t>
            </a:r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0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734E041-EA6B-40DC-BAD6-377441C376DE}"/>
              </a:ext>
            </a:extLst>
          </p:cNvPr>
          <p:cNvSpPr/>
          <p:nvPr/>
        </p:nvSpPr>
        <p:spPr>
          <a:xfrm>
            <a:off x="0" y="6083200"/>
            <a:ext cx="12192000" cy="7748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 b="1" err="1">
                <a:solidFill>
                  <a:srgbClr val="FFFFFF"/>
                </a:solidFill>
              </a:rPr>
              <a:t>Prof</a:t>
            </a:r>
            <a:r>
              <a:rPr lang="pt-BR" sz="1333" b="1">
                <a:solidFill>
                  <a:srgbClr val="FFFFFF"/>
                </a:solidFill>
              </a:rPr>
              <a:t>: Yvo Marcelo Chiaradia </a:t>
            </a:r>
            <a:r>
              <a:rPr lang="pt-BR" sz="1333" b="1" err="1">
                <a:solidFill>
                  <a:srgbClr val="FFFFFF"/>
                </a:solidFill>
              </a:rPr>
              <a:t>Masselli</a:t>
            </a:r>
            <a:r>
              <a:rPr lang="pt-BR" sz="1333">
                <a:solidFill>
                  <a:schemeClr val="dk1"/>
                </a:solidFill>
              </a:rPr>
              <a:t>​</a:t>
            </a:r>
            <a:endParaRPr lang="en-US" sz="1333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2192000" cy="774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 b="1">
                <a:solidFill>
                  <a:srgbClr val="FFFFFF"/>
                </a:solidFill>
              </a:rPr>
              <a:t>E209 – Sistemas Microcontrolados e Microprocessados</a:t>
            </a: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31" y="185336"/>
            <a:ext cx="1440000" cy="40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221433" y="6122400"/>
            <a:ext cx="1716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Aula 8</a:t>
            </a:r>
            <a:endParaRPr lang="pt-BR" sz="2400" dirty="0">
              <a:solidFill>
                <a:srgbClr val="FFFFFF"/>
              </a:solidFill>
            </a:endParaRPr>
          </a:p>
        </p:txBody>
      </p:sp>
      <p:sp>
        <p:nvSpPr>
          <p:cNvPr id="5" name="Google Shape;116;p19">
            <a:extLst>
              <a:ext uri="{FF2B5EF4-FFF2-40B4-BE49-F238E27FC236}">
                <a16:creationId xmlns:a16="http://schemas.microsoft.com/office/drawing/2014/main" id="{502F3BD5-107A-7094-E895-E06E0406AEFE}"/>
              </a:ext>
            </a:extLst>
          </p:cNvPr>
          <p:cNvSpPr txBox="1">
            <a:spLocks/>
          </p:cNvSpPr>
          <p:nvPr/>
        </p:nvSpPr>
        <p:spPr>
          <a:xfrm>
            <a:off x="415600" y="1074317"/>
            <a:ext cx="11360800" cy="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pt-BR" sz="3450" b="1" dirty="0">
                <a:solidFill>
                  <a:srgbClr val="003357"/>
                </a:solidFill>
              </a:rPr>
              <a:t>Aula 8 – </a:t>
            </a:r>
            <a:r>
              <a:rPr lang="pt-BR" sz="3200" b="1" dirty="0">
                <a:solidFill>
                  <a:srgbClr val="003357"/>
                </a:solidFill>
              </a:rPr>
              <a:t>Interrupção externa de baixa prioridade</a:t>
            </a:r>
            <a:endParaRPr lang="pt-BR" sz="3200" dirty="0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FEAF02FA-7321-EE46-5B4B-F5B1F3C00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031" y="1771527"/>
            <a:ext cx="8225936" cy="42625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734E041-EA6B-40DC-BAD6-377441C376DE}"/>
              </a:ext>
            </a:extLst>
          </p:cNvPr>
          <p:cNvSpPr/>
          <p:nvPr/>
        </p:nvSpPr>
        <p:spPr>
          <a:xfrm>
            <a:off x="0" y="6083200"/>
            <a:ext cx="12192000" cy="7748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 b="1" err="1">
                <a:solidFill>
                  <a:srgbClr val="FFFFFF"/>
                </a:solidFill>
              </a:rPr>
              <a:t>Prof</a:t>
            </a:r>
            <a:r>
              <a:rPr lang="pt-BR" sz="1333" b="1">
                <a:solidFill>
                  <a:srgbClr val="FFFFFF"/>
                </a:solidFill>
              </a:rPr>
              <a:t>: Yvo Marcelo Chiaradia </a:t>
            </a:r>
            <a:r>
              <a:rPr lang="pt-BR" sz="1333" b="1" err="1">
                <a:solidFill>
                  <a:srgbClr val="FFFFFF"/>
                </a:solidFill>
              </a:rPr>
              <a:t>Masselli</a:t>
            </a:r>
            <a:r>
              <a:rPr lang="pt-BR" sz="1333">
                <a:solidFill>
                  <a:schemeClr val="dk1"/>
                </a:solidFill>
              </a:rPr>
              <a:t>​</a:t>
            </a:r>
            <a:endParaRPr lang="en-US" sz="1333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2192000" cy="774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 b="1">
                <a:solidFill>
                  <a:srgbClr val="FFFFFF"/>
                </a:solidFill>
              </a:rPr>
              <a:t>E209 – Sistemas Microcontrolados e Microprocessados</a:t>
            </a: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31" y="185336"/>
            <a:ext cx="1440000" cy="40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221433" y="6122400"/>
            <a:ext cx="1716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Aula 8</a:t>
            </a:r>
            <a:endParaRPr lang="pt-BR" sz="2400" dirty="0">
              <a:solidFill>
                <a:srgbClr val="FFFFFF"/>
              </a:solidFill>
            </a:endParaRPr>
          </a:p>
        </p:txBody>
      </p:sp>
      <p:sp>
        <p:nvSpPr>
          <p:cNvPr id="5" name="Google Shape;116;p19">
            <a:extLst>
              <a:ext uri="{FF2B5EF4-FFF2-40B4-BE49-F238E27FC236}">
                <a16:creationId xmlns:a16="http://schemas.microsoft.com/office/drawing/2014/main" id="{502F3BD5-107A-7094-E895-E06E0406AEFE}"/>
              </a:ext>
            </a:extLst>
          </p:cNvPr>
          <p:cNvSpPr txBox="1">
            <a:spLocks/>
          </p:cNvSpPr>
          <p:nvPr/>
        </p:nvSpPr>
        <p:spPr>
          <a:xfrm>
            <a:off x="415600" y="1074317"/>
            <a:ext cx="11360800" cy="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pt-BR" sz="3450" b="1" dirty="0">
                <a:solidFill>
                  <a:srgbClr val="003357"/>
                </a:solidFill>
              </a:rPr>
              <a:t>Aula 8 – </a:t>
            </a:r>
            <a:r>
              <a:rPr lang="pt-BR" sz="3200" b="1" dirty="0">
                <a:solidFill>
                  <a:srgbClr val="003357"/>
                </a:solidFill>
              </a:rPr>
              <a:t>Interrupção externa de baixa prioridade</a:t>
            </a:r>
            <a:endParaRPr lang="pt-BR" sz="3200" dirty="0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963C98AA-7049-89AD-743D-C9BF4F7F22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63" t="979" r="756" b="63701"/>
          <a:stretch/>
        </p:blipFill>
        <p:spPr>
          <a:xfrm>
            <a:off x="416170" y="1896128"/>
            <a:ext cx="9202957" cy="3879404"/>
          </a:xfrm>
          <a:prstGeom prst="rect">
            <a:avLst/>
          </a:prstGeom>
        </p:spPr>
      </p:pic>
      <p:pic>
        <p:nvPicPr>
          <p:cNvPr id="4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F942025-67DF-9DE5-02F9-3806EE41E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0052" y="2043113"/>
            <a:ext cx="1162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734E041-EA6B-40DC-BAD6-377441C376DE}"/>
              </a:ext>
            </a:extLst>
          </p:cNvPr>
          <p:cNvSpPr/>
          <p:nvPr/>
        </p:nvSpPr>
        <p:spPr>
          <a:xfrm>
            <a:off x="0" y="6083200"/>
            <a:ext cx="12192000" cy="7748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 b="1" err="1">
                <a:solidFill>
                  <a:srgbClr val="FFFFFF"/>
                </a:solidFill>
              </a:rPr>
              <a:t>Prof</a:t>
            </a:r>
            <a:r>
              <a:rPr lang="pt-BR" sz="1333" b="1">
                <a:solidFill>
                  <a:srgbClr val="FFFFFF"/>
                </a:solidFill>
              </a:rPr>
              <a:t>: Yvo Marcelo Chiaradia </a:t>
            </a:r>
            <a:r>
              <a:rPr lang="pt-BR" sz="1333" b="1" err="1">
                <a:solidFill>
                  <a:srgbClr val="FFFFFF"/>
                </a:solidFill>
              </a:rPr>
              <a:t>Masselli</a:t>
            </a:r>
            <a:r>
              <a:rPr lang="pt-BR" sz="1333">
                <a:solidFill>
                  <a:schemeClr val="dk1"/>
                </a:solidFill>
              </a:rPr>
              <a:t>​</a:t>
            </a:r>
            <a:endParaRPr lang="en-US" sz="1333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2192000" cy="774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 b="1">
                <a:solidFill>
                  <a:srgbClr val="FFFFFF"/>
                </a:solidFill>
              </a:rPr>
              <a:t>E209 – Sistemas Microcontrolados e Microprocessados</a:t>
            </a: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31" y="185336"/>
            <a:ext cx="1440000" cy="40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221433" y="6122400"/>
            <a:ext cx="1716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Aula 8</a:t>
            </a:r>
            <a:endParaRPr lang="pt-BR" sz="2400" dirty="0">
              <a:solidFill>
                <a:srgbClr val="FFFFFF"/>
              </a:solidFill>
            </a:endParaRPr>
          </a:p>
        </p:txBody>
      </p:sp>
      <p:sp>
        <p:nvSpPr>
          <p:cNvPr id="5" name="Google Shape;116;p19">
            <a:extLst>
              <a:ext uri="{FF2B5EF4-FFF2-40B4-BE49-F238E27FC236}">
                <a16:creationId xmlns:a16="http://schemas.microsoft.com/office/drawing/2014/main" id="{502F3BD5-107A-7094-E895-E06E0406AEFE}"/>
              </a:ext>
            </a:extLst>
          </p:cNvPr>
          <p:cNvSpPr txBox="1">
            <a:spLocks/>
          </p:cNvSpPr>
          <p:nvPr/>
        </p:nvSpPr>
        <p:spPr>
          <a:xfrm>
            <a:off x="415600" y="1074317"/>
            <a:ext cx="11360800" cy="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pt-BR" sz="3450" b="1" dirty="0">
                <a:solidFill>
                  <a:srgbClr val="003357"/>
                </a:solidFill>
              </a:rPr>
              <a:t>Aula 8 – </a:t>
            </a:r>
            <a:r>
              <a:rPr lang="pt-BR" sz="3200" b="1" dirty="0">
                <a:solidFill>
                  <a:srgbClr val="003357"/>
                </a:solidFill>
              </a:rPr>
              <a:t>Interrupção externa de baixa prioridade</a:t>
            </a:r>
            <a:endParaRPr lang="pt-B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76B38-A7F1-60AA-852E-82059A0AD8FB}"/>
              </a:ext>
            </a:extLst>
          </p:cNvPr>
          <p:cNvSpPr txBox="1"/>
          <p:nvPr/>
        </p:nvSpPr>
        <p:spPr>
          <a:xfrm>
            <a:off x="416170" y="1979246"/>
            <a:ext cx="1135966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/>
                <a:cs typeface="Calibri"/>
              </a:rPr>
              <a:t>PCICR – Pin Change Interrupt Control Register </a:t>
            </a:r>
            <a:endParaRPr lang="en-US" sz="2800"/>
          </a:p>
          <a:p>
            <a:r>
              <a:rPr lang="en-US" sz="2400" dirty="0">
                <a:latin typeface="Calibri"/>
                <a:cs typeface="Calibri"/>
              </a:rPr>
              <a:t>Este </a:t>
            </a:r>
            <a:r>
              <a:rPr lang="en-US" sz="2400" dirty="0" err="1">
                <a:latin typeface="Calibri"/>
                <a:cs typeface="Calibri"/>
              </a:rPr>
              <a:t>registrador</a:t>
            </a:r>
            <a:r>
              <a:rPr lang="en-US" sz="2400" dirty="0">
                <a:latin typeface="Calibri"/>
                <a:cs typeface="Calibri"/>
              </a:rPr>
              <a:t> é </a:t>
            </a:r>
            <a:r>
              <a:rPr lang="en-US" sz="2400" dirty="0" err="1">
                <a:latin typeface="Calibri"/>
                <a:cs typeface="Calibri"/>
              </a:rPr>
              <a:t>responsável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por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</a:rPr>
              <a:t>habilitar</a:t>
            </a:r>
            <a:r>
              <a:rPr lang="en-US" sz="2400" b="1" dirty="0">
                <a:latin typeface="Calibri"/>
                <a:cs typeface="Calibri"/>
              </a:rPr>
              <a:t> a </a:t>
            </a:r>
            <a:r>
              <a:rPr lang="en-US" sz="2400" b="1" dirty="0" err="1">
                <a:latin typeface="Calibri"/>
                <a:cs typeface="Calibri"/>
              </a:rPr>
              <a:t>interrupção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em</a:t>
            </a:r>
            <a:r>
              <a:rPr lang="en-US" sz="2400" dirty="0">
                <a:latin typeface="Calibri"/>
                <a:cs typeface="Calibri"/>
              </a:rPr>
              <a:t> um </a:t>
            </a:r>
            <a:r>
              <a:rPr lang="en-US" sz="2400" dirty="0" err="1">
                <a:latin typeface="Calibri"/>
                <a:cs typeface="Calibri"/>
              </a:rPr>
              <a:t>determinado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PORT </a:t>
            </a:r>
            <a:r>
              <a:rPr lang="en-US" sz="2400" dirty="0" err="1">
                <a:latin typeface="Calibri"/>
                <a:cs typeface="Calibri"/>
              </a:rPr>
              <a:t>quando</a:t>
            </a:r>
            <a:r>
              <a:rPr lang="en-US" sz="2400" dirty="0">
                <a:latin typeface="Calibri"/>
                <a:cs typeface="Calibri"/>
              </a:rPr>
              <a:t> o </a:t>
            </a:r>
            <a:r>
              <a:rPr lang="en-US" sz="2400" dirty="0" err="1">
                <a:latin typeface="Calibri"/>
                <a:cs typeface="Calibri"/>
              </a:rPr>
              <a:t>respectivo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bit PCIEx for </a:t>
            </a:r>
            <a:r>
              <a:rPr lang="en-US" sz="2400" b="1" dirty="0" err="1">
                <a:latin typeface="Calibri"/>
                <a:cs typeface="Calibri"/>
              </a:rPr>
              <a:t>alterado</a:t>
            </a:r>
            <a:r>
              <a:rPr lang="en-US" sz="2400" b="1" dirty="0">
                <a:latin typeface="Calibri"/>
                <a:cs typeface="Calibri"/>
              </a:rPr>
              <a:t> para 1.</a:t>
            </a:r>
            <a:endParaRPr lang="en-US" sz="2400" dirty="0"/>
          </a:p>
        </p:txBody>
      </p:sp>
      <p:pic>
        <p:nvPicPr>
          <p:cNvPr id="6" name="Picture 6" descr="Table, box and whisker chart&#10;&#10;Description automatically generated">
            <a:extLst>
              <a:ext uri="{FF2B5EF4-FFF2-40B4-BE49-F238E27FC236}">
                <a16:creationId xmlns:a16="http://schemas.microsoft.com/office/drawing/2014/main" id="{018FFA50-05DC-047A-7CBB-F75A4A56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885" y="3635253"/>
            <a:ext cx="9632461" cy="18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5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734E041-EA6B-40DC-BAD6-377441C376DE}"/>
              </a:ext>
            </a:extLst>
          </p:cNvPr>
          <p:cNvSpPr/>
          <p:nvPr/>
        </p:nvSpPr>
        <p:spPr>
          <a:xfrm>
            <a:off x="0" y="6083200"/>
            <a:ext cx="12192000" cy="7748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 b="1" err="1">
                <a:solidFill>
                  <a:srgbClr val="FFFFFF"/>
                </a:solidFill>
              </a:rPr>
              <a:t>Prof</a:t>
            </a:r>
            <a:r>
              <a:rPr lang="pt-BR" sz="1333" b="1">
                <a:solidFill>
                  <a:srgbClr val="FFFFFF"/>
                </a:solidFill>
              </a:rPr>
              <a:t>: Yvo Marcelo Chiaradia </a:t>
            </a:r>
            <a:r>
              <a:rPr lang="pt-BR" sz="1333" b="1" err="1">
                <a:solidFill>
                  <a:srgbClr val="FFFFFF"/>
                </a:solidFill>
              </a:rPr>
              <a:t>Masselli</a:t>
            </a:r>
            <a:r>
              <a:rPr lang="pt-BR" sz="1333">
                <a:solidFill>
                  <a:schemeClr val="dk1"/>
                </a:solidFill>
              </a:rPr>
              <a:t>​</a:t>
            </a:r>
            <a:endParaRPr lang="en-US" sz="1333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2192000" cy="774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 b="1">
                <a:solidFill>
                  <a:srgbClr val="FFFFFF"/>
                </a:solidFill>
              </a:rPr>
              <a:t>E209 – Sistemas Microcontrolados e Microprocessados</a:t>
            </a: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31" y="185336"/>
            <a:ext cx="1440000" cy="40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221433" y="6122400"/>
            <a:ext cx="1716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Aula 8</a:t>
            </a:r>
            <a:endParaRPr lang="pt-BR" sz="2400" dirty="0">
              <a:solidFill>
                <a:srgbClr val="FFFFFF"/>
              </a:solidFill>
            </a:endParaRPr>
          </a:p>
        </p:txBody>
      </p:sp>
      <p:sp>
        <p:nvSpPr>
          <p:cNvPr id="5" name="Google Shape;116;p19">
            <a:extLst>
              <a:ext uri="{FF2B5EF4-FFF2-40B4-BE49-F238E27FC236}">
                <a16:creationId xmlns:a16="http://schemas.microsoft.com/office/drawing/2014/main" id="{502F3BD5-107A-7094-E895-E06E0406AEFE}"/>
              </a:ext>
            </a:extLst>
          </p:cNvPr>
          <p:cNvSpPr txBox="1">
            <a:spLocks/>
          </p:cNvSpPr>
          <p:nvPr/>
        </p:nvSpPr>
        <p:spPr>
          <a:xfrm>
            <a:off x="415600" y="1074317"/>
            <a:ext cx="11360800" cy="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pt-BR" sz="3450" b="1" dirty="0">
                <a:solidFill>
                  <a:srgbClr val="003357"/>
                </a:solidFill>
              </a:rPr>
              <a:t>Aula 8 – </a:t>
            </a:r>
            <a:r>
              <a:rPr lang="pt-BR" sz="3200" b="1" dirty="0">
                <a:solidFill>
                  <a:srgbClr val="003357"/>
                </a:solidFill>
              </a:rPr>
              <a:t>Interrupção externa de baixa prioridade</a:t>
            </a:r>
            <a:endParaRPr lang="pt-B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76B38-A7F1-60AA-852E-82059A0AD8FB}"/>
              </a:ext>
            </a:extLst>
          </p:cNvPr>
          <p:cNvSpPr txBox="1"/>
          <p:nvPr/>
        </p:nvSpPr>
        <p:spPr>
          <a:xfrm>
            <a:off x="416170" y="1979246"/>
            <a:ext cx="11359660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PCMSK – Pin Change Mask Register</a:t>
            </a:r>
            <a:endParaRPr lang="en-US" sz="2400" dirty="0"/>
          </a:p>
          <a:p>
            <a:r>
              <a:rPr lang="en-US" sz="2400" dirty="0"/>
              <a:t>Este </a:t>
            </a:r>
            <a:r>
              <a:rPr lang="en-US" sz="2400" dirty="0" err="1"/>
              <a:t>registrador</a:t>
            </a:r>
            <a:r>
              <a:rPr lang="en-US" sz="2400" dirty="0"/>
              <a:t> é </a:t>
            </a:r>
            <a:r>
              <a:rPr lang="en-US" sz="2400" dirty="0" err="1"/>
              <a:t>responsável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habilitar</a:t>
            </a:r>
            <a:r>
              <a:rPr lang="en-US" sz="2400" dirty="0"/>
              <a:t> a </a:t>
            </a:r>
            <a:r>
              <a:rPr lang="en-US" sz="2400" dirty="0" err="1"/>
              <a:t>interrupção</a:t>
            </a:r>
            <a:r>
              <a:rPr lang="en-US" sz="2400" dirty="0"/>
              <a:t> de um </a:t>
            </a:r>
            <a:r>
              <a:rPr lang="en-US" sz="2400" dirty="0" err="1"/>
              <a:t>pino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</a:t>
            </a:r>
            <a:r>
              <a:rPr lang="en-US" sz="2400" dirty="0" err="1"/>
              <a:t>determinado</a:t>
            </a:r>
            <a:r>
              <a:rPr lang="en-US" sz="2400" dirty="0"/>
              <a:t> PORT. Logo, </a:t>
            </a:r>
            <a:r>
              <a:rPr lang="en-US" sz="2400" dirty="0" err="1"/>
              <a:t>existem</a:t>
            </a:r>
            <a:r>
              <a:rPr lang="en-US" sz="2400" dirty="0"/>
              <a:t> 3 </a:t>
            </a:r>
            <a:r>
              <a:rPr lang="en-US" sz="2400" dirty="0" err="1"/>
              <a:t>registradores</a:t>
            </a:r>
            <a:r>
              <a:rPr lang="en-US" sz="2400" dirty="0"/>
              <a:t> </a:t>
            </a:r>
            <a:r>
              <a:rPr lang="en-US" sz="2400" dirty="0" err="1"/>
              <a:t>desse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b="1" dirty="0"/>
              <a:t>PCMSK0</a:t>
            </a:r>
            <a:r>
              <a:rPr lang="en-US" sz="2400" dirty="0"/>
              <a:t>, </a:t>
            </a:r>
            <a:r>
              <a:rPr lang="en-US" sz="2400" b="1" dirty="0"/>
              <a:t>PCMSK1 </a:t>
            </a:r>
            <a:r>
              <a:rPr lang="en-US" sz="2400" dirty="0"/>
              <a:t>e </a:t>
            </a:r>
            <a:r>
              <a:rPr lang="en-US" sz="2400" b="1" dirty="0"/>
              <a:t>PCMSK2 </a:t>
            </a:r>
            <a:r>
              <a:rPr lang="en-US" sz="2400" dirty="0" err="1"/>
              <a:t>referentes</a:t>
            </a:r>
            <a:r>
              <a:rPr lang="en-US" sz="2400" dirty="0"/>
              <a:t> </a:t>
            </a:r>
            <a:r>
              <a:rPr lang="en-US" sz="2400" dirty="0" err="1"/>
              <a:t>aos</a:t>
            </a:r>
            <a:r>
              <a:rPr lang="en-US" sz="2400" dirty="0"/>
              <a:t> </a:t>
            </a:r>
            <a:r>
              <a:rPr lang="en-US" sz="2400" b="1" dirty="0"/>
              <a:t>PORTS B, C e D </a:t>
            </a:r>
            <a:r>
              <a:rPr lang="en-US" sz="2400" b="1" dirty="0" err="1"/>
              <a:t>respectivamente</a:t>
            </a:r>
            <a:r>
              <a:rPr lang="en-US" sz="2400" b="1" dirty="0"/>
              <a:t>.</a:t>
            </a:r>
            <a:endParaRPr lang="en-US" sz="2400" dirty="0"/>
          </a:p>
          <a:p>
            <a:br>
              <a:rPr lang="en-US" dirty="0"/>
            </a:br>
            <a:endParaRPr lang="en-US" sz="1200"/>
          </a:p>
        </p:txBody>
      </p:sp>
      <p:pic>
        <p:nvPicPr>
          <p:cNvPr id="4" name="Picture 6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7595EC1A-110D-DBFC-F281-50B9F4F6D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1" y="3858235"/>
            <a:ext cx="10804769" cy="18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5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734E041-EA6B-40DC-BAD6-377441C376DE}"/>
              </a:ext>
            </a:extLst>
          </p:cNvPr>
          <p:cNvSpPr/>
          <p:nvPr/>
        </p:nvSpPr>
        <p:spPr>
          <a:xfrm>
            <a:off x="0" y="6083200"/>
            <a:ext cx="12192000" cy="7748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 b="1" err="1">
                <a:solidFill>
                  <a:srgbClr val="FFFFFF"/>
                </a:solidFill>
              </a:rPr>
              <a:t>Prof</a:t>
            </a:r>
            <a:r>
              <a:rPr lang="pt-BR" sz="1333" b="1">
                <a:solidFill>
                  <a:srgbClr val="FFFFFF"/>
                </a:solidFill>
              </a:rPr>
              <a:t>: Yvo Marcelo Chiaradia </a:t>
            </a:r>
            <a:r>
              <a:rPr lang="pt-BR" sz="1333" b="1" err="1">
                <a:solidFill>
                  <a:srgbClr val="FFFFFF"/>
                </a:solidFill>
              </a:rPr>
              <a:t>Masselli</a:t>
            </a:r>
            <a:r>
              <a:rPr lang="pt-BR" sz="1333">
                <a:solidFill>
                  <a:schemeClr val="dk1"/>
                </a:solidFill>
              </a:rPr>
              <a:t>​</a:t>
            </a:r>
            <a:endParaRPr lang="en-US" sz="1333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2192000" cy="774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 b="1">
                <a:solidFill>
                  <a:srgbClr val="FFFFFF"/>
                </a:solidFill>
              </a:rPr>
              <a:t>E209 – Sistemas Microcontrolados e Microprocessados</a:t>
            </a: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31" y="185336"/>
            <a:ext cx="1440000" cy="40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221433" y="6122400"/>
            <a:ext cx="1716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Aula 8</a:t>
            </a:r>
            <a:endParaRPr lang="pt-BR" sz="2400" dirty="0">
              <a:solidFill>
                <a:srgbClr val="FFFFFF"/>
              </a:solidFill>
            </a:endParaRPr>
          </a:p>
        </p:txBody>
      </p:sp>
      <p:sp>
        <p:nvSpPr>
          <p:cNvPr id="5" name="Google Shape;116;p19">
            <a:extLst>
              <a:ext uri="{FF2B5EF4-FFF2-40B4-BE49-F238E27FC236}">
                <a16:creationId xmlns:a16="http://schemas.microsoft.com/office/drawing/2014/main" id="{502F3BD5-107A-7094-E895-E06E0406AEFE}"/>
              </a:ext>
            </a:extLst>
          </p:cNvPr>
          <p:cNvSpPr txBox="1">
            <a:spLocks/>
          </p:cNvSpPr>
          <p:nvPr/>
        </p:nvSpPr>
        <p:spPr>
          <a:xfrm>
            <a:off x="415600" y="1074317"/>
            <a:ext cx="11360800" cy="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pt-BR" sz="3450" b="1" dirty="0">
                <a:solidFill>
                  <a:srgbClr val="003357"/>
                </a:solidFill>
              </a:rPr>
              <a:t>Aula 8 – </a:t>
            </a:r>
            <a:r>
              <a:rPr lang="pt-BR" sz="3200" b="1" dirty="0">
                <a:solidFill>
                  <a:srgbClr val="003357"/>
                </a:solidFill>
              </a:rPr>
              <a:t>Interrupção externa de baixa prioridade</a:t>
            </a:r>
            <a:endParaRPr lang="pt-BR" sz="3200" dirty="0"/>
          </a:p>
        </p:txBody>
      </p:sp>
      <p:pic>
        <p:nvPicPr>
          <p:cNvPr id="4" name="Picture 6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7595EC1A-110D-DBFC-F281-50B9F4F6D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54" y="1767619"/>
            <a:ext cx="8088923" cy="1368914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4E96414-769D-DD45-E687-021655E6B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191" y="3135312"/>
            <a:ext cx="8088923" cy="1368914"/>
          </a:xfrm>
          <a:prstGeom prst="rect">
            <a:avLst/>
          </a:prstGeom>
        </p:spPr>
      </p:pic>
      <p:pic>
        <p:nvPicPr>
          <p:cNvPr id="7" name="Picture 7" descr="Table, Excel&#10;&#10;Description automatically generated">
            <a:extLst>
              <a:ext uri="{FF2B5EF4-FFF2-40B4-BE49-F238E27FC236}">
                <a16:creationId xmlns:a16="http://schemas.microsoft.com/office/drawing/2014/main" id="{1C48394C-BE57-6E4B-7A17-E3BCFBDBC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654" y="4498242"/>
            <a:ext cx="8098691" cy="13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9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734E041-EA6B-40DC-BAD6-377441C376DE}"/>
              </a:ext>
            </a:extLst>
          </p:cNvPr>
          <p:cNvSpPr/>
          <p:nvPr/>
        </p:nvSpPr>
        <p:spPr>
          <a:xfrm>
            <a:off x="0" y="6083200"/>
            <a:ext cx="12192000" cy="7748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 b="1" err="1">
                <a:solidFill>
                  <a:srgbClr val="FFFFFF"/>
                </a:solidFill>
              </a:rPr>
              <a:t>Prof</a:t>
            </a:r>
            <a:r>
              <a:rPr lang="pt-BR" sz="1333" b="1">
                <a:solidFill>
                  <a:srgbClr val="FFFFFF"/>
                </a:solidFill>
              </a:rPr>
              <a:t>: Yvo Marcelo Chiaradia </a:t>
            </a:r>
            <a:r>
              <a:rPr lang="pt-BR" sz="1333" b="1" err="1">
                <a:solidFill>
                  <a:srgbClr val="FFFFFF"/>
                </a:solidFill>
              </a:rPr>
              <a:t>Masselli</a:t>
            </a:r>
            <a:r>
              <a:rPr lang="pt-BR" sz="1333">
                <a:solidFill>
                  <a:schemeClr val="dk1"/>
                </a:solidFill>
              </a:rPr>
              <a:t>​</a:t>
            </a:r>
            <a:endParaRPr lang="en-US" sz="1333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2192000" cy="774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 b="1">
                <a:solidFill>
                  <a:srgbClr val="FFFFFF"/>
                </a:solidFill>
              </a:rPr>
              <a:t>E209 – Sistemas Microcontrolados e Microprocessados</a:t>
            </a: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31" y="185336"/>
            <a:ext cx="1440000" cy="40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221433" y="6122400"/>
            <a:ext cx="1716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Aula 8</a:t>
            </a:r>
            <a:endParaRPr lang="pt-BR" sz="2400" dirty="0">
              <a:solidFill>
                <a:srgbClr val="FFFFFF"/>
              </a:solidFill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CC4CCF55-0B01-EDE1-96A8-33EE449AE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3" y="986937"/>
            <a:ext cx="8677274" cy="48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1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734E041-EA6B-40DC-BAD6-377441C376DE}"/>
              </a:ext>
            </a:extLst>
          </p:cNvPr>
          <p:cNvSpPr/>
          <p:nvPr/>
        </p:nvSpPr>
        <p:spPr>
          <a:xfrm>
            <a:off x="0" y="6083200"/>
            <a:ext cx="12192000" cy="7748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 b="1" err="1">
                <a:solidFill>
                  <a:srgbClr val="FFFFFF"/>
                </a:solidFill>
              </a:rPr>
              <a:t>Prof</a:t>
            </a:r>
            <a:r>
              <a:rPr lang="pt-BR" sz="1333" b="1">
                <a:solidFill>
                  <a:srgbClr val="FFFFFF"/>
                </a:solidFill>
              </a:rPr>
              <a:t>: Yvo Marcelo Chiaradia </a:t>
            </a:r>
            <a:r>
              <a:rPr lang="pt-BR" sz="1333" b="1" err="1">
                <a:solidFill>
                  <a:srgbClr val="FFFFFF"/>
                </a:solidFill>
              </a:rPr>
              <a:t>Masselli</a:t>
            </a:r>
            <a:r>
              <a:rPr lang="pt-BR" sz="1333">
                <a:solidFill>
                  <a:schemeClr val="dk1"/>
                </a:solidFill>
              </a:rPr>
              <a:t>​</a:t>
            </a:r>
            <a:endParaRPr lang="en-US" sz="1333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2192000" cy="774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 b="1">
                <a:solidFill>
                  <a:srgbClr val="FFFFFF"/>
                </a:solidFill>
              </a:rPr>
              <a:t>E209 – Sistemas Microcontrolados e Microprocessados</a:t>
            </a: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31" y="185336"/>
            <a:ext cx="1440000" cy="40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221433" y="6122400"/>
            <a:ext cx="1716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Aula 8</a:t>
            </a:r>
            <a:endParaRPr lang="pt-BR" sz="2400" dirty="0">
              <a:solidFill>
                <a:srgbClr val="FFFFFF"/>
              </a:solidFill>
            </a:endParaRPr>
          </a:p>
        </p:txBody>
      </p:sp>
      <p:sp>
        <p:nvSpPr>
          <p:cNvPr id="5" name="Google Shape;116;p19">
            <a:extLst>
              <a:ext uri="{FF2B5EF4-FFF2-40B4-BE49-F238E27FC236}">
                <a16:creationId xmlns:a16="http://schemas.microsoft.com/office/drawing/2014/main" id="{502F3BD5-107A-7094-E895-E06E0406AEFE}"/>
              </a:ext>
            </a:extLst>
          </p:cNvPr>
          <p:cNvSpPr txBox="1">
            <a:spLocks/>
          </p:cNvSpPr>
          <p:nvPr/>
        </p:nvSpPr>
        <p:spPr>
          <a:xfrm>
            <a:off x="415600" y="1074317"/>
            <a:ext cx="11360800" cy="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pt-BR" sz="3450" b="1" dirty="0">
                <a:solidFill>
                  <a:srgbClr val="003357"/>
                </a:solidFill>
              </a:rPr>
              <a:t>Aula 8 – </a:t>
            </a:r>
            <a:r>
              <a:rPr lang="pt-BR" sz="3200" b="1" dirty="0">
                <a:solidFill>
                  <a:srgbClr val="003357"/>
                </a:solidFill>
              </a:rPr>
              <a:t>Interrupção externa de baixa prioridade</a:t>
            </a:r>
            <a:endParaRPr lang="pt-B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A2EA1-4C41-D53B-D5DB-60A80B869F0E}"/>
              </a:ext>
            </a:extLst>
          </p:cNvPr>
          <p:cNvSpPr txBox="1"/>
          <p:nvPr/>
        </p:nvSpPr>
        <p:spPr>
          <a:xfrm>
            <a:off x="416169" y="1764323"/>
            <a:ext cx="11388969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Configura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GPIO</a:t>
            </a:r>
          </a:p>
          <a:p>
            <a:r>
              <a:rPr lang="en-US" sz="2000" dirty="0">
                <a:latin typeface="Consolas"/>
              </a:rPr>
              <a:t>DDRD |=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0b</a:t>
            </a:r>
            <a:r>
              <a:rPr lang="en-US" sz="2000" dirty="0">
                <a:latin typeface="Consolas"/>
              </a:rPr>
              <a:t>00000000;  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Pinos do PD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em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entrada</a:t>
            </a:r>
          </a:p>
          <a:p>
            <a:r>
              <a:rPr lang="en-US" sz="2000" dirty="0">
                <a:latin typeface="Consolas"/>
              </a:rPr>
              <a:t>PORTD |=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0b</a:t>
            </a:r>
            <a:r>
              <a:rPr lang="en-US" sz="2000" dirty="0">
                <a:latin typeface="Consolas"/>
              </a:rPr>
              <a:t>01010000;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PULL-UP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nos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pinos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de entrada</a:t>
            </a:r>
          </a:p>
          <a:p>
            <a:br>
              <a:rPr lang="en-US" sz="2000" dirty="0"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Habilita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interrupção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no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grupo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PCINT2</a:t>
            </a:r>
          </a:p>
          <a:p>
            <a:r>
              <a:rPr lang="en-US" sz="2000" dirty="0">
                <a:latin typeface="Consolas"/>
              </a:rPr>
              <a:t>PCICR |=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0b</a:t>
            </a:r>
            <a:r>
              <a:rPr lang="en-US" sz="2000" dirty="0">
                <a:latin typeface="Consolas"/>
              </a:rPr>
              <a:t>00000100;</a:t>
            </a:r>
          </a:p>
          <a:p>
            <a:br>
              <a:rPr lang="en-US" sz="2000" dirty="0"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Habilita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PCINT no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pino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PD4 e PD6 -&gt; PCINT20 e PCINT22</a:t>
            </a:r>
          </a:p>
          <a:p>
            <a:r>
              <a:rPr lang="en-US" sz="2000" dirty="0">
                <a:latin typeface="Consolas"/>
              </a:rPr>
              <a:t>PCMSK2 |=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0b</a:t>
            </a:r>
            <a:r>
              <a:rPr lang="en-US" sz="2000" dirty="0">
                <a:latin typeface="Consolas"/>
              </a:rPr>
              <a:t>01010000;</a:t>
            </a:r>
          </a:p>
          <a:p>
            <a:br>
              <a:rPr lang="en-US" sz="2000" dirty="0"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Habilita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Interrupções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globais</a:t>
            </a:r>
            <a:endParaRPr lang="en-US" sz="2000">
              <a:solidFill>
                <a:srgbClr val="008000"/>
              </a:solidFill>
              <a:latin typeface="Consolas"/>
            </a:endParaRPr>
          </a:p>
          <a:p>
            <a:r>
              <a:rPr lang="en-US" sz="2000" dirty="0">
                <a:latin typeface="Consolas"/>
              </a:rPr>
              <a:t>sei();</a:t>
            </a:r>
          </a:p>
          <a:p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4095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0734E041-EA6B-40DC-BAD6-377441C376DE}"/>
              </a:ext>
            </a:extLst>
          </p:cNvPr>
          <p:cNvSpPr/>
          <p:nvPr/>
        </p:nvSpPr>
        <p:spPr>
          <a:xfrm>
            <a:off x="0" y="6083200"/>
            <a:ext cx="12192000" cy="7748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 b="1" err="1">
                <a:solidFill>
                  <a:srgbClr val="FFFFFF"/>
                </a:solidFill>
              </a:rPr>
              <a:t>Prof</a:t>
            </a:r>
            <a:r>
              <a:rPr lang="pt-BR" sz="1333" b="1">
                <a:solidFill>
                  <a:srgbClr val="FFFFFF"/>
                </a:solidFill>
              </a:rPr>
              <a:t>: Yvo Marcelo Chiaradia </a:t>
            </a:r>
            <a:r>
              <a:rPr lang="pt-BR" sz="1333" b="1" err="1">
                <a:solidFill>
                  <a:srgbClr val="FFFFFF"/>
                </a:solidFill>
              </a:rPr>
              <a:t>Masselli</a:t>
            </a:r>
            <a:r>
              <a:rPr lang="pt-BR" sz="1333">
                <a:solidFill>
                  <a:schemeClr val="dk1"/>
                </a:solidFill>
              </a:rPr>
              <a:t>​</a:t>
            </a:r>
            <a:endParaRPr lang="en-US" sz="1333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12192000" cy="774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67" b="1">
                <a:solidFill>
                  <a:srgbClr val="FFFFFF"/>
                </a:solidFill>
              </a:rPr>
              <a:t>E209 – Sistemas Microcontrolados e Microprocessados</a:t>
            </a:r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31" y="185336"/>
            <a:ext cx="1440000" cy="404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221433" y="6122400"/>
            <a:ext cx="1716800" cy="6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FFFF"/>
                </a:solidFill>
              </a:rPr>
              <a:t>Aula 8</a:t>
            </a:r>
            <a:endParaRPr lang="pt-BR" sz="2400" dirty="0">
              <a:solidFill>
                <a:srgbClr val="FFFFFF"/>
              </a:solidFill>
            </a:endParaRPr>
          </a:p>
        </p:txBody>
      </p:sp>
      <p:sp>
        <p:nvSpPr>
          <p:cNvPr id="5" name="Google Shape;116;p19">
            <a:extLst>
              <a:ext uri="{FF2B5EF4-FFF2-40B4-BE49-F238E27FC236}">
                <a16:creationId xmlns:a16="http://schemas.microsoft.com/office/drawing/2014/main" id="{502F3BD5-107A-7094-E895-E06E0406AEFE}"/>
              </a:ext>
            </a:extLst>
          </p:cNvPr>
          <p:cNvSpPr txBox="1">
            <a:spLocks/>
          </p:cNvSpPr>
          <p:nvPr/>
        </p:nvSpPr>
        <p:spPr>
          <a:xfrm>
            <a:off x="415600" y="1074317"/>
            <a:ext cx="11360800" cy="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pt-BR" sz="3450" b="1" dirty="0">
                <a:solidFill>
                  <a:srgbClr val="003357"/>
                </a:solidFill>
              </a:rPr>
              <a:t>Aula 8 – </a:t>
            </a:r>
            <a:r>
              <a:rPr lang="pt-BR" sz="3200" b="1" dirty="0">
                <a:solidFill>
                  <a:srgbClr val="003357"/>
                </a:solidFill>
              </a:rPr>
              <a:t>Interrupção externa de baixa prioridade</a:t>
            </a:r>
            <a:endParaRPr lang="pt-B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CC7C2-D7EF-A5B3-A836-2D624BFDC2D8}"/>
              </a:ext>
            </a:extLst>
          </p:cNvPr>
          <p:cNvSpPr txBox="1"/>
          <p:nvPr/>
        </p:nvSpPr>
        <p:spPr>
          <a:xfrm>
            <a:off x="416170" y="1764323"/>
            <a:ext cx="1135966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/>
              </a:rPr>
              <a:t>// Na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interrupção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PCINT2</a:t>
            </a:r>
          </a:p>
          <a:p>
            <a:r>
              <a:rPr lang="en-US" sz="2000" dirty="0">
                <a:latin typeface="Consolas"/>
              </a:rPr>
              <a:t>ISR(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PCINT2_vect</a:t>
            </a:r>
            <a:r>
              <a:rPr lang="en-US" sz="2000" dirty="0">
                <a:latin typeface="Consolas"/>
              </a:rPr>
              <a:t>)</a:t>
            </a:r>
          </a:p>
          <a:p>
            <a:r>
              <a:rPr lang="en-US" sz="2000" dirty="0">
                <a:latin typeface="Consolas"/>
              </a:rPr>
              <a:t>{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latin typeface="Consolas"/>
              </a:rPr>
              <a:t> (PIND &amp;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0b</a:t>
            </a:r>
            <a:r>
              <a:rPr lang="en-US" sz="2000" dirty="0">
                <a:latin typeface="Consolas"/>
              </a:rPr>
              <a:t>00010000)</a:t>
            </a:r>
          </a:p>
          <a:p>
            <a:r>
              <a:rPr lang="en-US" sz="2000" dirty="0">
                <a:latin typeface="Consolas"/>
              </a:rPr>
              <a:t>    {</a:t>
            </a:r>
          </a:p>
          <a:p>
            <a:r>
              <a:rPr lang="en-US" sz="2000" dirty="0">
                <a:latin typeface="Consolas"/>
              </a:rPr>
              <a:t>       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VAI RODAR AO ACIONAR PD4</a:t>
            </a:r>
          </a:p>
          <a:p>
            <a:r>
              <a:rPr lang="en-US" sz="2000" dirty="0">
                <a:latin typeface="Consolas"/>
              </a:rPr>
              <a:t>    }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latin typeface="Consolas"/>
              </a:rPr>
              <a:t> (PIND &amp; </a:t>
            </a:r>
            <a:r>
              <a:rPr lang="en-US" sz="2000" dirty="0">
                <a:solidFill>
                  <a:srgbClr val="09885A"/>
                </a:solidFill>
                <a:latin typeface="Consolas"/>
              </a:rPr>
              <a:t>0b</a:t>
            </a:r>
            <a:r>
              <a:rPr lang="en-US" sz="2000" dirty="0">
                <a:latin typeface="Consolas"/>
              </a:rPr>
              <a:t>01000000)</a:t>
            </a:r>
          </a:p>
          <a:p>
            <a:r>
              <a:rPr lang="en-US" sz="2000" dirty="0">
                <a:latin typeface="Consolas"/>
              </a:rPr>
              <a:t>    {</a:t>
            </a:r>
          </a:p>
          <a:p>
            <a:r>
              <a:rPr lang="en-US" sz="2000" dirty="0">
                <a:latin typeface="Consolas"/>
              </a:rPr>
              <a:t>       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 VAI RODAR AO ACIONAR PD6</a:t>
            </a:r>
          </a:p>
          <a:p>
            <a:r>
              <a:rPr lang="en-US" sz="2000" dirty="0">
                <a:latin typeface="Consolas"/>
              </a:rPr>
              <a:t>    }</a:t>
            </a:r>
          </a:p>
          <a:p>
            <a:r>
              <a:rPr lang="en-US" sz="2000" dirty="0">
                <a:latin typeface="Consolas"/>
              </a:rPr>
              <a:t>}</a:t>
            </a:r>
          </a:p>
          <a:p>
            <a:endParaRPr lang="en-US" sz="20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52285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52061343EF1947B34A562820965108" ma:contentTypeVersion="0" ma:contentTypeDescription="Crie um novo documento." ma:contentTypeScope="" ma:versionID="4eb6e64f2399144494f31e3dfcf1beb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635E65-AB09-461A-8019-DC5C7E3F8244}"/>
</file>

<file path=customXml/itemProps2.xml><?xml version="1.0" encoding="utf-8"?>
<ds:datastoreItem xmlns:ds="http://schemas.openxmlformats.org/officeDocument/2006/customXml" ds:itemID="{BB95298C-57E1-46DD-ADAE-10D79EE3C7DB}"/>
</file>

<file path=customXml/itemProps3.xml><?xml version="1.0" encoding="utf-8"?>
<ds:datastoreItem xmlns:ds="http://schemas.openxmlformats.org/officeDocument/2006/customXml" ds:itemID="{45DD166A-6D60-40A7-A5C0-7D72DC2E108F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Disciplina​ ​</dc:title>
  <cp:revision>1064</cp:revision>
  <dcterms:modified xsi:type="dcterms:W3CDTF">2022-03-31T23:43:43Z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0x0101004D52061343EF1947B34A562820965108</vt:lpwstr>
  </property>
</Properties>
</file>