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9"/>
  </p:notesMasterIdLst>
  <p:sldIdLst>
    <p:sldId id="257" r:id="rId2"/>
    <p:sldId id="298" r:id="rId3"/>
    <p:sldId id="291" r:id="rId4"/>
    <p:sldId id="300" r:id="rId5"/>
    <p:sldId id="301" r:id="rId6"/>
    <p:sldId id="302" r:id="rId7"/>
    <p:sldId id="306" r:id="rId8"/>
    <p:sldId id="303" r:id="rId9"/>
    <p:sldId id="304" r:id="rId10"/>
    <p:sldId id="305" r:id="rId11"/>
    <p:sldId id="307" r:id="rId12"/>
    <p:sldId id="292" r:id="rId13"/>
    <p:sldId id="308" r:id="rId14"/>
    <p:sldId id="330" r:id="rId15"/>
    <p:sldId id="331" r:id="rId16"/>
    <p:sldId id="332" r:id="rId17"/>
    <p:sldId id="293" r:id="rId18"/>
    <p:sldId id="312" r:id="rId19"/>
    <p:sldId id="313" r:id="rId20"/>
    <p:sldId id="333" r:id="rId21"/>
    <p:sldId id="314" r:id="rId22"/>
    <p:sldId id="334" r:id="rId23"/>
    <p:sldId id="294" r:id="rId24"/>
    <p:sldId id="317" r:id="rId25"/>
    <p:sldId id="335" r:id="rId26"/>
    <p:sldId id="295" r:id="rId27"/>
    <p:sldId id="339" r:id="rId28"/>
    <p:sldId id="321" r:id="rId29"/>
    <p:sldId id="340" r:id="rId30"/>
    <p:sldId id="336" r:id="rId31"/>
    <p:sldId id="341" r:id="rId32"/>
    <p:sldId id="337" r:id="rId33"/>
    <p:sldId id="296" r:id="rId34"/>
    <p:sldId id="324" r:id="rId35"/>
    <p:sldId id="297" r:id="rId36"/>
    <p:sldId id="32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19D67-226C-45D1-A250-08C924DE0465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74AF2-786F-4674-8B86-EF9D462FA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5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74AF2-786F-4674-8B86-EF9D462FA11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84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1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50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3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19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45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93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582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694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40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4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2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29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44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3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02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65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0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7174A0-099F-4086-9FDD-BDCBF036A4EC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7B1547-E641-4A9E-8332-9EAD73F44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658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066C5-91F5-4A9F-8FDD-9520814E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769540"/>
            <a:ext cx="9816711" cy="2167978"/>
          </a:xfrm>
        </p:spPr>
        <p:txBody>
          <a:bodyPr>
            <a:normAutofit fontScale="90000"/>
          </a:bodyPr>
          <a:lstStyle/>
          <a:p>
            <a:r>
              <a:rPr lang="pt-BR" sz="6700" dirty="0">
                <a:latin typeface="Berlin Sans FB Demi" panose="020E0802020502020306" pitchFamily="34" charset="0"/>
              </a:rPr>
              <a:t>Sistemas Operacionais: Passado, Presente e Futuro</a:t>
            </a:r>
            <a:endParaRPr lang="pt-BR" dirty="0">
              <a:latin typeface="Berlin Sans FB Demi" panose="020E0802020502020306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D34CC-B3CF-4095-9518-27743C88C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714" y="5501785"/>
            <a:ext cx="9440034" cy="404494"/>
          </a:xfrm>
        </p:spPr>
        <p:txBody>
          <a:bodyPr/>
          <a:lstStyle/>
          <a:p>
            <a:pPr algn="r"/>
            <a:r>
              <a:rPr lang="pt-BR" dirty="0">
                <a:latin typeface="Berlin Sans FB Demi" panose="020E0802020502020306" pitchFamily="34" charset="0"/>
              </a:rPr>
              <a:t>C012</a:t>
            </a:r>
          </a:p>
        </p:txBody>
      </p:sp>
    </p:spTree>
    <p:extLst>
      <p:ext uri="{BB962C8B-B14F-4D97-AF65-F5344CB8AC3E}">
        <p14:creationId xmlns:p14="http://schemas.microsoft.com/office/powerpoint/2010/main" val="56164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e Estruturas de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076059"/>
            <a:ext cx="10353762" cy="2606286"/>
          </a:xfrm>
        </p:spPr>
        <p:txBody>
          <a:bodyPr/>
          <a:lstStyle/>
          <a:p>
            <a:r>
              <a:rPr lang="pt-BR" dirty="0"/>
              <a:t>Os drivers do sistema organizam os clusters em arquivos e diretórios (também são arquivos, sendo uma lista).</a:t>
            </a:r>
          </a:p>
          <a:p>
            <a:endParaRPr lang="pt-BR" dirty="0"/>
          </a:p>
          <a:p>
            <a:r>
              <a:rPr lang="pt-BR" dirty="0"/>
              <a:t>Os drivers carregam os clusters usados no momento.</a:t>
            </a:r>
          </a:p>
          <a:p>
            <a:endParaRPr lang="pt-BR" dirty="0"/>
          </a:p>
          <a:p>
            <a:r>
              <a:rPr lang="pt-BR" dirty="0"/>
              <a:t>Também indicam quais estão livres e/ou danificados.</a:t>
            </a:r>
          </a:p>
        </p:txBody>
      </p:sp>
    </p:spTree>
    <p:extLst>
      <p:ext uri="{BB962C8B-B14F-4D97-AF65-F5344CB8AC3E}">
        <p14:creationId xmlns:p14="http://schemas.microsoft.com/office/powerpoint/2010/main" val="295960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9F1891-C0D9-EB90-F518-C124F174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48" y="1766482"/>
            <a:ext cx="6339835" cy="45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83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14E870-FB71-DA8B-FAF2-21D51C65C3CB}"/>
              </a:ext>
            </a:extLst>
          </p:cNvPr>
          <p:cNvSpPr txBox="1">
            <a:spLocks/>
          </p:cNvSpPr>
          <p:nvPr/>
        </p:nvSpPr>
        <p:spPr>
          <a:xfrm>
            <a:off x="1187644" y="2345011"/>
            <a:ext cx="9816711" cy="21679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6700" dirty="0">
                <a:latin typeface="Berlin Sans FB Demi" panose="020E0802020502020306" pitchFamily="34" charset="0"/>
              </a:rPr>
              <a:t>Funções</a:t>
            </a:r>
            <a:endParaRPr lang="pt-BR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84106"/>
            <a:ext cx="10476255" cy="4478838"/>
          </a:xfrm>
        </p:spPr>
        <p:txBody>
          <a:bodyPr>
            <a:normAutofit/>
          </a:bodyPr>
          <a:lstStyle/>
          <a:p>
            <a:r>
              <a:rPr lang="pt-BR" dirty="0"/>
              <a:t>Programas para executar uma tarefa (I/O, abrir/fechar programas, gerenciamento de memória, etc.).</a:t>
            </a:r>
          </a:p>
          <a:p>
            <a:endParaRPr lang="pt-BR" dirty="0"/>
          </a:p>
          <a:p>
            <a:r>
              <a:rPr lang="pt-BR" dirty="0"/>
              <a:t>Download de programas na memória e sua execução.</a:t>
            </a:r>
          </a:p>
          <a:p>
            <a:endParaRPr lang="pt-BR" dirty="0"/>
          </a:p>
          <a:p>
            <a:r>
              <a:rPr lang="pt-BR" dirty="0"/>
              <a:t>Uso de dispositivos periféricos (hardware).</a:t>
            </a:r>
          </a:p>
          <a:p>
            <a:endParaRPr lang="pt-BR" dirty="0"/>
          </a:p>
          <a:p>
            <a:r>
              <a:rPr lang="pt-BR" dirty="0"/>
              <a:t>Gestão da RAM.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36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84106"/>
            <a:ext cx="10476255" cy="2694426"/>
          </a:xfrm>
        </p:spPr>
        <p:txBody>
          <a:bodyPr>
            <a:normAutofit/>
          </a:bodyPr>
          <a:lstStyle/>
          <a:p>
            <a:r>
              <a:rPr lang="pt-BR" dirty="0"/>
              <a:t>Gerenciamento de banco de dados para operadores dependentes de energia (HD/SSD, Drives Ópticos, </a:t>
            </a:r>
            <a:r>
              <a:rPr lang="pt-BR" dirty="0" err="1"/>
              <a:t>etc</a:t>
            </a:r>
            <a:r>
              <a:rPr lang="pt-BR" dirty="0"/>
              <a:t>) organizados em um determinado sistema de arquivos (FAT, NTFS,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Aplicações usando APIs.</a:t>
            </a:r>
          </a:p>
          <a:p>
            <a:endParaRPr lang="pt-BR" dirty="0"/>
          </a:p>
          <a:p>
            <a:r>
              <a:rPr lang="pt-BR" dirty="0"/>
              <a:t>Mensagens de erros do sistema ao usuário (logs).</a:t>
            </a:r>
          </a:p>
        </p:txBody>
      </p:sp>
    </p:spTree>
    <p:extLst>
      <p:ext uri="{BB962C8B-B14F-4D97-AF65-F5344CB8AC3E}">
        <p14:creationId xmlns:p14="http://schemas.microsoft.com/office/powerpoint/2010/main" val="86352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0638"/>
            <a:ext cx="10476255" cy="2969634"/>
          </a:xfrm>
        </p:spPr>
        <p:txBody>
          <a:bodyPr>
            <a:normAutofit/>
          </a:bodyPr>
          <a:lstStyle/>
          <a:p>
            <a:r>
              <a:rPr lang="pt-BR" dirty="0"/>
              <a:t>Tarefas paralelas e multitarefas.</a:t>
            </a:r>
          </a:p>
          <a:p>
            <a:endParaRPr lang="pt-BR" dirty="0"/>
          </a:p>
          <a:p>
            <a:r>
              <a:rPr lang="pt-BR" dirty="0"/>
              <a:t>Distribuição de recursos entre os processos (Scheduling).</a:t>
            </a:r>
          </a:p>
          <a:p>
            <a:endParaRPr lang="pt-BR" dirty="0"/>
          </a:p>
          <a:p>
            <a:r>
              <a:rPr lang="pt-BR" dirty="0"/>
              <a:t>Limitação de acesso aos recursos de outros processos, através de uma rede de segurança.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72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84106"/>
            <a:ext cx="10476255" cy="2694426"/>
          </a:xfrm>
        </p:spPr>
        <p:txBody>
          <a:bodyPr>
            <a:normAutofit/>
          </a:bodyPr>
          <a:lstStyle/>
          <a:p>
            <a:r>
              <a:rPr lang="pt-BR" dirty="0"/>
              <a:t>Sincronização entre processos com trocas de dados.</a:t>
            </a:r>
          </a:p>
          <a:p>
            <a:endParaRPr lang="pt-BR" dirty="0"/>
          </a:p>
          <a:p>
            <a:r>
              <a:rPr lang="pt-BR" dirty="0"/>
              <a:t>Segurança dos dados e programas do usuário (Criptografia).</a:t>
            </a:r>
          </a:p>
          <a:p>
            <a:endParaRPr lang="pt-BR" dirty="0"/>
          </a:p>
          <a:p>
            <a:r>
              <a:rPr lang="pt-BR" dirty="0"/>
              <a:t>Hierarquia de acessos e modos múltiplos de jogos.</a:t>
            </a:r>
          </a:p>
        </p:txBody>
      </p:sp>
    </p:spTree>
    <p:extLst>
      <p:ext uri="{BB962C8B-B14F-4D97-AF65-F5344CB8AC3E}">
        <p14:creationId xmlns:p14="http://schemas.microsoft.com/office/powerpoint/2010/main" val="413430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14E870-FB71-DA8B-FAF2-21D51C65C3CB}"/>
              </a:ext>
            </a:extLst>
          </p:cNvPr>
          <p:cNvSpPr txBox="1">
            <a:spLocks/>
          </p:cNvSpPr>
          <p:nvPr/>
        </p:nvSpPr>
        <p:spPr>
          <a:xfrm>
            <a:off x="1187644" y="2345011"/>
            <a:ext cx="9816711" cy="21679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6700" dirty="0">
                <a:latin typeface="Berlin Sans FB Demi" panose="020E0802020502020306" pitchFamily="34" charset="0"/>
              </a:rPr>
              <a:t>Tipos de SO</a:t>
            </a:r>
            <a:endParaRPr lang="pt-BR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076059"/>
            <a:ext cx="10353762" cy="2606286"/>
          </a:xfrm>
        </p:spPr>
        <p:txBody>
          <a:bodyPr/>
          <a:lstStyle/>
          <a:p>
            <a:r>
              <a:rPr lang="pt-BR" dirty="0"/>
              <a:t>Permite que vários usuários tenham acesso simultâneo a partir de um terminal (local ou remoto).</a:t>
            </a:r>
          </a:p>
          <a:p>
            <a:endParaRPr lang="pt-BR" dirty="0"/>
          </a:p>
          <a:p>
            <a:r>
              <a:rPr lang="pt-BR" dirty="0"/>
              <a:t>Não é detectado nenhum atraso na conexão do serviço para outros usuários.</a:t>
            </a:r>
          </a:p>
          <a:p>
            <a:endParaRPr lang="pt-BR" dirty="0"/>
          </a:p>
          <a:p>
            <a:r>
              <a:rPr lang="pt-BR" dirty="0"/>
              <a:t>Exemplos: Unix, Windows, Linux e Mac OS.</a:t>
            </a:r>
          </a:p>
        </p:txBody>
      </p:sp>
    </p:spTree>
    <p:extLst>
      <p:ext uri="{BB962C8B-B14F-4D97-AF65-F5344CB8AC3E}">
        <p14:creationId xmlns:p14="http://schemas.microsoft.com/office/powerpoint/2010/main" val="97715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 Único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076059"/>
            <a:ext cx="10353762" cy="2606286"/>
          </a:xfrm>
        </p:spPr>
        <p:txBody>
          <a:bodyPr/>
          <a:lstStyle/>
          <a:p>
            <a:r>
              <a:rPr lang="pt-BR" dirty="0"/>
              <a:t>Permite que apenas um usuário tenha acesso por vez.</a:t>
            </a:r>
          </a:p>
          <a:p>
            <a:endParaRPr lang="pt-BR" dirty="0"/>
          </a:p>
          <a:p>
            <a:r>
              <a:rPr lang="pt-BR" dirty="0"/>
              <a:t>Não possui nenhuma função multiusuário.</a:t>
            </a:r>
          </a:p>
          <a:p>
            <a:endParaRPr lang="pt-BR" dirty="0"/>
          </a:p>
          <a:p>
            <a:r>
              <a:rPr lang="pt-BR" dirty="0"/>
              <a:t>Exemplos: MS-DOS, OS/2 (Microsoft e IBM).</a:t>
            </a:r>
          </a:p>
        </p:txBody>
      </p:sp>
    </p:spTree>
    <p:extLst>
      <p:ext uri="{BB962C8B-B14F-4D97-AF65-F5344CB8AC3E}">
        <p14:creationId xmlns:p14="http://schemas.microsoft.com/office/powerpoint/2010/main" val="225007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51" y="2046249"/>
            <a:ext cx="6179463" cy="260628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Parte principal do software do sistema computacional.</a:t>
            </a:r>
          </a:p>
          <a:p>
            <a:endParaRPr lang="pt-BR" dirty="0"/>
          </a:p>
          <a:p>
            <a:r>
              <a:rPr lang="pt-BR" dirty="0"/>
              <a:t>Controla e coordena o funcionamento do processador e outros dispositivos.</a:t>
            </a:r>
          </a:p>
          <a:p>
            <a:endParaRPr lang="pt-BR" dirty="0"/>
          </a:p>
          <a:p>
            <a:r>
              <a:rPr lang="pt-BR" dirty="0"/>
              <a:t>Gerencia  os recursos de hardware e o acesso dos diferentes aplicativos à esses recursos.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0AA1B6-ADF3-41E5-95EC-8CABA680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208" y="2126148"/>
            <a:ext cx="4541437" cy="38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3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076059"/>
            <a:ext cx="10353762" cy="2606286"/>
          </a:xfrm>
        </p:spPr>
        <p:txBody>
          <a:bodyPr/>
          <a:lstStyle/>
          <a:p>
            <a:r>
              <a:rPr lang="pt-BR" dirty="0"/>
              <a:t>Criado para cobertura de trabalho na rede.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Exemplos: MS Windows NT e 2000, Novel </a:t>
            </a:r>
            <a:r>
              <a:rPr lang="pt-BR" dirty="0" err="1"/>
              <a:t>Netware</a:t>
            </a:r>
            <a:r>
              <a:rPr lang="pt-BR" dirty="0"/>
              <a:t>, UNIX, Linux, etc.</a:t>
            </a:r>
          </a:p>
        </p:txBody>
      </p:sp>
    </p:spTree>
    <p:extLst>
      <p:ext uri="{BB962C8B-B14F-4D97-AF65-F5344CB8AC3E}">
        <p14:creationId xmlns:p14="http://schemas.microsoft.com/office/powerpoint/2010/main" val="3221891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29831"/>
            <a:ext cx="10353762" cy="3014022"/>
          </a:xfrm>
        </p:spPr>
        <p:txBody>
          <a:bodyPr/>
          <a:lstStyle/>
          <a:p>
            <a:r>
              <a:rPr lang="pt-BR" dirty="0"/>
              <a:t>Gráfico = possui uma GUI. Textos apenas por CLI.</a:t>
            </a:r>
          </a:p>
          <a:p>
            <a:endParaRPr lang="pt-BR" dirty="0"/>
          </a:p>
          <a:p>
            <a:r>
              <a:rPr lang="pt-BR" dirty="0"/>
              <a:t>Gratuitos ou pagos = referente ao valor da licença.</a:t>
            </a:r>
          </a:p>
          <a:p>
            <a:endParaRPr lang="pt-BR" dirty="0"/>
          </a:p>
          <a:p>
            <a:r>
              <a:rPr lang="pt-BR" dirty="0"/>
              <a:t>Aberto ou fechado = referente aos limites da licença.</a:t>
            </a:r>
          </a:p>
        </p:txBody>
      </p:sp>
    </p:spTree>
    <p:extLst>
      <p:ext uri="{BB962C8B-B14F-4D97-AF65-F5344CB8AC3E}">
        <p14:creationId xmlns:p14="http://schemas.microsoft.com/office/powerpoint/2010/main" val="93635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29831"/>
            <a:ext cx="10353762" cy="3014022"/>
          </a:xfrm>
        </p:spPr>
        <p:txBody>
          <a:bodyPr/>
          <a:lstStyle/>
          <a:p>
            <a:r>
              <a:rPr lang="pt-BR" dirty="0"/>
              <a:t>Cliente/Servidor = específicos para sistemas Cloud.</a:t>
            </a:r>
          </a:p>
          <a:p>
            <a:endParaRPr lang="pt-BR" dirty="0"/>
          </a:p>
          <a:p>
            <a:r>
              <a:rPr lang="pt-BR" dirty="0"/>
              <a:t>8/16/32/64 bits.</a:t>
            </a:r>
          </a:p>
          <a:p>
            <a:endParaRPr lang="pt-BR" dirty="0"/>
          </a:p>
          <a:p>
            <a:r>
              <a:rPr lang="pt-BR" dirty="0"/>
              <a:t>Alta/Baixa segurança de dados.</a:t>
            </a:r>
          </a:p>
        </p:txBody>
      </p:sp>
    </p:spTree>
    <p:extLst>
      <p:ext uri="{BB962C8B-B14F-4D97-AF65-F5344CB8AC3E}">
        <p14:creationId xmlns:p14="http://schemas.microsoft.com/office/powerpoint/2010/main" val="296031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14E870-FB71-DA8B-FAF2-21D51C65C3CB}"/>
              </a:ext>
            </a:extLst>
          </p:cNvPr>
          <p:cNvSpPr txBox="1">
            <a:spLocks/>
          </p:cNvSpPr>
          <p:nvPr/>
        </p:nvSpPr>
        <p:spPr>
          <a:xfrm>
            <a:off x="1187644" y="2345011"/>
            <a:ext cx="9816711" cy="21679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6700" dirty="0">
                <a:latin typeface="Berlin Sans FB Demi" panose="020E0802020502020306" pitchFamily="34" charset="0"/>
              </a:rPr>
              <a:t>Interface Gráfica</a:t>
            </a:r>
            <a:endParaRPr lang="pt-BR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30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Timeline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076059"/>
            <a:ext cx="10353762" cy="2606286"/>
          </a:xfrm>
        </p:spPr>
        <p:txBody>
          <a:bodyPr/>
          <a:lstStyle/>
          <a:p>
            <a:r>
              <a:rPr lang="pt-BR" dirty="0"/>
              <a:t>Primeiros sistemas eram de 8 bits, apenas com CLI.</a:t>
            </a:r>
          </a:p>
          <a:p>
            <a:endParaRPr lang="pt-BR" dirty="0"/>
          </a:p>
          <a:p>
            <a:r>
              <a:rPr lang="pt-BR" dirty="0"/>
              <a:t>IBM nomeia MS para criar o próprio SO para uso pessoal.</a:t>
            </a:r>
          </a:p>
          <a:p>
            <a:endParaRPr lang="pt-BR" dirty="0"/>
          </a:p>
          <a:p>
            <a:r>
              <a:rPr lang="pt-BR" dirty="0"/>
              <a:t>MS compra o sistema QDOS de uma empresa em Seattle e o rebatiza como MS-DOS.</a:t>
            </a:r>
          </a:p>
        </p:txBody>
      </p:sp>
    </p:spTree>
    <p:extLst>
      <p:ext uri="{BB962C8B-B14F-4D97-AF65-F5344CB8AC3E}">
        <p14:creationId xmlns:p14="http://schemas.microsoft.com/office/powerpoint/2010/main" val="174639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Timeline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16766"/>
            <a:ext cx="10353762" cy="350229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Mais tarde, Steve Jobs, com a aquisição de parte da empresa Xerox, integra nos computadores da Apple o sistema de 16 bits.</a:t>
            </a:r>
          </a:p>
          <a:p>
            <a:endParaRPr lang="pt-BR" dirty="0"/>
          </a:p>
          <a:p>
            <a:r>
              <a:rPr lang="pt-BR" dirty="0"/>
              <a:t>Lisa é o nome do primeiro computador com sistema gráfico, da Apple.</a:t>
            </a:r>
          </a:p>
          <a:p>
            <a:endParaRPr lang="pt-BR" dirty="0"/>
          </a:p>
          <a:p>
            <a:r>
              <a:rPr lang="pt-BR" dirty="0"/>
              <a:t>Já o primeiro computador com uso de mouse é o Macintosh, da Apple, que veio a se chamar pela abreviação MacOS.</a:t>
            </a:r>
          </a:p>
          <a:p>
            <a:endParaRPr lang="pt-BR" dirty="0"/>
          </a:p>
          <a:p>
            <a:r>
              <a:rPr lang="pt-BR" dirty="0"/>
              <a:t>Próximo a isto, a MS também integra uma interface gráfica e surge o Windows.</a:t>
            </a:r>
          </a:p>
        </p:txBody>
      </p:sp>
    </p:spTree>
    <p:extLst>
      <p:ext uri="{BB962C8B-B14F-4D97-AF65-F5344CB8AC3E}">
        <p14:creationId xmlns:p14="http://schemas.microsoft.com/office/powerpoint/2010/main" val="210944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14E870-FB71-DA8B-FAF2-21D51C65C3CB}"/>
              </a:ext>
            </a:extLst>
          </p:cNvPr>
          <p:cNvSpPr txBox="1">
            <a:spLocks/>
          </p:cNvSpPr>
          <p:nvPr/>
        </p:nvSpPr>
        <p:spPr>
          <a:xfrm>
            <a:off x="1187644" y="2345011"/>
            <a:ext cx="9816711" cy="21679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6700" dirty="0">
                <a:latin typeface="Berlin Sans FB Demi" panose="020E0802020502020306" pitchFamily="34" charset="0"/>
              </a:rPr>
              <a:t>Gráficos das 2 principais plataformas</a:t>
            </a:r>
            <a:endParaRPr lang="pt-BR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40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/>
          <a:lstStyle/>
          <a:p>
            <a:r>
              <a:rPr lang="pt-BR" dirty="0"/>
              <a:t>Sistemas Operacionais Desktop</a:t>
            </a:r>
          </a:p>
        </p:txBody>
      </p:sp>
    </p:spTree>
    <p:extLst>
      <p:ext uri="{BB962C8B-B14F-4D97-AF65-F5344CB8AC3E}">
        <p14:creationId xmlns:p14="http://schemas.microsoft.com/office/powerpoint/2010/main" val="338116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4F05AFC-8A73-B665-FC0F-66852A685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7" y="0"/>
            <a:ext cx="10334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65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/>
          <a:lstStyle/>
          <a:p>
            <a:r>
              <a:rPr lang="pt-BR" dirty="0"/>
              <a:t>Sistemas Operacionais Móveis</a:t>
            </a:r>
          </a:p>
        </p:txBody>
      </p:sp>
    </p:spTree>
    <p:extLst>
      <p:ext uri="{BB962C8B-B14F-4D97-AF65-F5344CB8AC3E}">
        <p14:creationId xmlns:p14="http://schemas.microsoft.com/office/powerpoint/2010/main" val="2987038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14E870-FB71-DA8B-FAF2-21D51C65C3CB}"/>
              </a:ext>
            </a:extLst>
          </p:cNvPr>
          <p:cNvSpPr txBox="1">
            <a:spLocks/>
          </p:cNvSpPr>
          <p:nvPr/>
        </p:nvSpPr>
        <p:spPr>
          <a:xfrm>
            <a:off x="1187644" y="2345011"/>
            <a:ext cx="9816711" cy="21679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6700" dirty="0">
                <a:latin typeface="Berlin Sans FB Demi" panose="020E0802020502020306" pitchFamily="34" charset="0"/>
              </a:rPr>
              <a:t>Desenvolvimento Histórico</a:t>
            </a:r>
            <a:endParaRPr lang="pt-BR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46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5A4E4D-4E82-0F2C-7416-D68954C11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48" y="0"/>
            <a:ext cx="10553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8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/>
          <a:lstStyle/>
          <a:p>
            <a:r>
              <a:rPr lang="pt-BR" dirty="0"/>
              <a:t>Sistemas Operacionais Móveis para Tablets</a:t>
            </a:r>
          </a:p>
        </p:txBody>
      </p:sp>
    </p:spTree>
    <p:extLst>
      <p:ext uri="{BB962C8B-B14F-4D97-AF65-F5344CB8AC3E}">
        <p14:creationId xmlns:p14="http://schemas.microsoft.com/office/powerpoint/2010/main" val="4166604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B099E1-6586-DCEF-83BA-CF0E3E88A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0"/>
            <a:ext cx="10637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52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14E870-FB71-DA8B-FAF2-21D51C65C3CB}"/>
              </a:ext>
            </a:extLst>
          </p:cNvPr>
          <p:cNvSpPr txBox="1">
            <a:spLocks/>
          </p:cNvSpPr>
          <p:nvPr/>
        </p:nvSpPr>
        <p:spPr>
          <a:xfrm>
            <a:off x="1187644" y="2345011"/>
            <a:ext cx="9816711" cy="21679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6700" dirty="0">
                <a:latin typeface="Berlin Sans FB Demi" panose="020E0802020502020306" pitchFamily="34" charset="0"/>
              </a:rPr>
              <a:t>O Futuro dos SOs</a:t>
            </a:r>
            <a:endParaRPr lang="pt-BR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0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Tendências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25644"/>
            <a:ext cx="10353762" cy="334249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Introdução de IA como norteador (</a:t>
            </a:r>
            <a:r>
              <a:rPr lang="pt-BR" dirty="0" err="1"/>
              <a:t>IoT</a:t>
            </a:r>
            <a:r>
              <a:rPr lang="pt-BR" dirty="0"/>
              <a:t>, assistentes de voz,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SOs não sendo propriedade privada, e sim de um todo.</a:t>
            </a:r>
          </a:p>
          <a:p>
            <a:endParaRPr lang="pt-BR" dirty="0"/>
          </a:p>
          <a:p>
            <a:r>
              <a:rPr lang="pt-BR" dirty="0"/>
              <a:t>Terceirização do trabalho dos </a:t>
            </a:r>
            <a:r>
              <a:rPr lang="pt-BR" dirty="0" err="1"/>
              <a:t>Sos</a:t>
            </a:r>
            <a:r>
              <a:rPr lang="pt-BR" dirty="0"/>
              <a:t> para a nuvem:</a:t>
            </a:r>
          </a:p>
          <a:p>
            <a:pPr lvl="1"/>
            <a:r>
              <a:rPr lang="pt-BR" dirty="0"/>
              <a:t>Baseado em rede neural.</a:t>
            </a:r>
          </a:p>
          <a:p>
            <a:pPr lvl="1"/>
            <a:r>
              <a:rPr lang="pt-BR" dirty="0"/>
              <a:t>Convergência de Big Data.</a:t>
            </a:r>
          </a:p>
          <a:p>
            <a:pPr lvl="1"/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marL="450000" lvl="1" indent="0">
              <a:buNone/>
            </a:pPr>
            <a:endParaRPr lang="pt-BR" dirty="0"/>
          </a:p>
          <a:p>
            <a:pPr marL="4500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5172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14E870-FB71-DA8B-FAF2-21D51C65C3CB}"/>
              </a:ext>
            </a:extLst>
          </p:cNvPr>
          <p:cNvSpPr txBox="1">
            <a:spLocks/>
          </p:cNvSpPr>
          <p:nvPr/>
        </p:nvSpPr>
        <p:spPr>
          <a:xfrm>
            <a:off x="1187644" y="2345011"/>
            <a:ext cx="9816711" cy="21679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6700" dirty="0">
                <a:latin typeface="Berlin Sans FB Demi" panose="020E0802020502020306" pitchFamily="34" charset="0"/>
              </a:rPr>
              <a:t>Conclusão</a:t>
            </a:r>
            <a:endParaRPr lang="pt-BR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5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856668"/>
            <a:ext cx="10353762" cy="5144663"/>
          </a:xfrm>
        </p:spPr>
        <p:txBody>
          <a:bodyPr/>
          <a:lstStyle/>
          <a:p>
            <a:r>
              <a:rPr lang="pt-BR" dirty="0"/>
              <a:t>Desenvolvimento de SOs na vanguarda da segurança.</a:t>
            </a:r>
          </a:p>
          <a:p>
            <a:endParaRPr lang="pt-BR" dirty="0"/>
          </a:p>
          <a:p>
            <a:r>
              <a:rPr lang="pt-BR" dirty="0"/>
              <a:t>Tendência a SOs de código aberto.</a:t>
            </a:r>
          </a:p>
          <a:p>
            <a:endParaRPr lang="pt-BR" dirty="0"/>
          </a:p>
          <a:p>
            <a:r>
              <a:rPr lang="pt-BR" dirty="0"/>
              <a:t>Interface inteligente.</a:t>
            </a:r>
          </a:p>
          <a:p>
            <a:endParaRPr lang="pt-BR" dirty="0"/>
          </a:p>
          <a:p>
            <a:r>
              <a:rPr lang="pt-BR" dirty="0"/>
              <a:t>Mais ferramentas de virtualização.</a:t>
            </a:r>
          </a:p>
          <a:p>
            <a:endParaRPr lang="pt-BR" dirty="0"/>
          </a:p>
          <a:p>
            <a:r>
              <a:rPr lang="pt-BR" dirty="0"/>
              <a:t>Suporte a Cloud </a:t>
            </a:r>
            <a:r>
              <a:rPr lang="pt-BR" dirty="0" err="1"/>
              <a:t>Computing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Foco dos SOs em aumentar produtividade dos usuários.</a:t>
            </a:r>
          </a:p>
        </p:txBody>
      </p:sp>
    </p:spTree>
    <p:extLst>
      <p:ext uri="{BB962C8B-B14F-4D97-AF65-F5344CB8AC3E}">
        <p14:creationId xmlns:p14="http://schemas.microsoft.com/office/powerpoint/2010/main" val="2434525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2FC4D18-925E-479E-91DF-BAC11143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7926" y="3030811"/>
            <a:ext cx="7176148" cy="796378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920854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ágrima 10">
            <a:extLst>
              <a:ext uri="{FF2B5EF4-FFF2-40B4-BE49-F238E27FC236}">
                <a16:creationId xmlns:a16="http://schemas.microsoft.com/office/drawing/2014/main" id="{599EFC49-F58A-599E-D2D2-6D2A9D90D759}"/>
              </a:ext>
            </a:extLst>
          </p:cNvPr>
          <p:cNvSpPr/>
          <p:nvPr/>
        </p:nvSpPr>
        <p:spPr>
          <a:xfrm rot="7632963">
            <a:off x="7573566" y="2112227"/>
            <a:ext cx="1799610" cy="1791576"/>
          </a:xfrm>
          <a:prstGeom prst="teardrop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Lágrima 9">
            <a:extLst>
              <a:ext uri="{FF2B5EF4-FFF2-40B4-BE49-F238E27FC236}">
                <a16:creationId xmlns:a16="http://schemas.microsoft.com/office/drawing/2014/main" id="{8317D9F0-D4C8-B86C-EBD9-1EACEC02CEFB}"/>
              </a:ext>
            </a:extLst>
          </p:cNvPr>
          <p:cNvSpPr/>
          <p:nvPr/>
        </p:nvSpPr>
        <p:spPr>
          <a:xfrm rot="18792051">
            <a:off x="9757473" y="4667097"/>
            <a:ext cx="1799610" cy="1791576"/>
          </a:xfrm>
          <a:prstGeom prst="teardrop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Lágrima 7">
            <a:extLst>
              <a:ext uri="{FF2B5EF4-FFF2-40B4-BE49-F238E27FC236}">
                <a16:creationId xmlns:a16="http://schemas.microsoft.com/office/drawing/2014/main" id="{BA000A5C-9569-F197-8751-2BF334C4E7BF}"/>
              </a:ext>
            </a:extLst>
          </p:cNvPr>
          <p:cNvSpPr/>
          <p:nvPr/>
        </p:nvSpPr>
        <p:spPr>
          <a:xfrm rot="18792051">
            <a:off x="5389659" y="4649340"/>
            <a:ext cx="1799610" cy="1791576"/>
          </a:xfrm>
          <a:prstGeom prst="teardrop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53540"/>
            <a:ext cx="10353762" cy="970450"/>
          </a:xfrm>
        </p:spPr>
        <p:txBody>
          <a:bodyPr/>
          <a:lstStyle/>
          <a:p>
            <a:r>
              <a:rPr lang="pt-BR" dirty="0"/>
              <a:t>Funcionalidades primárias de um SO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693D54B-7D68-3EEE-FA3B-5AE0084C6867}"/>
              </a:ext>
            </a:extLst>
          </p:cNvPr>
          <p:cNvCxnSpPr>
            <a:cxnSpLocks/>
          </p:cNvCxnSpPr>
          <p:nvPr/>
        </p:nvCxnSpPr>
        <p:spPr>
          <a:xfrm>
            <a:off x="603681" y="4258234"/>
            <a:ext cx="11123721" cy="35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ítulo 1">
            <a:extLst>
              <a:ext uri="{FF2B5EF4-FFF2-40B4-BE49-F238E27FC236}">
                <a16:creationId xmlns:a16="http://schemas.microsoft.com/office/drawing/2014/main" id="{8CC6FDAA-DC18-7FC1-BC3F-4DB3CB8312DD}"/>
              </a:ext>
            </a:extLst>
          </p:cNvPr>
          <p:cNvSpPr txBox="1">
            <a:spLocks/>
          </p:cNvSpPr>
          <p:nvPr/>
        </p:nvSpPr>
        <p:spPr>
          <a:xfrm>
            <a:off x="5286931" y="5100806"/>
            <a:ext cx="2005068" cy="7806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>
                <a:solidFill>
                  <a:schemeClr val="bg1"/>
                </a:solidFill>
              </a:rPr>
              <a:t>Condição por autoridade</a:t>
            </a:r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EE45661E-A88D-B746-64E1-1C95EA00F3CB}"/>
              </a:ext>
            </a:extLst>
          </p:cNvPr>
          <p:cNvSpPr txBox="1">
            <a:spLocks/>
          </p:cNvSpPr>
          <p:nvPr/>
        </p:nvSpPr>
        <p:spPr>
          <a:xfrm>
            <a:off x="7470837" y="2692808"/>
            <a:ext cx="2005068" cy="7806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>
                <a:solidFill>
                  <a:schemeClr val="bg1"/>
                </a:solidFill>
              </a:rPr>
              <a:t>Dimensão em tempo real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65165D0B-D857-66CA-CFA2-870CB97398F3}"/>
              </a:ext>
            </a:extLst>
          </p:cNvPr>
          <p:cNvSpPr txBox="1">
            <a:spLocks/>
          </p:cNvSpPr>
          <p:nvPr/>
        </p:nvSpPr>
        <p:spPr>
          <a:xfrm>
            <a:off x="9654743" y="5071081"/>
            <a:ext cx="2005068" cy="7806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>
                <a:solidFill>
                  <a:schemeClr val="bg1"/>
                </a:solidFill>
              </a:rPr>
              <a:t>Sistemas e estruturas de arquivos</a:t>
            </a:r>
          </a:p>
        </p:txBody>
      </p:sp>
      <p:sp>
        <p:nvSpPr>
          <p:cNvPr id="3" name="Lágrima 2">
            <a:extLst>
              <a:ext uri="{FF2B5EF4-FFF2-40B4-BE49-F238E27FC236}">
                <a16:creationId xmlns:a16="http://schemas.microsoft.com/office/drawing/2014/main" id="{937F1A0E-6FCB-3BED-CD3A-57CA554E1F67}"/>
              </a:ext>
            </a:extLst>
          </p:cNvPr>
          <p:cNvSpPr/>
          <p:nvPr/>
        </p:nvSpPr>
        <p:spPr>
          <a:xfrm rot="18792051">
            <a:off x="934260" y="4693074"/>
            <a:ext cx="1799610" cy="1791576"/>
          </a:xfrm>
          <a:prstGeom prst="teardrop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F745718-494B-623E-8172-C9C3BEAB6657}"/>
              </a:ext>
            </a:extLst>
          </p:cNvPr>
          <p:cNvSpPr txBox="1">
            <a:spLocks/>
          </p:cNvSpPr>
          <p:nvPr/>
        </p:nvSpPr>
        <p:spPr>
          <a:xfrm>
            <a:off x="831531" y="5100806"/>
            <a:ext cx="2005068" cy="7806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>
                <a:solidFill>
                  <a:schemeClr val="bg1"/>
                </a:solidFill>
              </a:rPr>
              <a:t>Condição de Pacote</a:t>
            </a:r>
          </a:p>
        </p:txBody>
      </p:sp>
      <p:sp>
        <p:nvSpPr>
          <p:cNvPr id="5" name="Lágrima 4">
            <a:extLst>
              <a:ext uri="{FF2B5EF4-FFF2-40B4-BE49-F238E27FC236}">
                <a16:creationId xmlns:a16="http://schemas.microsoft.com/office/drawing/2014/main" id="{7244A38A-69CE-F139-51C2-E8CC53FE0896}"/>
              </a:ext>
            </a:extLst>
          </p:cNvPr>
          <p:cNvSpPr/>
          <p:nvPr/>
        </p:nvSpPr>
        <p:spPr>
          <a:xfrm rot="7632963">
            <a:off x="2658223" y="2080384"/>
            <a:ext cx="1799610" cy="1791576"/>
          </a:xfrm>
          <a:prstGeom prst="teardrop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FA83341-7E67-77D7-BE74-C189CEC6E8C5}"/>
              </a:ext>
            </a:extLst>
          </p:cNvPr>
          <p:cNvSpPr txBox="1">
            <a:spLocks/>
          </p:cNvSpPr>
          <p:nvPr/>
        </p:nvSpPr>
        <p:spPr>
          <a:xfrm>
            <a:off x="2555494" y="2641633"/>
            <a:ext cx="2005068" cy="7806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>
                <a:solidFill>
                  <a:schemeClr val="bg1"/>
                </a:solidFill>
              </a:rPr>
              <a:t>Separação por tempo e multitarefa</a:t>
            </a:r>
          </a:p>
        </p:txBody>
      </p:sp>
    </p:spTree>
    <p:extLst>
      <p:ext uri="{BB962C8B-B14F-4D97-AF65-F5344CB8AC3E}">
        <p14:creationId xmlns:p14="http://schemas.microsoft.com/office/powerpoint/2010/main" val="2835584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46" grpId="0"/>
      <p:bldP spid="47" grpId="0"/>
      <p:bldP spid="48" grpId="0"/>
      <p:bldP spid="3" grpId="0" animBg="1"/>
      <p:bldP spid="4" grpId="0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 de Pacote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076059"/>
            <a:ext cx="10353762" cy="2606286"/>
          </a:xfrm>
        </p:spPr>
        <p:txBody>
          <a:bodyPr/>
          <a:lstStyle/>
          <a:p>
            <a:r>
              <a:rPr lang="pt-BR" dirty="0"/>
              <a:t>Forma definida de execução de programa.</a:t>
            </a:r>
          </a:p>
          <a:p>
            <a:endParaRPr lang="pt-BR" dirty="0"/>
          </a:p>
          <a:p>
            <a:r>
              <a:rPr lang="pt-BR" dirty="0"/>
              <a:t>SO carrega os dados na memória principal a partir de dados periféricos.</a:t>
            </a:r>
          </a:p>
          <a:p>
            <a:endParaRPr lang="pt-BR" dirty="0"/>
          </a:p>
          <a:p>
            <a:r>
              <a:rPr lang="pt-BR" dirty="0"/>
              <a:t>Não espera a execução do programa anterior, evitando esperas.</a:t>
            </a:r>
          </a:p>
        </p:txBody>
      </p:sp>
    </p:spTree>
    <p:extLst>
      <p:ext uri="{BB962C8B-B14F-4D97-AF65-F5344CB8AC3E}">
        <p14:creationId xmlns:p14="http://schemas.microsoft.com/office/powerpoint/2010/main" val="316300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Separação Por Tempo e Multitarefa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076059"/>
            <a:ext cx="10353762" cy="2606286"/>
          </a:xfrm>
        </p:spPr>
        <p:txBody>
          <a:bodyPr/>
          <a:lstStyle/>
          <a:p>
            <a:r>
              <a:rPr lang="pt-BR" dirty="0"/>
              <a:t>Na divisão por tempo, o processador e memória conectados a muitos terminais. </a:t>
            </a:r>
          </a:p>
          <a:p>
            <a:endParaRPr lang="pt-BR" dirty="0"/>
          </a:p>
          <a:p>
            <a:r>
              <a:rPr lang="pt-BR" dirty="0"/>
              <a:t>Permite sistemas multiusuários.</a:t>
            </a:r>
          </a:p>
          <a:p>
            <a:endParaRPr lang="pt-BR" dirty="0"/>
          </a:p>
          <a:p>
            <a:r>
              <a:rPr lang="pt-BR" dirty="0"/>
              <a:t>Parte das tarefas executada em regime de diálogo e parte em condição de pacote.</a:t>
            </a:r>
          </a:p>
        </p:txBody>
      </p:sp>
    </p:spTree>
    <p:extLst>
      <p:ext uri="{BB962C8B-B14F-4D97-AF65-F5344CB8AC3E}">
        <p14:creationId xmlns:p14="http://schemas.microsoft.com/office/powerpoint/2010/main" val="263681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32354"/>
            <a:ext cx="10353762" cy="5402116"/>
          </a:xfrm>
        </p:spPr>
        <p:txBody>
          <a:bodyPr/>
          <a:lstStyle/>
          <a:p>
            <a:r>
              <a:rPr lang="pt-BR" dirty="0"/>
              <a:t>Final de 1960, Bell </a:t>
            </a:r>
            <a:r>
              <a:rPr lang="pt-BR" dirty="0" err="1"/>
              <a:t>Labs</a:t>
            </a:r>
            <a:r>
              <a:rPr lang="pt-BR" dirty="0"/>
              <a:t> cria o MULTICS.</a:t>
            </a:r>
          </a:p>
          <a:p>
            <a:endParaRPr lang="pt-BR" dirty="0"/>
          </a:p>
          <a:p>
            <a:r>
              <a:rPr lang="pt-BR" dirty="0"/>
              <a:t>MULTICS é o ‘pai’ do UNIX.</a:t>
            </a:r>
          </a:p>
          <a:p>
            <a:endParaRPr lang="pt-BR" dirty="0"/>
          </a:p>
          <a:p>
            <a:r>
              <a:rPr lang="pt-BR" dirty="0"/>
              <a:t>UNIX é o primeiro SO multiusuário do mundo.</a:t>
            </a:r>
          </a:p>
          <a:p>
            <a:endParaRPr lang="pt-BR" dirty="0"/>
          </a:p>
          <a:p>
            <a:r>
              <a:rPr lang="pt-BR" dirty="0"/>
              <a:t>UNIX é ‘pai’ do MS-DOS, LINUX, Mac OS, etc.</a:t>
            </a:r>
          </a:p>
          <a:p>
            <a:endParaRPr lang="pt-BR" dirty="0"/>
          </a:p>
          <a:p>
            <a:r>
              <a:rPr lang="pt-BR" dirty="0"/>
              <a:t>Anos 80: Microsoft e Apple lançam seus SOs monousuários.</a:t>
            </a:r>
          </a:p>
          <a:p>
            <a:endParaRPr lang="pt-BR" dirty="0"/>
          </a:p>
          <a:p>
            <a:r>
              <a:rPr lang="pt-BR" dirty="0"/>
              <a:t>Em 1985 a MS lança o Windows 1: primeiro com 16 bits.</a:t>
            </a:r>
          </a:p>
        </p:txBody>
      </p:sp>
    </p:spTree>
    <p:extLst>
      <p:ext uri="{BB962C8B-B14F-4D97-AF65-F5344CB8AC3E}">
        <p14:creationId xmlns:p14="http://schemas.microsoft.com/office/powerpoint/2010/main" val="4904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Separação Por Autoridade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076059"/>
            <a:ext cx="10353762" cy="2606286"/>
          </a:xfrm>
        </p:spPr>
        <p:txBody>
          <a:bodyPr/>
          <a:lstStyle/>
          <a:p>
            <a:r>
              <a:rPr lang="pt-BR" dirty="0"/>
              <a:t>Oferece duas estruturas de trabalho:</a:t>
            </a:r>
          </a:p>
          <a:p>
            <a:endParaRPr lang="pt-BR" dirty="0"/>
          </a:p>
          <a:p>
            <a:pPr lvl="1"/>
            <a:r>
              <a:rPr lang="pt-BR" dirty="0"/>
              <a:t>Real = programa executável tem acesso a todo o espaço de endereçamento.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Protetor = acesso ao espaço de endereçamento é limitado em tamanho salvo durante o início do programa executável.</a:t>
            </a:r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653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1730-4A66-728C-3575-4D058B7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Dimensão em Tempo Real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8B2E3-B8FB-C1EC-23BC-6EB3F816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076059"/>
            <a:ext cx="10353762" cy="2606286"/>
          </a:xfrm>
        </p:spPr>
        <p:txBody>
          <a:bodyPr/>
          <a:lstStyle/>
          <a:p>
            <a:r>
              <a:rPr lang="pt-BR" dirty="0"/>
              <a:t>Se refere a sincronização de execução dos programas com processos físicos externos.</a:t>
            </a:r>
          </a:p>
          <a:p>
            <a:endParaRPr lang="pt-BR" dirty="0"/>
          </a:p>
          <a:p>
            <a:r>
              <a:rPr lang="pt-BR" dirty="0"/>
              <a:t>Permite criação de sistemas que atendem de uma só vez os processos de produção.</a:t>
            </a:r>
          </a:p>
          <a:p>
            <a:endParaRPr lang="pt-BR" dirty="0"/>
          </a:p>
          <a:p>
            <a:r>
              <a:rPr lang="pt-BR" dirty="0"/>
              <a:t>Tarefas resolvidas em regime de pacote e/ou condição de separação por tempo.</a:t>
            </a:r>
          </a:p>
        </p:txBody>
      </p:sp>
    </p:spTree>
    <p:extLst>
      <p:ext uri="{BB962C8B-B14F-4D97-AF65-F5344CB8AC3E}">
        <p14:creationId xmlns:p14="http://schemas.microsoft.com/office/powerpoint/2010/main" val="606681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889</Words>
  <Application>Microsoft Office PowerPoint</Application>
  <PresentationFormat>Widescreen</PresentationFormat>
  <Paragraphs>157</Paragraphs>
  <Slides>37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Berlin Sans FB Demi</vt:lpstr>
      <vt:lpstr>Calibri</vt:lpstr>
      <vt:lpstr>Calisto MT</vt:lpstr>
      <vt:lpstr>Wingdings 2</vt:lpstr>
      <vt:lpstr>Ardósia</vt:lpstr>
      <vt:lpstr>Sistemas Operacionais: Passado, Presente e Futuro</vt:lpstr>
      <vt:lpstr>Definição </vt:lpstr>
      <vt:lpstr>Apresentação do PowerPoint</vt:lpstr>
      <vt:lpstr>Funcionalidades primárias de um SO</vt:lpstr>
      <vt:lpstr>Condição de Pacote</vt:lpstr>
      <vt:lpstr>Separação Por Tempo e Multitarefa</vt:lpstr>
      <vt:lpstr>Apresentação do PowerPoint</vt:lpstr>
      <vt:lpstr>Separação Por Autoridade</vt:lpstr>
      <vt:lpstr>Dimensão em Tempo Real</vt:lpstr>
      <vt:lpstr>Sistemas e Estruturas de Arquivos</vt:lpstr>
      <vt:lpstr>Estrutura do SO</vt:lpstr>
      <vt:lpstr>Apresentação do PowerPoint</vt:lpstr>
      <vt:lpstr>Funções Básicas</vt:lpstr>
      <vt:lpstr>Funções Básicas</vt:lpstr>
      <vt:lpstr>Funções Adicionais</vt:lpstr>
      <vt:lpstr>Funções Adicionais</vt:lpstr>
      <vt:lpstr>Apresentação do PowerPoint</vt:lpstr>
      <vt:lpstr>Multiusuário</vt:lpstr>
      <vt:lpstr>Usuário Único</vt:lpstr>
      <vt:lpstr>Sistema de Rede</vt:lpstr>
      <vt:lpstr>Tipos Básicos</vt:lpstr>
      <vt:lpstr>Tipos Básicos</vt:lpstr>
      <vt:lpstr>Apresentação do PowerPoint</vt:lpstr>
      <vt:lpstr>Timeline</vt:lpstr>
      <vt:lpstr>Timeline</vt:lpstr>
      <vt:lpstr>Apresentação do PowerPoint</vt:lpstr>
      <vt:lpstr>Sistemas Operacionais Desktop</vt:lpstr>
      <vt:lpstr>Apresentação do PowerPoint</vt:lpstr>
      <vt:lpstr>Sistemas Operacionais Móveis</vt:lpstr>
      <vt:lpstr>Apresentação do PowerPoint</vt:lpstr>
      <vt:lpstr>Sistemas Operacionais Móveis para Tablets</vt:lpstr>
      <vt:lpstr>Apresentação do PowerPoint</vt:lpstr>
      <vt:lpstr>Apresentação do PowerPoint</vt:lpstr>
      <vt:lpstr>Tendências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Removal  Redução de Ruídos em Imagens</dc:title>
  <dc:creator>Wesley Marcos Borges</dc:creator>
  <cp:lastModifiedBy>wesley marcos</cp:lastModifiedBy>
  <cp:revision>20</cp:revision>
  <dcterms:created xsi:type="dcterms:W3CDTF">2022-04-25T19:07:21Z</dcterms:created>
  <dcterms:modified xsi:type="dcterms:W3CDTF">2022-11-15T23:14:06Z</dcterms:modified>
</cp:coreProperties>
</file>