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6164A-A80A-4DC5-87D2-2A9DB9161E02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FA823-6026-4D83-8F5D-AF32AADC8C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53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3C5C7-06BB-407B-A352-8EF8E9427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1AC518-E2AF-48C5-9C3F-5CD26DBA2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F2DF49-DB88-46F7-B597-3EFD53F6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A7B-9DF8-472A-BA01-CA938198282F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C02846-F531-4AE4-BA0F-3EA09B69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15C3E-2BAD-46C8-947C-3E017536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554D-106A-4089-8524-41C9F633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86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53CEA-F6FD-4FAF-A49E-E69F5AF2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067CB7-EA34-4167-966B-9134B80D1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B78477-FAB1-4B31-8284-CABEBE7A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A7B-9DF8-472A-BA01-CA938198282F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FD599C-EFC9-470D-920A-28E02970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37A631-BDD0-49FA-91D7-D966A5A9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554D-106A-4089-8524-41C9F633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17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0CCFD7-8C54-44D8-8BBE-5A7C9C77F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4021BE-1A4A-416F-A347-D1BFF12A4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EF3E18-0865-4C2A-8F2B-5796B59C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A7B-9DF8-472A-BA01-CA938198282F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47FAE5-4CF1-48F6-9BC7-E782E238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E49033-642A-4786-B2B2-EB26A91A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554D-106A-4089-8524-41C9F633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8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F9C5D-E8EF-421E-B56F-77F3A1E9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35DCC9-72A7-42D7-ADD1-624D20078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D88ADE-2E2C-4D45-B776-ECFDA4E4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A7B-9DF8-472A-BA01-CA938198282F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EBE3C9-E33B-46F5-B9F7-8B4F3DD0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4D0FB8-16A0-4421-9FC0-C18676F7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554D-106A-4089-8524-41C9F633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39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68BE6-008C-43B7-ACD0-E8794011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4EE358-300F-4CCB-8A32-D18D89261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FB17EB-A263-4A3B-838F-5CC787DB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A7B-9DF8-472A-BA01-CA938198282F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3C3EBE-3EB2-4813-A8FF-51DC195F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681992-CE2D-4A99-B93B-084E35CF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554D-106A-4089-8524-41C9F633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6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2ADBD-5BF1-4546-B602-EC7F3B60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33B5CF-A0FF-423F-94B7-F896E7BC7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9FE4D1-B885-44C8-BC2D-8C8796C28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B8A905-269F-49E6-AE8A-9B0CD066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A7B-9DF8-472A-BA01-CA938198282F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AE6014-30CE-4A35-8AF1-7D1FA178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69AE76-9998-4413-A23B-4B3B4AF2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554D-106A-4089-8524-41C9F633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38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C7128-A7C5-4F8C-B695-644AECB5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03DAD4-9FF4-4AB2-ABD3-70790A209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9E8ECF-CF86-4D24-8807-531EBF86D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EEF659A-A2AB-4B02-8894-F19E20087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0AB472C-61ED-4FA1-B2D2-83D95DCA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121AA3-4B7C-4615-9663-68BD4443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A7B-9DF8-472A-BA01-CA938198282F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B331C1-9E89-4E36-BB3D-72D349EC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E6C0CF3-2F30-4FB8-A406-C8561A6E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554D-106A-4089-8524-41C9F633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90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81FE4-1776-4BD3-8D2C-396428ED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7DB2EFE-F2D6-45A9-9B90-13B56A00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A7B-9DF8-472A-BA01-CA938198282F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007DC8-68C3-474A-9DC1-928F472D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DA9F79-6256-4E5E-B40A-665FD976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554D-106A-4089-8524-41C9F633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47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6E54A0-D111-41FD-ABB5-EAB209F8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A7B-9DF8-472A-BA01-CA938198282F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D6BD85-5782-499E-A1FF-A4472861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525B77-D25B-49EE-A46C-F784C670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554D-106A-4089-8524-41C9F633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63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ECFD6-DE19-495F-95ED-B0A93ACB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E6C6E-4976-4E86-9387-F25DD811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44A683-DDD2-45D9-9601-A5494C644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07EBCF-4D6A-4A87-BE3B-DCF8BE32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A7B-9DF8-472A-BA01-CA938198282F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442A86-EEAF-4BA6-B9E2-3FA45A81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41B4E-0900-4356-89B8-E0B31E7E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554D-106A-4089-8524-41C9F633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4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4925E-AECF-4C50-8B45-59228481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62F63FB-D1A1-434E-BBF8-AAB4D68B8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88C231-4324-46F5-9CA6-EE1CE248A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192EBC-A48C-40FE-B512-962C0ABE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A7B-9DF8-472A-BA01-CA938198282F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DA0B13-4129-4461-BD9E-C3A73A94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E05448-37C9-4F58-905C-F31D43EA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554D-106A-4089-8524-41C9F633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31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AF39357-D2C9-404C-85B9-3921F37D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B47392-D2FF-414C-974E-E949D38C1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1CE7B6-AF88-467E-B191-E77AA18D2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88A7B-9DF8-472A-BA01-CA938198282F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70235E-7A85-4EED-B57D-78D89FE8C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D10BE6-EAB8-4669-A149-DCD9833C3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554D-106A-4089-8524-41C9F633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67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DA7CF-FCAE-49F5-9949-75F5A178A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Geometria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54029E-6850-4E44-825A-E30BA44C2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7477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F40A4-411F-4B42-919C-EF0F48B4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triângulo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306B52-C956-4074-A221-646089C39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83" y="1703940"/>
            <a:ext cx="4467225" cy="304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4DEDDC3-2E69-4384-822C-044BD1027280}"/>
                  </a:ext>
                </a:extLst>
              </p:cNvPr>
              <p:cNvSpPr txBox="1"/>
              <p:nvPr/>
            </p:nvSpPr>
            <p:spPr>
              <a:xfrm>
                <a:off x="838199" y="4861672"/>
                <a:ext cx="4214192" cy="1144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br>
                  <a:rPr lang="pt-BR" sz="3200" b="0" dirty="0"/>
                </a:br>
                <a:endParaRPr lang="pt-BR" sz="3200" b="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4DEDDC3-2E69-4384-822C-044BD1027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861672"/>
                <a:ext cx="4214192" cy="1144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152D9418-ACDB-4933-B92E-6B46F513C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623" y="1905000"/>
            <a:ext cx="6769377" cy="304799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550756D-A4E8-4DD3-98DC-A850278989B8}"/>
              </a:ext>
            </a:extLst>
          </p:cNvPr>
          <p:cNvSpPr txBox="1"/>
          <p:nvPr/>
        </p:nvSpPr>
        <p:spPr>
          <a:xfrm>
            <a:off x="5422623" y="5221357"/>
            <a:ext cx="5931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*Incluir a biblioteca &lt;</a:t>
            </a:r>
            <a:r>
              <a:rPr lang="pt-BR" sz="2400" b="1" dirty="0" err="1"/>
              <a:t>cmath</a:t>
            </a:r>
            <a:r>
              <a:rPr lang="pt-BR" sz="24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722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1AD57-57F7-41CB-AF61-C27EF6F0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Verificar posição de um ponto em relação a um vetor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E7E9F6-5D9F-41EA-9DF1-B6322E7EB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Dado um ponto, saber se ele está a direita, a esquerda ou colinear a um vetor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10B9C7-5CD8-45A4-854D-0962EC1CF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229" y="2928938"/>
            <a:ext cx="68389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1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A0B69-7680-456B-92B4-6CBEBA23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Verificar posição de um ponto em relação a um vetor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8F0B47-E6F4-4AA4-A5C4-6F4BF9EC5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6027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Observe mais uma propriedade de produto vetorial: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CDC5EB-5B8C-4E0C-955E-8A3DC3877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28" y="2610843"/>
            <a:ext cx="3115655" cy="3922893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ED08B0E-8484-4CF0-9CF3-7995F49C7948}"/>
              </a:ext>
            </a:extLst>
          </p:cNvPr>
          <p:cNvSpPr txBox="1">
            <a:spLocks/>
          </p:cNvSpPr>
          <p:nvPr/>
        </p:nvSpPr>
        <p:spPr>
          <a:xfrm>
            <a:off x="4784035" y="3115986"/>
            <a:ext cx="6057637" cy="2449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Dado o exemplo ao lado, se calcularmos </a:t>
            </a:r>
            <a:r>
              <a:rPr lang="pt-BR" dirty="0" err="1"/>
              <a:t>axb</a:t>
            </a:r>
            <a:r>
              <a:rPr lang="pt-BR" dirty="0"/>
              <a:t> o retorno da função que calcula o produto vetorial será positivo, já se fizermos </a:t>
            </a:r>
            <a:r>
              <a:rPr lang="pt-BR" dirty="0" err="1"/>
              <a:t>bxa</a:t>
            </a:r>
            <a:r>
              <a:rPr lang="pt-BR" dirty="0"/>
              <a:t>, encontraremos um valor negativo</a:t>
            </a:r>
          </a:p>
        </p:txBody>
      </p:sp>
    </p:spTree>
    <p:extLst>
      <p:ext uri="{BB962C8B-B14F-4D97-AF65-F5344CB8AC3E}">
        <p14:creationId xmlns:p14="http://schemas.microsoft.com/office/powerpoint/2010/main" val="120742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A0B69-7680-456B-92B4-6CBEBA23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Verificar posição de um ponto em relação a um vetor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8F0B47-E6F4-4AA4-A5C4-6F4BF9EC5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Sabendo disso, para verificar a posição de um ponto (C) em relação a um vetor (AB), criamos um terceiro vetor (AC), e calculamos o produto vetorial de AB por AC. Se for positivo, o ponto C está a esquerda, se for negativo, está a direita e se for nulo, é colinear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FE8759-D338-4ABB-B213-C2CDA7C4D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60" y="3740150"/>
            <a:ext cx="3762375" cy="27527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4FBB394-890E-4D05-8302-7FCBC42AD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218" y="3563937"/>
            <a:ext cx="3724275" cy="3048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1117FE0-B80E-46F7-B0EE-9D76C93C6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535" y="4194244"/>
            <a:ext cx="3543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55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A0B69-7680-456B-92B4-6CBEBA23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Verificar posição de um ponto em relação a um vetor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54DB7F-6653-4DD0-9C52-4013F1925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633" y="1690688"/>
            <a:ext cx="4655654" cy="51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11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8CA37-5056-4995-8D18-0E4428C1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Verificar se um ponto pertence ou não a um triângulo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1E0550-079C-4743-B3C6-EA7B1DC20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Dado um triângulo ABC, queremos verificar se um ponto P  está dentro, fora ou na borda desse triângulo. Para isso, utilizaremos o mesmo recurso citado anteriormente. Transformamos os três lados do triângulo em vetores e verificamos se o sentido é o mesmo.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A75F6C-6D61-43EC-999B-C53D410A7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42703"/>
            <a:ext cx="3286125" cy="29241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7D82E29-0F93-4481-BAFC-3B24943ADAC8}"/>
              </a:ext>
            </a:extLst>
          </p:cNvPr>
          <p:cNvSpPr txBox="1"/>
          <p:nvPr/>
        </p:nvSpPr>
        <p:spPr>
          <a:xfrm>
            <a:off x="4585252" y="3742703"/>
            <a:ext cx="62947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No exemplo ao lado, o ponto P está a esquerda do vetor AB, BC e CA ao mesmo tempo, logo ele está dentro do triângulo</a:t>
            </a:r>
          </a:p>
        </p:txBody>
      </p:sp>
    </p:spTree>
    <p:extLst>
      <p:ext uri="{BB962C8B-B14F-4D97-AF65-F5344CB8AC3E}">
        <p14:creationId xmlns:p14="http://schemas.microsoft.com/office/powerpoint/2010/main" val="399374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8CA37-5056-4995-8D18-0E4428C1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Verificar se um ponto pertence ou não a um triângulo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5DB1686-F781-42FD-B6C0-27F96CBBE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7" y="1757362"/>
            <a:ext cx="3705225" cy="33432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71E94AF-FCB6-4F6C-ABDA-EFAA0C61BD79}"/>
              </a:ext>
            </a:extLst>
          </p:cNvPr>
          <p:cNvSpPr txBox="1"/>
          <p:nvPr/>
        </p:nvSpPr>
        <p:spPr>
          <a:xfrm>
            <a:off x="4373217" y="2226365"/>
            <a:ext cx="62285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Já neste segundo caso, o ponto P está a esquerda do vetor CA e AB, mas está a direita do vetor BC, logo, o ponto P está fora do triângulo.</a:t>
            </a:r>
          </a:p>
        </p:txBody>
      </p:sp>
    </p:spTree>
    <p:extLst>
      <p:ext uri="{BB962C8B-B14F-4D97-AF65-F5344CB8AC3E}">
        <p14:creationId xmlns:p14="http://schemas.microsoft.com/office/powerpoint/2010/main" val="2021716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8CA37-5056-4995-8D18-0E4428C1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Verificar se um ponto pertence ou não a um triângulo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20AA327-CE6A-466B-8E08-A6CEBA21A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8167"/>
            <a:ext cx="6392010" cy="451132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2112189-775A-45B0-A4B7-6F18957E1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0" y="2275129"/>
            <a:ext cx="32575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5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F7A41-88CA-4A69-8CB6-1E1B793A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de um polígono convexo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DAD9F2-90E1-4CD3-95CC-862DB8263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Nós já sabemos como calcular área de um triangulo, certo? Então para calcular a área de um polígono </a:t>
            </a:r>
            <a:r>
              <a:rPr lang="pt-BR" b="1" dirty="0"/>
              <a:t>CONVEXO</a:t>
            </a:r>
            <a:r>
              <a:rPr lang="pt-BR" dirty="0"/>
              <a:t>, basta dividi-lo em triângulos.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FDCB81-5C9F-475E-B52B-838389215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146" y="2813112"/>
            <a:ext cx="6899413" cy="349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13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F7A41-88CA-4A69-8CB6-1E1B793A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de um polígono convexo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6BE83E-3E64-4221-8FAD-62E63BF8D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4988"/>
            <a:ext cx="4581525" cy="42862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D18AF4F-9F87-4E3A-B6F3-1ED9E74B4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525" y="2340044"/>
            <a:ext cx="7485598" cy="30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4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B2346-0F5B-4534-8394-3CDC666E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e vetores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0399078-4E3B-4535-B1DF-0534E023D596}"/>
              </a:ext>
            </a:extLst>
          </p:cNvPr>
          <p:cNvSpPr txBox="1"/>
          <p:nvPr/>
        </p:nvSpPr>
        <p:spPr>
          <a:xfrm>
            <a:off x="850369" y="2022222"/>
            <a:ext cx="814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Para representar os pontos e vetores, usaremos uma </a:t>
            </a:r>
            <a:r>
              <a:rPr lang="pt-BR" sz="2400" dirty="0" err="1"/>
              <a:t>struct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518F89-06C6-4622-93A0-5C32CD956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5421"/>
            <a:ext cx="4085556" cy="227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4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EE8B8-CFAB-4149-AC79-EFB25EC0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Reta e segmento de reta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196875-4169-43DB-B444-BE1518E20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Agora introduzimos mais dois tipos de elementos: a reta e o segmento de reta. A reta é definida por dois pontos, e o segmento também é definido por dois pontos, porém é finito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8FBA56-3224-4827-A851-5DAF19CD8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770" y="3263900"/>
            <a:ext cx="79724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84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EE8B8-CFAB-4149-AC79-EFB25EC0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Reta e segmento de reta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196875-4169-43DB-B444-BE1518E20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Para representa-los utilizamos outra </a:t>
            </a:r>
            <a:r>
              <a:rPr lang="pt-BR" dirty="0" err="1"/>
              <a:t>struct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975E34-3C3A-4173-9EC6-4D3EBBDD5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7063"/>
            <a:ext cx="4515420" cy="242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54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FF0BE-6A95-450D-A50C-59FAB90D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101"/>
            <a:ext cx="10515600" cy="1325563"/>
          </a:xfrm>
        </p:spPr>
        <p:txBody>
          <a:bodyPr/>
          <a:lstStyle/>
          <a:p>
            <a:r>
              <a:rPr lang="pt-BR" dirty="0"/>
              <a:t>Verificar se um ponto pertence a um segmento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57EC6C-9E1E-4949-A19D-AE1FD4A0C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6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Para verificar se um ponto pertence a um segmento, não basta verificar se o ponto está colinear ao segmento de reta, também é preciso verificar se os intervalos são favoráveis. Para isso, verificamos as seguintes situações: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0E3BEE-9AD7-48C0-A454-52C5D68C8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845" y="3195075"/>
            <a:ext cx="3266869" cy="304328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66892D8-BFFA-48D1-8BC8-F130D18EA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385" y="2996293"/>
            <a:ext cx="4818615" cy="364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06BEC-151B-4B01-9746-CFE32FD0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4371866-0001-4AB8-AE72-D81119265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435" y="2057400"/>
            <a:ext cx="5543550" cy="27432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A962348-7C7B-4F26-9025-E9AAFF6B1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643" y="2266380"/>
            <a:ext cx="5367161" cy="232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4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06BEC-151B-4B01-9746-CFE32FD0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 escalar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DD5FB434-1482-4336-8775-565D995E4B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Dado um vetor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um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vetor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pt-BR" dirty="0"/>
                  <a:t> o seu produto escalar é dado por:</a:t>
                </a:r>
              </a:p>
              <a:p>
                <a:pPr marL="0" indent="0">
                  <a:buNone/>
                </a:pP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pt-B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𝐵𝑥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𝐴𝑦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𝐵𝑦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DD5FB434-1482-4336-8775-565D995E4B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2A56F71C-4668-4537-9013-52F58245B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41035"/>
            <a:ext cx="4857346" cy="218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99506-5D98-4F15-A849-A2143EB6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 vetorial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8DFAD6-45C7-4C8B-9F38-E2F4C1D6F4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O produto vetorial, em três dimensões, é dado por: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⃗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acc>
                              <m:accPr>
                                <m:chr m:val="⃗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acc>
                              <m:accPr>
                                <m:chr m:val="⃗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𝐴𝑦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𝐴𝑧</m:t>
                            </m:r>
                          </m: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𝐵𝑥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𝐵𝑦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𝐵𝑧</m:t>
                            </m:r>
                          </m:e>
                        </m:eqArr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Considerando a componente z = 0 para ambos os vetores, temos: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⃗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acc>
                              <m:accPr>
                                <m:chr m:val="⃗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acc>
                              <m:accPr>
                                <m:chr m:val="⃗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𝐴𝑦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  0</m:t>
                            </m:r>
                          </m: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𝐵𝑥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𝐵𝑦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  0</m:t>
                            </m:r>
                          </m:e>
                        </m:eqAr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𝐵𝑥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acc>
                      <m:accPr>
                        <m:chr m:val="⃗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8DFAD6-45C7-4C8B-9F38-E2F4C1D6F4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51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99506-5D98-4F15-A849-A2143EB6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 vetorial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8DFAD6-45C7-4C8B-9F38-E2F4C1D6F4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Como não temos uma componente k, mantém-se apenas o valor numérico do produto vetorial, então: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8DFAD6-45C7-4C8B-9F38-E2F4C1D6F4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EFD12041-1FA2-4DC2-A256-85D7B49F7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693" y="3851828"/>
            <a:ext cx="5954614" cy="232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3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E246A-5264-4883-A950-B5CA460D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triângulo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54BBC-FF15-4087-BB27-BEDF722AC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Para calcular a área de um triangulo, recorremos a uma propriedade do produto vetorial. Dado o produto vetorial entre A e B, o módulo do vetor calculado é igual ao paralelogramo destacado abaixo: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F561A9-3709-4CC2-871A-A025C38FC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3349625"/>
            <a:ext cx="49339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8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F40A4-411F-4B42-919C-EF0F48B4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triângulo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C1FF55-3B66-42C6-90FA-3AD5897C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Então, sabendo disso, consideramos o seguinte triângulo: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1C092C-35EC-4892-9AAC-51DAC285E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948" y="2859364"/>
            <a:ext cx="32861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3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F40A4-411F-4B42-919C-EF0F48B4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triângulo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C1FF55-3B66-42C6-90FA-3AD5897C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 considerarmos que dois de seus lados são vetores (AC e AB, por exemplo), podemos calcular o produto vetorial dos mesmos, e a área gerada será igual à área do paralelogramo. Logo, a área do triangulo será a metade da área calculada anteriormente.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1C092C-35EC-4892-9AAC-51DAC285E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357" y="3429000"/>
            <a:ext cx="3286125" cy="32480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F306B52-C956-4074-A221-646089C39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29012"/>
            <a:ext cx="44672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78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D332A0B58F52842A69A1825C3178325" ma:contentTypeVersion="7" ma:contentTypeDescription="Crie um novo documento." ma:contentTypeScope="" ma:versionID="10fab2b391eefdd29bd6dc1fdd4cca8b">
  <xsd:schema xmlns:xsd="http://www.w3.org/2001/XMLSchema" xmlns:xs="http://www.w3.org/2001/XMLSchema" xmlns:p="http://schemas.microsoft.com/office/2006/metadata/properties" xmlns:ns2="50353699-2d66-4389-a855-17283acd9e4b" targetNamespace="http://schemas.microsoft.com/office/2006/metadata/properties" ma:root="true" ma:fieldsID="1951f43c0b68510f53fa707e49b0fa84" ns2:_="">
    <xsd:import namespace="50353699-2d66-4389-a855-17283acd9e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353699-2d66-4389-a855-17283acd9e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BDDD0F-77E2-4710-8631-32031FEF5A38}"/>
</file>

<file path=customXml/itemProps2.xml><?xml version="1.0" encoding="utf-8"?>
<ds:datastoreItem xmlns:ds="http://schemas.openxmlformats.org/officeDocument/2006/customXml" ds:itemID="{EC5910BD-5E07-45A3-B7AB-323B70BFEED5}"/>
</file>

<file path=customXml/itemProps3.xml><?xml version="1.0" encoding="utf-8"?>
<ds:datastoreItem xmlns:ds="http://schemas.openxmlformats.org/officeDocument/2006/customXml" ds:itemID="{3A8EFA80-D3FD-4C4E-956A-F266A777D259}"/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681</Words>
  <Application>Microsoft Office PowerPoint</Application>
  <PresentationFormat>Widescreen</PresentationFormat>
  <Paragraphs>48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Tema do Office</vt:lpstr>
      <vt:lpstr>Geometria</vt:lpstr>
      <vt:lpstr>Pontos e vetores</vt:lpstr>
      <vt:lpstr>Vetores</vt:lpstr>
      <vt:lpstr>Produto escalar</vt:lpstr>
      <vt:lpstr>Produto vetorial</vt:lpstr>
      <vt:lpstr>Produto vetorial</vt:lpstr>
      <vt:lpstr>Área do triângulo</vt:lpstr>
      <vt:lpstr>Área do triângulo</vt:lpstr>
      <vt:lpstr>Área do triângulo</vt:lpstr>
      <vt:lpstr>Área do triângulo</vt:lpstr>
      <vt:lpstr>Verificar posição de um ponto em relação a um vetor</vt:lpstr>
      <vt:lpstr>Verificar posição de um ponto em relação a um vetor</vt:lpstr>
      <vt:lpstr>Verificar posição de um ponto em relação a um vetor</vt:lpstr>
      <vt:lpstr>Verificar posição de um ponto em relação a um vetor</vt:lpstr>
      <vt:lpstr>Verificar se um ponto pertence ou não a um triângulo</vt:lpstr>
      <vt:lpstr>Verificar se um ponto pertence ou não a um triângulo</vt:lpstr>
      <vt:lpstr>Verificar se um ponto pertence ou não a um triângulo</vt:lpstr>
      <vt:lpstr>Área de um polígono convexo</vt:lpstr>
      <vt:lpstr>Área de um polígono convexo</vt:lpstr>
      <vt:lpstr>Reta e segmento de reta</vt:lpstr>
      <vt:lpstr>Reta e segmento de reta</vt:lpstr>
      <vt:lpstr>Verificar se um ponto pertence a um segmento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Geometria</dc:title>
  <dc:creator>vinícius lemos de aguiar</dc:creator>
  <cp:lastModifiedBy>vinícius lemos de aguiar</cp:lastModifiedBy>
  <cp:revision>13</cp:revision>
  <dcterms:created xsi:type="dcterms:W3CDTF">2020-05-18T03:35:05Z</dcterms:created>
  <dcterms:modified xsi:type="dcterms:W3CDTF">2020-05-18T09:39:28Z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0x010100AD332A0B58F52842A69A1825C3178325</vt:lpwstr>
  </property>
</Properties>
</file>