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2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1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8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35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1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5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16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1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recursivos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4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Recursividade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recursividade é a definição de uma sub-rotina (função ou método) que pode invocar a si mesma.</a:t>
            </a:r>
          </a:p>
          <a:p>
            <a:r>
              <a:rPr lang="pt-BR" smtClean="0"/>
              <a:t>Isto produz um efeito parecido com uma estrutura de repetição, onde um conjunto de instruções é executado várias vezes.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8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1: fatorial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mtClean="0"/>
                  <a:t>O fatorial de um número n, denotado por n! é definido como:</a:t>
                </a:r>
              </a:p>
              <a:p>
                <a:pPr marL="0" indent="0">
                  <a:buNone/>
                </a:pPr>
                <a:endParaRPr lang="pt-BR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×2×3×…×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  <a:p>
                <a:pPr marL="0" indent="0">
                  <a:buNone/>
                </a:pPr>
                <a:endParaRPr lang="pt-BR" smtClean="0"/>
              </a:p>
              <a:p>
                <a:pPr marL="0" indent="0">
                  <a:buNone/>
                </a:pPr>
                <a:r>
                  <a:rPr lang="pt-BR" smtClean="0"/>
                  <a:t>Alternativamente, podemos escrever:</a:t>
                </a:r>
              </a:p>
              <a:p>
                <a:pPr marL="0" indent="0">
                  <a:buNone/>
                </a:pPr>
                <a:endParaRPr lang="pt-BR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1: fatorial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mtClean="0"/>
              </a:p>
              <a:p>
                <a:pPr marL="0" indent="0">
                  <a:buNone/>
                </a:pP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fatorial(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</a:p>
              <a:p>
                <a:pPr marL="0" indent="0">
                  <a:buNone/>
                </a:pP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(n==0)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n*fatorial(n-1);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0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isto funciona?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346" y="2030341"/>
            <a:ext cx="6790899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fatorial(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(n==0)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n*fatorial(n-1);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647295" y="2027166"/>
            <a:ext cx="4544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fatorial(3)</a:t>
            </a:r>
          </a:p>
          <a:p>
            <a:r>
              <a:rPr lang="pt-BR" sz="2400"/>
              <a:t> </a:t>
            </a:r>
            <a:r>
              <a:rPr lang="pt-BR" sz="2400" smtClean="0"/>
              <a:t>   fatorial(2)</a:t>
            </a:r>
          </a:p>
          <a:p>
            <a:r>
              <a:rPr lang="pt-BR" sz="2400"/>
              <a:t> </a:t>
            </a:r>
            <a:r>
              <a:rPr lang="pt-BR" sz="2400" smtClean="0"/>
              <a:t>       fatorial(1)</a:t>
            </a:r>
          </a:p>
          <a:p>
            <a:r>
              <a:rPr lang="pt-BR" sz="2400"/>
              <a:t> </a:t>
            </a:r>
            <a:r>
              <a:rPr lang="pt-BR" sz="2400" smtClean="0"/>
              <a:t>           fatorial(0)</a:t>
            </a:r>
          </a:p>
          <a:p>
            <a:endParaRPr lang="pt-BR" sz="2400"/>
          </a:p>
          <a:p>
            <a:r>
              <a:rPr lang="pt-BR" sz="2400" smtClean="0"/>
              <a:t>Complexidade de tempo: O(n)</a:t>
            </a:r>
          </a:p>
          <a:p>
            <a:r>
              <a:rPr lang="pt-BR" sz="2400" smtClean="0"/>
              <a:t>Consumo de memória: O(n)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7518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2: sequência de Fibonacci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1153" y="2371559"/>
            <a:ext cx="10789693" cy="4707530"/>
          </a:xfrm>
        </p:spPr>
        <p:txBody>
          <a:bodyPr>
            <a:normAutofit/>
          </a:bodyPr>
          <a:lstStyle/>
          <a:p>
            <a:r>
              <a:rPr lang="pt-BR" smtClean="0"/>
              <a:t>Na matemática, a sucessão de Fibonacci (ou sequência de Fibonacci), é uma sequência de números inteiros, começando normalmente por 0 e 1, na qual cada termo subsequente corresponde à soma dos dois anteriores. </a:t>
            </a:r>
          </a:p>
          <a:p>
            <a:r>
              <a:rPr lang="pt-BR" smtClean="0"/>
              <a:t>A sequência recebeu o nome do matemático italiano Leonardo de Pisa, mais conhecido por Fibonacci, que descreveu, no ano de 1202, o crescimento de uma população de coelhos, a partir desta.</a:t>
            </a:r>
          </a:p>
          <a:p>
            <a:endParaRPr lang="pt-BR"/>
          </a:p>
          <a:p>
            <a:r>
              <a:rPr lang="pt-BR" smtClean="0"/>
              <a:t>0 1 1 2 3 5 8 13 21 ...</a:t>
            </a:r>
            <a:endParaRPr lang="pt-BR"/>
          </a:p>
        </p:txBody>
      </p:sp>
      <p:pic>
        <p:nvPicPr>
          <p:cNvPr id="1026" name="Picture 2" descr="Credit: Corbis via Getty Images/Stefano Bianchett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315" y="365125"/>
            <a:ext cx="1795798" cy="200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9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2: sequência de Fibonacci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</p:spPr>
            <p:txBody>
              <a:bodyPr>
                <a:normAutofit/>
              </a:bodyPr>
              <a:lstStyle/>
              <a:p>
                <a:r>
                  <a:rPr lang="pt-BR" smtClean="0"/>
                  <a:t>O n-ésimo termo desta sequência pode ser escrito como:</a:t>
                </a:r>
              </a:p>
              <a:p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  <a:p>
                <a:pPr marL="0" indent="0">
                  <a:buNone/>
                </a:pPr>
                <a:endParaRPr lang="pt-BR"/>
              </a:p>
              <a:p>
                <a:pPr marL="0" indent="0">
                  <a:buNone/>
                </a:pPr>
                <a:r>
                  <a:rPr lang="pt-BR" smtClean="0"/>
                  <a:t>Exercício: tente escrever uma função que calcule o n-ésimo termo da sequência de Fibonacci, usando a equação acima.</a:t>
                </a:r>
                <a:endParaRPr lang="pt-BR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  <a:blipFill>
                <a:blip r:embed="rId2"/>
                <a:stretch>
                  <a:fillRect l="-1130" t="-2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28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2: sequência de Fibonacci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  <a:p>
                <a:pPr marL="0" indent="0">
                  <a:buNone/>
                </a:pPr>
                <a:endParaRPr lang="pt-BR" b="1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fib(int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</a:p>
              <a:p>
                <a:pPr marL="0" indent="0">
                  <a:buNone/>
                </a:pP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(n==0)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(n==1)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fib(n-1)+fib(n-2);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pt-BR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  <a:blipFill>
                <a:blip r:embed="rId2"/>
                <a:stretch>
                  <a:fillRect l="-734" t="-129" b="-2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9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Quantas chamadas vão ser feitas à função fib para calcular fib(3)?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92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3D46EDC77CD54391FA2190FADB3D9F" ma:contentTypeVersion="2" ma:contentTypeDescription="Crie um novo documento." ma:contentTypeScope="" ma:versionID="90f52b3c9e486596d57a1e9299ec2f9b">
  <xsd:schema xmlns:xsd="http://www.w3.org/2001/XMLSchema" xmlns:xs="http://www.w3.org/2001/XMLSchema" xmlns:p="http://schemas.microsoft.com/office/2006/metadata/properties" xmlns:ns2="673811bb-7897-4135-9068-78163f632e44" targetNamespace="http://schemas.microsoft.com/office/2006/metadata/properties" ma:root="true" ma:fieldsID="b5e953f64655d1ca7527e0e2d52c5b05" ns2:_="">
    <xsd:import namespace="673811bb-7897-4135-9068-78163f632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811bb-7897-4135-9068-78163f632e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8F780F-F6D8-42D6-963F-B0CB88866B54}"/>
</file>

<file path=customXml/itemProps2.xml><?xml version="1.0" encoding="utf-8"?>
<ds:datastoreItem xmlns:ds="http://schemas.openxmlformats.org/officeDocument/2006/customXml" ds:itemID="{E2A0B574-1D55-49CF-A90D-598CB9A9D095}"/>
</file>

<file path=customXml/itemProps3.xml><?xml version="1.0" encoding="utf-8"?>
<ds:datastoreItem xmlns:ds="http://schemas.openxmlformats.org/officeDocument/2006/customXml" ds:itemID="{51295217-7CCE-404B-B9F2-7D50A6A8F2B1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Tema do Office</vt:lpstr>
      <vt:lpstr>Algoritmos recursivos</vt:lpstr>
      <vt:lpstr>Recursividade</vt:lpstr>
      <vt:lpstr>Exemplo 1: fatorial</vt:lpstr>
      <vt:lpstr>Exemplo 1: fatorial</vt:lpstr>
      <vt:lpstr>Como isto funciona?</vt:lpstr>
      <vt:lpstr>Exemplo 2: sequência de Fibonacci</vt:lpstr>
      <vt:lpstr>Exemplo 2: sequência de Fibonacci</vt:lpstr>
      <vt:lpstr>Exemplo 2: sequência de Fibonacci</vt:lpstr>
      <vt:lpstr>Exercício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Carlos Alberto Ynoguti</dc:creator>
  <cp:lastModifiedBy>Carlos Alberto Ynoguti</cp:lastModifiedBy>
  <cp:revision>5</cp:revision>
  <dcterms:created xsi:type="dcterms:W3CDTF">2021-03-05T15:47:37Z</dcterms:created>
  <dcterms:modified xsi:type="dcterms:W3CDTF">2021-03-05T16:30:17Z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0x010100373D46EDC77CD54391FA2190FADB3D9F</vt:lpwstr>
  </property>
</Properties>
</file>