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23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1pPr>
    <a:lvl2pPr marL="0" marR="0" indent="34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2pPr>
    <a:lvl3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3pPr>
    <a:lvl4pPr marL="0" marR="0" indent="1028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4pPr>
    <a:lvl5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5pPr>
    <a:lvl6pPr marL="0" marR="0" indent="1714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6pPr>
    <a:lvl7pPr marL="0" marR="0" indent="2057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7pPr>
    <a:lvl8pPr marL="0" marR="0" indent="2400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8pPr>
    <a:lvl9pPr marL="0" marR="0" indent="2743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Col>
    <a:lastRow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46" d="100"/>
          <a:sy n="46" d="100"/>
        </p:scale>
        <p:origin x="1434" y="66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5" name="Shape 20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4572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9144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13716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18288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2286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27432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32004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36576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>
            <a:off x="647700" y="4749800"/>
            <a:ext cx="11709421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>
            <a:lvl1pPr>
              <a:defRPr sz="5300"/>
            </a:lvl1pPr>
          </a:lstStyle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5016500"/>
            <a:ext cx="118618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</a:lvl1pPr>
            <a:lvl2pPr marL="0" indent="0">
              <a:spcBef>
                <a:spcPts val="0"/>
              </a:spcBef>
              <a:buSzTx/>
              <a:buNone/>
              <a:defRPr sz="2600"/>
            </a:lvl2pPr>
            <a:lvl3pPr marL="0" indent="0">
              <a:spcBef>
                <a:spcPts val="0"/>
              </a:spcBef>
              <a:buSzTx/>
              <a:buNone/>
              <a:defRPr sz="2600"/>
            </a:lvl3pPr>
            <a:lvl4pPr marL="0" indent="0">
              <a:spcBef>
                <a:spcPts val="0"/>
              </a:spcBef>
              <a:buSzTx/>
              <a:buNone/>
              <a:defRPr sz="2600"/>
            </a:lvl4pPr>
            <a:lvl5pPr marL="0" indent="0">
              <a:spcBef>
                <a:spcPts val="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268200" y="9199778"/>
            <a:ext cx="312014" cy="299823"/>
          </a:xfrm>
          <a:prstGeom prst="rect">
            <a:avLst/>
          </a:prstGeom>
        </p:spPr>
        <p:txBody>
          <a:bodyPr/>
          <a:lstStyle>
            <a:lvl1pPr algn="l"/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ítulo, Marcadores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Line"/>
          <p:cNvSpPr/>
          <p:nvPr/>
        </p:nvSpPr>
        <p:spPr>
          <a:xfrm>
            <a:off x="647700" y="1968500"/>
            <a:ext cx="4876867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4" name="Image"/>
          <p:cNvSpPr>
            <a:spLocks noGrp="1"/>
          </p:cNvSpPr>
          <p:nvPr>
            <p:ph type="pic" idx="21"/>
          </p:nvPr>
        </p:nvSpPr>
        <p:spPr>
          <a:xfrm>
            <a:off x="6481167" y="-146050"/>
            <a:ext cx="6654801" cy="9904216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95" name="Title Text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>
            <a:lvl1pPr>
              <a:defRPr sz="4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9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2324100"/>
            <a:ext cx="5080000" cy="6565900"/>
          </a:xfrm>
          <a:prstGeom prst="rect">
            <a:avLst/>
          </a:prstGeom>
        </p:spPr>
        <p:txBody>
          <a:bodyPr/>
          <a:lstStyle>
            <a:lvl1pPr marL="266700" indent="-266700">
              <a:spcBef>
                <a:spcPts val="4800"/>
              </a:spcBef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11200" indent="-266700">
              <a:spcBef>
                <a:spcPts val="4800"/>
              </a:spcBef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10743" y="9199778"/>
            <a:ext cx="312014" cy="299823"/>
          </a:xfrm>
          <a:prstGeom prst="rect">
            <a:avLst/>
          </a:prstGeom>
        </p:spPr>
        <p:txBody>
          <a:bodyPr/>
          <a:lstStyle>
            <a:lvl1pPr algn="l"/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2 Acima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Line"/>
          <p:cNvSpPr/>
          <p:nvPr/>
        </p:nvSpPr>
        <p:spPr>
          <a:xfrm flipH="1">
            <a:off x="6502399" y="1803400"/>
            <a:ext cx="1" cy="4318000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5" name="Image"/>
          <p:cNvSpPr>
            <a:spLocks noGrp="1"/>
          </p:cNvSpPr>
          <p:nvPr>
            <p:ph type="pic" sz="half" idx="21"/>
          </p:nvPr>
        </p:nvSpPr>
        <p:spPr>
          <a:xfrm>
            <a:off x="6040708" y="1640743"/>
            <a:ext cx="6965737" cy="46519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06" name="Image"/>
          <p:cNvSpPr>
            <a:spLocks noGrp="1"/>
          </p:cNvSpPr>
          <p:nvPr>
            <p:ph type="pic" sz="half" idx="22"/>
          </p:nvPr>
        </p:nvSpPr>
        <p:spPr>
          <a:xfrm>
            <a:off x="330200" y="1701800"/>
            <a:ext cx="6960197" cy="46482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0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2 Acima Vertical 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Line"/>
          <p:cNvSpPr/>
          <p:nvPr/>
        </p:nvSpPr>
        <p:spPr>
          <a:xfrm flipH="1">
            <a:off x="4432299" y="1778000"/>
            <a:ext cx="1" cy="5054600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6" name="Image"/>
          <p:cNvSpPr>
            <a:spLocks noGrp="1"/>
          </p:cNvSpPr>
          <p:nvPr>
            <p:ph type="pic" sz="half" idx="21"/>
          </p:nvPr>
        </p:nvSpPr>
        <p:spPr>
          <a:xfrm>
            <a:off x="-414201" y="1647535"/>
            <a:ext cx="7354056" cy="536364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17" name="Image"/>
          <p:cNvSpPr>
            <a:spLocks noGrp="1"/>
          </p:cNvSpPr>
          <p:nvPr>
            <p:ph type="pic" idx="22"/>
          </p:nvPr>
        </p:nvSpPr>
        <p:spPr>
          <a:xfrm>
            <a:off x="3792931" y="1077019"/>
            <a:ext cx="9012626" cy="601886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1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2 Acima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Line"/>
          <p:cNvSpPr/>
          <p:nvPr/>
        </p:nvSpPr>
        <p:spPr>
          <a:xfrm flipH="1">
            <a:off x="6489699" y="508000"/>
            <a:ext cx="1" cy="801373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7" name="Image"/>
          <p:cNvSpPr>
            <a:spLocks noGrp="1"/>
          </p:cNvSpPr>
          <p:nvPr>
            <p:ph type="pic" idx="21"/>
          </p:nvPr>
        </p:nvSpPr>
        <p:spPr>
          <a:xfrm>
            <a:off x="-800100" y="509193"/>
            <a:ext cx="11039774" cy="805180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28" name="Image"/>
          <p:cNvSpPr>
            <a:spLocks noGrp="1"/>
          </p:cNvSpPr>
          <p:nvPr>
            <p:ph type="pic" idx="22"/>
          </p:nvPr>
        </p:nvSpPr>
        <p:spPr>
          <a:xfrm>
            <a:off x="6615466" y="-234950"/>
            <a:ext cx="5998935" cy="892810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2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3 Acima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Line"/>
          <p:cNvSpPr/>
          <p:nvPr/>
        </p:nvSpPr>
        <p:spPr>
          <a:xfrm flipH="1">
            <a:off x="4444998" y="1777968"/>
            <a:ext cx="1" cy="506738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8" name="Line"/>
          <p:cNvSpPr/>
          <p:nvPr/>
        </p:nvSpPr>
        <p:spPr>
          <a:xfrm flipH="1">
            <a:off x="8547098" y="1777968"/>
            <a:ext cx="1" cy="506738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9" name="Image"/>
          <p:cNvSpPr>
            <a:spLocks noGrp="1"/>
          </p:cNvSpPr>
          <p:nvPr>
            <p:ph type="pic" sz="half" idx="21"/>
          </p:nvPr>
        </p:nvSpPr>
        <p:spPr>
          <a:xfrm>
            <a:off x="-3403600" y="1612900"/>
            <a:ext cx="8082196" cy="539750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40" name="Image"/>
          <p:cNvSpPr>
            <a:spLocks noGrp="1"/>
          </p:cNvSpPr>
          <p:nvPr>
            <p:ph type="pic" idx="22"/>
          </p:nvPr>
        </p:nvSpPr>
        <p:spPr>
          <a:xfrm>
            <a:off x="7009166" y="-1035050"/>
            <a:ext cx="5998935" cy="892810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41" name="Image"/>
          <p:cNvSpPr>
            <a:spLocks noGrp="1"/>
          </p:cNvSpPr>
          <p:nvPr>
            <p:ph type="pic" sz="half" idx="23"/>
          </p:nvPr>
        </p:nvSpPr>
        <p:spPr>
          <a:xfrm>
            <a:off x="3201348" y="1263662"/>
            <a:ext cx="7806387" cy="5693546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4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Image"/>
          <p:cNvSpPr>
            <a:spLocks noGrp="1"/>
          </p:cNvSpPr>
          <p:nvPr>
            <p:ph type="pic" idx="21"/>
          </p:nvPr>
        </p:nvSpPr>
        <p:spPr>
          <a:xfrm>
            <a:off x="241300" y="305993"/>
            <a:ext cx="12522201" cy="913300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5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3 Aci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Line"/>
          <p:cNvSpPr/>
          <p:nvPr/>
        </p:nvSpPr>
        <p:spPr>
          <a:xfrm flipH="1">
            <a:off x="6489698" y="520668"/>
            <a:ext cx="1" cy="7962963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0" name="Line"/>
          <p:cNvSpPr/>
          <p:nvPr/>
        </p:nvSpPr>
        <p:spPr>
          <a:xfrm>
            <a:off x="6489696" y="4476750"/>
            <a:ext cx="5994408" cy="127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1" name="Image"/>
          <p:cNvSpPr>
            <a:spLocks noGrp="1"/>
          </p:cNvSpPr>
          <p:nvPr>
            <p:ph type="pic" idx="21"/>
          </p:nvPr>
        </p:nvSpPr>
        <p:spPr>
          <a:xfrm>
            <a:off x="506766" y="-234950"/>
            <a:ext cx="5998935" cy="892810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62" name="Image"/>
          <p:cNvSpPr>
            <a:spLocks noGrp="1"/>
          </p:cNvSpPr>
          <p:nvPr>
            <p:ph type="pic" sz="quarter" idx="22"/>
          </p:nvPr>
        </p:nvSpPr>
        <p:spPr>
          <a:xfrm>
            <a:off x="6634195" y="431800"/>
            <a:ext cx="5918201" cy="3952329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63" name="Image"/>
          <p:cNvSpPr>
            <a:spLocks noGrp="1"/>
          </p:cNvSpPr>
          <p:nvPr>
            <p:ph type="pic" sz="half" idx="23"/>
          </p:nvPr>
        </p:nvSpPr>
        <p:spPr>
          <a:xfrm>
            <a:off x="5917141" y="4016137"/>
            <a:ext cx="6693960" cy="447040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6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4 Aci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Line"/>
          <p:cNvSpPr/>
          <p:nvPr/>
        </p:nvSpPr>
        <p:spPr>
          <a:xfrm flipH="1">
            <a:off x="9067798" y="520668"/>
            <a:ext cx="1" cy="7962963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3" name="Line"/>
          <p:cNvSpPr/>
          <p:nvPr/>
        </p:nvSpPr>
        <p:spPr>
          <a:xfrm>
            <a:off x="9067796" y="3092450"/>
            <a:ext cx="3429023" cy="127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4" name="Line"/>
          <p:cNvSpPr/>
          <p:nvPr/>
        </p:nvSpPr>
        <p:spPr>
          <a:xfrm>
            <a:off x="9067796" y="5873750"/>
            <a:ext cx="3429023" cy="127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5" name="Image"/>
          <p:cNvSpPr>
            <a:spLocks noGrp="1"/>
          </p:cNvSpPr>
          <p:nvPr>
            <p:ph type="pic" idx="21"/>
          </p:nvPr>
        </p:nvSpPr>
        <p:spPr>
          <a:xfrm>
            <a:off x="-800100" y="509193"/>
            <a:ext cx="11039774" cy="805180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76" name="Image"/>
          <p:cNvSpPr>
            <a:spLocks noGrp="1"/>
          </p:cNvSpPr>
          <p:nvPr>
            <p:ph type="pic" sz="quarter" idx="22"/>
          </p:nvPr>
        </p:nvSpPr>
        <p:spPr>
          <a:xfrm>
            <a:off x="8837910" y="3187700"/>
            <a:ext cx="3803386" cy="25400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77" name="Image"/>
          <p:cNvSpPr>
            <a:spLocks noGrp="1"/>
          </p:cNvSpPr>
          <p:nvPr>
            <p:ph type="pic" sz="quarter" idx="23"/>
          </p:nvPr>
        </p:nvSpPr>
        <p:spPr>
          <a:xfrm>
            <a:off x="8877302" y="5993009"/>
            <a:ext cx="3733801" cy="2493529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78" name="Image"/>
          <p:cNvSpPr>
            <a:spLocks noGrp="1"/>
          </p:cNvSpPr>
          <p:nvPr>
            <p:ph type="pic" sz="quarter" idx="24"/>
          </p:nvPr>
        </p:nvSpPr>
        <p:spPr>
          <a:xfrm>
            <a:off x="9207500" y="-107950"/>
            <a:ext cx="3365500" cy="500881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7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e Marcadores - Esqu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18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2324100"/>
            <a:ext cx="5080000" cy="6565900"/>
          </a:xfrm>
          <a:prstGeom prst="rect">
            <a:avLst/>
          </a:prstGeom>
        </p:spPr>
        <p:txBody>
          <a:bodyPr/>
          <a:lstStyle>
            <a:lvl1pPr marL="266700" indent="-266700">
              <a:spcBef>
                <a:spcPts val="4800"/>
              </a:spcBef>
              <a:defRPr sz="2600"/>
            </a:lvl1pPr>
            <a:lvl2pPr marL="711200" indent="-266700">
              <a:spcBef>
                <a:spcPts val="4800"/>
              </a:spcBef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e Marcadores -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9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69300" y="2324100"/>
            <a:ext cx="4064000" cy="6565900"/>
          </a:xfrm>
          <a:prstGeom prst="rect">
            <a:avLst/>
          </a:prstGeom>
        </p:spPr>
        <p:txBody>
          <a:bodyPr/>
          <a:lstStyle>
            <a:lvl1pPr marL="266700" indent="-266700">
              <a:spcBef>
                <a:spcPts val="4800"/>
              </a:spcBef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11200" indent="-266700">
              <a:spcBef>
                <a:spcPts val="4800"/>
              </a:spcBef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e 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e Marcadores -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3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numCol="2" spcCol="593090"/>
          <a:lstStyle>
            <a:lvl1pPr marL="266700" indent="-266700">
              <a:spcBef>
                <a:spcPts val="4800"/>
              </a:spcBef>
              <a:defRPr sz="2600"/>
            </a:lvl1pPr>
            <a:lvl2pPr marL="711200" indent="-266700">
              <a:spcBef>
                <a:spcPts val="4800"/>
              </a:spcBef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863600"/>
            <a:ext cx="11861800" cy="8026400"/>
          </a:xfrm>
          <a:prstGeom prst="rect">
            <a:avLst/>
          </a:prstGeom>
        </p:spPr>
        <p:txBody>
          <a:bodyPr/>
          <a:lstStyle>
            <a:lvl1pPr marL="266700" indent="-266700">
              <a:spcBef>
                <a:spcPts val="7200"/>
              </a:spcBef>
              <a:defRPr sz="2600"/>
            </a:lvl1pPr>
            <a:lvl2pPr marL="711200" indent="-266700">
              <a:spcBef>
                <a:spcPts val="7200"/>
              </a:spcBef>
              <a:defRPr sz="2600"/>
            </a:lvl2pPr>
            <a:lvl3pPr>
              <a:spcBef>
                <a:spcPts val="7200"/>
              </a:spcBef>
              <a:defRPr sz="2600"/>
            </a:lvl3pPr>
            <a:lvl4pPr>
              <a:spcBef>
                <a:spcPts val="7200"/>
              </a:spcBef>
              <a:defRPr sz="2600"/>
            </a:lvl4pPr>
            <a:lvl5pPr>
              <a:spcBef>
                <a:spcPts val="7200"/>
              </a:spcBef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- Aci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ítulo - Ce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Text"/>
          <p:cNvSpPr txBox="1">
            <a:spLocks noGrp="1"/>
          </p:cNvSpPr>
          <p:nvPr>
            <p:ph type="title"/>
          </p:nvPr>
        </p:nvSpPr>
        <p:spPr>
          <a:xfrm>
            <a:off x="571500" y="3708400"/>
            <a:ext cx="11861800" cy="2336800"/>
          </a:xfrm>
          <a:prstGeom prst="rect">
            <a:avLst/>
          </a:prstGeom>
        </p:spPr>
        <p:txBody>
          <a:bodyPr anchor="ctr"/>
          <a:lstStyle>
            <a:lvl1pPr>
              <a:defRPr sz="4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268200" y="9199778"/>
            <a:ext cx="312014" cy="299823"/>
          </a:xfrm>
          <a:prstGeom prst="rect">
            <a:avLst/>
          </a:prstGeom>
        </p:spPr>
        <p:txBody>
          <a:bodyPr/>
          <a:lstStyle>
            <a:lvl1pPr algn="l"/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Line"/>
          <p:cNvSpPr/>
          <p:nvPr/>
        </p:nvSpPr>
        <p:spPr>
          <a:xfrm>
            <a:off x="7543800" y="7975600"/>
            <a:ext cx="0" cy="1422528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2" name="Image"/>
          <p:cNvSpPr>
            <a:spLocks noGrp="1"/>
          </p:cNvSpPr>
          <p:nvPr>
            <p:ph type="pic" idx="21"/>
          </p:nvPr>
        </p:nvSpPr>
        <p:spPr>
          <a:xfrm>
            <a:off x="-101600" y="0"/>
            <a:ext cx="13106401" cy="8752796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73" name="Title Text"/>
          <p:cNvSpPr txBox="1">
            <a:spLocks noGrp="1"/>
          </p:cNvSpPr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anchor="ctr"/>
          <a:lstStyle>
            <a:lvl1pPr algn="r">
              <a:defRPr sz="4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600">
                <a:solidFill>
                  <a:srgbClr val="A9A9A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None/>
              <a:defRPr sz="2600">
                <a:solidFill>
                  <a:srgbClr val="A9A9A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None/>
              <a:defRPr sz="2600">
                <a:solidFill>
                  <a:srgbClr val="A9A9A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None/>
              <a:defRPr sz="2600">
                <a:solidFill>
                  <a:srgbClr val="A9A9A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None/>
              <a:defRPr sz="2600">
                <a:solidFill>
                  <a:srgbClr val="A9A9A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Line"/>
          <p:cNvSpPr/>
          <p:nvPr/>
        </p:nvSpPr>
        <p:spPr>
          <a:xfrm>
            <a:off x="647700" y="4749800"/>
            <a:ext cx="4882122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3" name="Image"/>
          <p:cNvSpPr>
            <a:spLocks noGrp="1"/>
          </p:cNvSpPr>
          <p:nvPr>
            <p:ph type="pic" idx="21"/>
          </p:nvPr>
        </p:nvSpPr>
        <p:spPr>
          <a:xfrm>
            <a:off x="6481167" y="-146050"/>
            <a:ext cx="6654801" cy="9904216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84" name="Title Text"/>
          <p:cNvSpPr txBox="1">
            <a:spLocks noGrp="1"/>
          </p:cNvSpPr>
          <p:nvPr>
            <p:ph type="title"/>
          </p:nvPr>
        </p:nvSpPr>
        <p:spPr>
          <a:xfrm>
            <a:off x="571500" y="1320800"/>
            <a:ext cx="5080000" cy="3175000"/>
          </a:xfrm>
          <a:prstGeom prst="rect">
            <a:avLst/>
          </a:prstGeom>
        </p:spPr>
        <p:txBody>
          <a:bodyPr/>
          <a:lstStyle>
            <a:lvl1pPr>
              <a:defRPr sz="4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8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71500" y="5016500"/>
            <a:ext cx="50800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None/>
              <a:defRPr sz="2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08000" y="9199778"/>
            <a:ext cx="312014" cy="299823"/>
          </a:xfrm>
          <a:prstGeom prst="rect">
            <a:avLst/>
          </a:prstGeom>
        </p:spPr>
        <p:txBody>
          <a:bodyPr/>
          <a:lstStyle>
            <a:lvl1pPr algn="l"/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/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1861800" cy="656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3pPr>
              <a:spcBef>
                <a:spcPts val="4800"/>
              </a:spcBef>
            </a:lvl3pPr>
            <a:lvl4pPr>
              <a:spcBef>
                <a:spcPts val="4800"/>
              </a:spcBef>
            </a:lvl4pPr>
            <a:lvl5pPr>
              <a:spcBef>
                <a:spcPts val="4800"/>
              </a:spcBef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ransition spd="med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mic Sans MS"/>
        </a:defRPr>
      </a:lvl1pPr>
      <a:lvl2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mic Sans MS"/>
        </a:defRPr>
      </a:lvl2pPr>
      <a:lvl3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mic Sans MS"/>
        </a:defRPr>
      </a:lvl3pPr>
      <a:lvl4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mic Sans MS"/>
        </a:defRPr>
      </a:lvl4pPr>
      <a:lvl5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mic Sans MS"/>
        </a:defRPr>
      </a:lvl5pPr>
      <a:lvl6pPr marL="0" marR="0" indent="2286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mic Sans MS"/>
        </a:defRPr>
      </a:lvl6pPr>
      <a:lvl7pPr marL="0" marR="0" indent="2743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mic Sans MS"/>
        </a:defRPr>
      </a:lvl7pPr>
      <a:lvl8pPr marL="0" marR="0" indent="3200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mic Sans MS"/>
        </a:defRPr>
      </a:lvl8pPr>
      <a:lvl9pPr marL="0" marR="0" indent="3657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mic Sans MS"/>
        </a:defRPr>
      </a:lvl9pPr>
    </p:titleStyle>
    <p:bodyStyle>
      <a:lvl1pPr marL="317500" marR="0" indent="-3175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747474"/>
          </a:solidFill>
          <a:uFillTx/>
          <a:latin typeface="+mn-lt"/>
          <a:ea typeface="+mn-ea"/>
          <a:cs typeface="+mn-cs"/>
          <a:sym typeface="Comic Sans MS"/>
        </a:defRPr>
      </a:lvl1pPr>
      <a:lvl2pPr marL="762000" marR="0" indent="-3175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747474"/>
          </a:solidFill>
          <a:uFillTx/>
          <a:latin typeface="+mn-lt"/>
          <a:ea typeface="+mn-ea"/>
          <a:cs typeface="+mn-cs"/>
          <a:sym typeface="Comic Sans MS"/>
        </a:defRPr>
      </a:lvl2pPr>
      <a:lvl3pPr marL="1155700" marR="0" indent="-2667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747474"/>
          </a:solidFill>
          <a:uFillTx/>
          <a:latin typeface="+mn-lt"/>
          <a:ea typeface="+mn-ea"/>
          <a:cs typeface="+mn-cs"/>
          <a:sym typeface="Comic Sans MS"/>
        </a:defRPr>
      </a:lvl3pPr>
      <a:lvl4pPr marL="1600200" marR="0" indent="-2667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747474"/>
          </a:solidFill>
          <a:uFillTx/>
          <a:latin typeface="+mn-lt"/>
          <a:ea typeface="+mn-ea"/>
          <a:cs typeface="+mn-cs"/>
          <a:sym typeface="Comic Sans MS"/>
        </a:defRPr>
      </a:lvl4pPr>
      <a:lvl5pPr marL="2044700" marR="0" indent="-2667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747474"/>
          </a:solidFill>
          <a:uFillTx/>
          <a:latin typeface="+mn-lt"/>
          <a:ea typeface="+mn-ea"/>
          <a:cs typeface="+mn-cs"/>
          <a:sym typeface="Comic Sans MS"/>
        </a:defRPr>
      </a:lvl5pPr>
      <a:lvl6pPr marL="2489200" marR="0" indent="-2667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747474"/>
          </a:solidFill>
          <a:uFillTx/>
          <a:latin typeface="+mn-lt"/>
          <a:ea typeface="+mn-ea"/>
          <a:cs typeface="+mn-cs"/>
          <a:sym typeface="Comic Sans MS"/>
        </a:defRPr>
      </a:lvl6pPr>
      <a:lvl7pPr marL="2933700" marR="0" indent="-2667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747474"/>
          </a:solidFill>
          <a:uFillTx/>
          <a:latin typeface="+mn-lt"/>
          <a:ea typeface="+mn-ea"/>
          <a:cs typeface="+mn-cs"/>
          <a:sym typeface="Comic Sans MS"/>
        </a:defRPr>
      </a:lvl7pPr>
      <a:lvl8pPr marL="3378200" marR="0" indent="-2667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747474"/>
          </a:solidFill>
          <a:uFillTx/>
          <a:latin typeface="+mn-lt"/>
          <a:ea typeface="+mn-ea"/>
          <a:cs typeface="+mn-cs"/>
          <a:sym typeface="Comic Sans MS"/>
        </a:defRPr>
      </a:lvl8pPr>
      <a:lvl9pPr marL="3822700" marR="0" indent="-266700" algn="l" defTabSz="584200" latinLnBrk="0">
        <a:lnSpc>
          <a:spcPct val="100000"/>
        </a:lnSpc>
        <a:spcBef>
          <a:spcPts val="30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747474"/>
          </a:solidFill>
          <a:uFillTx/>
          <a:latin typeface="+mn-lt"/>
          <a:ea typeface="+mn-ea"/>
          <a:cs typeface="+mn-cs"/>
          <a:sym typeface="Comic Sans MS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rogramação Dinâmica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smtClean="0"/>
              <a:t>Estratégias para projeto de algoritmos</a:t>
            </a:r>
            <a:endParaRPr/>
          </a:p>
        </p:txBody>
      </p:sp>
      <p:sp>
        <p:nvSpPr>
          <p:cNvPr id="208" name="Carlos Alberto Ynoguti"/>
          <p:cNvSpPr txBox="1">
            <a:spLocks noGrp="1"/>
          </p:cNvSpPr>
          <p:nvPr>
            <p:ph type="subTitle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Carlos Alberto Ynoguti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ai,j: tempo de processamento da máquina j da linha i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347120" indent="-347120" defTabSz="549148">
              <a:spcBef>
                <a:spcPts val="0"/>
              </a:spcBef>
              <a:defRPr sz="3384"/>
            </a:pPr>
            <a:r>
              <a:rPr>
                <a:solidFill>
                  <a:srgbClr val="7B219F"/>
                </a:solidFill>
              </a:rPr>
              <a:t>a</a:t>
            </a:r>
            <a:r>
              <a:rPr baseline="-5999">
                <a:solidFill>
                  <a:srgbClr val="7B219F"/>
                </a:solidFill>
              </a:rPr>
              <a:t>i,j</a:t>
            </a:r>
            <a:r>
              <a:t>: tempo de processamento da máquina j da linha i</a:t>
            </a:r>
          </a:p>
          <a:p>
            <a:pPr marL="347120" indent="-347120" defTabSz="549148">
              <a:spcBef>
                <a:spcPts val="0"/>
              </a:spcBef>
              <a:defRPr sz="3384"/>
            </a:pPr>
            <a:r>
              <a:rPr>
                <a:solidFill>
                  <a:srgbClr val="7B219F"/>
                </a:solidFill>
              </a:rPr>
              <a:t>t</a:t>
            </a:r>
            <a:r>
              <a:rPr baseline="-5999">
                <a:solidFill>
                  <a:srgbClr val="7B219F"/>
                </a:solidFill>
              </a:rPr>
              <a:t>i,j</a:t>
            </a:r>
            <a:r>
              <a:t>: tempo pra ir da máquina j da linha i para a outra linha</a:t>
            </a:r>
          </a:p>
          <a:p>
            <a:pPr marL="347120" indent="-347120" defTabSz="549148">
              <a:spcBef>
                <a:spcPts val="0"/>
              </a:spcBef>
              <a:defRPr sz="3384"/>
            </a:pPr>
            <a:r>
              <a:rPr>
                <a:solidFill>
                  <a:srgbClr val="7B219F"/>
                </a:solidFill>
              </a:rPr>
              <a:t>e</a:t>
            </a:r>
            <a:r>
              <a:rPr baseline="-5999">
                <a:solidFill>
                  <a:srgbClr val="7B219F"/>
                </a:solidFill>
              </a:rPr>
              <a:t>i</a:t>
            </a:r>
            <a:r>
              <a:t>:tempo para entrar na linha i</a:t>
            </a:r>
          </a:p>
          <a:p>
            <a:pPr marL="347120" indent="-347120" defTabSz="549148">
              <a:spcBef>
                <a:spcPts val="0"/>
              </a:spcBef>
              <a:defRPr sz="3384"/>
            </a:pPr>
            <a:r>
              <a:rPr>
                <a:solidFill>
                  <a:srgbClr val="7B219F"/>
                </a:solidFill>
              </a:rPr>
              <a:t>x</a:t>
            </a:r>
            <a:r>
              <a:rPr baseline="-5999">
                <a:solidFill>
                  <a:srgbClr val="7B219F"/>
                </a:solidFill>
              </a:rPr>
              <a:t>i</a:t>
            </a:r>
            <a:r>
              <a:t>:tempo para sair da linha i</a:t>
            </a:r>
          </a:p>
          <a:p>
            <a:pPr marL="347120" indent="-347120" defTabSz="549148">
              <a:spcBef>
                <a:spcPts val="0"/>
              </a:spcBef>
              <a:defRPr sz="3384"/>
            </a:pPr>
            <a:endParaRPr/>
          </a:p>
          <a:p>
            <a:pPr marL="347120" indent="-347120" defTabSz="549148">
              <a:spcBef>
                <a:spcPts val="0"/>
              </a:spcBef>
              <a:defRPr sz="3384"/>
            </a:pPr>
            <a:r>
              <a:t>Vamos definir também:</a:t>
            </a:r>
          </a:p>
          <a:p>
            <a:pPr marL="764950" lvl="1" indent="-347120" defTabSz="549148">
              <a:spcBef>
                <a:spcPts val="0"/>
              </a:spcBef>
              <a:defRPr sz="3384"/>
            </a:pPr>
            <a:r>
              <a:rPr>
                <a:solidFill>
                  <a:srgbClr val="7B219F"/>
                </a:solidFill>
              </a:rPr>
              <a:t>f</a:t>
            </a:r>
            <a:r>
              <a:rPr baseline="-5999">
                <a:solidFill>
                  <a:srgbClr val="7B219F"/>
                </a:solidFill>
              </a:rPr>
              <a:t>i</a:t>
            </a:r>
            <a:r>
              <a:rPr>
                <a:solidFill>
                  <a:srgbClr val="7B219F"/>
                </a:solidFill>
              </a:rPr>
              <a:t>(j)</a:t>
            </a:r>
            <a:r>
              <a:t>: menor tempo para levar um chassi desde a entrada até a estação S</a:t>
            </a:r>
            <a:r>
              <a:rPr baseline="-5999"/>
              <a:t>i,j</a:t>
            </a:r>
          </a:p>
          <a:p>
            <a:pPr marL="764950" lvl="1" indent="-347120" defTabSz="549148">
              <a:spcBef>
                <a:spcPts val="0"/>
              </a:spcBef>
              <a:defRPr sz="3384"/>
            </a:pPr>
            <a:r>
              <a:rPr>
                <a:solidFill>
                  <a:srgbClr val="7B219F"/>
                </a:solidFill>
              </a:rPr>
              <a:t>f*</a:t>
            </a:r>
            <a:r>
              <a:t>: menor tempo total</a:t>
            </a:r>
          </a:p>
          <a:p>
            <a:pPr marL="764950" lvl="1" indent="-347120" defTabSz="549148">
              <a:spcBef>
                <a:spcPts val="0"/>
              </a:spcBef>
              <a:defRPr sz="3384"/>
            </a:pPr>
            <a:r>
              <a:rPr>
                <a:solidFill>
                  <a:srgbClr val="7B219F"/>
                </a:solidFill>
              </a:rPr>
              <a:t>l</a:t>
            </a:r>
            <a:r>
              <a:rPr baseline="-5999">
                <a:solidFill>
                  <a:srgbClr val="7B219F"/>
                </a:solidFill>
              </a:rPr>
              <a:t>i</a:t>
            </a:r>
            <a:r>
              <a:rPr>
                <a:solidFill>
                  <a:srgbClr val="7B219F"/>
                </a:solidFill>
              </a:rPr>
              <a:t>(j)</a:t>
            </a:r>
            <a:r>
              <a:t>: linha cuja estação j-1 é usada como o caminho mais rápido através da estação Si,j</a:t>
            </a:r>
          </a:p>
          <a:p>
            <a:pPr marL="764950" lvl="1" indent="-347120" defTabSz="549148">
              <a:spcBef>
                <a:spcPts val="0"/>
              </a:spcBef>
              <a:defRPr sz="3384"/>
            </a:pPr>
            <a:r>
              <a:rPr>
                <a:solidFill>
                  <a:srgbClr val="7B219F"/>
                </a:solidFill>
              </a:rPr>
              <a:t>l*</a:t>
            </a:r>
            <a:r>
              <a:t>: linha cuja estação n é usada como o caminho mais rápido através de toda a fábrica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Exemp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Exemplo</a:t>
            </a:r>
          </a:p>
        </p:txBody>
      </p:sp>
      <p:pic>
        <p:nvPicPr>
          <p:cNvPr id="249" name="droppedImage.tiff" descr="dropped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900" y="2362200"/>
            <a:ext cx="12590001" cy="4787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0" name="droppedImage.tiff" descr="dropped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07600" y="7429500"/>
            <a:ext cx="1994668" cy="21336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3" name="Group"/>
          <p:cNvGrpSpPr/>
          <p:nvPr/>
        </p:nvGrpSpPr>
        <p:grpSpPr>
          <a:xfrm>
            <a:off x="203200" y="7670800"/>
            <a:ext cx="9144000" cy="1536700"/>
            <a:chOff x="0" y="0"/>
            <a:chExt cx="9144000" cy="1536700"/>
          </a:xfrm>
        </p:grpSpPr>
        <p:pic>
          <p:nvPicPr>
            <p:cNvPr id="251" name="droppedImage.tiff" descr="droppedImage.tif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4864100" cy="15367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52" name="droppedImage.tiff" descr="droppedImage.tiff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5029200" y="114300"/>
              <a:ext cx="4114800" cy="1422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" grpId="2" animBg="1" advAuto="0"/>
      <p:bldP spid="253" grpId="1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Algoritm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Algoritmo</a:t>
            </a:r>
          </a:p>
        </p:txBody>
      </p:sp>
      <p:pic>
        <p:nvPicPr>
          <p:cNvPr id="256" name="droppedImage.tiff" descr="dropped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1500" y="2235200"/>
            <a:ext cx="7493000" cy="6985000"/>
          </a:xfrm>
          <a:prstGeom prst="rect">
            <a:avLst/>
          </a:prstGeom>
          <a:ln w="12700">
            <a:miter lim="400000"/>
          </a:ln>
        </p:spPr>
      </p:pic>
      <p:sp>
        <p:nvSpPr>
          <p:cNvPr id="257" name="Primeira máquina"/>
          <p:cNvSpPr/>
          <p:nvPr/>
        </p:nvSpPr>
        <p:spPr>
          <a:xfrm>
            <a:off x="1181100" y="2705100"/>
            <a:ext cx="11099800" cy="749300"/>
          </a:xfrm>
          <a:prstGeom prst="rect">
            <a:avLst/>
          </a:prstGeom>
          <a:solidFill>
            <a:srgbClr val="CBCBCB">
              <a:alpha val="37000"/>
            </a:srgbClr>
          </a:solidFill>
          <a:ln w="25400">
            <a:solidFill>
              <a:srgbClr val="000000">
                <a:alpha val="37000"/>
              </a:srgbClr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r">
              <a:defRPr sz="3600">
                <a:latin typeface="+mn-lt"/>
                <a:ea typeface="+mn-ea"/>
                <a:cs typeface="+mn-cs"/>
                <a:sym typeface="Comic Sans MS"/>
              </a:defRPr>
            </a:lvl1pPr>
          </a:lstStyle>
          <a:p>
            <a:r>
              <a:t>Primeira máquina</a:t>
            </a:r>
          </a:p>
        </p:txBody>
      </p:sp>
      <p:sp>
        <p:nvSpPr>
          <p:cNvPr id="258" name="Demais máquinas"/>
          <p:cNvSpPr/>
          <p:nvPr/>
        </p:nvSpPr>
        <p:spPr>
          <a:xfrm>
            <a:off x="1181100" y="3479800"/>
            <a:ext cx="11099800" cy="3924300"/>
          </a:xfrm>
          <a:prstGeom prst="rect">
            <a:avLst/>
          </a:prstGeom>
          <a:solidFill>
            <a:srgbClr val="CBCBCB">
              <a:alpha val="37000"/>
            </a:srgbClr>
          </a:solidFill>
          <a:ln w="25400">
            <a:solidFill>
              <a:srgbClr val="000000">
                <a:alpha val="37000"/>
              </a:srgbClr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r">
              <a:defRPr sz="3600">
                <a:latin typeface="+mn-lt"/>
                <a:ea typeface="+mn-ea"/>
                <a:cs typeface="+mn-cs"/>
                <a:sym typeface="Comic Sans MS"/>
              </a:defRPr>
            </a:lvl1pPr>
          </a:lstStyle>
          <a:p>
            <a:r>
              <a:t>Demais máquinas</a:t>
            </a:r>
          </a:p>
        </p:txBody>
      </p:sp>
      <p:sp>
        <p:nvSpPr>
          <p:cNvPr id="259" name="Saída da linha"/>
          <p:cNvSpPr/>
          <p:nvPr/>
        </p:nvSpPr>
        <p:spPr>
          <a:xfrm>
            <a:off x="1181100" y="7429500"/>
            <a:ext cx="11099800" cy="1778000"/>
          </a:xfrm>
          <a:prstGeom prst="rect">
            <a:avLst/>
          </a:prstGeom>
          <a:solidFill>
            <a:srgbClr val="CBCBCB">
              <a:alpha val="37000"/>
            </a:srgbClr>
          </a:solidFill>
          <a:ln w="25400">
            <a:solidFill>
              <a:srgbClr val="000000">
                <a:alpha val="37000"/>
              </a:srgbClr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r">
              <a:defRPr sz="3600">
                <a:latin typeface="+mn-lt"/>
                <a:ea typeface="+mn-ea"/>
                <a:cs typeface="+mn-cs"/>
                <a:sym typeface="Comic Sans MS"/>
              </a:defRPr>
            </a:lvl1pPr>
          </a:lstStyle>
          <a:p>
            <a:r>
              <a:t>Saída da linha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" grpId="1" animBg="1" advAuto="0"/>
      <p:bldP spid="258" grpId="2" animBg="1" advAuto="0"/>
      <p:bldP spid="259" grpId="3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Recuperando o caminho ótim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Recuperando o caminho ótimo</a:t>
            </a:r>
          </a:p>
        </p:txBody>
      </p:sp>
      <p:pic>
        <p:nvPicPr>
          <p:cNvPr id="262" name="droppedImage.tiff" descr="dropped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76700" y="4051300"/>
            <a:ext cx="5397500" cy="2400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Outro exemplo: Multiplicação de matriz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Outro exemplo: Multiplicação de matrizes</a:t>
            </a:r>
          </a:p>
        </p:txBody>
      </p:sp>
      <p:pic>
        <p:nvPicPr>
          <p:cNvPr id="265" name="droppedImage.tiff" descr="dropped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1500" y="2527300"/>
            <a:ext cx="11544301" cy="4421222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266" name="Custo: se A é (p x q) e B é (q x r), então o número de vezes que a linha 7 será executada é pqr."/>
          <p:cNvSpPr/>
          <p:nvPr/>
        </p:nvSpPr>
        <p:spPr>
          <a:xfrm>
            <a:off x="574503" y="7645400"/>
            <a:ext cx="11557001" cy="137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/>
          <a:p>
            <a:pPr algn="l">
              <a:defRPr sz="3600">
                <a:latin typeface="+mn-lt"/>
                <a:ea typeface="+mn-ea"/>
                <a:cs typeface="+mn-cs"/>
                <a:sym typeface="Comic Sans MS"/>
              </a:defRPr>
            </a:pPr>
            <a:r>
              <a:rPr>
                <a:solidFill>
                  <a:srgbClr val="5E30EB"/>
                </a:solidFill>
              </a:rPr>
              <a:t>Custo</a:t>
            </a:r>
            <a:r>
              <a:t>: se A é (p x q) e B é (q x r), então o número de vezes que a linha 7 será executada é pqr.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roblem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Problema</a:t>
            </a:r>
          </a:p>
        </p:txBody>
      </p:sp>
      <p:sp>
        <p:nvSpPr>
          <p:cNvPr id="269" name="Multiplicar uma cadeia &lt;A1,A2, ..., An&gt; de matrize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314325" indent="-314325" defTabSz="578358">
              <a:spcBef>
                <a:spcPts val="2900"/>
              </a:spcBef>
              <a:defRPr sz="3564"/>
            </a:pPr>
            <a:r>
              <a:t>Multiplicar uma cadeia &lt;A1,A2, ..., An&gt; de matrizes.</a:t>
            </a:r>
          </a:p>
          <a:p>
            <a:pPr marL="314325" indent="-314325" defTabSz="578358">
              <a:spcBef>
                <a:spcPts val="2900"/>
              </a:spcBef>
              <a:defRPr sz="3564"/>
            </a:pPr>
            <a:r>
              <a:t>Como a multiplicação de matrizes é associativa, podemos escolher quais queremos multiplicar primeiro.</a:t>
            </a:r>
          </a:p>
          <a:p>
            <a:pPr marL="314325" indent="-314325" defTabSz="578358">
              <a:spcBef>
                <a:spcPts val="2900"/>
              </a:spcBef>
              <a:defRPr sz="3564"/>
            </a:pPr>
            <a:r>
              <a:rPr>
                <a:solidFill>
                  <a:srgbClr val="4D22B3"/>
                </a:solidFill>
              </a:rPr>
              <a:t>Exemplo</a:t>
            </a:r>
            <a:r>
              <a:t>: A1 x A2 x A3 x A4</a:t>
            </a:r>
          </a:p>
          <a:p>
            <a:pPr marL="314325" indent="-314325" defTabSz="578358">
              <a:spcBef>
                <a:spcPts val="2900"/>
              </a:spcBef>
              <a:defRPr sz="3564"/>
            </a:pPr>
            <a:r>
              <a:t>A1 x (A2 x (A3 x A4))          ((A1 x A2) x A3) x A4</a:t>
            </a:r>
          </a:p>
          <a:p>
            <a:pPr marL="314325" indent="-314325" defTabSz="578358">
              <a:spcBef>
                <a:spcPts val="2900"/>
              </a:spcBef>
              <a:defRPr sz="3564"/>
            </a:pPr>
            <a:r>
              <a:t>A1 x ((A2 x A3) x A4)          (A1 x A2) x (A3 x A4)</a:t>
            </a:r>
          </a:p>
          <a:p>
            <a:pPr marL="314325" indent="-314325" defTabSz="578358">
              <a:spcBef>
                <a:spcPts val="2900"/>
              </a:spcBef>
              <a:defRPr sz="3564"/>
            </a:pPr>
            <a:r>
              <a:t>(A1 x (A2 x A3)) x A4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E daí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 daí?</a:t>
            </a:r>
          </a:p>
        </p:txBody>
      </p:sp>
      <p:sp>
        <p:nvSpPr>
          <p:cNvPr id="272" name="Suponha que queremos calcular A1 x A2 x A3,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Suponha que queremos calcular A1 x A2 x A3, </a:t>
            </a:r>
          </a:p>
          <a:p>
            <a:r>
              <a:t>A1 (10 x 100), A2 (100 x 5), A3 (5 x 50)</a:t>
            </a:r>
          </a:p>
          <a:p>
            <a:pPr>
              <a:defRPr>
                <a:solidFill>
                  <a:srgbClr val="7B219F"/>
                </a:solidFill>
              </a:defRPr>
            </a:pPr>
            <a:r>
              <a:t>Custos:</a:t>
            </a:r>
          </a:p>
          <a:p>
            <a:pPr lvl="1"/>
            <a:r>
              <a:t>(A1 x A2) x A3: 7500 multiplicações escalares</a:t>
            </a:r>
          </a:p>
          <a:p>
            <a:pPr lvl="1"/>
            <a:r>
              <a:t>A1 x (A2 x A3): 75000 multiplicações escalares</a:t>
            </a:r>
          </a:p>
        </p:txBody>
      </p:sp>
      <p:sp>
        <p:nvSpPr>
          <p:cNvPr id="273" name="10 vezes!"/>
          <p:cNvSpPr/>
          <p:nvPr/>
        </p:nvSpPr>
        <p:spPr>
          <a:xfrm>
            <a:off x="5963443" y="7496571"/>
            <a:ext cx="3193257" cy="17871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789" y="8385"/>
                </a:lnTo>
                <a:cubicBezTo>
                  <a:pt x="2736" y="8681"/>
                  <a:pt x="2701" y="8992"/>
                  <a:pt x="2701" y="9320"/>
                </a:cubicBezTo>
                <a:lnTo>
                  <a:pt x="2701" y="18530"/>
                </a:lnTo>
                <a:cubicBezTo>
                  <a:pt x="2701" y="20226"/>
                  <a:pt x="3470" y="21600"/>
                  <a:pt x="4419" y="21600"/>
                </a:cubicBezTo>
                <a:lnTo>
                  <a:pt x="19882" y="21600"/>
                </a:lnTo>
                <a:cubicBezTo>
                  <a:pt x="20831" y="21600"/>
                  <a:pt x="21600" y="20226"/>
                  <a:pt x="21600" y="18530"/>
                </a:cubicBezTo>
                <a:lnTo>
                  <a:pt x="21600" y="9320"/>
                </a:lnTo>
                <a:cubicBezTo>
                  <a:pt x="21600" y="7625"/>
                  <a:pt x="20831" y="6250"/>
                  <a:pt x="19882" y="6250"/>
                </a:cubicBezTo>
                <a:lnTo>
                  <a:pt x="4419" y="6250"/>
                </a:lnTo>
                <a:cubicBezTo>
                  <a:pt x="4333" y="6250"/>
                  <a:pt x="4251" y="6272"/>
                  <a:pt x="4169" y="6293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>
                <a:latin typeface="+mn-lt"/>
                <a:ea typeface="+mn-ea"/>
                <a:cs typeface="+mn-cs"/>
                <a:sym typeface="Comic Sans MS"/>
              </a:defRPr>
            </a:lvl1pPr>
          </a:lstStyle>
          <a:p>
            <a:r>
              <a:t>10 vezes!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" grpId="1" build="p" bldLvl="5" animBg="1" advAuto="0"/>
      <p:bldP spid="273" grpId="2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roblem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Problema</a:t>
            </a:r>
          </a:p>
        </p:txBody>
      </p:sp>
      <p:sp>
        <p:nvSpPr>
          <p:cNvPr id="276" name="Determinar a ordem em que estas matrizes devem ser multiplicadas de forma a minimizar o número de operações a serem realizadas.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Determinar a ordem em que estas matrizes devem ser multiplicadas de forma a minimizar o número de operações a serem realizadas.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equência de matrizes a multiplicar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304800" indent="-304800" defTabSz="560831">
              <a:spcBef>
                <a:spcPts val="2800"/>
              </a:spcBef>
              <a:defRPr sz="3455"/>
            </a:pPr>
            <a:r>
              <a:t>Sequência de matrizes a multiplicar</a:t>
            </a:r>
          </a:p>
          <a:p>
            <a:pPr marL="304800" indent="-304800" defTabSz="560831">
              <a:spcBef>
                <a:spcPts val="2800"/>
              </a:spcBef>
              <a:defRPr sz="3455"/>
            </a:pPr>
            <a:endParaRPr/>
          </a:p>
          <a:p>
            <a:pPr marL="304800" indent="-304800" defTabSz="560831">
              <a:spcBef>
                <a:spcPts val="2800"/>
              </a:spcBef>
              <a:defRPr sz="3455"/>
            </a:pPr>
            <a:r>
              <a:t>Queremos dividi-la da seguinte forma:</a:t>
            </a:r>
          </a:p>
          <a:p>
            <a:pPr marL="304800" indent="-304800" defTabSz="560831">
              <a:spcBef>
                <a:spcPts val="2800"/>
              </a:spcBef>
              <a:defRPr sz="3455"/>
            </a:pPr>
            <a:endParaRPr/>
          </a:p>
          <a:p>
            <a:pPr marL="0" indent="0" defTabSz="560831">
              <a:spcBef>
                <a:spcPts val="2800"/>
              </a:spcBef>
              <a:buSzTx/>
              <a:buNone/>
              <a:defRPr sz="3455"/>
            </a:pPr>
            <a:endParaRPr/>
          </a:p>
          <a:p>
            <a:pPr marL="0" indent="0" defTabSz="560831">
              <a:spcBef>
                <a:spcPts val="2800"/>
              </a:spcBef>
              <a:buSzTx/>
              <a:buNone/>
              <a:defRPr sz="3455"/>
            </a:pPr>
            <a:endParaRPr/>
          </a:p>
          <a:p>
            <a:pPr marL="0" indent="0" defTabSz="560831">
              <a:spcBef>
                <a:spcPts val="2800"/>
              </a:spcBef>
              <a:buSzTx/>
              <a:buNone/>
              <a:defRPr sz="3455"/>
            </a:pPr>
            <a:r>
              <a:t>de maneira a minimizar o número de operações</a:t>
            </a:r>
          </a:p>
        </p:txBody>
      </p:sp>
      <p:pic>
        <p:nvPicPr>
          <p:cNvPr id="279" name="droppedImage.tiff" descr="dropped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2632" y="5714999"/>
            <a:ext cx="11260667" cy="965201"/>
          </a:xfrm>
          <a:prstGeom prst="rect">
            <a:avLst/>
          </a:prstGeom>
          <a:ln w="12700">
            <a:miter lim="400000"/>
          </a:ln>
        </p:spPr>
      </p:pic>
      <p:sp>
        <p:nvSpPr>
          <p:cNvPr id="280" name="Etapa 1: estrutura de uma colocação ótima de parêntes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08940">
              <a:defRPr sz="3639"/>
            </a:lvl1pPr>
          </a:lstStyle>
          <a:p>
            <a:r>
              <a:t>Etapa 1: estrutura de uma colocação ótima de parênteses</a:t>
            </a:r>
          </a:p>
        </p:txBody>
      </p:sp>
      <p:pic>
        <p:nvPicPr>
          <p:cNvPr id="281" name="droppedImage.tiff" descr="dropped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60700" y="3416300"/>
            <a:ext cx="6094379" cy="8001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84" name="Group"/>
          <p:cNvGrpSpPr/>
          <p:nvPr/>
        </p:nvGrpSpPr>
        <p:grpSpPr>
          <a:xfrm>
            <a:off x="1016000" y="5422900"/>
            <a:ext cx="5194300" cy="1574800"/>
            <a:chOff x="0" y="0"/>
            <a:chExt cx="5194300" cy="1574800"/>
          </a:xfrm>
        </p:grpSpPr>
        <p:sp>
          <p:nvSpPr>
            <p:cNvPr id="282" name="Rectangle"/>
            <p:cNvSpPr/>
            <p:nvPr/>
          </p:nvSpPr>
          <p:spPr>
            <a:xfrm>
              <a:off x="0" y="0"/>
              <a:ext cx="5194300" cy="1574800"/>
            </a:xfrm>
            <a:prstGeom prst="rect">
              <a:avLst/>
            </a:prstGeom>
            <a:solidFill>
              <a:srgbClr val="CBCBCB">
                <a:alpha val="22000"/>
              </a:srgbClr>
            </a:solidFill>
            <a:ln w="25400" cap="flat">
              <a:solidFill>
                <a:srgbClr val="000000">
                  <a:alpha val="22000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  <a:endParaRPr/>
            </a:p>
          </p:txBody>
        </p:sp>
        <p:sp>
          <p:nvSpPr>
            <p:cNvPr id="283" name="custo 1"/>
            <p:cNvSpPr/>
            <p:nvPr/>
          </p:nvSpPr>
          <p:spPr>
            <a:xfrm>
              <a:off x="2045172" y="1041400"/>
              <a:ext cx="1109961" cy="520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b">
              <a:spAutoFit/>
            </a:bodyPr>
            <a:lstStyle>
              <a:lvl1pPr>
                <a:defRPr sz="2400">
                  <a:latin typeface="+mn-lt"/>
                  <a:ea typeface="+mn-ea"/>
                  <a:cs typeface="+mn-cs"/>
                  <a:sym typeface="Comic Sans MS"/>
                </a:defRPr>
              </a:lvl1pPr>
            </a:lstStyle>
            <a:p>
              <a:r>
                <a:t>custo 1</a:t>
              </a:r>
            </a:p>
          </p:txBody>
        </p:sp>
      </p:grpSp>
      <p:grpSp>
        <p:nvGrpSpPr>
          <p:cNvPr id="287" name="Group"/>
          <p:cNvGrpSpPr/>
          <p:nvPr/>
        </p:nvGrpSpPr>
        <p:grpSpPr>
          <a:xfrm>
            <a:off x="6680200" y="5422900"/>
            <a:ext cx="5638800" cy="1574800"/>
            <a:chOff x="0" y="0"/>
            <a:chExt cx="5638800" cy="1574800"/>
          </a:xfrm>
        </p:grpSpPr>
        <p:sp>
          <p:nvSpPr>
            <p:cNvPr id="285" name="Rectangle"/>
            <p:cNvSpPr/>
            <p:nvPr/>
          </p:nvSpPr>
          <p:spPr>
            <a:xfrm>
              <a:off x="0" y="0"/>
              <a:ext cx="5638800" cy="1574800"/>
            </a:xfrm>
            <a:prstGeom prst="rect">
              <a:avLst/>
            </a:prstGeom>
            <a:solidFill>
              <a:srgbClr val="CBCBCB">
                <a:alpha val="22000"/>
              </a:srgbClr>
            </a:solidFill>
            <a:ln w="25400" cap="flat">
              <a:solidFill>
                <a:srgbClr val="000000">
                  <a:alpha val="22000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  <a:endParaRPr/>
            </a:p>
          </p:txBody>
        </p:sp>
        <p:sp>
          <p:nvSpPr>
            <p:cNvPr id="286" name="custo 2"/>
            <p:cNvSpPr/>
            <p:nvPr/>
          </p:nvSpPr>
          <p:spPr>
            <a:xfrm>
              <a:off x="2020292" y="1041400"/>
              <a:ext cx="1158776" cy="520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b">
              <a:spAutoFit/>
            </a:bodyPr>
            <a:lstStyle>
              <a:lvl1pPr>
                <a:defRPr sz="2400">
                  <a:latin typeface="+mn-lt"/>
                  <a:ea typeface="+mn-ea"/>
                  <a:cs typeface="+mn-cs"/>
                  <a:sym typeface="Comic Sans MS"/>
                </a:defRPr>
              </a:lvl1pPr>
            </a:lstStyle>
            <a:p>
              <a:r>
                <a:t>custo 2</a:t>
              </a:r>
            </a:p>
          </p:txBody>
        </p:sp>
      </p:grpSp>
      <p:grpSp>
        <p:nvGrpSpPr>
          <p:cNvPr id="290" name="Group"/>
          <p:cNvGrpSpPr/>
          <p:nvPr/>
        </p:nvGrpSpPr>
        <p:grpSpPr>
          <a:xfrm>
            <a:off x="901700" y="5219700"/>
            <a:ext cx="11518900" cy="2374900"/>
            <a:chOff x="0" y="0"/>
            <a:chExt cx="11518900" cy="2374900"/>
          </a:xfrm>
        </p:grpSpPr>
        <p:sp>
          <p:nvSpPr>
            <p:cNvPr id="288" name="Rectangle"/>
            <p:cNvSpPr/>
            <p:nvPr/>
          </p:nvSpPr>
          <p:spPr>
            <a:xfrm>
              <a:off x="0" y="0"/>
              <a:ext cx="11518900" cy="2362200"/>
            </a:xfrm>
            <a:prstGeom prst="rect">
              <a:avLst/>
            </a:prstGeom>
            <a:solidFill>
              <a:srgbClr val="CBCBCB">
                <a:alpha val="22000"/>
              </a:srgbClr>
            </a:solidFill>
            <a:ln w="25400" cap="flat">
              <a:solidFill>
                <a:srgbClr val="000000">
                  <a:alpha val="22000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600"/>
              </a:pPr>
              <a:endParaRPr/>
            </a:p>
          </p:txBody>
        </p:sp>
        <p:sp>
          <p:nvSpPr>
            <p:cNvPr id="289" name="custo 3"/>
            <p:cNvSpPr/>
            <p:nvPr/>
          </p:nvSpPr>
          <p:spPr>
            <a:xfrm>
              <a:off x="5017492" y="1854200"/>
              <a:ext cx="1158776" cy="520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b">
              <a:spAutoFit/>
            </a:bodyPr>
            <a:lstStyle>
              <a:lvl1pPr>
                <a:defRPr sz="2400">
                  <a:latin typeface="+mn-lt"/>
                  <a:ea typeface="+mn-ea"/>
                  <a:cs typeface="+mn-cs"/>
                  <a:sym typeface="Comic Sans MS"/>
                </a:defRPr>
              </a:lvl1pPr>
            </a:lstStyle>
            <a:p>
              <a:r>
                <a:t>custo 3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" grpId="1" animBg="1" advAuto="0"/>
      <p:bldP spid="287" grpId="2" animBg="1" advAuto="0"/>
      <p:bldP spid="290" grpId="3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Etapa 2: uma solução recursiv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Etapa 2: uma solução recursiva</a:t>
            </a:r>
          </a:p>
        </p:txBody>
      </p:sp>
      <p:sp>
        <p:nvSpPr>
          <p:cNvPr id="293" name="m[i][j]: número mínimo de multiplicações para calcular Ai..j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m[i][j]: número mínimo de multiplicações para calcular A</a:t>
            </a:r>
            <a:r>
              <a:rPr baseline="-5999"/>
              <a:t>i..j</a:t>
            </a:r>
          </a:p>
          <a:p>
            <a:r>
              <a:t>Custo total: A</a:t>
            </a:r>
            <a:r>
              <a:rPr baseline="-5999"/>
              <a:t>1..n</a:t>
            </a:r>
            <a:r>
              <a:t>=m[1][n]</a:t>
            </a:r>
          </a:p>
          <a:p>
            <a:r>
              <a:t>Podemos definir m[i][j] recursivamente:</a:t>
            </a:r>
          </a:p>
          <a:p>
            <a:pPr lvl="1"/>
            <a:r>
              <a:t>i=j: m[i][i]=0, i=0,1,2,...,n</a:t>
            </a:r>
          </a:p>
          <a:p>
            <a:pPr lvl="1"/>
            <a:r>
              <a:t>i&lt;j: m[i][k]+m[k+1][n]+p[i-1]p[k]p[j]</a:t>
            </a:r>
          </a:p>
          <a:p>
            <a:r>
              <a:rPr>
                <a:solidFill>
                  <a:srgbClr val="7B219F"/>
                </a:solidFill>
              </a:rPr>
              <a:t>Problema</a:t>
            </a:r>
            <a:r>
              <a:t>: não sabemos o ponto ótimo k</a:t>
            </a:r>
          </a:p>
        </p:txBody>
      </p:sp>
      <p:sp>
        <p:nvSpPr>
          <p:cNvPr id="294" name="p armazena as dimensões das matrizes"/>
          <p:cNvSpPr/>
          <p:nvPr/>
        </p:nvSpPr>
        <p:spPr>
          <a:xfrm>
            <a:off x="8974137" y="5753100"/>
            <a:ext cx="3941763" cy="2146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385" y="0"/>
                </a:moveTo>
                <a:cubicBezTo>
                  <a:pt x="4616" y="0"/>
                  <a:pt x="3993" y="1144"/>
                  <a:pt x="3993" y="2556"/>
                </a:cubicBezTo>
                <a:lnTo>
                  <a:pt x="3993" y="16044"/>
                </a:lnTo>
                <a:lnTo>
                  <a:pt x="0" y="17322"/>
                </a:lnTo>
                <a:lnTo>
                  <a:pt x="3993" y="18596"/>
                </a:lnTo>
                <a:lnTo>
                  <a:pt x="3993" y="19044"/>
                </a:lnTo>
                <a:cubicBezTo>
                  <a:pt x="3993" y="20456"/>
                  <a:pt x="4616" y="21600"/>
                  <a:pt x="5385" y="21600"/>
                </a:cubicBezTo>
                <a:lnTo>
                  <a:pt x="20208" y="21600"/>
                </a:lnTo>
                <a:cubicBezTo>
                  <a:pt x="20977" y="21600"/>
                  <a:pt x="21600" y="20456"/>
                  <a:pt x="21600" y="19044"/>
                </a:cubicBezTo>
                <a:lnTo>
                  <a:pt x="21600" y="2556"/>
                </a:lnTo>
                <a:cubicBezTo>
                  <a:pt x="21600" y="1144"/>
                  <a:pt x="20977" y="0"/>
                  <a:pt x="20208" y="0"/>
                </a:cubicBezTo>
                <a:lnTo>
                  <a:pt x="5385" y="0"/>
                </a:lnTo>
                <a:close/>
              </a:path>
            </a:pathLst>
          </a:custGeom>
          <a:solidFill>
            <a:srgbClr val="CBCBCB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>
                <a:latin typeface="+mn-lt"/>
                <a:ea typeface="+mn-ea"/>
                <a:cs typeface="+mn-cs"/>
                <a:sym typeface="Comic Sans MS"/>
              </a:defRPr>
            </a:lvl1pPr>
          </a:lstStyle>
          <a:p>
            <a:r>
              <a:t>p armazena as dimensões das matrizes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Introduçã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Introdução</a:t>
            </a:r>
          </a:p>
        </p:txBody>
      </p:sp>
      <p:sp>
        <p:nvSpPr>
          <p:cNvPr id="211" name="Problemas de otimização: maximizar ou minimizar alguma função de custo.…"/>
          <p:cNvSpPr txBox="1">
            <a:spLocks noGrp="1"/>
          </p:cNvSpPr>
          <p:nvPr>
            <p:ph type="body" idx="1"/>
          </p:nvPr>
        </p:nvSpPr>
        <p:spPr>
          <a:xfrm>
            <a:off x="571500" y="2120900"/>
            <a:ext cx="11861800" cy="6565900"/>
          </a:xfrm>
          <a:prstGeom prst="rect">
            <a:avLst/>
          </a:prstGeom>
        </p:spPr>
        <p:txBody>
          <a:bodyPr/>
          <a:lstStyle/>
          <a:p>
            <a:r>
              <a:rPr>
                <a:solidFill>
                  <a:srgbClr val="9929BD"/>
                </a:solidFill>
              </a:rPr>
              <a:t>Problemas de otimização:</a:t>
            </a:r>
            <a:r>
              <a:t> maximizar ou minimizar alguma função de custo.</a:t>
            </a:r>
          </a:p>
          <a:p>
            <a:r>
              <a:t>Difícil garantir que chegamos a um máximo (ou mínimo) global.</a:t>
            </a:r>
          </a:p>
          <a:p>
            <a:r>
              <a:rPr>
                <a:solidFill>
                  <a:srgbClr val="9929BD"/>
                </a:solidFill>
              </a:rPr>
              <a:t>Exemplos</a:t>
            </a:r>
            <a:r>
              <a:t>: caixeiro viajante, problema da mochila. 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Etapa 2: uma solução recursiv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Etapa 2: uma solução recursiva</a:t>
            </a:r>
          </a:p>
        </p:txBody>
      </p:sp>
      <p:sp>
        <p:nvSpPr>
          <p:cNvPr id="297" name="Fato: os valores de k vão de i até j-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>
                <a:solidFill>
                  <a:srgbClr val="7B219F"/>
                </a:solidFill>
              </a:rPr>
              <a:t>Fato</a:t>
            </a:r>
            <a:r>
              <a:t>: os valores de k vão de i até j-1</a:t>
            </a:r>
          </a:p>
        </p:txBody>
      </p:sp>
      <p:pic>
        <p:nvPicPr>
          <p:cNvPr id="298" name="droppedImage.tiff" descr="dropped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4417" y="3492500"/>
            <a:ext cx="11648883" cy="2120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álculo dos custos ótimo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Cálculo dos custos ótimos</a:t>
            </a:r>
          </a:p>
        </p:txBody>
      </p:sp>
      <p:sp>
        <p:nvSpPr>
          <p:cNvPr id="301" name="Custo para cadeias de 1 matriz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AutoNum type="arabicPeriod"/>
            </a:pPr>
            <a:r>
              <a:t> Custo para cadeias de 1 matriz: </a:t>
            </a:r>
          </a:p>
          <a:p>
            <a:pPr lvl="1">
              <a:buSzPct val="125000"/>
            </a:pPr>
            <a:r>
              <a:t>m[i][i]=0; i=1,...,n (multiplicação de cadeias de 1 matriz apenas -&gt; nada a fazer).</a:t>
            </a:r>
          </a:p>
          <a:p>
            <a:pPr>
              <a:buAutoNum type="arabicPeriod"/>
            </a:pPr>
            <a:r>
              <a:t> Custo para cadeias de 2 matrizes:</a:t>
            </a:r>
          </a:p>
          <a:p>
            <a:pPr lvl="1">
              <a:buSzPct val="125000"/>
            </a:pPr>
            <a:r>
              <a:t>m[i][i+1]; i=1,2,...,n-1 (também é trivial)</a:t>
            </a:r>
          </a:p>
          <a:p>
            <a:pPr>
              <a:buAutoNum type="arabicPeriod"/>
            </a:pPr>
            <a:r>
              <a:t>Custo para cadeias de 3 matrizes:</a:t>
            </a:r>
          </a:p>
          <a:p>
            <a:pPr lvl="1">
              <a:buSzPct val="125000"/>
            </a:pPr>
            <a:r>
              <a:t>m[i][i+2]; i=1,2,...,n-2 (não tão trivial)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 para cadeias de 3 matriz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Custo para cadeias de 3 matrizes</a:t>
            </a:r>
          </a:p>
        </p:txBody>
      </p:sp>
      <p:sp>
        <p:nvSpPr>
          <p:cNvPr id="304" name="A1 x A2 x A3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A1 x A2 x A3</a:t>
            </a:r>
          </a:p>
          <a:p>
            <a:r>
              <a:t>Duas opções:</a:t>
            </a:r>
          </a:p>
          <a:p>
            <a:pPr lvl="1"/>
            <a:r>
              <a:t>(A1 x A2) x A3   custo: m[1][2] + p[0]p[2]p[3]</a:t>
            </a:r>
          </a:p>
          <a:p>
            <a:pPr lvl="1"/>
            <a:r>
              <a:t>A1 x (A2 x A3)   custo: p[0]p[1]p[3] + m[2][3]</a:t>
            </a:r>
          </a:p>
          <a:p>
            <a:r>
              <a:t>escolhemos a que der o menor custo</a:t>
            </a:r>
          </a:p>
          <a:p>
            <a:r>
              <a:t>Se optarmos pela primeira, s[1][3]=2, senão s[1][3]=1 (ponto de corte)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álculo dos custos ótimo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Cálculo dos custos ótimos</a:t>
            </a:r>
          </a:p>
        </p:txBody>
      </p:sp>
      <p:sp>
        <p:nvSpPr>
          <p:cNvPr id="307" name="Vamos nesta toada até chegar ao caso de multiplicação de n matrizes.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AutoNum type="arabicPeriod" startAt="4"/>
            </a:lvl1pPr>
          </a:lstStyle>
          <a:p>
            <a:r>
              <a:t> Vamos nesta toada até chegar ao caso de multiplicação de n matrizes.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Exemp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Exemplo</a:t>
            </a:r>
          </a:p>
        </p:txBody>
      </p:sp>
      <p:pic>
        <p:nvPicPr>
          <p:cNvPr id="310" name="droppedImage.tiff" descr="dropped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67200" y="2463367"/>
            <a:ext cx="4419601" cy="4268933"/>
          </a:xfrm>
          <a:prstGeom prst="rect">
            <a:avLst/>
          </a:prstGeom>
          <a:ln w="12700">
            <a:miter lim="400000"/>
          </a:ln>
        </p:spPr>
      </p:pic>
      <p:sp>
        <p:nvSpPr>
          <p:cNvPr id="311" name="Determinar a melhor forma de calcular A0 x A1 x A2 x A3 x A4 x A5"/>
          <p:cNvSpPr/>
          <p:nvPr/>
        </p:nvSpPr>
        <p:spPr>
          <a:xfrm>
            <a:off x="1298402" y="7124700"/>
            <a:ext cx="10096501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omic Sans MS"/>
              </a:defRPr>
            </a:pPr>
            <a:r>
              <a:t>Determinar a melhor forma de calcular A</a:t>
            </a:r>
            <a:r>
              <a:rPr baseline="-5999"/>
              <a:t>0 </a:t>
            </a:r>
            <a:r>
              <a:t>x A</a:t>
            </a:r>
            <a:r>
              <a:rPr baseline="-5999"/>
              <a:t>1 </a:t>
            </a:r>
            <a:r>
              <a:t>x A</a:t>
            </a:r>
            <a:r>
              <a:rPr baseline="-5999"/>
              <a:t>2 </a:t>
            </a:r>
            <a:r>
              <a:t>x A</a:t>
            </a:r>
            <a:r>
              <a:rPr baseline="-5999"/>
              <a:t>3 </a:t>
            </a:r>
            <a:r>
              <a:t>x A</a:t>
            </a:r>
            <a:r>
              <a:rPr baseline="-5999"/>
              <a:t>4 </a:t>
            </a:r>
            <a:r>
              <a:t>x A</a:t>
            </a:r>
            <a:r>
              <a:rPr baseline="-5999"/>
              <a:t>5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oluçã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Solução</a:t>
            </a:r>
          </a:p>
        </p:txBody>
      </p:sp>
      <p:pic>
        <p:nvPicPr>
          <p:cNvPr id="314" name="droppedImage.tiff" descr="dropped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8000" y="3086100"/>
            <a:ext cx="5994400" cy="4622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15" name="droppedImage.tiff" descr="dropped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05600" y="3124200"/>
            <a:ext cx="5727700" cy="4648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16" name="droppedImage.tiff" descr="dropped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165600" y="8267700"/>
            <a:ext cx="4673601" cy="572594"/>
          </a:xfrm>
          <a:prstGeom prst="rect">
            <a:avLst/>
          </a:prstGeom>
          <a:ln w="12700">
            <a:miter lim="400000"/>
          </a:ln>
        </p:spPr>
      </p:pic>
      <p:pic>
        <p:nvPicPr>
          <p:cNvPr id="317" name="droppedImage.png" descr="dropped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975100" y="2286000"/>
            <a:ext cx="5461000" cy="469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droppedImage.tiff" descr="dropped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6600" y="1282700"/>
            <a:ext cx="9969500" cy="6172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20" name="droppedImage.tiff" descr="dropped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15400" y="596900"/>
            <a:ext cx="3352800" cy="3238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droppedImage.tiff" descr="dropped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9500" y="2692400"/>
            <a:ext cx="8305800" cy="3187700"/>
          </a:xfrm>
          <a:prstGeom prst="rect">
            <a:avLst/>
          </a:prstGeom>
          <a:ln w="12700">
            <a:miter lim="400000"/>
          </a:ln>
        </p:spPr>
      </p:pic>
      <p:sp>
        <p:nvSpPr>
          <p:cNvPr id="323" name="Determinando a ordem ótim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Determinando a ordem ótima </a:t>
            </a:r>
          </a:p>
        </p:txBody>
      </p:sp>
      <p:sp>
        <p:nvSpPr>
          <p:cNvPr id="324" name="Para o exemplo anterior, a saída seria:"/>
          <p:cNvSpPr/>
          <p:nvPr/>
        </p:nvSpPr>
        <p:spPr>
          <a:xfrm>
            <a:off x="3003" y="6565900"/>
            <a:ext cx="11684001" cy="73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>
              <a:defRPr sz="3600">
                <a:latin typeface="+mn-lt"/>
                <a:ea typeface="+mn-ea"/>
                <a:cs typeface="+mn-cs"/>
                <a:sym typeface="Comic Sans MS"/>
              </a:defRPr>
            </a:lvl1pPr>
          </a:lstStyle>
          <a:p>
            <a:r>
              <a:t>Para o exemplo anterior, a saída seria:</a:t>
            </a:r>
          </a:p>
        </p:txBody>
      </p:sp>
      <p:pic>
        <p:nvPicPr>
          <p:cNvPr id="325" name="droppedImage.tiff" descr="dropped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37000" y="7632700"/>
            <a:ext cx="4673601" cy="5725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O problema do caixeiro viajant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 problema do caixeiro viajante</a:t>
            </a:r>
          </a:p>
        </p:txBody>
      </p:sp>
      <p:pic>
        <p:nvPicPr>
          <p:cNvPr id="214" name="droppedImage.tiff" descr="dropped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7868" y="3609116"/>
            <a:ext cx="4330701" cy="426488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7" name="Group"/>
          <p:cNvGrpSpPr/>
          <p:nvPr/>
        </p:nvGrpSpPr>
        <p:grpSpPr>
          <a:xfrm>
            <a:off x="5206999" y="3416299"/>
            <a:ext cx="7228528" cy="4584701"/>
            <a:chOff x="0" y="0"/>
            <a:chExt cx="7228526" cy="4584699"/>
          </a:xfrm>
        </p:grpSpPr>
        <p:pic>
          <p:nvPicPr>
            <p:cNvPr id="215" name="droppedImage.tiff" descr="droppedImage.tif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1054100"/>
              <a:ext cx="7228527" cy="3530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6" name="Solução por força bruta"/>
            <p:cNvSpPr/>
            <p:nvPr/>
          </p:nvSpPr>
          <p:spPr>
            <a:xfrm>
              <a:off x="453958" y="0"/>
              <a:ext cx="6044990" cy="838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b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Comic Sans MS"/>
                </a:defRPr>
              </a:lvl1pPr>
            </a:lstStyle>
            <a:p>
              <a:r>
                <a:t>Solução por força bruta</a:t>
              </a:r>
            </a:p>
          </p:txBody>
        </p:sp>
      </p:grpSp>
      <p:pic>
        <p:nvPicPr>
          <p:cNvPr id="218" name="droppedImage.png" descr="dropped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242300" y="8585200"/>
            <a:ext cx="1054100" cy="469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" grpId="1" animBg="1" advAuto="0"/>
      <p:bldP spid="218" grpId="2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O problema da mochil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 problema da mochila</a:t>
            </a:r>
          </a:p>
        </p:txBody>
      </p:sp>
      <p:pic>
        <p:nvPicPr>
          <p:cNvPr id="221" name="droppedImage.tiff" descr="dropped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35100" y="4545685"/>
            <a:ext cx="10121900" cy="450151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4" name="Group"/>
          <p:cNvGrpSpPr/>
          <p:nvPr/>
        </p:nvGrpSpPr>
        <p:grpSpPr>
          <a:xfrm>
            <a:off x="5332513" y="2565400"/>
            <a:ext cx="6012821" cy="2311400"/>
            <a:chOff x="0" y="0"/>
            <a:chExt cx="6012820" cy="2311400"/>
          </a:xfrm>
        </p:grpSpPr>
        <p:sp>
          <p:nvSpPr>
            <p:cNvPr id="222" name="Busca exaustiva:…"/>
            <p:cNvSpPr/>
            <p:nvPr/>
          </p:nvSpPr>
          <p:spPr>
            <a:xfrm>
              <a:off x="0" y="0"/>
              <a:ext cx="5830380" cy="2311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b">
              <a:spAutoFit/>
            </a:bodyPr>
            <a:lstStyle/>
            <a:p>
              <a:pPr algn="l">
                <a:defRPr>
                  <a:latin typeface="+mn-lt"/>
                  <a:ea typeface="+mn-ea"/>
                  <a:cs typeface="+mn-cs"/>
                  <a:sym typeface="Comic Sans MS"/>
                </a:defRPr>
              </a:pPr>
              <a:r>
                <a:t>Busca exaustiva:</a:t>
              </a:r>
            </a:p>
            <a:p>
              <a:pPr>
                <a:defRPr>
                  <a:latin typeface="+mn-lt"/>
                  <a:ea typeface="+mn-ea"/>
                  <a:cs typeface="+mn-cs"/>
                  <a:sym typeface="Comic Sans MS"/>
                </a:defRPr>
              </a:pPr>
              <a:endParaRPr/>
            </a:p>
            <a:p>
              <a:pPr>
                <a:defRPr>
                  <a:latin typeface="+mn-lt"/>
                  <a:ea typeface="+mn-ea"/>
                  <a:cs typeface="+mn-cs"/>
                  <a:sym typeface="Comic Sans MS"/>
                </a:defRPr>
              </a:pPr>
              <a:r>
                <a:t>Estratégia gulosa: O(n)</a:t>
              </a:r>
            </a:p>
          </p:txBody>
        </p:sp>
        <p:pic>
          <p:nvPicPr>
            <p:cNvPr id="223" name="droppedImage.png" descr="dropped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421086" y="101600"/>
              <a:ext cx="1591735" cy="7112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1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olução por força brut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Solução por força bruta</a:t>
            </a:r>
          </a:p>
        </p:txBody>
      </p:sp>
      <p:pic>
        <p:nvPicPr>
          <p:cNvPr id="227" name="droppedImage.tiff" descr="dropped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09900" y="2159000"/>
            <a:ext cx="6972300" cy="74411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olução gulos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Solução gulosa</a:t>
            </a:r>
          </a:p>
        </p:txBody>
      </p:sp>
      <p:sp>
        <p:nvSpPr>
          <p:cNvPr id="230" name="Estratégia: tomar a melhor decisão local a cada passo.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>
                <a:solidFill>
                  <a:srgbClr val="9929BD"/>
                </a:solidFill>
              </a:rPr>
              <a:t>Estratégia</a:t>
            </a:r>
            <a:r>
              <a:t>: tomar a melhor decisão local a cada passo.</a:t>
            </a:r>
          </a:p>
        </p:txBody>
      </p:sp>
      <p:pic>
        <p:nvPicPr>
          <p:cNvPr id="231" name="droppedImage.tiff" descr="dropped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1500" y="4291685"/>
            <a:ext cx="10121900" cy="4501515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Arrow"/>
          <p:cNvSpPr/>
          <p:nvPr/>
        </p:nvSpPr>
        <p:spPr>
          <a:xfrm rot="5400000">
            <a:off x="3492500" y="3937000"/>
            <a:ext cx="1270000" cy="1270000"/>
          </a:xfrm>
          <a:prstGeom prst="rightArrow">
            <a:avLst>
              <a:gd name="adj1" fmla="val 32000"/>
              <a:gd name="adj2" fmla="val 44000"/>
            </a:avLst>
          </a:prstGeom>
          <a:solidFill>
            <a:srgbClr val="CBCBCB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  <a:endParaRPr/>
          </a:p>
        </p:txBody>
      </p:sp>
      <p:sp>
        <p:nvSpPr>
          <p:cNvPr id="233" name="Arrow"/>
          <p:cNvSpPr/>
          <p:nvPr/>
        </p:nvSpPr>
        <p:spPr>
          <a:xfrm rot="5400000">
            <a:off x="5359400" y="5524500"/>
            <a:ext cx="1270000" cy="1270000"/>
          </a:xfrm>
          <a:prstGeom prst="rightArrow">
            <a:avLst>
              <a:gd name="adj1" fmla="val 32000"/>
              <a:gd name="adj2" fmla="val 44000"/>
            </a:avLst>
          </a:prstGeom>
          <a:solidFill>
            <a:srgbClr val="CBCBCB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/>
            </a:pPr>
            <a:endParaRPr/>
          </a:p>
        </p:txBody>
      </p:sp>
      <p:sp>
        <p:nvSpPr>
          <p:cNvPr id="234" name="Total: $42 + $12 = $54"/>
          <p:cNvSpPr/>
          <p:nvPr/>
        </p:nvSpPr>
        <p:spPr>
          <a:xfrm>
            <a:off x="6214493" y="3809999"/>
            <a:ext cx="5090320" cy="762001"/>
          </a:xfrm>
          <a:prstGeom prst="rect">
            <a:avLst/>
          </a:prstGeom>
          <a:solidFill>
            <a:srgbClr val="FFFB00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/>
          <a:p>
            <a:pPr>
              <a:defRPr sz="3600">
                <a:latin typeface="+mn-lt"/>
                <a:ea typeface="+mn-ea"/>
                <a:cs typeface="+mn-cs"/>
                <a:sym typeface="Comic Sans MS"/>
              </a:defRPr>
            </a:pPr>
            <a:r>
              <a:rPr>
                <a:solidFill>
                  <a:srgbClr val="7B219F"/>
                </a:solidFill>
              </a:rPr>
              <a:t>Total</a:t>
            </a:r>
            <a:r>
              <a:t>: $42 + $12 = $54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" grpId="1" animBg="1" advAuto="0"/>
      <p:bldP spid="233" grpId="2" animBg="1" advAuto="0"/>
      <p:bldP spid="234" grpId="3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Busca exaustiva vs Algoritmos gulosos😃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Busca exaustiva vs Algoritmos gulosos</a:t>
            </a:r>
            <a:r>
              <a:rPr sz="2000">
                <a:latin typeface="Apple Color Emoji"/>
                <a:ea typeface="Apple Color Emoji"/>
                <a:cs typeface="Apple Color Emoji"/>
                <a:sym typeface="Apple Color Emoji"/>
              </a:rPr>
              <a:t>😃</a:t>
            </a:r>
          </a:p>
        </p:txBody>
      </p:sp>
      <p:sp>
        <p:nvSpPr>
          <p:cNvPr id="237" name="Busca exaustiva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9276" indent="-369276">
              <a:defRPr sz="3600">
                <a:solidFill>
                  <a:srgbClr val="7B219F"/>
                </a:solidFill>
              </a:defRPr>
            </a:pPr>
            <a:r>
              <a:t>Busca exaustiva</a:t>
            </a:r>
          </a:p>
          <a:p>
            <a:pPr lvl="1"/>
            <a:r>
              <a:t>garante ótimo </a:t>
            </a:r>
            <a:r>
              <a:rPr/>
              <a:t>global </a:t>
            </a:r>
            <a:r>
              <a:rPr lang="pt-BR" smtClean="0">
                <a:solidFill>
                  <a:schemeClr val="accent3"/>
                </a:solidFill>
                <a:latin typeface="Franklin Gothic Book" panose="020B0503020102020204" pitchFamily="34" charset="0"/>
              </a:rPr>
              <a:t>☺</a:t>
            </a:r>
            <a:endParaRPr sz="2000">
              <a:solidFill>
                <a:schemeClr val="accent3"/>
              </a:solidFill>
              <a:latin typeface="Apple Color Emoji"/>
              <a:ea typeface="Apple Color Emoji"/>
              <a:cs typeface="Apple Color Emoji"/>
              <a:sym typeface="Apple Color Emoji"/>
            </a:endParaRPr>
          </a:p>
          <a:p>
            <a:pPr lvl="1"/>
            <a:r>
              <a:rPr smtClean="0"/>
              <a:t>lentos</a:t>
            </a:r>
            <a:r>
              <a:rPr lang="pt-BR" smtClean="0"/>
              <a:t> </a:t>
            </a:r>
            <a:endParaRPr/>
          </a:p>
          <a:p>
            <a:pPr lvl="1"/>
            <a:endParaRPr/>
          </a:p>
          <a:p>
            <a:pPr lvl="1"/>
            <a:endParaRPr/>
          </a:p>
          <a:p>
            <a:pPr lvl="1"/>
            <a:endParaRPr/>
          </a:p>
          <a:p>
            <a:pPr marL="369276" indent="-369276">
              <a:defRPr sz="3600">
                <a:solidFill>
                  <a:srgbClr val="9929BD"/>
                </a:solidFill>
              </a:defRPr>
            </a:pPr>
            <a:r>
              <a:t>Algoritmos gulosos</a:t>
            </a:r>
          </a:p>
          <a:p>
            <a:pPr lvl="1"/>
            <a:r>
              <a:t>não há garantia de ótimo global</a:t>
            </a:r>
          </a:p>
          <a:p>
            <a:pPr lvl="1"/>
            <a:r>
              <a:rPr smtClean="0"/>
              <a:t>rápidos</a:t>
            </a:r>
            <a:r>
              <a:rPr lang="pt-BR" smtClean="0"/>
              <a:t> </a:t>
            </a:r>
            <a:r>
              <a:rPr lang="pt-BR">
                <a:solidFill>
                  <a:schemeClr val="accent3"/>
                </a:solidFill>
                <a:latin typeface="Franklin Gothic Book" panose="020B0503020102020204" pitchFamily="34" charset="0"/>
              </a:rPr>
              <a:t>☺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38" name="😃"/>
          <p:cNvSpPr/>
          <p:nvPr/>
        </p:nvSpPr>
        <p:spPr>
          <a:xfrm>
            <a:off x="3987800" y="8974931"/>
            <a:ext cx="102657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Apple Color Emoji"/>
                <a:ea typeface="Apple Color Emoji"/>
                <a:cs typeface="Apple Color Emoji"/>
                <a:sym typeface="Apple Color Emoji"/>
              </a:defRPr>
            </a:lvl1pPr>
          </a:lstStyle>
          <a:p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rogramação dinâmic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Programação dinâmica</a:t>
            </a:r>
          </a:p>
        </p:txBody>
      </p:sp>
      <p:sp>
        <p:nvSpPr>
          <p:cNvPr id="241" name="Combina o melhor de ambos os mundo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Combina o melhor de ambos os mundos.</a:t>
            </a:r>
          </a:p>
          <a:p>
            <a:r>
              <a:t>Considera sistematicamente todas as decisões possíveis e sempre seleciona aquela que prova ser a melhor. </a:t>
            </a:r>
          </a:p>
          <a:p>
            <a:r>
              <a:t>Armazenando as consequências de todas as possíveis decisões até o momento e usando esta informação de forma sistemática, a quantidade total de trabalho é minimizada. 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droppedImage.tiff" descr="dropped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116" y="3228114"/>
            <a:ext cx="13136032" cy="4770572"/>
          </a:xfrm>
          <a:prstGeom prst="rect">
            <a:avLst/>
          </a:prstGeom>
          <a:ln w="12700">
            <a:miter lim="400000"/>
          </a:ln>
        </p:spPr>
      </p:pic>
      <p:sp>
        <p:nvSpPr>
          <p:cNvPr id="244" name="O problema da linha de montage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 problema da linha de montagem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Comic Sans MS"/>
        <a:ea typeface="Comic Sans MS"/>
        <a:cs typeface="Comic Sans MS"/>
      </a:majorFont>
      <a:minorFont>
        <a:latin typeface="Comic Sans MS"/>
        <a:ea typeface="Comic Sans MS"/>
        <a:cs typeface="Comic Sans M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BCBCB"/>
        </a:solid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Comic Sans MS"/>
        <a:ea typeface="Comic Sans MS"/>
        <a:cs typeface="Comic Sans MS"/>
      </a:majorFont>
      <a:minorFont>
        <a:latin typeface="Comic Sans MS"/>
        <a:ea typeface="Comic Sans MS"/>
        <a:cs typeface="Comic Sans M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BCBCB"/>
        </a:solid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73D46EDC77CD54391FA2190FADB3D9F" ma:contentTypeVersion="2" ma:contentTypeDescription="Crie um novo documento." ma:contentTypeScope="" ma:versionID="90f52b3c9e486596d57a1e9299ec2f9b">
  <xsd:schema xmlns:xsd="http://www.w3.org/2001/XMLSchema" xmlns:xs="http://www.w3.org/2001/XMLSchema" xmlns:p="http://schemas.microsoft.com/office/2006/metadata/properties" xmlns:ns2="673811bb-7897-4135-9068-78163f632e44" targetNamespace="http://schemas.microsoft.com/office/2006/metadata/properties" ma:root="true" ma:fieldsID="b5e953f64655d1ca7527e0e2d52c5b05" ns2:_="">
    <xsd:import namespace="673811bb-7897-4135-9068-78163f632e4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3811bb-7897-4135-9068-78163f632e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C75CDA4-AC49-4369-A1D6-20E23DC062F4}"/>
</file>

<file path=customXml/itemProps2.xml><?xml version="1.0" encoding="utf-8"?>
<ds:datastoreItem xmlns:ds="http://schemas.openxmlformats.org/officeDocument/2006/customXml" ds:itemID="{B632BABA-128E-4391-A952-A737554DA4C8}"/>
</file>

<file path=customXml/itemProps3.xml><?xml version="1.0" encoding="utf-8"?>
<ds:datastoreItem xmlns:ds="http://schemas.openxmlformats.org/officeDocument/2006/customXml" ds:itemID="{41C106AD-BF3E-42EC-B9C6-44AF431DEE57}"/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812</Words>
  <Application>Microsoft Office PowerPoint</Application>
  <PresentationFormat>Personalizar</PresentationFormat>
  <Paragraphs>107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5" baseType="lpstr">
      <vt:lpstr>Apple Color Emoji</vt:lpstr>
      <vt:lpstr>Comic Sans MS</vt:lpstr>
      <vt:lpstr>Franklin Gothic Book</vt:lpstr>
      <vt:lpstr>Helvetica</vt:lpstr>
      <vt:lpstr>Helvetica Neue</vt:lpstr>
      <vt:lpstr>Helvetica Neue Light</vt:lpstr>
      <vt:lpstr>Lucida Grande</vt:lpstr>
      <vt:lpstr>White</vt:lpstr>
      <vt:lpstr>Estratégias para projeto de algoritmos</vt:lpstr>
      <vt:lpstr>Introdução</vt:lpstr>
      <vt:lpstr>O problema do caixeiro viajante</vt:lpstr>
      <vt:lpstr>O problema da mochila</vt:lpstr>
      <vt:lpstr>Solução por força bruta</vt:lpstr>
      <vt:lpstr>Solução gulosa</vt:lpstr>
      <vt:lpstr>Busca exaustiva vs Algoritmos gulosos😃</vt:lpstr>
      <vt:lpstr>Programação dinâmica</vt:lpstr>
      <vt:lpstr>O problema da linha de montagem</vt:lpstr>
      <vt:lpstr>Apresentação do PowerPoint</vt:lpstr>
      <vt:lpstr>Exemplo</vt:lpstr>
      <vt:lpstr>Algoritmo</vt:lpstr>
      <vt:lpstr>Recuperando o caminho ótimo</vt:lpstr>
      <vt:lpstr>Outro exemplo: Multiplicação de matrizes</vt:lpstr>
      <vt:lpstr>Problema</vt:lpstr>
      <vt:lpstr>E daí?</vt:lpstr>
      <vt:lpstr>Problema</vt:lpstr>
      <vt:lpstr>Etapa 1: estrutura de uma colocação ótima de parênteses</vt:lpstr>
      <vt:lpstr>Etapa 2: uma solução recursiva</vt:lpstr>
      <vt:lpstr>Etapa 2: uma solução recursiva</vt:lpstr>
      <vt:lpstr>Cálculo dos custos ótimos</vt:lpstr>
      <vt:lpstr>Custo para cadeias de 3 matrizes</vt:lpstr>
      <vt:lpstr>Cálculo dos custos ótimos</vt:lpstr>
      <vt:lpstr>Exemplo</vt:lpstr>
      <vt:lpstr>Solução</vt:lpstr>
      <vt:lpstr>Apresentação do PowerPoint</vt:lpstr>
      <vt:lpstr>Determinando a ordem ótima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Dinâmica</dc:title>
  <dc:creator>Carlos Alberto Ynoguti</dc:creator>
  <cp:lastModifiedBy>Carlos Alberto Ynoguti</cp:lastModifiedBy>
  <cp:revision>2</cp:revision>
  <dcterms:modified xsi:type="dcterms:W3CDTF">2021-03-12T16:17:50Z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0x010100373D46EDC77CD54391FA2190FADB3D9F</vt:lpwstr>
  </property>
</Properties>
</file>