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57" r:id="rId5"/>
    <p:sldId id="265" r:id="rId6"/>
    <p:sldId id="258" r:id="rId7"/>
    <p:sldId id="259" r:id="rId8"/>
    <p:sldId id="260"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D89"/>
    <a:srgbClr val="545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Grade</a:t>
            </a:r>
            <a:r>
              <a:rPr lang="es-MX" baseline="0"/>
              <a:t> 11 Students College Readiness</a:t>
            </a:r>
            <a:endParaRPr lang="es-MX"/>
          </a:p>
        </c:rich>
      </c:tx>
      <c:layout>
        <c:manualLayout>
          <c:xMode val="edge"/>
          <c:yMode val="edge"/>
          <c:x val="0.21770582167365649"/>
          <c:y val="1.83350386286459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7.8490992874752571E-2"/>
          <c:y val="0.12867624597772737"/>
          <c:w val="0.77635902988761918"/>
          <c:h val="0.77892097429872342"/>
        </c:manualLayout>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1111-4834-B8F2-E0654F361C45}"/>
            </c:ext>
          </c:extLst>
        </c:ser>
        <c:ser>
          <c:idx val="1"/>
          <c:order val="1"/>
          <c:tx>
            <c:strRef>
              <c:f>'Metric Data'!$B$531</c:f>
              <c:strCache>
                <c:ptCount val="1"/>
                <c:pt idx="0">
                  <c:v>SAT</c:v>
                </c:pt>
              </c:strCache>
            </c:strRef>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Data'!$K$531,'Metric Data'!$K$382,'Metric Data'!$K$338,'Metric Data'!$K$172,'Metric Data'!$K$4)</c:f>
              <c:numCache>
                <c:formatCode>0.00%</c:formatCode>
                <c:ptCount val="5"/>
                <c:pt idx="0">
                  <c:v>0.38300000000000001</c:v>
                </c:pt>
                <c:pt idx="1">
                  <c:v>0.38200000000000001</c:v>
                </c:pt>
                <c:pt idx="2">
                  <c:v>0.308</c:v>
                </c:pt>
                <c:pt idx="3">
                  <c:v>0.314</c:v>
                </c:pt>
                <c:pt idx="4">
                  <c:v>0.318</c:v>
                </c:pt>
              </c:numCache>
            </c:numRef>
          </c:val>
          <c:smooth val="0"/>
          <c:extLst>
            <c:ext xmlns:c16="http://schemas.microsoft.com/office/drawing/2014/chart" uri="{C3380CC4-5D6E-409C-BE32-E72D297353CC}">
              <c16:uniqueId val="{00000001-1111-4834-B8F2-E0654F361C45}"/>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min val="0.30000000000000004"/>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Grade</a:t>
            </a:r>
            <a:r>
              <a:rPr lang="es-MX" baseline="0"/>
              <a:t> 9 and Grade 10 Students College Readiness</a:t>
            </a:r>
            <a:endParaRPr lang="es-MX"/>
          </a:p>
        </c:rich>
      </c:tx>
      <c:layout>
        <c:manualLayout>
          <c:xMode val="edge"/>
          <c:yMode val="edge"/>
          <c:x val="0.12261224554821391"/>
          <c:y val="1.83350386286459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7.8490992874752571E-2"/>
          <c:y val="0.12867624597772737"/>
          <c:w val="0.77635902988761918"/>
          <c:h val="0.77892097429872342"/>
        </c:manualLayout>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9DC4-4A1E-9DAD-6D6497FAF9A3}"/>
            </c:ext>
          </c:extLst>
        </c:ser>
        <c:ser>
          <c:idx val="1"/>
          <c:order val="1"/>
          <c:tx>
            <c:strRef>
              <c:f>'Metric Data'!$B$2</c:f>
              <c:strCache>
                <c:ptCount val="1"/>
                <c:pt idx="0">
                  <c:v>PSAT 9</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Data'!$K$529,'Metric Data'!$K$380,'Metric Data'!$H$676,'Metric Data'!$K$170,'Metric Data'!$K$2)</c:f>
              <c:numCache>
                <c:formatCode>0.00%</c:formatCode>
                <c:ptCount val="5"/>
                <c:pt idx="0">
                  <c:v>0.47699999999999998</c:v>
                </c:pt>
                <c:pt idx="1">
                  <c:v>0.50600000000000001</c:v>
                </c:pt>
                <c:pt idx="3">
                  <c:v>0.40400000000000003</c:v>
                </c:pt>
                <c:pt idx="4" formatCode="0%">
                  <c:v>0.42</c:v>
                </c:pt>
              </c:numCache>
            </c:numRef>
          </c:val>
          <c:smooth val="0"/>
          <c:extLst>
            <c:ext xmlns:c16="http://schemas.microsoft.com/office/drawing/2014/chart" uri="{C3380CC4-5D6E-409C-BE32-E72D297353CC}">
              <c16:uniqueId val="{00000001-9DC4-4A1E-9DAD-6D6497FAF9A3}"/>
            </c:ext>
          </c:extLst>
        </c:ser>
        <c:ser>
          <c:idx val="2"/>
          <c:order val="2"/>
          <c:tx>
            <c:strRef>
              <c:f>'Metric Data'!$B$3</c:f>
              <c:strCache>
                <c:ptCount val="1"/>
                <c:pt idx="0">
                  <c:v>PSAT 10</c:v>
                </c:pt>
              </c:strCache>
            </c:strRef>
          </c:tx>
          <c:spPr>
            <a:ln w="28575" cap="rnd">
              <a:solidFill>
                <a:schemeClr val="accent3"/>
              </a:solidFill>
              <a:round/>
            </a:ln>
            <a:effectLst/>
          </c:spPr>
          <c:marker>
            <c:symbol val="none"/>
          </c:marker>
          <c:dLbls>
            <c:dLbl>
              <c:idx val="0"/>
              <c:layout>
                <c:manualLayout>
                  <c:x val="-5.4461583804300655E-2"/>
                  <c:y val="5.4094339902427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DC4-4A1E-9DAD-6D6497FAF9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('Metric Data'!$K$530,'Metric Data'!$K$381,'Metric Data'!$H$675,'Metric Data'!$K$171,'Metric Data'!$K$3)</c:f>
              <c:numCache>
                <c:formatCode>0.00%</c:formatCode>
                <c:ptCount val="5"/>
                <c:pt idx="0">
                  <c:v>0.46600000000000003</c:v>
                </c:pt>
                <c:pt idx="1">
                  <c:v>0.434</c:v>
                </c:pt>
                <c:pt idx="3">
                  <c:v>0.34899999999999998</c:v>
                </c:pt>
                <c:pt idx="4">
                  <c:v>0.375</c:v>
                </c:pt>
              </c:numCache>
            </c:numRef>
          </c:val>
          <c:smooth val="0"/>
          <c:extLst>
            <c:ext xmlns:c16="http://schemas.microsoft.com/office/drawing/2014/chart" uri="{C3380CC4-5D6E-409C-BE32-E72D297353CC}">
              <c16:uniqueId val="{00000003-9DC4-4A1E-9DAD-6D6497FAF9A3}"/>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min val="0.30000000000000004"/>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PSAT</a:t>
            </a:r>
            <a:r>
              <a:rPr lang="es-MX" baseline="0"/>
              <a:t> 9 and PSAT 10 Math Scores</a:t>
            </a:r>
            <a:endParaRPr lang="es-MX"/>
          </a:p>
        </c:rich>
      </c:tx>
      <c:layout>
        <c:manualLayout>
          <c:xMode val="edge"/>
          <c:yMode val="edge"/>
          <c:x val="0.1742156646307062"/>
          <c:y val="1.46681292446981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6.5707908006826243E-2"/>
          <c:y val="0.12500908199801408"/>
          <c:w val="0.76621216740430809"/>
          <c:h val="0.77892097429872342"/>
        </c:manualLayout>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1108-4512-BFA5-8AE3C0B41065}"/>
            </c:ext>
          </c:extLst>
        </c:ser>
        <c:ser>
          <c:idx val="1"/>
          <c:order val="1"/>
          <c:tx>
            <c:strRef>
              <c:f>'Metric Data'!$B$2</c:f>
              <c:strCache>
                <c:ptCount val="1"/>
                <c:pt idx="0">
                  <c:v>PSAT 9</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Data'!$J$529,'Metric Data'!$J$380,'Metric Data'!$D$675,'Metric Data'!$J$170,'Metric Data'!$J$2)</c:f>
              <c:numCache>
                <c:formatCode>General</c:formatCode>
                <c:ptCount val="5"/>
                <c:pt idx="0">
                  <c:v>436</c:v>
                </c:pt>
                <c:pt idx="1">
                  <c:v>438</c:v>
                </c:pt>
                <c:pt idx="3">
                  <c:v>417</c:v>
                </c:pt>
                <c:pt idx="4">
                  <c:v>423</c:v>
                </c:pt>
              </c:numCache>
            </c:numRef>
          </c:val>
          <c:smooth val="0"/>
          <c:extLst>
            <c:ext xmlns:c16="http://schemas.microsoft.com/office/drawing/2014/chart" uri="{C3380CC4-5D6E-409C-BE32-E72D297353CC}">
              <c16:uniqueId val="{00000001-1108-4512-BFA5-8AE3C0B41065}"/>
            </c:ext>
          </c:extLst>
        </c:ser>
        <c:ser>
          <c:idx val="2"/>
          <c:order val="2"/>
          <c:tx>
            <c:strRef>
              <c:f>'Metric Data'!$B$3</c:f>
              <c:strCache>
                <c:ptCount val="1"/>
                <c:pt idx="0">
                  <c:v>PSAT 10</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('Metric Data'!$H$530,'Metric Data'!$H$381,'Metric Data'!$L$338,'Metric Data'!$H$171,'Metric Data'!$H$3)</c:f>
              <c:numCache>
                <c:formatCode>General</c:formatCode>
                <c:ptCount val="5"/>
                <c:pt idx="0">
                  <c:v>460</c:v>
                </c:pt>
                <c:pt idx="1">
                  <c:v>452</c:v>
                </c:pt>
                <c:pt idx="3">
                  <c:v>434</c:v>
                </c:pt>
                <c:pt idx="4">
                  <c:v>445</c:v>
                </c:pt>
              </c:numCache>
            </c:numRef>
          </c:val>
          <c:smooth val="0"/>
          <c:extLst>
            <c:ext xmlns:c16="http://schemas.microsoft.com/office/drawing/2014/chart" uri="{C3380CC4-5D6E-409C-BE32-E72D297353CC}">
              <c16:uniqueId val="{00000002-1108-4512-BFA5-8AE3C0B41065}"/>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PSAT</a:t>
            </a:r>
            <a:r>
              <a:rPr lang="es-MX" baseline="0"/>
              <a:t> 9 and PSAT 10 Scores</a:t>
            </a:r>
            <a:endParaRPr lang="es-MX"/>
          </a:p>
        </c:rich>
      </c:tx>
      <c:layout>
        <c:manualLayout>
          <c:xMode val="edge"/>
          <c:yMode val="edge"/>
          <c:x val="0.1786660429128602"/>
          <c:y val="1.83351615558727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EF3F-4100-8BCE-451297DB4C66}"/>
            </c:ext>
          </c:extLst>
        </c:ser>
        <c:ser>
          <c:idx val="1"/>
          <c:order val="1"/>
          <c:tx>
            <c:strRef>
              <c:f>'Metric Data'!$B$2</c:f>
              <c:strCache>
                <c:ptCount val="1"/>
                <c:pt idx="0">
                  <c:v>PSAT 9</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Data'!$H$529,'Metric Data'!$H$380,'Metric Data'!$L$338,'Metric Data'!$H$170,'Metric Data'!$H$2)</c:f>
              <c:numCache>
                <c:formatCode>General</c:formatCode>
                <c:ptCount val="5"/>
                <c:pt idx="0">
                  <c:v>430</c:v>
                </c:pt>
                <c:pt idx="1">
                  <c:v>438</c:v>
                </c:pt>
                <c:pt idx="3">
                  <c:v>427</c:v>
                </c:pt>
                <c:pt idx="4">
                  <c:v>429</c:v>
                </c:pt>
              </c:numCache>
            </c:numRef>
          </c:val>
          <c:smooth val="0"/>
          <c:extLst>
            <c:ext xmlns:c16="http://schemas.microsoft.com/office/drawing/2014/chart" uri="{C3380CC4-5D6E-409C-BE32-E72D297353CC}">
              <c16:uniqueId val="{00000001-EF3F-4100-8BCE-451297DB4C66}"/>
            </c:ext>
          </c:extLst>
        </c:ser>
        <c:ser>
          <c:idx val="2"/>
          <c:order val="2"/>
          <c:tx>
            <c:strRef>
              <c:f>'Metric Data'!$B$3</c:f>
              <c:strCache>
                <c:ptCount val="1"/>
                <c:pt idx="0">
                  <c:v>PSAT 10</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('Metric Data'!$H$530,'Metric Data'!$H$381,'Metric Data'!$L$338,'Metric Data'!$H$171,'Metric Data'!$H$3)</c:f>
              <c:numCache>
                <c:formatCode>General</c:formatCode>
                <c:ptCount val="5"/>
                <c:pt idx="0">
                  <c:v>460</c:v>
                </c:pt>
                <c:pt idx="1">
                  <c:v>452</c:v>
                </c:pt>
                <c:pt idx="3">
                  <c:v>434</c:v>
                </c:pt>
                <c:pt idx="4">
                  <c:v>445</c:v>
                </c:pt>
              </c:numCache>
            </c:numRef>
          </c:val>
          <c:smooth val="0"/>
          <c:extLst>
            <c:ext xmlns:c16="http://schemas.microsoft.com/office/drawing/2014/chart" uri="{C3380CC4-5D6E-409C-BE32-E72D297353CC}">
              <c16:uniqueId val="{00000002-EF3F-4100-8BCE-451297DB4C66}"/>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a:t>
            </a:r>
            <a:r>
              <a:rPr lang="es-MX" baseline="0"/>
              <a:t>SAT Scores</a:t>
            </a:r>
            <a:endParaRPr lang="es-MX"/>
          </a:p>
        </c:rich>
      </c:tx>
      <c:layout>
        <c:manualLayout>
          <c:xMode val="edge"/>
          <c:yMode val="edge"/>
          <c:x val="0.35000560677578851"/>
          <c:y val="1.46681292446981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EA9F-4290-BC0F-A6F853748797}"/>
            </c:ext>
          </c:extLst>
        </c:ser>
        <c:ser>
          <c:idx val="3"/>
          <c:order val="1"/>
          <c:tx>
            <c:v>SAT</c:v>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Data'!$H$531,'Metric Data'!$H$382,'Metric Data'!$H$338,'Metric Data'!$H$172,'Metric Data'!$H$4)</c:f>
              <c:numCache>
                <c:formatCode>General</c:formatCode>
                <c:ptCount val="5"/>
                <c:pt idx="0">
                  <c:v>486</c:v>
                </c:pt>
                <c:pt idx="1">
                  <c:v>481</c:v>
                </c:pt>
                <c:pt idx="2">
                  <c:v>476</c:v>
                </c:pt>
                <c:pt idx="3">
                  <c:v>477</c:v>
                </c:pt>
                <c:pt idx="4">
                  <c:v>475</c:v>
                </c:pt>
              </c:numCache>
            </c:numRef>
          </c:val>
          <c:smooth val="0"/>
          <c:extLst>
            <c:ext xmlns:c16="http://schemas.microsoft.com/office/drawing/2014/chart" uri="{C3380CC4-5D6E-409C-BE32-E72D297353CC}">
              <c16:uniqueId val="{00000001-EA9F-4290-BC0F-A6F853748797}"/>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a:t>
            </a:r>
            <a:r>
              <a:rPr lang="es-MX" baseline="0"/>
              <a:t>SAT Math Scores</a:t>
            </a:r>
            <a:endParaRPr lang="es-MX"/>
          </a:p>
        </c:rich>
      </c:tx>
      <c:layout>
        <c:manualLayout>
          <c:xMode val="edge"/>
          <c:yMode val="edge"/>
          <c:x val="0.35000560677578851"/>
          <c:y val="1.46681292446981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C110-4487-811F-1E807D9CD459}"/>
            </c:ext>
          </c:extLst>
        </c:ser>
        <c:ser>
          <c:idx val="3"/>
          <c:order val="1"/>
          <c:tx>
            <c:v>SAT</c:v>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Data'!$J$531,'Metric Data'!$J$382,'Metric Data'!$J$338,'Metric Data'!$J$172,'Metric Data'!$J$4)</c:f>
              <c:numCache>
                <c:formatCode>General</c:formatCode>
                <c:ptCount val="5"/>
                <c:pt idx="0">
                  <c:v>483</c:v>
                </c:pt>
                <c:pt idx="1">
                  <c:v>481</c:v>
                </c:pt>
                <c:pt idx="2">
                  <c:v>464</c:v>
                </c:pt>
                <c:pt idx="3">
                  <c:v>462</c:v>
                </c:pt>
                <c:pt idx="4">
                  <c:v>459</c:v>
                </c:pt>
              </c:numCache>
            </c:numRef>
          </c:val>
          <c:smooth val="0"/>
          <c:extLst>
            <c:ext xmlns:c16="http://schemas.microsoft.com/office/drawing/2014/chart" uri="{C3380CC4-5D6E-409C-BE32-E72D297353CC}">
              <c16:uniqueId val="{00000001-C110-4487-811F-1E807D9CD459}"/>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9F394-34D5-410C-9305-B1E40D50760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6C1263-4B09-4D99-88CB-9492B07ADBD0}">
      <dgm:prSet custT="1"/>
      <dgm:spPr/>
      <dgm:t>
        <a:bodyPr/>
        <a:lstStyle/>
        <a:p>
          <a:r>
            <a:rPr lang="en-US" sz="1750"/>
            <a:t>The US has a history of disparities among different demographic groups: inequality in the treatment of racial, religious and ethnic minorities.</a:t>
          </a:r>
        </a:p>
      </dgm:t>
    </dgm:pt>
    <dgm:pt modelId="{59F7DC20-C3BD-4794-99CF-8B3906B2040A}" type="parTrans" cxnId="{342292B4-6AF4-49DA-8847-360DC8D4094A}">
      <dgm:prSet/>
      <dgm:spPr/>
      <dgm:t>
        <a:bodyPr/>
        <a:lstStyle/>
        <a:p>
          <a:endParaRPr lang="en-US" sz="1750"/>
        </a:p>
      </dgm:t>
    </dgm:pt>
    <dgm:pt modelId="{5488B14E-7251-4BF3-B3A7-618589C64B9D}" type="sibTrans" cxnId="{342292B4-6AF4-49DA-8847-360DC8D4094A}">
      <dgm:prSet/>
      <dgm:spPr/>
      <dgm:t>
        <a:bodyPr/>
        <a:lstStyle/>
        <a:p>
          <a:endParaRPr lang="en-US" sz="1750"/>
        </a:p>
      </dgm:t>
    </dgm:pt>
    <dgm:pt modelId="{7FE10C83-D4DD-4DA6-A3CE-7681554566E2}">
      <dgm:prSet custT="1"/>
      <dgm:spPr/>
      <dgm:t>
        <a:bodyPr/>
        <a:lstStyle/>
        <a:p>
          <a:r>
            <a:rPr lang="en-US" sz="1750"/>
            <a:t>The situation has been recognized and there have even been improvements (establishment of citizenship and rights) to ameliorate it.</a:t>
          </a:r>
        </a:p>
      </dgm:t>
    </dgm:pt>
    <dgm:pt modelId="{4839226B-AE74-42EF-96B6-DA8967EE5094}" type="parTrans" cxnId="{4A30FBE8-3CCE-44BE-9439-FBF3978BDA1F}">
      <dgm:prSet/>
      <dgm:spPr/>
      <dgm:t>
        <a:bodyPr/>
        <a:lstStyle/>
        <a:p>
          <a:endParaRPr lang="en-US" sz="1750"/>
        </a:p>
      </dgm:t>
    </dgm:pt>
    <dgm:pt modelId="{0AA06EE2-A068-409A-BDF0-774AEAB48BFD}" type="sibTrans" cxnId="{4A30FBE8-3CCE-44BE-9439-FBF3978BDA1F}">
      <dgm:prSet/>
      <dgm:spPr/>
      <dgm:t>
        <a:bodyPr/>
        <a:lstStyle/>
        <a:p>
          <a:endParaRPr lang="en-US" sz="1750"/>
        </a:p>
      </dgm:t>
    </dgm:pt>
    <dgm:pt modelId="{2E9CBA53-AC51-4754-87B9-169FDCE11AB2}">
      <dgm:prSet custT="1"/>
      <dgm:spPr/>
      <dgm:t>
        <a:bodyPr/>
        <a:lstStyle/>
        <a:p>
          <a:r>
            <a:rPr lang="en-US" sz="1750"/>
            <a:t>Instead of asking if these differences have been addressed</a:t>
          </a:r>
          <a:r>
            <a:rPr lang="es-MX" sz="1750"/>
            <a:t>, it would be better to ask, </a:t>
          </a:r>
          <a:r>
            <a:rPr lang="es-MX" sz="1750" u="sng"/>
            <a:t>could these initial disparities among demographic groups have lingering gaps</a:t>
          </a:r>
          <a:r>
            <a:rPr lang="es-MX" sz="1750"/>
            <a:t>?</a:t>
          </a:r>
          <a:endParaRPr lang="en-US" sz="1750"/>
        </a:p>
      </dgm:t>
    </dgm:pt>
    <dgm:pt modelId="{EEA0F41B-3BE8-4A5A-B66D-C6870B7CA202}" type="parTrans" cxnId="{420F1A39-BD04-4893-82ED-5A57FD3ECF71}">
      <dgm:prSet/>
      <dgm:spPr/>
      <dgm:t>
        <a:bodyPr/>
        <a:lstStyle/>
        <a:p>
          <a:endParaRPr lang="en-US" sz="1750"/>
        </a:p>
      </dgm:t>
    </dgm:pt>
    <dgm:pt modelId="{2BF40D60-B22E-4CA3-B11E-4DA8E89BD11C}" type="sibTrans" cxnId="{420F1A39-BD04-4893-82ED-5A57FD3ECF71}">
      <dgm:prSet/>
      <dgm:spPr/>
      <dgm:t>
        <a:bodyPr/>
        <a:lstStyle/>
        <a:p>
          <a:endParaRPr lang="en-US" sz="1750"/>
        </a:p>
      </dgm:t>
    </dgm:pt>
    <dgm:pt modelId="{64BDCD98-4DDF-4100-B86A-A5345B6C3C88}">
      <dgm:prSet custT="1"/>
      <dgm:spPr/>
      <dgm:t>
        <a:bodyPr/>
        <a:lstStyle/>
        <a:p>
          <a:r>
            <a:rPr lang="es-MX" sz="1750" dirty="0" err="1"/>
            <a:t>Since</a:t>
          </a:r>
          <a:r>
            <a:rPr lang="es-MX" sz="1750" dirty="0"/>
            <a:t> </a:t>
          </a:r>
          <a:r>
            <a:rPr lang="es-MX" sz="1750" dirty="0" err="1"/>
            <a:t>the</a:t>
          </a:r>
          <a:r>
            <a:rPr lang="es-MX" sz="1750" dirty="0"/>
            <a:t> </a:t>
          </a:r>
          <a:r>
            <a:rPr lang="es-MX" sz="1750" dirty="0" err="1"/>
            <a:t>topic</a:t>
          </a:r>
          <a:r>
            <a:rPr lang="es-MX" sz="1750" dirty="0"/>
            <a:t> </a:t>
          </a:r>
          <a:r>
            <a:rPr lang="es-MX" sz="1750" dirty="0" err="1"/>
            <a:t>is</a:t>
          </a:r>
          <a:r>
            <a:rPr lang="es-MX" sz="1750" dirty="0"/>
            <a:t> </a:t>
          </a:r>
          <a:r>
            <a:rPr lang="es-MX" sz="1750" dirty="0" err="1"/>
            <a:t>especially</a:t>
          </a:r>
          <a:r>
            <a:rPr lang="es-MX" sz="1750" dirty="0"/>
            <a:t> </a:t>
          </a:r>
          <a:r>
            <a:rPr lang="es-MX" sz="1750" dirty="0" err="1"/>
            <a:t>relevant</a:t>
          </a:r>
          <a:r>
            <a:rPr lang="es-MX" sz="1750" dirty="0"/>
            <a:t> in </a:t>
          </a:r>
          <a:r>
            <a:rPr lang="es-MX" sz="1750" dirty="0" err="1"/>
            <a:t>the</a:t>
          </a:r>
          <a:r>
            <a:rPr lang="es-MX" sz="1750" dirty="0"/>
            <a:t> </a:t>
          </a:r>
          <a:r>
            <a:rPr lang="es-MX" sz="1750" dirty="0" err="1"/>
            <a:t>realm</a:t>
          </a:r>
          <a:r>
            <a:rPr lang="es-MX" sz="1750" dirty="0"/>
            <a:t> </a:t>
          </a:r>
          <a:r>
            <a:rPr lang="es-MX" sz="1750" dirty="0" err="1"/>
            <a:t>of</a:t>
          </a:r>
          <a:r>
            <a:rPr lang="es-MX" sz="1750" dirty="0"/>
            <a:t> </a:t>
          </a:r>
          <a:r>
            <a:rPr lang="es-MX" sz="1750" dirty="0" err="1"/>
            <a:t>education</a:t>
          </a:r>
          <a:r>
            <a:rPr lang="es-MX" sz="1750" dirty="0"/>
            <a:t>, as </a:t>
          </a:r>
          <a:r>
            <a:rPr lang="es-MX" sz="1750" dirty="0" err="1"/>
            <a:t>it</a:t>
          </a:r>
          <a:r>
            <a:rPr lang="es-MX" sz="1750" dirty="0"/>
            <a:t> has </a:t>
          </a:r>
          <a:r>
            <a:rPr lang="es-MX" sz="1750" dirty="0" err="1"/>
            <a:t>been</a:t>
          </a:r>
          <a:r>
            <a:rPr lang="es-MX" sz="1750" dirty="0"/>
            <a:t> </a:t>
          </a:r>
          <a:r>
            <a:rPr lang="es-MX" sz="1750" dirty="0" err="1"/>
            <a:t>found</a:t>
          </a:r>
          <a:r>
            <a:rPr lang="es-MX" sz="1750" dirty="0"/>
            <a:t> </a:t>
          </a:r>
          <a:r>
            <a:rPr lang="es-MX" sz="1750" dirty="0" err="1"/>
            <a:t>to</a:t>
          </a:r>
          <a:r>
            <a:rPr lang="es-MX" sz="1750" dirty="0"/>
            <a:t> be </a:t>
          </a:r>
          <a:r>
            <a:rPr lang="es-MX" sz="1750" dirty="0" err="1"/>
            <a:t>among</a:t>
          </a:r>
          <a:r>
            <a:rPr lang="es-MX" sz="1750" dirty="0"/>
            <a:t> </a:t>
          </a:r>
          <a:r>
            <a:rPr lang="es-MX" sz="1750" dirty="0" err="1"/>
            <a:t>the</a:t>
          </a:r>
          <a:r>
            <a:rPr lang="es-MX" sz="1750" dirty="0"/>
            <a:t> </a:t>
          </a:r>
          <a:r>
            <a:rPr lang="es-MX" sz="1750" dirty="0" err="1"/>
            <a:t>most</a:t>
          </a:r>
          <a:r>
            <a:rPr lang="es-MX" sz="1750" dirty="0"/>
            <a:t> </a:t>
          </a:r>
          <a:r>
            <a:rPr lang="es-MX" sz="1750" dirty="0" err="1"/>
            <a:t>reliable</a:t>
          </a:r>
          <a:r>
            <a:rPr lang="es-MX" sz="1750" dirty="0"/>
            <a:t> </a:t>
          </a:r>
          <a:r>
            <a:rPr lang="es-MX" sz="1750" dirty="0" err="1"/>
            <a:t>vehicles</a:t>
          </a:r>
          <a:r>
            <a:rPr lang="es-MX" sz="1750" dirty="0"/>
            <a:t> </a:t>
          </a:r>
          <a:r>
            <a:rPr lang="es-MX" sz="1750" dirty="0" err="1"/>
            <a:t>of</a:t>
          </a:r>
          <a:r>
            <a:rPr lang="es-MX" sz="1750" dirty="0"/>
            <a:t> social </a:t>
          </a:r>
          <a:r>
            <a:rPr lang="es-MX" sz="1750" dirty="0" err="1"/>
            <a:t>mobility</a:t>
          </a:r>
          <a:r>
            <a:rPr lang="es-MX" sz="1750" dirty="0"/>
            <a:t> </a:t>
          </a:r>
          <a:r>
            <a:rPr lang="en-US" sz="1750" dirty="0"/>
            <a:t>(Folger &amp; Nam, 1964), perhaps a good way of answering is observing what happened to demographic groups’ educational attainment before and after the COVID-19 pandemic.</a:t>
          </a:r>
        </a:p>
      </dgm:t>
    </dgm:pt>
    <dgm:pt modelId="{C93C1A70-EDAF-4323-A75E-D1D0FF18E830}" type="parTrans" cxnId="{84465481-228F-4214-9C18-75343F45EF78}">
      <dgm:prSet/>
      <dgm:spPr/>
      <dgm:t>
        <a:bodyPr/>
        <a:lstStyle/>
        <a:p>
          <a:endParaRPr lang="en-US" sz="1750"/>
        </a:p>
      </dgm:t>
    </dgm:pt>
    <dgm:pt modelId="{566D6080-083D-454E-B748-F66875C5CF08}" type="sibTrans" cxnId="{84465481-228F-4214-9C18-75343F45EF78}">
      <dgm:prSet/>
      <dgm:spPr/>
      <dgm:t>
        <a:bodyPr/>
        <a:lstStyle/>
        <a:p>
          <a:endParaRPr lang="en-US" sz="1750"/>
        </a:p>
      </dgm:t>
    </dgm:pt>
    <dgm:pt modelId="{BA63EE23-EB84-4580-B323-C3C5754C8305}">
      <dgm:prSet custT="1"/>
      <dgm:spPr/>
      <dgm:t>
        <a:bodyPr/>
        <a:lstStyle/>
        <a:p>
          <a:r>
            <a:rPr lang="en-US" sz="1750" dirty="0"/>
            <a:t>Using timeseries data from the Chicago Public School district, it is possible to evaluate the trends of how different demographic groups fared after the pandemic.</a:t>
          </a:r>
        </a:p>
      </dgm:t>
    </dgm:pt>
    <dgm:pt modelId="{0AD466C8-F331-484A-83C8-66CBF2BFEAAF}" type="parTrans" cxnId="{4E07A1EF-0D09-4CDE-ADA5-4231CB00B650}">
      <dgm:prSet/>
      <dgm:spPr/>
      <dgm:t>
        <a:bodyPr/>
        <a:lstStyle/>
        <a:p>
          <a:endParaRPr lang="en-US" sz="1750"/>
        </a:p>
      </dgm:t>
    </dgm:pt>
    <dgm:pt modelId="{24265DB2-0642-4A6B-B3B2-D2BF7432401D}" type="sibTrans" cxnId="{4E07A1EF-0D09-4CDE-ADA5-4231CB00B650}">
      <dgm:prSet/>
      <dgm:spPr/>
      <dgm:t>
        <a:bodyPr/>
        <a:lstStyle/>
        <a:p>
          <a:endParaRPr lang="en-US" sz="1750"/>
        </a:p>
      </dgm:t>
    </dgm:pt>
    <dgm:pt modelId="{46D00F28-B678-4F4C-AE9B-1AD61457254F}" type="pres">
      <dgm:prSet presAssocID="{09A9F394-34D5-410C-9305-B1E40D507604}" presName="linear" presStyleCnt="0">
        <dgm:presLayoutVars>
          <dgm:animLvl val="lvl"/>
          <dgm:resizeHandles val="exact"/>
        </dgm:presLayoutVars>
      </dgm:prSet>
      <dgm:spPr/>
    </dgm:pt>
    <dgm:pt modelId="{B65C0493-0C6C-4DBF-B498-0DEE31FAAF8E}" type="pres">
      <dgm:prSet presAssocID="{D06C1263-4B09-4D99-88CB-9492B07ADBD0}" presName="parentText" presStyleLbl="node1" presStyleIdx="0" presStyleCnt="5">
        <dgm:presLayoutVars>
          <dgm:chMax val="0"/>
          <dgm:bulletEnabled val="1"/>
        </dgm:presLayoutVars>
      </dgm:prSet>
      <dgm:spPr/>
    </dgm:pt>
    <dgm:pt modelId="{2B0CEA62-BA35-4BD3-A192-E97E60BC55F1}" type="pres">
      <dgm:prSet presAssocID="{5488B14E-7251-4BF3-B3A7-618589C64B9D}" presName="spacer" presStyleCnt="0"/>
      <dgm:spPr/>
    </dgm:pt>
    <dgm:pt modelId="{BA559D8B-CA40-4907-999D-014087258DFB}" type="pres">
      <dgm:prSet presAssocID="{7FE10C83-D4DD-4DA6-A3CE-7681554566E2}" presName="parentText" presStyleLbl="node1" presStyleIdx="1" presStyleCnt="5">
        <dgm:presLayoutVars>
          <dgm:chMax val="0"/>
          <dgm:bulletEnabled val="1"/>
        </dgm:presLayoutVars>
      </dgm:prSet>
      <dgm:spPr/>
    </dgm:pt>
    <dgm:pt modelId="{19ECB447-3060-41FC-A53F-546C0FD9F353}" type="pres">
      <dgm:prSet presAssocID="{0AA06EE2-A068-409A-BDF0-774AEAB48BFD}" presName="spacer" presStyleCnt="0"/>
      <dgm:spPr/>
    </dgm:pt>
    <dgm:pt modelId="{5277BBE0-3E80-48B2-8C04-99C7124E60C1}" type="pres">
      <dgm:prSet presAssocID="{2E9CBA53-AC51-4754-87B9-169FDCE11AB2}" presName="parentText" presStyleLbl="node1" presStyleIdx="2" presStyleCnt="5">
        <dgm:presLayoutVars>
          <dgm:chMax val="0"/>
          <dgm:bulletEnabled val="1"/>
        </dgm:presLayoutVars>
      </dgm:prSet>
      <dgm:spPr/>
    </dgm:pt>
    <dgm:pt modelId="{FA3F0396-9E8A-4F29-8D09-6B414D237023}" type="pres">
      <dgm:prSet presAssocID="{2BF40D60-B22E-4CA3-B11E-4DA8E89BD11C}" presName="spacer" presStyleCnt="0"/>
      <dgm:spPr/>
    </dgm:pt>
    <dgm:pt modelId="{70D7E141-7A70-48CE-B6C6-ED0CE2F714D3}" type="pres">
      <dgm:prSet presAssocID="{64BDCD98-4DDF-4100-B86A-A5345B6C3C88}" presName="parentText" presStyleLbl="node1" presStyleIdx="3" presStyleCnt="5">
        <dgm:presLayoutVars>
          <dgm:chMax val="0"/>
          <dgm:bulletEnabled val="1"/>
        </dgm:presLayoutVars>
      </dgm:prSet>
      <dgm:spPr/>
    </dgm:pt>
    <dgm:pt modelId="{660F8F72-00C1-4613-BBA9-FCF9D95B804E}" type="pres">
      <dgm:prSet presAssocID="{566D6080-083D-454E-B748-F66875C5CF08}" presName="spacer" presStyleCnt="0"/>
      <dgm:spPr/>
    </dgm:pt>
    <dgm:pt modelId="{A46BA6B6-FC81-4D92-8D87-A653CCC0539A}" type="pres">
      <dgm:prSet presAssocID="{BA63EE23-EB84-4580-B323-C3C5754C8305}" presName="parentText" presStyleLbl="node1" presStyleIdx="4" presStyleCnt="5">
        <dgm:presLayoutVars>
          <dgm:chMax val="0"/>
          <dgm:bulletEnabled val="1"/>
        </dgm:presLayoutVars>
      </dgm:prSet>
      <dgm:spPr/>
    </dgm:pt>
  </dgm:ptLst>
  <dgm:cxnLst>
    <dgm:cxn modelId="{420F1A39-BD04-4893-82ED-5A57FD3ECF71}" srcId="{09A9F394-34D5-410C-9305-B1E40D507604}" destId="{2E9CBA53-AC51-4754-87B9-169FDCE11AB2}" srcOrd="2" destOrd="0" parTransId="{EEA0F41B-3BE8-4A5A-B66D-C6870B7CA202}" sibTransId="{2BF40D60-B22E-4CA3-B11E-4DA8E89BD11C}"/>
    <dgm:cxn modelId="{C79EE55C-8431-44B8-B59C-CBFB08DF0FE1}" type="presOf" srcId="{BA63EE23-EB84-4580-B323-C3C5754C8305}" destId="{A46BA6B6-FC81-4D92-8D87-A653CCC0539A}" srcOrd="0" destOrd="0" presId="urn:microsoft.com/office/officeart/2005/8/layout/vList2"/>
    <dgm:cxn modelId="{AE0D3C50-5A4A-4D37-803A-53594D194134}" type="presOf" srcId="{64BDCD98-4DDF-4100-B86A-A5345B6C3C88}" destId="{70D7E141-7A70-48CE-B6C6-ED0CE2F714D3}" srcOrd="0" destOrd="0" presId="urn:microsoft.com/office/officeart/2005/8/layout/vList2"/>
    <dgm:cxn modelId="{84465481-228F-4214-9C18-75343F45EF78}" srcId="{09A9F394-34D5-410C-9305-B1E40D507604}" destId="{64BDCD98-4DDF-4100-B86A-A5345B6C3C88}" srcOrd="3" destOrd="0" parTransId="{C93C1A70-EDAF-4323-A75E-D1D0FF18E830}" sibTransId="{566D6080-083D-454E-B748-F66875C5CF08}"/>
    <dgm:cxn modelId="{CC51C9A7-5616-4755-A408-AF74598D4B74}" type="presOf" srcId="{2E9CBA53-AC51-4754-87B9-169FDCE11AB2}" destId="{5277BBE0-3E80-48B2-8C04-99C7124E60C1}" srcOrd="0" destOrd="0" presId="urn:microsoft.com/office/officeart/2005/8/layout/vList2"/>
    <dgm:cxn modelId="{342292B4-6AF4-49DA-8847-360DC8D4094A}" srcId="{09A9F394-34D5-410C-9305-B1E40D507604}" destId="{D06C1263-4B09-4D99-88CB-9492B07ADBD0}" srcOrd="0" destOrd="0" parTransId="{59F7DC20-C3BD-4794-99CF-8B3906B2040A}" sibTransId="{5488B14E-7251-4BF3-B3A7-618589C64B9D}"/>
    <dgm:cxn modelId="{ED2D68B6-E893-4097-BCB3-4278624662DD}" type="presOf" srcId="{7FE10C83-D4DD-4DA6-A3CE-7681554566E2}" destId="{BA559D8B-CA40-4907-999D-014087258DFB}" srcOrd="0" destOrd="0" presId="urn:microsoft.com/office/officeart/2005/8/layout/vList2"/>
    <dgm:cxn modelId="{4A30FBE8-3CCE-44BE-9439-FBF3978BDA1F}" srcId="{09A9F394-34D5-410C-9305-B1E40D507604}" destId="{7FE10C83-D4DD-4DA6-A3CE-7681554566E2}" srcOrd="1" destOrd="0" parTransId="{4839226B-AE74-42EF-96B6-DA8967EE5094}" sibTransId="{0AA06EE2-A068-409A-BDF0-774AEAB48BFD}"/>
    <dgm:cxn modelId="{4E07A1EF-0D09-4CDE-ADA5-4231CB00B650}" srcId="{09A9F394-34D5-410C-9305-B1E40D507604}" destId="{BA63EE23-EB84-4580-B323-C3C5754C8305}" srcOrd="4" destOrd="0" parTransId="{0AD466C8-F331-484A-83C8-66CBF2BFEAAF}" sibTransId="{24265DB2-0642-4A6B-B3B2-D2BF7432401D}"/>
    <dgm:cxn modelId="{2C2019F0-CFDD-40D3-8920-BA09E2202048}" type="presOf" srcId="{09A9F394-34D5-410C-9305-B1E40D507604}" destId="{46D00F28-B678-4F4C-AE9B-1AD61457254F}" srcOrd="0" destOrd="0" presId="urn:microsoft.com/office/officeart/2005/8/layout/vList2"/>
    <dgm:cxn modelId="{168A5EF1-AC6B-4916-8F28-EEF2ACBE6CAD}" type="presOf" srcId="{D06C1263-4B09-4D99-88CB-9492B07ADBD0}" destId="{B65C0493-0C6C-4DBF-B498-0DEE31FAAF8E}" srcOrd="0" destOrd="0" presId="urn:microsoft.com/office/officeart/2005/8/layout/vList2"/>
    <dgm:cxn modelId="{BFBA6066-EF6F-4851-9A96-DB7AB6E30CFA}" type="presParOf" srcId="{46D00F28-B678-4F4C-AE9B-1AD61457254F}" destId="{B65C0493-0C6C-4DBF-B498-0DEE31FAAF8E}" srcOrd="0" destOrd="0" presId="urn:microsoft.com/office/officeart/2005/8/layout/vList2"/>
    <dgm:cxn modelId="{2A0387E5-B20E-4C2E-ABC4-913FF9A4A1AB}" type="presParOf" srcId="{46D00F28-B678-4F4C-AE9B-1AD61457254F}" destId="{2B0CEA62-BA35-4BD3-A192-E97E60BC55F1}" srcOrd="1" destOrd="0" presId="urn:microsoft.com/office/officeart/2005/8/layout/vList2"/>
    <dgm:cxn modelId="{5525A0B0-D1B1-4858-9246-EE5E91ED1C01}" type="presParOf" srcId="{46D00F28-B678-4F4C-AE9B-1AD61457254F}" destId="{BA559D8B-CA40-4907-999D-014087258DFB}" srcOrd="2" destOrd="0" presId="urn:microsoft.com/office/officeart/2005/8/layout/vList2"/>
    <dgm:cxn modelId="{7EE8D643-E808-4931-8E8F-021AA6FB21A1}" type="presParOf" srcId="{46D00F28-B678-4F4C-AE9B-1AD61457254F}" destId="{19ECB447-3060-41FC-A53F-546C0FD9F353}" srcOrd="3" destOrd="0" presId="urn:microsoft.com/office/officeart/2005/8/layout/vList2"/>
    <dgm:cxn modelId="{39773888-889B-4596-9854-C954C425D755}" type="presParOf" srcId="{46D00F28-B678-4F4C-AE9B-1AD61457254F}" destId="{5277BBE0-3E80-48B2-8C04-99C7124E60C1}" srcOrd="4" destOrd="0" presId="urn:microsoft.com/office/officeart/2005/8/layout/vList2"/>
    <dgm:cxn modelId="{76CC4BD5-01EA-4654-9534-95FF6D569D9D}" type="presParOf" srcId="{46D00F28-B678-4F4C-AE9B-1AD61457254F}" destId="{FA3F0396-9E8A-4F29-8D09-6B414D237023}" srcOrd="5" destOrd="0" presId="urn:microsoft.com/office/officeart/2005/8/layout/vList2"/>
    <dgm:cxn modelId="{2CD0B9C3-A4D8-4D7D-A3EF-D5A6B6E8358B}" type="presParOf" srcId="{46D00F28-B678-4F4C-AE9B-1AD61457254F}" destId="{70D7E141-7A70-48CE-B6C6-ED0CE2F714D3}" srcOrd="6" destOrd="0" presId="urn:microsoft.com/office/officeart/2005/8/layout/vList2"/>
    <dgm:cxn modelId="{A8311F56-B07F-4B67-923B-12043FA5DFEA}" type="presParOf" srcId="{46D00F28-B678-4F4C-AE9B-1AD61457254F}" destId="{660F8F72-00C1-4613-BBA9-FCF9D95B804E}" srcOrd="7" destOrd="0" presId="urn:microsoft.com/office/officeart/2005/8/layout/vList2"/>
    <dgm:cxn modelId="{DB010231-3CE2-48C5-9418-DB377272CC3B}" type="presParOf" srcId="{46D00F28-B678-4F4C-AE9B-1AD61457254F}" destId="{A46BA6B6-FC81-4D92-8D87-A653CCC0539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1C61E5-71ED-4175-8305-37D87D08DB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937959B-C897-4C13-B7BC-33BA360D81BC}">
      <dgm:prSet/>
      <dgm:spPr/>
      <dgm:t>
        <a:bodyPr/>
        <a:lstStyle/>
        <a:p>
          <a:r>
            <a:rPr lang="en-US"/>
            <a:t>Hypothesis:</a:t>
          </a:r>
        </a:p>
      </dgm:t>
    </dgm:pt>
    <dgm:pt modelId="{8DDEFAC8-A8DC-4176-BF1D-BE48561BAE4B}" type="parTrans" cxnId="{E35BC016-04A8-4C65-B7BA-F808A2B712A5}">
      <dgm:prSet/>
      <dgm:spPr/>
      <dgm:t>
        <a:bodyPr/>
        <a:lstStyle/>
        <a:p>
          <a:endParaRPr lang="en-US"/>
        </a:p>
      </dgm:t>
    </dgm:pt>
    <dgm:pt modelId="{44C3D4D0-9640-44D7-9231-C3C451250BF8}" type="sibTrans" cxnId="{E35BC016-04A8-4C65-B7BA-F808A2B712A5}">
      <dgm:prSet/>
      <dgm:spPr/>
      <dgm:t>
        <a:bodyPr/>
        <a:lstStyle/>
        <a:p>
          <a:endParaRPr lang="en-US"/>
        </a:p>
      </dgm:t>
    </dgm:pt>
    <dgm:pt modelId="{1B38467A-922D-4237-8FD5-7A09EBCBD3F0}">
      <dgm:prSet/>
      <dgm:spPr/>
      <dgm:t>
        <a:bodyPr/>
        <a:lstStyle/>
        <a:p>
          <a:r>
            <a:rPr lang="en-US" sz="2000" i="1" dirty="0"/>
            <a:t>H1o: There should be no noticeable differences between the academic performance of different racial/ethnic groups (4 largest in Chicago).</a:t>
          </a:r>
          <a:endParaRPr lang="en-US" sz="2000" dirty="0"/>
        </a:p>
      </dgm:t>
    </dgm:pt>
    <dgm:pt modelId="{0E772FB3-3CC8-4BCF-B6AE-D48C2FF9323F}" type="parTrans" cxnId="{CCE00460-E9EA-4293-83D2-CE0CE48EE4DD}">
      <dgm:prSet/>
      <dgm:spPr/>
      <dgm:t>
        <a:bodyPr/>
        <a:lstStyle/>
        <a:p>
          <a:endParaRPr lang="en-US"/>
        </a:p>
      </dgm:t>
    </dgm:pt>
    <dgm:pt modelId="{6AAF9265-5213-4FB0-9FC8-8C81CF6ED27C}" type="sibTrans" cxnId="{CCE00460-E9EA-4293-83D2-CE0CE48EE4DD}">
      <dgm:prSet/>
      <dgm:spPr/>
      <dgm:t>
        <a:bodyPr/>
        <a:lstStyle/>
        <a:p>
          <a:endParaRPr lang="en-US"/>
        </a:p>
      </dgm:t>
    </dgm:pt>
    <dgm:pt modelId="{0C5B9CAB-E0C7-4E2B-814A-122AA95C4FAE}">
      <dgm:prSet/>
      <dgm:spPr/>
      <dgm:t>
        <a:bodyPr/>
        <a:lstStyle/>
        <a:p>
          <a:r>
            <a:rPr lang="en-US" sz="2000" i="1" dirty="0"/>
            <a:t>H2o: There should be no noticeable differences between the mean performance by sex among the racial/ethnic groups (4 largest in Chicago).</a:t>
          </a:r>
          <a:endParaRPr lang="en-US" sz="2000" dirty="0"/>
        </a:p>
      </dgm:t>
    </dgm:pt>
    <dgm:pt modelId="{2F293EA1-C091-4116-80F4-E5DB43D5E300}" type="parTrans" cxnId="{940B0C2D-D04F-4B9B-A1F3-470617AEFC9B}">
      <dgm:prSet/>
      <dgm:spPr/>
      <dgm:t>
        <a:bodyPr/>
        <a:lstStyle/>
        <a:p>
          <a:endParaRPr lang="en-US"/>
        </a:p>
      </dgm:t>
    </dgm:pt>
    <dgm:pt modelId="{490D4FB3-7012-4F9C-BAC3-412495697C4C}" type="sibTrans" cxnId="{940B0C2D-D04F-4B9B-A1F3-470617AEFC9B}">
      <dgm:prSet/>
      <dgm:spPr/>
      <dgm:t>
        <a:bodyPr/>
        <a:lstStyle/>
        <a:p>
          <a:endParaRPr lang="en-US"/>
        </a:p>
      </dgm:t>
    </dgm:pt>
    <dgm:pt modelId="{76CD3D7A-1345-4B1F-ABA8-F8D2EED277AA}">
      <dgm:prSet/>
      <dgm:spPr/>
      <dgm:t>
        <a:bodyPr/>
        <a:lstStyle/>
        <a:p>
          <a:r>
            <a:rPr lang="en-US"/>
            <a:t>Methodology</a:t>
          </a:r>
          <a:r>
            <a:rPr lang="es-MX"/>
            <a:t>:</a:t>
          </a:r>
          <a:endParaRPr lang="en-US"/>
        </a:p>
      </dgm:t>
    </dgm:pt>
    <dgm:pt modelId="{06FA9297-33B3-4660-93C5-10E025069BF8}" type="parTrans" cxnId="{3F1126B9-7216-467E-A241-9585210631BF}">
      <dgm:prSet/>
      <dgm:spPr/>
      <dgm:t>
        <a:bodyPr/>
        <a:lstStyle/>
        <a:p>
          <a:endParaRPr lang="en-US"/>
        </a:p>
      </dgm:t>
    </dgm:pt>
    <dgm:pt modelId="{3C702919-3D45-43FE-8467-3B985F8ED9E7}" type="sibTrans" cxnId="{3F1126B9-7216-467E-A241-9585210631BF}">
      <dgm:prSet/>
      <dgm:spPr/>
      <dgm:t>
        <a:bodyPr/>
        <a:lstStyle/>
        <a:p>
          <a:endParaRPr lang="en-US"/>
        </a:p>
      </dgm:t>
    </dgm:pt>
    <dgm:pt modelId="{84CA6680-8BB5-407F-B7CA-BD313CB8B07B}">
      <dgm:prSet/>
      <dgm:spPr/>
      <dgm:t>
        <a:bodyPr/>
        <a:lstStyle/>
        <a:p>
          <a:r>
            <a:rPr lang="es-MX" b="1"/>
            <a:t>Timeseries analysis: </a:t>
          </a:r>
          <a:r>
            <a:rPr lang="es-MX"/>
            <a:t>the order of the observations is important, as opposed to weighting each observation the same or giving them a random value.</a:t>
          </a:r>
          <a:endParaRPr lang="en-US"/>
        </a:p>
      </dgm:t>
    </dgm:pt>
    <dgm:pt modelId="{E5A55980-D8F7-4D62-A194-00048E133EC2}" type="parTrans" cxnId="{C9A48C80-6BB8-4982-8EFE-B6CD8447CA99}">
      <dgm:prSet/>
      <dgm:spPr/>
      <dgm:t>
        <a:bodyPr/>
        <a:lstStyle/>
        <a:p>
          <a:endParaRPr lang="en-US"/>
        </a:p>
      </dgm:t>
    </dgm:pt>
    <dgm:pt modelId="{90CFA453-D2D0-47F4-BE16-37308C998336}" type="sibTrans" cxnId="{C9A48C80-6BB8-4982-8EFE-B6CD8447CA99}">
      <dgm:prSet/>
      <dgm:spPr/>
      <dgm:t>
        <a:bodyPr/>
        <a:lstStyle/>
        <a:p>
          <a:endParaRPr lang="en-US"/>
        </a:p>
      </dgm:t>
    </dgm:pt>
    <dgm:pt modelId="{55984008-9DBE-45E9-B2D9-3A16C232A287}">
      <dgm:prSet/>
      <dgm:spPr/>
      <dgm:t>
        <a:bodyPr/>
        <a:lstStyle/>
        <a:p>
          <a:r>
            <a:rPr lang="es-MX" b="1"/>
            <a:t>Regression discontinuity approach: </a:t>
          </a:r>
          <a:r>
            <a:rPr lang="es-MX"/>
            <a:t>school year as running variable | 2020 – 2021 as cut-off point; racial/ethnic and gender as points of comparison.</a:t>
          </a:r>
          <a:endParaRPr lang="en-US"/>
        </a:p>
      </dgm:t>
    </dgm:pt>
    <dgm:pt modelId="{5CAFCC2B-4B5D-49DE-B8FE-0CFB1FAA59AD}" type="parTrans" cxnId="{9B554921-FCCF-420C-A261-F6314FC317AD}">
      <dgm:prSet/>
      <dgm:spPr/>
      <dgm:t>
        <a:bodyPr/>
        <a:lstStyle/>
        <a:p>
          <a:endParaRPr lang="en-US"/>
        </a:p>
      </dgm:t>
    </dgm:pt>
    <dgm:pt modelId="{1A291132-A7CE-46E0-A657-9321D251FB24}" type="sibTrans" cxnId="{9B554921-FCCF-420C-A261-F6314FC317AD}">
      <dgm:prSet/>
      <dgm:spPr/>
      <dgm:t>
        <a:bodyPr/>
        <a:lstStyle/>
        <a:p>
          <a:endParaRPr lang="en-US"/>
        </a:p>
      </dgm:t>
    </dgm:pt>
    <dgm:pt modelId="{1EA088A4-7839-4C3E-B181-FFAAC4C16B5C}">
      <dgm:prSet/>
      <dgm:spPr/>
      <dgm:t>
        <a:bodyPr/>
        <a:lstStyle/>
        <a:p>
          <a:r>
            <a:rPr lang="es-MX" b="1"/>
            <a:t>School Performance: </a:t>
          </a:r>
          <a:r>
            <a:rPr lang="es-MX"/>
            <a:t>metrics based on high school performance on standardized tests (9th 10th and 11th grade), to account for variance in internal grading standards.   </a:t>
          </a:r>
          <a:endParaRPr lang="en-US"/>
        </a:p>
      </dgm:t>
    </dgm:pt>
    <dgm:pt modelId="{D9D2C16E-5B95-49B3-9FCD-F1EDD8DEBCDE}" type="parTrans" cxnId="{13C1111C-F2AD-4E2F-B11C-0A43381E2E26}">
      <dgm:prSet/>
      <dgm:spPr/>
      <dgm:t>
        <a:bodyPr/>
        <a:lstStyle/>
        <a:p>
          <a:endParaRPr lang="en-US"/>
        </a:p>
      </dgm:t>
    </dgm:pt>
    <dgm:pt modelId="{ECDF21B4-5DA2-4DFD-95A4-B68EEA467814}" type="sibTrans" cxnId="{13C1111C-F2AD-4E2F-B11C-0A43381E2E26}">
      <dgm:prSet/>
      <dgm:spPr/>
      <dgm:t>
        <a:bodyPr/>
        <a:lstStyle/>
        <a:p>
          <a:endParaRPr lang="en-US"/>
        </a:p>
      </dgm:t>
    </dgm:pt>
    <dgm:pt modelId="{7E21E66B-55E0-4F20-B251-16181465E631}">
      <dgm:prSet custT="1"/>
      <dgm:spPr/>
      <dgm:t>
        <a:bodyPr/>
        <a:lstStyle/>
        <a:p>
          <a:endParaRPr lang="en-US" sz="750" dirty="0"/>
        </a:p>
      </dgm:t>
    </dgm:pt>
    <dgm:pt modelId="{53E0F074-2B10-46A6-8EF6-57CE355156A7}" type="parTrans" cxnId="{87493B39-069F-4F93-B2E1-4F10F62EEF04}">
      <dgm:prSet/>
      <dgm:spPr/>
      <dgm:t>
        <a:bodyPr/>
        <a:lstStyle/>
        <a:p>
          <a:endParaRPr lang="es-MX"/>
        </a:p>
      </dgm:t>
    </dgm:pt>
    <dgm:pt modelId="{177572CC-EAFA-4DA7-A63B-67DA375C1588}" type="sibTrans" cxnId="{87493B39-069F-4F93-B2E1-4F10F62EEF04}">
      <dgm:prSet/>
      <dgm:spPr/>
      <dgm:t>
        <a:bodyPr/>
        <a:lstStyle/>
        <a:p>
          <a:endParaRPr lang="es-MX"/>
        </a:p>
      </dgm:t>
    </dgm:pt>
    <dgm:pt modelId="{C595C18F-E2E4-4A40-ADB3-9D46F7473C6D}" type="pres">
      <dgm:prSet presAssocID="{D91C61E5-71ED-4175-8305-37D87D08DBCE}" presName="linear" presStyleCnt="0">
        <dgm:presLayoutVars>
          <dgm:animLvl val="lvl"/>
          <dgm:resizeHandles val="exact"/>
        </dgm:presLayoutVars>
      </dgm:prSet>
      <dgm:spPr/>
    </dgm:pt>
    <dgm:pt modelId="{84B753C0-DD5A-44BC-8809-D779FAB2673C}" type="pres">
      <dgm:prSet presAssocID="{3937959B-C897-4C13-B7BC-33BA360D81BC}" presName="parentText" presStyleLbl="node1" presStyleIdx="0" presStyleCnt="2">
        <dgm:presLayoutVars>
          <dgm:chMax val="0"/>
          <dgm:bulletEnabled val="1"/>
        </dgm:presLayoutVars>
      </dgm:prSet>
      <dgm:spPr/>
    </dgm:pt>
    <dgm:pt modelId="{CF4ADD10-1132-463F-916C-8FC94C9BD841}" type="pres">
      <dgm:prSet presAssocID="{3937959B-C897-4C13-B7BC-33BA360D81BC}" presName="childText" presStyleLbl="revTx" presStyleIdx="0" presStyleCnt="2">
        <dgm:presLayoutVars>
          <dgm:bulletEnabled val="1"/>
        </dgm:presLayoutVars>
      </dgm:prSet>
      <dgm:spPr/>
    </dgm:pt>
    <dgm:pt modelId="{E356ABE6-66E0-4EC7-BBC8-4AB7C58C554C}" type="pres">
      <dgm:prSet presAssocID="{76CD3D7A-1345-4B1F-ABA8-F8D2EED277AA}" presName="parentText" presStyleLbl="node1" presStyleIdx="1" presStyleCnt="2">
        <dgm:presLayoutVars>
          <dgm:chMax val="0"/>
          <dgm:bulletEnabled val="1"/>
        </dgm:presLayoutVars>
      </dgm:prSet>
      <dgm:spPr/>
    </dgm:pt>
    <dgm:pt modelId="{B33B81A9-3584-4380-92BE-0DBE2510C9C7}" type="pres">
      <dgm:prSet presAssocID="{76CD3D7A-1345-4B1F-ABA8-F8D2EED277AA}" presName="childText" presStyleLbl="revTx" presStyleIdx="1" presStyleCnt="2">
        <dgm:presLayoutVars>
          <dgm:bulletEnabled val="1"/>
        </dgm:presLayoutVars>
      </dgm:prSet>
      <dgm:spPr/>
    </dgm:pt>
  </dgm:ptLst>
  <dgm:cxnLst>
    <dgm:cxn modelId="{453DB608-AF65-4E4A-9092-440971EE847E}" type="presOf" srcId="{1B38467A-922D-4237-8FD5-7A09EBCBD3F0}" destId="{CF4ADD10-1132-463F-916C-8FC94C9BD841}" srcOrd="0" destOrd="0" presId="urn:microsoft.com/office/officeart/2005/8/layout/vList2"/>
    <dgm:cxn modelId="{E35BC016-04A8-4C65-B7BA-F808A2B712A5}" srcId="{D91C61E5-71ED-4175-8305-37D87D08DBCE}" destId="{3937959B-C897-4C13-B7BC-33BA360D81BC}" srcOrd="0" destOrd="0" parTransId="{8DDEFAC8-A8DC-4176-BF1D-BE48561BAE4B}" sibTransId="{44C3D4D0-9640-44D7-9231-C3C451250BF8}"/>
    <dgm:cxn modelId="{DBC3301B-0B88-4FFC-BC2D-FC94AE08D1A3}" type="presOf" srcId="{1EA088A4-7839-4C3E-B181-FFAAC4C16B5C}" destId="{B33B81A9-3584-4380-92BE-0DBE2510C9C7}" srcOrd="0" destOrd="2" presId="urn:microsoft.com/office/officeart/2005/8/layout/vList2"/>
    <dgm:cxn modelId="{13C1111C-F2AD-4E2F-B11C-0A43381E2E26}" srcId="{76CD3D7A-1345-4B1F-ABA8-F8D2EED277AA}" destId="{1EA088A4-7839-4C3E-B181-FFAAC4C16B5C}" srcOrd="2" destOrd="0" parTransId="{D9D2C16E-5B95-49B3-9FCD-F1EDD8DEBCDE}" sibTransId="{ECDF21B4-5DA2-4DFD-95A4-B68EEA467814}"/>
    <dgm:cxn modelId="{9B554921-FCCF-420C-A261-F6314FC317AD}" srcId="{76CD3D7A-1345-4B1F-ABA8-F8D2EED277AA}" destId="{55984008-9DBE-45E9-B2D9-3A16C232A287}" srcOrd="1" destOrd="0" parTransId="{5CAFCC2B-4B5D-49DE-B8FE-0CFB1FAA59AD}" sibTransId="{1A291132-A7CE-46E0-A657-9321D251FB24}"/>
    <dgm:cxn modelId="{E6BD412B-FE4B-473F-80A0-3DCEEFDCF57F}" type="presOf" srcId="{D91C61E5-71ED-4175-8305-37D87D08DBCE}" destId="{C595C18F-E2E4-4A40-ADB3-9D46F7473C6D}" srcOrd="0" destOrd="0" presId="urn:microsoft.com/office/officeart/2005/8/layout/vList2"/>
    <dgm:cxn modelId="{940B0C2D-D04F-4B9B-A1F3-470617AEFC9B}" srcId="{3937959B-C897-4C13-B7BC-33BA360D81BC}" destId="{0C5B9CAB-E0C7-4E2B-814A-122AA95C4FAE}" srcOrd="1" destOrd="0" parTransId="{2F293EA1-C091-4116-80F4-E5DB43D5E300}" sibTransId="{490D4FB3-7012-4F9C-BAC3-412495697C4C}"/>
    <dgm:cxn modelId="{87493B39-069F-4F93-B2E1-4F10F62EEF04}" srcId="{3937959B-C897-4C13-B7BC-33BA360D81BC}" destId="{7E21E66B-55E0-4F20-B251-16181465E631}" srcOrd="2" destOrd="0" parTransId="{53E0F074-2B10-46A6-8EF6-57CE355156A7}" sibTransId="{177572CC-EAFA-4DA7-A63B-67DA375C1588}"/>
    <dgm:cxn modelId="{12501A3D-334A-4501-B442-313FC7176E5A}" type="presOf" srcId="{7E21E66B-55E0-4F20-B251-16181465E631}" destId="{CF4ADD10-1132-463F-916C-8FC94C9BD841}" srcOrd="0" destOrd="2" presId="urn:microsoft.com/office/officeart/2005/8/layout/vList2"/>
    <dgm:cxn modelId="{CCE00460-E9EA-4293-83D2-CE0CE48EE4DD}" srcId="{3937959B-C897-4C13-B7BC-33BA360D81BC}" destId="{1B38467A-922D-4237-8FD5-7A09EBCBD3F0}" srcOrd="0" destOrd="0" parTransId="{0E772FB3-3CC8-4BCF-B6AE-D48C2FF9323F}" sibTransId="{6AAF9265-5213-4FB0-9FC8-8C81CF6ED27C}"/>
    <dgm:cxn modelId="{4A5C7C6A-17E3-4138-8DB4-A4E6926391DC}" type="presOf" srcId="{84CA6680-8BB5-407F-B7CA-BD313CB8B07B}" destId="{B33B81A9-3584-4380-92BE-0DBE2510C9C7}" srcOrd="0" destOrd="0" presId="urn:microsoft.com/office/officeart/2005/8/layout/vList2"/>
    <dgm:cxn modelId="{ABC03272-3578-454C-B7C7-5DE05BB621A9}" type="presOf" srcId="{76CD3D7A-1345-4B1F-ABA8-F8D2EED277AA}" destId="{E356ABE6-66E0-4EC7-BBC8-4AB7C58C554C}" srcOrd="0" destOrd="0" presId="urn:microsoft.com/office/officeart/2005/8/layout/vList2"/>
    <dgm:cxn modelId="{C9A48C80-6BB8-4982-8EFE-B6CD8447CA99}" srcId="{76CD3D7A-1345-4B1F-ABA8-F8D2EED277AA}" destId="{84CA6680-8BB5-407F-B7CA-BD313CB8B07B}" srcOrd="0" destOrd="0" parTransId="{E5A55980-D8F7-4D62-A194-00048E133EC2}" sibTransId="{90CFA453-D2D0-47F4-BE16-37308C998336}"/>
    <dgm:cxn modelId="{9EF1B18F-0AAE-443A-8754-521FF92325D5}" type="presOf" srcId="{55984008-9DBE-45E9-B2D9-3A16C232A287}" destId="{B33B81A9-3584-4380-92BE-0DBE2510C9C7}" srcOrd="0" destOrd="1" presId="urn:microsoft.com/office/officeart/2005/8/layout/vList2"/>
    <dgm:cxn modelId="{3F1126B9-7216-467E-A241-9585210631BF}" srcId="{D91C61E5-71ED-4175-8305-37D87D08DBCE}" destId="{76CD3D7A-1345-4B1F-ABA8-F8D2EED277AA}" srcOrd="1" destOrd="0" parTransId="{06FA9297-33B3-4660-93C5-10E025069BF8}" sibTransId="{3C702919-3D45-43FE-8467-3B985F8ED9E7}"/>
    <dgm:cxn modelId="{AAC567B9-ED88-42CA-AD9A-02B13F26C616}" type="presOf" srcId="{0C5B9CAB-E0C7-4E2B-814A-122AA95C4FAE}" destId="{CF4ADD10-1132-463F-916C-8FC94C9BD841}" srcOrd="0" destOrd="1" presId="urn:microsoft.com/office/officeart/2005/8/layout/vList2"/>
    <dgm:cxn modelId="{5ACE91C0-3665-4D13-B3C2-524AFCE72D5A}" type="presOf" srcId="{3937959B-C897-4C13-B7BC-33BA360D81BC}" destId="{84B753C0-DD5A-44BC-8809-D779FAB2673C}" srcOrd="0" destOrd="0" presId="urn:microsoft.com/office/officeart/2005/8/layout/vList2"/>
    <dgm:cxn modelId="{BADA5FBB-69CD-4ED6-9F06-6290626C1A12}" type="presParOf" srcId="{C595C18F-E2E4-4A40-ADB3-9D46F7473C6D}" destId="{84B753C0-DD5A-44BC-8809-D779FAB2673C}" srcOrd="0" destOrd="0" presId="urn:microsoft.com/office/officeart/2005/8/layout/vList2"/>
    <dgm:cxn modelId="{3EFEC48D-4733-491F-A4B9-1E1E3EE6C74C}" type="presParOf" srcId="{C595C18F-E2E4-4A40-ADB3-9D46F7473C6D}" destId="{CF4ADD10-1132-463F-916C-8FC94C9BD841}" srcOrd="1" destOrd="0" presId="urn:microsoft.com/office/officeart/2005/8/layout/vList2"/>
    <dgm:cxn modelId="{B98A3B90-7F6D-40F1-A42B-7056165E88A1}" type="presParOf" srcId="{C595C18F-E2E4-4A40-ADB3-9D46F7473C6D}" destId="{E356ABE6-66E0-4EC7-BBC8-4AB7C58C554C}" srcOrd="2" destOrd="0" presId="urn:microsoft.com/office/officeart/2005/8/layout/vList2"/>
    <dgm:cxn modelId="{9251B087-0FFA-404C-B18D-15D7E4AD5B91}" type="presParOf" srcId="{C595C18F-E2E4-4A40-ADB3-9D46F7473C6D}" destId="{B33B81A9-3584-4380-92BE-0DBE2510C9C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C0493-0C6C-4DBF-B498-0DEE31FAAF8E}">
      <dsp:nvSpPr>
        <dsp:cNvPr id="0" name=""/>
        <dsp:cNvSpPr/>
      </dsp:nvSpPr>
      <dsp:spPr>
        <a:xfrm>
          <a:off x="0" y="107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a:t>The US has a history of disparities among different demographic groups: inequality in the treatment of racial, religious and ethnic minorities.</a:t>
          </a:r>
        </a:p>
      </dsp:txBody>
      <dsp:txXfrm>
        <a:off x="47120" y="48194"/>
        <a:ext cx="9715853" cy="871010"/>
      </dsp:txXfrm>
    </dsp:sp>
    <dsp:sp modelId="{BA559D8B-CA40-4907-999D-014087258DFB}">
      <dsp:nvSpPr>
        <dsp:cNvPr id="0" name=""/>
        <dsp:cNvSpPr/>
      </dsp:nvSpPr>
      <dsp:spPr>
        <a:xfrm>
          <a:off x="0" y="103832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a:t>The situation has been recognized and there have even been improvements (establishment of citizenship and rights) to ameliorate it.</a:t>
          </a:r>
        </a:p>
      </dsp:txBody>
      <dsp:txXfrm>
        <a:off x="47120" y="1085444"/>
        <a:ext cx="9715853" cy="871010"/>
      </dsp:txXfrm>
    </dsp:sp>
    <dsp:sp modelId="{5277BBE0-3E80-48B2-8C04-99C7124E60C1}">
      <dsp:nvSpPr>
        <dsp:cNvPr id="0" name=""/>
        <dsp:cNvSpPr/>
      </dsp:nvSpPr>
      <dsp:spPr>
        <a:xfrm>
          <a:off x="0" y="207557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a:t>Instead of asking if these differences have been addressed</a:t>
          </a:r>
          <a:r>
            <a:rPr lang="es-MX" sz="1750" kern="1200"/>
            <a:t>, it would be better to ask, </a:t>
          </a:r>
          <a:r>
            <a:rPr lang="es-MX" sz="1750" u="sng" kern="1200"/>
            <a:t>could these initial disparities among demographic groups have lingering gaps</a:t>
          </a:r>
          <a:r>
            <a:rPr lang="es-MX" sz="1750" kern="1200"/>
            <a:t>?</a:t>
          </a:r>
          <a:endParaRPr lang="en-US" sz="1750" kern="1200"/>
        </a:p>
      </dsp:txBody>
      <dsp:txXfrm>
        <a:off x="47120" y="2122694"/>
        <a:ext cx="9715853" cy="871010"/>
      </dsp:txXfrm>
    </dsp:sp>
    <dsp:sp modelId="{70D7E141-7A70-48CE-B6C6-ED0CE2F714D3}">
      <dsp:nvSpPr>
        <dsp:cNvPr id="0" name=""/>
        <dsp:cNvSpPr/>
      </dsp:nvSpPr>
      <dsp:spPr>
        <a:xfrm>
          <a:off x="0" y="311282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s-MX" sz="1750" kern="1200" dirty="0" err="1"/>
            <a:t>Since</a:t>
          </a:r>
          <a:r>
            <a:rPr lang="es-MX" sz="1750" kern="1200" dirty="0"/>
            <a:t> </a:t>
          </a:r>
          <a:r>
            <a:rPr lang="es-MX" sz="1750" kern="1200" dirty="0" err="1"/>
            <a:t>the</a:t>
          </a:r>
          <a:r>
            <a:rPr lang="es-MX" sz="1750" kern="1200" dirty="0"/>
            <a:t> </a:t>
          </a:r>
          <a:r>
            <a:rPr lang="es-MX" sz="1750" kern="1200" dirty="0" err="1"/>
            <a:t>topic</a:t>
          </a:r>
          <a:r>
            <a:rPr lang="es-MX" sz="1750" kern="1200" dirty="0"/>
            <a:t> </a:t>
          </a:r>
          <a:r>
            <a:rPr lang="es-MX" sz="1750" kern="1200" dirty="0" err="1"/>
            <a:t>is</a:t>
          </a:r>
          <a:r>
            <a:rPr lang="es-MX" sz="1750" kern="1200" dirty="0"/>
            <a:t> </a:t>
          </a:r>
          <a:r>
            <a:rPr lang="es-MX" sz="1750" kern="1200" dirty="0" err="1"/>
            <a:t>especially</a:t>
          </a:r>
          <a:r>
            <a:rPr lang="es-MX" sz="1750" kern="1200" dirty="0"/>
            <a:t> </a:t>
          </a:r>
          <a:r>
            <a:rPr lang="es-MX" sz="1750" kern="1200" dirty="0" err="1"/>
            <a:t>relevant</a:t>
          </a:r>
          <a:r>
            <a:rPr lang="es-MX" sz="1750" kern="1200" dirty="0"/>
            <a:t> in </a:t>
          </a:r>
          <a:r>
            <a:rPr lang="es-MX" sz="1750" kern="1200" dirty="0" err="1"/>
            <a:t>the</a:t>
          </a:r>
          <a:r>
            <a:rPr lang="es-MX" sz="1750" kern="1200" dirty="0"/>
            <a:t> </a:t>
          </a:r>
          <a:r>
            <a:rPr lang="es-MX" sz="1750" kern="1200" dirty="0" err="1"/>
            <a:t>realm</a:t>
          </a:r>
          <a:r>
            <a:rPr lang="es-MX" sz="1750" kern="1200" dirty="0"/>
            <a:t> </a:t>
          </a:r>
          <a:r>
            <a:rPr lang="es-MX" sz="1750" kern="1200" dirty="0" err="1"/>
            <a:t>of</a:t>
          </a:r>
          <a:r>
            <a:rPr lang="es-MX" sz="1750" kern="1200" dirty="0"/>
            <a:t> </a:t>
          </a:r>
          <a:r>
            <a:rPr lang="es-MX" sz="1750" kern="1200" dirty="0" err="1"/>
            <a:t>education</a:t>
          </a:r>
          <a:r>
            <a:rPr lang="es-MX" sz="1750" kern="1200" dirty="0"/>
            <a:t>, as </a:t>
          </a:r>
          <a:r>
            <a:rPr lang="es-MX" sz="1750" kern="1200" dirty="0" err="1"/>
            <a:t>it</a:t>
          </a:r>
          <a:r>
            <a:rPr lang="es-MX" sz="1750" kern="1200" dirty="0"/>
            <a:t> has </a:t>
          </a:r>
          <a:r>
            <a:rPr lang="es-MX" sz="1750" kern="1200" dirty="0" err="1"/>
            <a:t>been</a:t>
          </a:r>
          <a:r>
            <a:rPr lang="es-MX" sz="1750" kern="1200" dirty="0"/>
            <a:t> </a:t>
          </a:r>
          <a:r>
            <a:rPr lang="es-MX" sz="1750" kern="1200" dirty="0" err="1"/>
            <a:t>found</a:t>
          </a:r>
          <a:r>
            <a:rPr lang="es-MX" sz="1750" kern="1200" dirty="0"/>
            <a:t> </a:t>
          </a:r>
          <a:r>
            <a:rPr lang="es-MX" sz="1750" kern="1200" dirty="0" err="1"/>
            <a:t>to</a:t>
          </a:r>
          <a:r>
            <a:rPr lang="es-MX" sz="1750" kern="1200" dirty="0"/>
            <a:t> be </a:t>
          </a:r>
          <a:r>
            <a:rPr lang="es-MX" sz="1750" kern="1200" dirty="0" err="1"/>
            <a:t>among</a:t>
          </a:r>
          <a:r>
            <a:rPr lang="es-MX" sz="1750" kern="1200" dirty="0"/>
            <a:t> </a:t>
          </a:r>
          <a:r>
            <a:rPr lang="es-MX" sz="1750" kern="1200" dirty="0" err="1"/>
            <a:t>the</a:t>
          </a:r>
          <a:r>
            <a:rPr lang="es-MX" sz="1750" kern="1200" dirty="0"/>
            <a:t> </a:t>
          </a:r>
          <a:r>
            <a:rPr lang="es-MX" sz="1750" kern="1200" dirty="0" err="1"/>
            <a:t>most</a:t>
          </a:r>
          <a:r>
            <a:rPr lang="es-MX" sz="1750" kern="1200" dirty="0"/>
            <a:t> </a:t>
          </a:r>
          <a:r>
            <a:rPr lang="es-MX" sz="1750" kern="1200" dirty="0" err="1"/>
            <a:t>reliable</a:t>
          </a:r>
          <a:r>
            <a:rPr lang="es-MX" sz="1750" kern="1200" dirty="0"/>
            <a:t> </a:t>
          </a:r>
          <a:r>
            <a:rPr lang="es-MX" sz="1750" kern="1200" dirty="0" err="1"/>
            <a:t>vehicles</a:t>
          </a:r>
          <a:r>
            <a:rPr lang="es-MX" sz="1750" kern="1200" dirty="0"/>
            <a:t> </a:t>
          </a:r>
          <a:r>
            <a:rPr lang="es-MX" sz="1750" kern="1200" dirty="0" err="1"/>
            <a:t>of</a:t>
          </a:r>
          <a:r>
            <a:rPr lang="es-MX" sz="1750" kern="1200" dirty="0"/>
            <a:t> social </a:t>
          </a:r>
          <a:r>
            <a:rPr lang="es-MX" sz="1750" kern="1200" dirty="0" err="1"/>
            <a:t>mobility</a:t>
          </a:r>
          <a:r>
            <a:rPr lang="es-MX" sz="1750" kern="1200" dirty="0"/>
            <a:t> </a:t>
          </a:r>
          <a:r>
            <a:rPr lang="en-US" sz="1750" kern="1200" dirty="0"/>
            <a:t>(Folger &amp; Nam, 1964), perhaps a good way of answering is observing what happened to demographic groups’ educational attainment before and after the COVID-19 pandemic.</a:t>
          </a:r>
        </a:p>
      </dsp:txBody>
      <dsp:txXfrm>
        <a:off x="47120" y="3159944"/>
        <a:ext cx="9715853" cy="871010"/>
      </dsp:txXfrm>
    </dsp:sp>
    <dsp:sp modelId="{A46BA6B6-FC81-4D92-8D87-A653CCC0539A}">
      <dsp:nvSpPr>
        <dsp:cNvPr id="0" name=""/>
        <dsp:cNvSpPr/>
      </dsp:nvSpPr>
      <dsp:spPr>
        <a:xfrm>
          <a:off x="0" y="415007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dirty="0"/>
            <a:t>Using timeseries data from the Chicago Public School district, it is possible to evaluate the trends of how different demographic groups fared after the pandemic.</a:t>
          </a:r>
        </a:p>
      </dsp:txBody>
      <dsp:txXfrm>
        <a:off x="47120" y="4197194"/>
        <a:ext cx="9715853" cy="871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753C0-DD5A-44BC-8809-D779FAB2673C}">
      <dsp:nvSpPr>
        <dsp:cNvPr id="0" name=""/>
        <dsp:cNvSpPr/>
      </dsp:nvSpPr>
      <dsp:spPr>
        <a:xfrm>
          <a:off x="0" y="69823"/>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Hypothesis:</a:t>
          </a:r>
        </a:p>
      </dsp:txBody>
      <dsp:txXfrm>
        <a:off x="32784" y="102607"/>
        <a:ext cx="10450032" cy="606012"/>
      </dsp:txXfrm>
    </dsp:sp>
    <dsp:sp modelId="{CF4ADD10-1132-463F-916C-8FC94C9BD841}">
      <dsp:nvSpPr>
        <dsp:cNvPr id="0" name=""/>
        <dsp:cNvSpPr/>
      </dsp:nvSpPr>
      <dsp:spPr>
        <a:xfrm>
          <a:off x="0" y="741403"/>
          <a:ext cx="10515600"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0160" rIns="56896" bIns="10160" numCol="1" spcCol="1270" anchor="t" anchorCtr="0">
          <a:noAutofit/>
        </a:bodyPr>
        <a:lstStyle/>
        <a:p>
          <a:pPr marL="228600" lvl="1" indent="-228600" algn="l" defTabSz="889000">
            <a:lnSpc>
              <a:spcPct val="90000"/>
            </a:lnSpc>
            <a:spcBef>
              <a:spcPct val="0"/>
            </a:spcBef>
            <a:spcAft>
              <a:spcPct val="20000"/>
            </a:spcAft>
            <a:buChar char="•"/>
          </a:pPr>
          <a:r>
            <a:rPr lang="en-US" sz="2000" i="1" kern="1200" dirty="0"/>
            <a:t>H1o: There should be no noticeable differences between the academic performance of different racial/ethnic groups (4 largest in Chicago).</a:t>
          </a:r>
          <a:endParaRPr lang="en-US" sz="2000" kern="1200" dirty="0"/>
        </a:p>
        <a:p>
          <a:pPr marL="228600" lvl="1" indent="-228600" algn="l" defTabSz="889000">
            <a:lnSpc>
              <a:spcPct val="90000"/>
            </a:lnSpc>
            <a:spcBef>
              <a:spcPct val="0"/>
            </a:spcBef>
            <a:spcAft>
              <a:spcPct val="20000"/>
            </a:spcAft>
            <a:buChar char="•"/>
          </a:pPr>
          <a:r>
            <a:rPr lang="en-US" sz="2000" i="1" kern="1200" dirty="0"/>
            <a:t>H2o: There should be no noticeable differences between the mean performance by sex among the racial/ethnic groups (4 largest in Chicago).</a:t>
          </a:r>
          <a:endParaRPr lang="en-US" sz="2000" kern="1200" dirty="0"/>
        </a:p>
        <a:p>
          <a:pPr marL="57150" lvl="1" indent="-57150" algn="l" defTabSz="333375">
            <a:lnSpc>
              <a:spcPct val="90000"/>
            </a:lnSpc>
            <a:spcBef>
              <a:spcPct val="0"/>
            </a:spcBef>
            <a:spcAft>
              <a:spcPct val="20000"/>
            </a:spcAft>
            <a:buChar char="•"/>
          </a:pPr>
          <a:endParaRPr lang="en-US" sz="750" kern="1200" dirty="0"/>
        </a:p>
      </dsp:txBody>
      <dsp:txXfrm>
        <a:off x="0" y="741403"/>
        <a:ext cx="10515600" cy="1391040"/>
      </dsp:txXfrm>
    </dsp:sp>
    <dsp:sp modelId="{E356ABE6-66E0-4EC7-BBC8-4AB7C58C554C}">
      <dsp:nvSpPr>
        <dsp:cNvPr id="0" name=""/>
        <dsp:cNvSpPr/>
      </dsp:nvSpPr>
      <dsp:spPr>
        <a:xfrm>
          <a:off x="0" y="2132443"/>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Methodology</a:t>
          </a:r>
          <a:r>
            <a:rPr lang="es-MX" sz="2800" kern="1200"/>
            <a:t>:</a:t>
          </a:r>
          <a:endParaRPr lang="en-US" sz="2800" kern="1200"/>
        </a:p>
      </dsp:txBody>
      <dsp:txXfrm>
        <a:off x="32784" y="2165227"/>
        <a:ext cx="10450032" cy="606012"/>
      </dsp:txXfrm>
    </dsp:sp>
    <dsp:sp modelId="{B33B81A9-3584-4380-92BE-0DBE2510C9C7}">
      <dsp:nvSpPr>
        <dsp:cNvPr id="0" name=""/>
        <dsp:cNvSpPr/>
      </dsp:nvSpPr>
      <dsp:spPr>
        <a:xfrm>
          <a:off x="0" y="2804023"/>
          <a:ext cx="105156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MX" sz="2200" b="1" kern="1200"/>
            <a:t>Timeseries analysis: </a:t>
          </a:r>
          <a:r>
            <a:rPr lang="es-MX" sz="2200" kern="1200"/>
            <a:t>the order of the observations is important, as opposed to weighting each observation the same or giving them a random value.</a:t>
          </a:r>
          <a:endParaRPr lang="en-US" sz="2200" kern="1200"/>
        </a:p>
        <a:p>
          <a:pPr marL="228600" lvl="1" indent="-228600" algn="l" defTabSz="977900">
            <a:lnSpc>
              <a:spcPct val="90000"/>
            </a:lnSpc>
            <a:spcBef>
              <a:spcPct val="0"/>
            </a:spcBef>
            <a:spcAft>
              <a:spcPct val="20000"/>
            </a:spcAft>
            <a:buChar char="•"/>
          </a:pPr>
          <a:r>
            <a:rPr lang="es-MX" sz="2200" b="1" kern="1200"/>
            <a:t>Regression discontinuity approach: </a:t>
          </a:r>
          <a:r>
            <a:rPr lang="es-MX" sz="2200" kern="1200"/>
            <a:t>school year as running variable | 2020 – 2021 as cut-off point; racial/ethnic and gender as points of comparison.</a:t>
          </a:r>
          <a:endParaRPr lang="en-US" sz="2200" kern="1200"/>
        </a:p>
        <a:p>
          <a:pPr marL="228600" lvl="1" indent="-228600" algn="l" defTabSz="977900">
            <a:lnSpc>
              <a:spcPct val="90000"/>
            </a:lnSpc>
            <a:spcBef>
              <a:spcPct val="0"/>
            </a:spcBef>
            <a:spcAft>
              <a:spcPct val="20000"/>
            </a:spcAft>
            <a:buChar char="•"/>
          </a:pPr>
          <a:r>
            <a:rPr lang="es-MX" sz="2200" b="1" kern="1200"/>
            <a:t>School Performance: </a:t>
          </a:r>
          <a:r>
            <a:rPr lang="es-MX" sz="2200" kern="1200"/>
            <a:t>metrics based on high school performance on standardized tests (9th 10th and 11th grade), to account for variance in internal grading standards.   </a:t>
          </a:r>
          <a:endParaRPr lang="en-US" sz="2200" kern="1200"/>
        </a:p>
      </dsp:txBody>
      <dsp:txXfrm>
        <a:off x="0" y="2804023"/>
        <a:ext cx="105156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0.4649</cdr:x>
      <cdr:y>0.12147</cdr:y>
    </cdr:from>
    <cdr:to>
      <cdr:x>0.46586</cdr:x>
      <cdr:y>0.90371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918145" y="409575"/>
          <a:ext cx="6030" cy="2637601"/>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0.4582</cdr:x>
      <cdr:y>0.08778</cdr:y>
    </cdr:from>
    <cdr:to>
      <cdr:x>0.59444</cdr:x>
      <cdr:y>0.24108</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876089" y="295965"/>
          <a:ext cx="855175" cy="51690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userShapes>
</file>

<file path=ppt/drawings/drawing2.xml><?xml version="1.0" encoding="utf-8"?>
<c:userShapes xmlns:c="http://schemas.openxmlformats.org/drawingml/2006/chart">
  <cdr:relSizeAnchor xmlns:cdr="http://schemas.openxmlformats.org/drawingml/2006/chartDrawing">
    <cdr:from>
      <cdr:x>0.4391</cdr:x>
      <cdr:y>0.11166</cdr:y>
    </cdr:from>
    <cdr:to>
      <cdr:x>0.43925</cdr:x>
      <cdr:y>0.91501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506104" y="386716"/>
          <a:ext cx="876" cy="278221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0.4324</cdr:x>
      <cdr:y>0.0906</cdr:y>
    </cdr:from>
    <cdr:to>
      <cdr:x>0.56864</cdr:x>
      <cdr:y>0.2439</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467848" y="313778"/>
          <a:ext cx="777599" cy="5309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dr:relSizeAnchor xmlns:cdr="http://schemas.openxmlformats.org/drawingml/2006/chartDrawing">
    <cdr:from>
      <cdr:x>0.31905</cdr:x>
      <cdr:y>0.4949</cdr:y>
    </cdr:from>
    <cdr:to>
      <cdr:x>0.61158</cdr:x>
      <cdr:y>0.74242</cdr:y>
    </cdr:to>
    <cdr:cxnSp macro="">
      <cdr:nvCxnSpPr>
        <cdr:cNvPr id="7" name="Straight Connector 6">
          <a:extLst xmlns:a="http://schemas.openxmlformats.org/drawingml/2006/main">
            <a:ext uri="{FF2B5EF4-FFF2-40B4-BE49-F238E27FC236}">
              <a16:creationId xmlns:a16="http://schemas.microsoft.com/office/drawing/2014/main" id="{E53E58DE-4D2E-5549-1534-056D2D55D9B1}"/>
            </a:ext>
          </a:extLst>
        </cdr:cNvPr>
        <cdr:cNvCxnSpPr/>
      </cdr:nvCxnSpPr>
      <cdr:spPr>
        <a:xfrm xmlns:a="http://schemas.openxmlformats.org/drawingml/2006/main">
          <a:off x="2002648" y="1668730"/>
          <a:ext cx="1836203" cy="834600"/>
        </a:xfrm>
        <a:prstGeom xmlns:a="http://schemas.openxmlformats.org/drawingml/2006/main" prst="line">
          <a:avLst/>
        </a:prstGeom>
        <a:ln xmlns:a="http://schemas.openxmlformats.org/drawingml/2006/main">
          <a:solidFill>
            <a:schemeClr val="accent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0.3178</cdr:x>
      <cdr:y>0.27631</cdr:y>
    </cdr:from>
    <cdr:to>
      <cdr:x>0.60672</cdr:x>
      <cdr:y>0.57756</cdr:y>
    </cdr:to>
    <cdr:cxnSp macro="">
      <cdr:nvCxnSpPr>
        <cdr:cNvPr id="8" name="Straight Connector 7">
          <a:extLst xmlns:a="http://schemas.openxmlformats.org/drawingml/2006/main">
            <a:ext uri="{FF2B5EF4-FFF2-40B4-BE49-F238E27FC236}">
              <a16:creationId xmlns:a16="http://schemas.microsoft.com/office/drawing/2014/main" id="{A6841474-916F-2A97-35BB-F59DF33E3849}"/>
            </a:ext>
          </a:extLst>
        </cdr:cNvPr>
        <cdr:cNvCxnSpPr/>
      </cdr:nvCxnSpPr>
      <cdr:spPr>
        <a:xfrm xmlns:a="http://schemas.openxmlformats.org/drawingml/2006/main">
          <a:off x="1994818" y="931676"/>
          <a:ext cx="1813543" cy="1015770"/>
        </a:xfrm>
        <a:prstGeom xmlns:a="http://schemas.openxmlformats.org/drawingml/2006/main" prst="line">
          <a:avLst/>
        </a:prstGeom>
        <a:ln xmlns:a="http://schemas.openxmlformats.org/drawingml/2006/main">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0.4391</cdr:x>
      <cdr:y>0.11166</cdr:y>
    </cdr:from>
    <cdr:to>
      <cdr:x>0.43925</cdr:x>
      <cdr:y>0.91501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506104" y="386716"/>
          <a:ext cx="876" cy="278221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0.4324</cdr:x>
      <cdr:y>0.0906</cdr:y>
    </cdr:from>
    <cdr:to>
      <cdr:x>0.56864</cdr:x>
      <cdr:y>0.2439</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467848" y="313778"/>
          <a:ext cx="777599" cy="5309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dr:relSizeAnchor xmlns:cdr="http://schemas.openxmlformats.org/drawingml/2006/chartDrawing">
    <cdr:from>
      <cdr:x>0.29993</cdr:x>
      <cdr:y>0.31628</cdr:y>
    </cdr:from>
    <cdr:to>
      <cdr:x>0.58411</cdr:x>
      <cdr:y>0.48405</cdr:y>
    </cdr:to>
    <cdr:cxnSp macro="">
      <cdr:nvCxnSpPr>
        <cdr:cNvPr id="7" name="Straight Connector 6">
          <a:extLst xmlns:a="http://schemas.openxmlformats.org/drawingml/2006/main">
            <a:ext uri="{FF2B5EF4-FFF2-40B4-BE49-F238E27FC236}">
              <a16:creationId xmlns:a16="http://schemas.microsoft.com/office/drawing/2014/main" id="{E53E58DE-4D2E-5549-1534-056D2D55D9B1}"/>
            </a:ext>
          </a:extLst>
        </cdr:cNvPr>
        <cdr:cNvCxnSpPr/>
      </cdr:nvCxnSpPr>
      <cdr:spPr>
        <a:xfrm xmlns:a="http://schemas.openxmlformats.org/drawingml/2006/main">
          <a:off x="1711814" y="1095370"/>
          <a:ext cx="1621924" cy="581036"/>
        </a:xfrm>
        <a:prstGeom xmlns:a="http://schemas.openxmlformats.org/drawingml/2006/main" prst="line">
          <a:avLst/>
        </a:prstGeom>
        <a:ln xmlns:a="http://schemas.openxmlformats.org/drawingml/2006/main">
          <a:solidFill>
            <a:schemeClr val="accent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0.31188</cdr:x>
      <cdr:y>0.45508</cdr:y>
    </cdr:from>
    <cdr:to>
      <cdr:x>0.58578</cdr:x>
      <cdr:y>0.64356</cdr:y>
    </cdr:to>
    <cdr:cxnSp macro="">
      <cdr:nvCxnSpPr>
        <cdr:cNvPr id="8" name="Straight Connector 7">
          <a:extLst xmlns:a="http://schemas.openxmlformats.org/drawingml/2006/main">
            <a:ext uri="{FF2B5EF4-FFF2-40B4-BE49-F238E27FC236}">
              <a16:creationId xmlns:a16="http://schemas.microsoft.com/office/drawing/2014/main" id="{A6841474-916F-2A97-35BB-F59DF33E3849}"/>
            </a:ext>
          </a:extLst>
        </cdr:cNvPr>
        <cdr:cNvCxnSpPr/>
      </cdr:nvCxnSpPr>
      <cdr:spPr>
        <a:xfrm xmlns:a="http://schemas.openxmlformats.org/drawingml/2006/main">
          <a:off x="1780024" y="1576076"/>
          <a:ext cx="1563251" cy="652774"/>
        </a:xfrm>
        <a:prstGeom xmlns:a="http://schemas.openxmlformats.org/drawingml/2006/main" prst="line">
          <a:avLst/>
        </a:prstGeom>
        <a:ln xmlns:a="http://schemas.openxmlformats.org/drawingml/2006/main">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0.4391</cdr:x>
      <cdr:y>0.11166</cdr:y>
    </cdr:from>
    <cdr:to>
      <cdr:x>0.43925</cdr:x>
      <cdr:y>0.91501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506104" y="386716"/>
          <a:ext cx="876" cy="278221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0.4324</cdr:x>
      <cdr:y>0.0906</cdr:y>
    </cdr:from>
    <cdr:to>
      <cdr:x>0.56864</cdr:x>
      <cdr:y>0.2439</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467848" y="313778"/>
          <a:ext cx="777599" cy="5309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dr:relSizeAnchor xmlns:cdr="http://schemas.openxmlformats.org/drawingml/2006/chartDrawing">
    <cdr:from>
      <cdr:x>0.29993</cdr:x>
      <cdr:y>0.37679</cdr:y>
    </cdr:from>
    <cdr:to>
      <cdr:x>0.58445</cdr:x>
      <cdr:y>0.59296</cdr:y>
    </cdr:to>
    <cdr:cxnSp macro="">
      <cdr:nvCxnSpPr>
        <cdr:cNvPr id="7" name="Straight Connector 6">
          <a:extLst xmlns:a="http://schemas.openxmlformats.org/drawingml/2006/main">
            <a:ext uri="{FF2B5EF4-FFF2-40B4-BE49-F238E27FC236}">
              <a16:creationId xmlns:a16="http://schemas.microsoft.com/office/drawing/2014/main" id="{E53E58DE-4D2E-5549-1534-056D2D55D9B1}"/>
            </a:ext>
          </a:extLst>
        </cdr:cNvPr>
        <cdr:cNvCxnSpPr/>
      </cdr:nvCxnSpPr>
      <cdr:spPr>
        <a:xfrm xmlns:a="http://schemas.openxmlformats.org/drawingml/2006/main">
          <a:off x="1711802" y="1304938"/>
          <a:ext cx="1623853" cy="748653"/>
        </a:xfrm>
        <a:prstGeom xmlns:a="http://schemas.openxmlformats.org/drawingml/2006/main" prst="line">
          <a:avLst/>
        </a:prstGeom>
        <a:ln xmlns:a="http://schemas.openxmlformats.org/drawingml/2006/main">
          <a:solidFill>
            <a:schemeClr val="accent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0.29853</cdr:x>
      <cdr:y>0.55134</cdr:y>
    </cdr:from>
    <cdr:to>
      <cdr:x>0.58611</cdr:x>
      <cdr:y>0.68922</cdr:y>
    </cdr:to>
    <cdr:cxnSp macro="">
      <cdr:nvCxnSpPr>
        <cdr:cNvPr id="8" name="Straight Connector 7">
          <a:extLst xmlns:a="http://schemas.openxmlformats.org/drawingml/2006/main">
            <a:ext uri="{FF2B5EF4-FFF2-40B4-BE49-F238E27FC236}">
              <a16:creationId xmlns:a16="http://schemas.microsoft.com/office/drawing/2014/main" id="{A6841474-916F-2A97-35BB-F59DF33E3849}"/>
            </a:ext>
          </a:extLst>
        </cdr:cNvPr>
        <cdr:cNvCxnSpPr/>
      </cdr:nvCxnSpPr>
      <cdr:spPr>
        <a:xfrm xmlns:a="http://schemas.openxmlformats.org/drawingml/2006/main">
          <a:off x="1703839" y="1909455"/>
          <a:ext cx="1641341" cy="477511"/>
        </a:xfrm>
        <a:prstGeom xmlns:a="http://schemas.openxmlformats.org/drawingml/2006/main" prst="line">
          <a:avLst/>
        </a:prstGeom>
        <a:ln xmlns:a="http://schemas.openxmlformats.org/drawingml/2006/main">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0.46246</cdr:x>
      <cdr:y>0.11441</cdr:y>
    </cdr:from>
    <cdr:to>
      <cdr:x>0.46261</cdr:x>
      <cdr:y>0.91776</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639461" y="396236"/>
          <a:ext cx="856" cy="2782235"/>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0.46077</cdr:x>
      <cdr:y>0.0851</cdr:y>
    </cdr:from>
    <cdr:to>
      <cdr:x>0.59701</cdr:x>
      <cdr:y>0.2384</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629796" y="294724"/>
          <a:ext cx="777574" cy="53092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userShapes>
</file>

<file path=ppt/drawings/drawing6.xml><?xml version="1.0" encoding="utf-8"?>
<c:userShapes xmlns:c="http://schemas.openxmlformats.org/drawingml/2006/chart">
  <cdr:relSizeAnchor xmlns:cdr="http://schemas.openxmlformats.org/drawingml/2006/chartDrawing">
    <cdr:from>
      <cdr:x>0.46246</cdr:x>
      <cdr:y>0.11441</cdr:y>
    </cdr:from>
    <cdr:to>
      <cdr:x>0.46261</cdr:x>
      <cdr:y>0.91776</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639461" y="396236"/>
          <a:ext cx="856" cy="2782235"/>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0.46077</cdr:x>
      <cdr:y>0.0851</cdr:y>
    </cdr:from>
    <cdr:to>
      <cdr:x>0.59701</cdr:x>
      <cdr:y>0.2384</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629796" y="294724"/>
          <a:ext cx="777574" cy="53092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C970-A186-79DF-0F04-822A619AB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2323AD65-ECD0-8670-070D-082AFA5A5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61EA5401-4816-5FBC-1F7F-ACC72A9C21DF}"/>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5" name="Footer Placeholder 4">
            <a:extLst>
              <a:ext uri="{FF2B5EF4-FFF2-40B4-BE49-F238E27FC236}">
                <a16:creationId xmlns:a16="http://schemas.microsoft.com/office/drawing/2014/main" id="{14ACE72D-F08E-9B72-AC84-0EDD271BD7E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68D1E9F6-EF5D-5C37-C75A-CC1A39E790F6}"/>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66698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41F3-1369-343F-4D8D-6E92D18797C9}"/>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3114924A-B44F-07A2-0300-A3E18766E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8D0736E-0B25-9545-30EF-B430D78D7D0B}"/>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5" name="Footer Placeholder 4">
            <a:extLst>
              <a:ext uri="{FF2B5EF4-FFF2-40B4-BE49-F238E27FC236}">
                <a16:creationId xmlns:a16="http://schemas.microsoft.com/office/drawing/2014/main" id="{5C41DC6C-1B61-3947-49D9-22A41F7A7DD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631315C-F6A3-F2CA-C651-648A876F11FD}"/>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275099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D644F-D6E0-8ABF-87BF-7AA4D269C2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2C96439A-5AA7-5783-FEF5-CD93B2BF3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A7C24BE-5C6F-8FE2-CCB1-535D4DE57113}"/>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5" name="Footer Placeholder 4">
            <a:extLst>
              <a:ext uri="{FF2B5EF4-FFF2-40B4-BE49-F238E27FC236}">
                <a16:creationId xmlns:a16="http://schemas.microsoft.com/office/drawing/2014/main" id="{6CE22C49-50DE-FA00-C299-E90914936C4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CE2F12A-898D-5FE0-F6C1-CAC34DC368F0}"/>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72968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EBDA-5AC5-FBAB-BC52-89D77402ABB2}"/>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047B77C1-B611-A214-A63E-0DE66667A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31A4734-31A8-CD81-54B2-3B524A8CCA17}"/>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5" name="Footer Placeholder 4">
            <a:extLst>
              <a:ext uri="{FF2B5EF4-FFF2-40B4-BE49-F238E27FC236}">
                <a16:creationId xmlns:a16="http://schemas.microsoft.com/office/drawing/2014/main" id="{8262A98B-EF86-FAB2-863D-AFA72FC08121}"/>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631B6C2-77B5-55C1-3B02-F55AFF3D08B9}"/>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76085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B11-69C6-7FDE-A599-5873CB4044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889ED3DF-E0A5-2D1D-6B80-44B537B682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6C13B-158C-2433-2535-39BC43A28312}"/>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5" name="Footer Placeholder 4">
            <a:extLst>
              <a:ext uri="{FF2B5EF4-FFF2-40B4-BE49-F238E27FC236}">
                <a16:creationId xmlns:a16="http://schemas.microsoft.com/office/drawing/2014/main" id="{4CC39928-1CF4-56E5-8765-DBB84C8AF32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57005EE-3CAF-38DC-3C6F-DF20B360EC5D}"/>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286640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55C1-054F-D233-6ECF-2737AEEE5819}"/>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B121B6E2-6A54-C4E6-9AC5-231572D7A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5EE7CA63-C96B-240F-4DD5-6F666957A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14345C59-21DD-7064-504A-8BFD8309D108}"/>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6" name="Footer Placeholder 5">
            <a:extLst>
              <a:ext uri="{FF2B5EF4-FFF2-40B4-BE49-F238E27FC236}">
                <a16:creationId xmlns:a16="http://schemas.microsoft.com/office/drawing/2014/main" id="{C5A061C4-8C46-6A7D-C2FA-260DBC27057D}"/>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D83169FC-A36E-0972-2F7F-52367FF531C2}"/>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18315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D2E5-DDD1-15E4-6204-28EC42B489D2}"/>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715E79E1-6E76-AF5C-F564-87DBC406C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4D743-CD31-D390-295F-1FDD806A2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722A6F4A-39D3-1378-3C03-3782DF9ED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30A67-FB3F-F32A-985F-39CAFDFA7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682172CD-DBCE-129B-094D-79A12F152E09}"/>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8" name="Footer Placeholder 7">
            <a:extLst>
              <a:ext uri="{FF2B5EF4-FFF2-40B4-BE49-F238E27FC236}">
                <a16:creationId xmlns:a16="http://schemas.microsoft.com/office/drawing/2014/main" id="{EB1100DF-06B4-BEF3-3CAF-322B257A1BE2}"/>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B046D200-EF80-AB9A-AAF2-B681AD12B28D}"/>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40368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C9D0-5927-BEB1-0B72-DDB4C18A91FF}"/>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329127DC-8A4B-4506-55C7-DB5A4D112CAB}"/>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4" name="Footer Placeholder 3">
            <a:extLst>
              <a:ext uri="{FF2B5EF4-FFF2-40B4-BE49-F238E27FC236}">
                <a16:creationId xmlns:a16="http://schemas.microsoft.com/office/drawing/2014/main" id="{700FF788-992E-F580-C5CF-A1173FBD9A98}"/>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E945A5EF-BD5D-80B1-B6C0-3F730B8A21F4}"/>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09487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9B429-AE2A-F123-2188-5C401EC0A264}"/>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3" name="Footer Placeholder 2">
            <a:extLst>
              <a:ext uri="{FF2B5EF4-FFF2-40B4-BE49-F238E27FC236}">
                <a16:creationId xmlns:a16="http://schemas.microsoft.com/office/drawing/2014/main" id="{B7B58D9B-E790-C709-C289-8E4F6099CAC9}"/>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8419A52C-27C9-3256-3900-435B2F53DBEB}"/>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8417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0A41-89C1-3391-4B2A-A9C738E4E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8CC85D48-01E6-B591-322C-20F4C2C3F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AB1CD7F6-768E-1011-B10C-CB259D0CB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97814-6A40-4E55-1664-43C13E3F1282}"/>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6" name="Footer Placeholder 5">
            <a:extLst>
              <a:ext uri="{FF2B5EF4-FFF2-40B4-BE49-F238E27FC236}">
                <a16:creationId xmlns:a16="http://schemas.microsoft.com/office/drawing/2014/main" id="{2A26E702-BB9C-4D64-5280-37D00FA6C0BB}"/>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5754A67-D2CB-38C1-889F-74E4ADC27775}"/>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2943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3805-DE01-8B0D-26A3-F49231DDE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831F1B8C-7CBE-D1CD-34E4-D0ACA110F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261A7F7E-B165-E8D6-FB97-52B7586B6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53196-B82E-4A13-A26A-8EB030CF52F9}"/>
              </a:ext>
            </a:extLst>
          </p:cNvPr>
          <p:cNvSpPr>
            <a:spLocks noGrp="1"/>
          </p:cNvSpPr>
          <p:nvPr>
            <p:ph type="dt" sz="half" idx="10"/>
          </p:nvPr>
        </p:nvSpPr>
        <p:spPr/>
        <p:txBody>
          <a:bodyPr/>
          <a:lstStyle/>
          <a:p>
            <a:fld id="{B66D4573-395B-43AF-BFDD-176869277B3C}" type="datetimeFigureOut">
              <a:rPr lang="es-MX" smtClean="0"/>
              <a:t>02/05/2024</a:t>
            </a:fld>
            <a:endParaRPr lang="es-MX"/>
          </a:p>
        </p:txBody>
      </p:sp>
      <p:sp>
        <p:nvSpPr>
          <p:cNvPr id="6" name="Footer Placeholder 5">
            <a:extLst>
              <a:ext uri="{FF2B5EF4-FFF2-40B4-BE49-F238E27FC236}">
                <a16:creationId xmlns:a16="http://schemas.microsoft.com/office/drawing/2014/main" id="{50ADFD84-4D29-28E6-7C45-818724BDD4C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5E12A3DA-8C55-5695-05E4-85A51A3011D6}"/>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198591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86BD5-6F69-3A6D-B9CE-442FFB12A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B8D4399A-C2AC-D600-DB49-82EA3E3B5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8120FC4-B807-A018-7B88-01C983027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D4573-395B-43AF-BFDD-176869277B3C}" type="datetimeFigureOut">
              <a:rPr lang="es-MX" smtClean="0"/>
              <a:t>02/05/2024</a:t>
            </a:fld>
            <a:endParaRPr lang="es-MX"/>
          </a:p>
        </p:txBody>
      </p:sp>
      <p:sp>
        <p:nvSpPr>
          <p:cNvPr id="5" name="Footer Placeholder 4">
            <a:extLst>
              <a:ext uri="{FF2B5EF4-FFF2-40B4-BE49-F238E27FC236}">
                <a16:creationId xmlns:a16="http://schemas.microsoft.com/office/drawing/2014/main" id="{3F5202CA-ECC0-4628-1D67-BE0EB4DE2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8B10932C-F17F-7894-91FF-A3E3BDCCC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225BA-4101-4258-8302-ABFE89FCAE7F}" type="slidenum">
              <a:rPr lang="es-MX" smtClean="0"/>
              <a:t>‹#›</a:t>
            </a:fld>
            <a:endParaRPr lang="es-MX"/>
          </a:p>
        </p:txBody>
      </p:sp>
    </p:spTree>
    <p:extLst>
      <p:ext uri="{BB962C8B-B14F-4D97-AF65-F5344CB8AC3E}">
        <p14:creationId xmlns:p14="http://schemas.microsoft.com/office/powerpoint/2010/main" val="3305978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45" name="Rectangle 44">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2" name="Title 1">
            <a:extLst>
              <a:ext uri="{FF2B5EF4-FFF2-40B4-BE49-F238E27FC236}">
                <a16:creationId xmlns:a16="http://schemas.microsoft.com/office/drawing/2014/main" id="{7A44A5A3-68A2-C25F-1261-0E28D89F9AC1}"/>
              </a:ext>
            </a:extLst>
          </p:cNvPr>
          <p:cNvSpPr>
            <a:spLocks noGrp="1"/>
          </p:cNvSpPr>
          <p:nvPr>
            <p:ph type="ctrTitle"/>
          </p:nvPr>
        </p:nvSpPr>
        <p:spPr>
          <a:xfrm>
            <a:off x="1126348" y="1124262"/>
            <a:ext cx="8017652" cy="2690413"/>
          </a:xfrm>
        </p:spPr>
        <p:txBody>
          <a:bodyPr anchor="t">
            <a:normAutofit/>
          </a:bodyPr>
          <a:lstStyle/>
          <a:p>
            <a:pPr algn="l"/>
            <a:r>
              <a:rPr lang="en-US" sz="4600" dirty="0">
                <a:solidFill>
                  <a:srgbClr val="FFFFFF"/>
                </a:solidFill>
                <a:latin typeface="+mn-lt"/>
              </a:rPr>
              <a:t>Demographic disparities after the COVID-19 Pandemic: immediate consequences or deeper remnants</a:t>
            </a:r>
          </a:p>
        </p:txBody>
      </p:sp>
      <p:sp>
        <p:nvSpPr>
          <p:cNvPr id="3" name="Subtitle 2">
            <a:extLst>
              <a:ext uri="{FF2B5EF4-FFF2-40B4-BE49-F238E27FC236}">
                <a16:creationId xmlns:a16="http://schemas.microsoft.com/office/drawing/2014/main" id="{DFF69EDC-4D49-D6F5-BCE1-9C088C2F3288}"/>
              </a:ext>
            </a:extLst>
          </p:cNvPr>
          <p:cNvSpPr>
            <a:spLocks noGrp="1"/>
          </p:cNvSpPr>
          <p:nvPr>
            <p:ph type="subTitle" idx="1"/>
          </p:nvPr>
        </p:nvSpPr>
        <p:spPr>
          <a:xfrm>
            <a:off x="1126348" y="5099566"/>
            <a:ext cx="6481746" cy="1199733"/>
          </a:xfrm>
        </p:spPr>
        <p:txBody>
          <a:bodyPr anchor="ctr">
            <a:normAutofit/>
          </a:bodyPr>
          <a:lstStyle/>
          <a:p>
            <a:pPr algn="l"/>
            <a:r>
              <a:rPr lang="es-MX" sz="2000" dirty="0" err="1"/>
              <a:t>By</a:t>
            </a:r>
            <a:r>
              <a:rPr lang="es-MX" sz="2000"/>
              <a:t> Pedro Huet</a:t>
            </a:r>
          </a:p>
        </p:txBody>
      </p:sp>
      <p:pic>
        <p:nvPicPr>
          <p:cNvPr id="7" name="Picture 6">
            <a:extLst>
              <a:ext uri="{FF2B5EF4-FFF2-40B4-BE49-F238E27FC236}">
                <a16:creationId xmlns:a16="http://schemas.microsoft.com/office/drawing/2014/main" id="{80A32677-DD2D-5D55-EF42-A372411B9166}"/>
              </a:ext>
            </a:extLst>
          </p:cNvPr>
          <p:cNvPicPr>
            <a:picLocks noChangeAspect="1"/>
          </p:cNvPicPr>
          <p:nvPr/>
        </p:nvPicPr>
        <p:blipFill>
          <a:blip r:embed="rId2"/>
          <a:stretch>
            <a:fillRect/>
          </a:stretch>
        </p:blipFill>
        <p:spPr>
          <a:xfrm>
            <a:off x="8315325" y="5340762"/>
            <a:ext cx="3000375" cy="640323"/>
          </a:xfrm>
          <a:prstGeom prst="rect">
            <a:avLst/>
          </a:prstGeom>
        </p:spPr>
      </p:pic>
    </p:spTree>
    <p:extLst>
      <p:ext uri="{BB962C8B-B14F-4D97-AF65-F5344CB8AC3E}">
        <p14:creationId xmlns:p14="http://schemas.microsoft.com/office/powerpoint/2010/main" val="282642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6624-ED5E-EABA-C7D9-96F4FA838A44}"/>
              </a:ext>
            </a:extLst>
          </p:cNvPr>
          <p:cNvSpPr>
            <a:spLocks noGrp="1"/>
          </p:cNvSpPr>
          <p:nvPr>
            <p:ph type="title"/>
          </p:nvPr>
        </p:nvSpPr>
        <p:spPr>
          <a:xfrm>
            <a:off x="1047093" y="102771"/>
            <a:ext cx="10515600" cy="1325563"/>
          </a:xfrm>
        </p:spPr>
        <p:txBody>
          <a:bodyPr/>
          <a:lstStyle/>
          <a:p>
            <a:r>
              <a:rPr lang="es-MX" dirty="0"/>
              <a:t>A </a:t>
            </a:r>
            <a:r>
              <a:rPr lang="es-MX" dirty="0" err="1"/>
              <a:t>Legacy</a:t>
            </a:r>
            <a:r>
              <a:rPr lang="es-MX" dirty="0"/>
              <a:t> </a:t>
            </a:r>
            <a:r>
              <a:rPr lang="es-MX" dirty="0" err="1"/>
              <a:t>of</a:t>
            </a:r>
            <a:r>
              <a:rPr lang="es-MX" dirty="0"/>
              <a:t> </a:t>
            </a:r>
            <a:r>
              <a:rPr lang="es-MX" dirty="0" err="1"/>
              <a:t>Disparities</a:t>
            </a:r>
            <a:endParaRPr lang="es-MX" dirty="0"/>
          </a:p>
        </p:txBody>
      </p:sp>
      <p:graphicFrame>
        <p:nvGraphicFramePr>
          <p:cNvPr id="5" name="Content Placeholder 2">
            <a:extLst>
              <a:ext uri="{FF2B5EF4-FFF2-40B4-BE49-F238E27FC236}">
                <a16:creationId xmlns:a16="http://schemas.microsoft.com/office/drawing/2014/main" id="{A2F07F34-1976-8E43-CCCE-2ABC14AAA4A5}"/>
              </a:ext>
            </a:extLst>
          </p:cNvPr>
          <p:cNvGraphicFramePr>
            <a:graphicFrameLocks noGrp="1"/>
          </p:cNvGraphicFramePr>
          <p:nvPr>
            <p:ph idx="1"/>
            <p:extLst>
              <p:ext uri="{D42A27DB-BD31-4B8C-83A1-F6EECF244321}">
                <p14:modId xmlns:p14="http://schemas.microsoft.com/office/powerpoint/2010/main" val="1584879643"/>
              </p:ext>
            </p:extLst>
          </p:nvPr>
        </p:nvGraphicFramePr>
        <p:xfrm>
          <a:off x="1128840" y="1408868"/>
          <a:ext cx="9810093" cy="511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77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9745-8C57-A93D-87F4-9CF65A194156}"/>
              </a:ext>
            </a:extLst>
          </p:cNvPr>
          <p:cNvSpPr>
            <a:spLocks noGrp="1"/>
          </p:cNvSpPr>
          <p:nvPr>
            <p:ph type="title"/>
          </p:nvPr>
        </p:nvSpPr>
        <p:spPr/>
        <p:txBody>
          <a:bodyPr/>
          <a:lstStyle/>
          <a:p>
            <a:r>
              <a:rPr lang="en-US" dirty="0"/>
              <a:t>Hypothesis &amp; Methodology</a:t>
            </a:r>
            <a:endParaRPr lang="es-MX" dirty="0"/>
          </a:p>
        </p:txBody>
      </p:sp>
      <p:graphicFrame>
        <p:nvGraphicFramePr>
          <p:cNvPr id="7" name="Content Placeholder 2">
            <a:extLst>
              <a:ext uri="{FF2B5EF4-FFF2-40B4-BE49-F238E27FC236}">
                <a16:creationId xmlns:a16="http://schemas.microsoft.com/office/drawing/2014/main" id="{120DB515-4CBF-1559-3941-A38339B8A302}"/>
              </a:ext>
            </a:extLst>
          </p:cNvPr>
          <p:cNvGraphicFramePr>
            <a:graphicFrameLocks noGrp="1"/>
          </p:cNvGraphicFramePr>
          <p:nvPr>
            <p:ph idx="1"/>
            <p:extLst>
              <p:ext uri="{D42A27DB-BD31-4B8C-83A1-F6EECF244321}">
                <p14:modId xmlns:p14="http://schemas.microsoft.com/office/powerpoint/2010/main" val="2597073855"/>
              </p:ext>
            </p:extLst>
          </p:nvPr>
        </p:nvGraphicFramePr>
        <p:xfrm>
          <a:off x="833967" y="1614488"/>
          <a:ext cx="10515600" cy="4960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154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60CB40F-03A1-4BEB-BA31-75460C142DBB}"/>
              </a:ext>
            </a:extLst>
          </p:cNvPr>
          <p:cNvSpPr>
            <a:spLocks noGrp="1"/>
          </p:cNvSpPr>
          <p:nvPr>
            <p:ph type="title"/>
          </p:nvPr>
        </p:nvSpPr>
        <p:spPr>
          <a:xfrm>
            <a:off x="405301" y="356879"/>
            <a:ext cx="3228002" cy="3071906"/>
          </a:xfrm>
        </p:spPr>
        <p:txBody>
          <a:bodyPr vert="horz" lIns="91440" tIns="45720" rIns="91440" bIns="45720" rtlCol="0" anchor="t">
            <a:normAutofit/>
          </a:bodyPr>
          <a:lstStyle/>
          <a:p>
            <a:r>
              <a:rPr lang="en-US" sz="4000" dirty="0">
                <a:solidFill>
                  <a:srgbClr val="FFFFFF"/>
                </a:solidFill>
              </a:rPr>
              <a:t>Post Pandemic trends</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CD36FF5D-80DE-DEB3-00B1-F4F809799B21}"/>
              </a:ext>
            </a:extLst>
          </p:cNvPr>
          <p:cNvSpPr txBox="1"/>
          <p:nvPr/>
        </p:nvSpPr>
        <p:spPr>
          <a:xfrm>
            <a:off x="149290" y="1735217"/>
            <a:ext cx="3677943" cy="4755148"/>
          </a:xfrm>
          <a:prstGeom prst="rect">
            <a:avLst/>
          </a:prstGeom>
          <a:noFill/>
        </p:spPr>
        <p:txBody>
          <a:bodyPr wrap="square" rtlCol="0">
            <a:spAutoFit/>
          </a:bodyPr>
          <a:lstStyle/>
          <a:p>
            <a:pPr algn="just"/>
            <a:r>
              <a:rPr lang="en-US" dirty="0">
                <a:solidFill>
                  <a:schemeClr val="bg1"/>
                </a:solidFill>
              </a:rPr>
              <a:t>Having transitioned from a global pandemic, the schooling landscape in Chicago has changed changed. Using the trends from Grades 9 – 11 from Chicago Public Schools, we see that:</a:t>
            </a:r>
          </a:p>
          <a:p>
            <a:pPr algn="just"/>
            <a:endParaRPr lang="en-US" dirty="0">
              <a:solidFill>
                <a:schemeClr val="bg1"/>
              </a:solidFill>
            </a:endParaRPr>
          </a:p>
          <a:p>
            <a:pPr marL="342900" indent="-342900" algn="just">
              <a:buFont typeface="+mj-lt"/>
              <a:buAutoNum type="alphaLcPeriod"/>
            </a:pPr>
            <a:r>
              <a:rPr lang="en-US" sz="1500" dirty="0">
                <a:solidFill>
                  <a:schemeClr val="bg1"/>
                </a:solidFill>
              </a:rPr>
              <a:t>Grade 10 and 11 Students’ College Readiness levels were mostly stable before the 2020 – 2021 school year, while Grade 9 were actually on the rise.</a:t>
            </a:r>
          </a:p>
          <a:p>
            <a:pPr marL="342900" indent="-342900" algn="just">
              <a:buFont typeface="+mj-lt"/>
              <a:buAutoNum type="alphaLcPeriod"/>
            </a:pPr>
            <a:endParaRPr lang="en-US" sz="1500" dirty="0">
              <a:solidFill>
                <a:schemeClr val="bg1"/>
              </a:solidFill>
            </a:endParaRPr>
          </a:p>
          <a:p>
            <a:pPr marL="342900" indent="-342900" algn="just">
              <a:buFont typeface="+mj-lt"/>
              <a:buAutoNum type="alphaLcPeriod"/>
            </a:pPr>
            <a:r>
              <a:rPr lang="en-US" sz="1500" dirty="0">
                <a:solidFill>
                  <a:schemeClr val="bg1"/>
                </a:solidFill>
              </a:rPr>
              <a:t>Starting the 2020 – 2021 school year, these three student groups’ grades decreased dramatically  by around 20%).</a:t>
            </a:r>
          </a:p>
          <a:p>
            <a:pPr marL="342900" indent="-342900" algn="just">
              <a:buFont typeface="+mj-lt"/>
              <a:buAutoNum type="alphaLcPeriod"/>
            </a:pPr>
            <a:endParaRPr lang="en-US" sz="1500" dirty="0">
              <a:solidFill>
                <a:schemeClr val="bg1"/>
              </a:solidFill>
            </a:endParaRPr>
          </a:p>
          <a:p>
            <a:pPr marL="342900" indent="-342900" algn="just">
              <a:buFont typeface="+mj-lt"/>
              <a:buAutoNum type="alphaLcPeriod"/>
            </a:pPr>
            <a:r>
              <a:rPr lang="en-US" sz="1500" dirty="0">
                <a:solidFill>
                  <a:schemeClr val="bg1"/>
                </a:solidFill>
              </a:rPr>
              <a:t>During the 2021 – 2022 and 2022 – 2023 school years, all grades saw a slight increase in their standing, yet still far from the pre-pandemic baseline.</a:t>
            </a:r>
          </a:p>
        </p:txBody>
      </p:sp>
      <p:graphicFrame>
        <p:nvGraphicFramePr>
          <p:cNvPr id="9" name="Content Placeholder 8">
            <a:extLst>
              <a:ext uri="{FF2B5EF4-FFF2-40B4-BE49-F238E27FC236}">
                <a16:creationId xmlns:a16="http://schemas.microsoft.com/office/drawing/2014/main" id="{3A43CED3-297F-4B3A-A118-8F47A0ED171C}"/>
              </a:ext>
            </a:extLst>
          </p:cNvPr>
          <p:cNvGraphicFramePr>
            <a:graphicFrameLocks noGrp="1"/>
          </p:cNvGraphicFramePr>
          <p:nvPr>
            <p:ph idx="1"/>
            <p:extLst>
              <p:ext uri="{D42A27DB-BD31-4B8C-83A1-F6EECF244321}">
                <p14:modId xmlns:p14="http://schemas.microsoft.com/office/powerpoint/2010/main" val="1464682204"/>
              </p:ext>
            </p:extLst>
          </p:nvPr>
        </p:nvGraphicFramePr>
        <p:xfrm>
          <a:off x="4974086" y="3648988"/>
          <a:ext cx="6623180" cy="29392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6FFF8B2-8B4D-4C09-85A2-E1CDB328D1FA}"/>
              </a:ext>
            </a:extLst>
          </p:cNvPr>
          <p:cNvGraphicFramePr>
            <a:graphicFrameLocks/>
          </p:cNvGraphicFramePr>
          <p:nvPr>
            <p:extLst>
              <p:ext uri="{D42A27DB-BD31-4B8C-83A1-F6EECF244321}">
                <p14:modId xmlns:p14="http://schemas.microsoft.com/office/powerpoint/2010/main" val="988630947"/>
              </p:ext>
            </p:extLst>
          </p:nvPr>
        </p:nvGraphicFramePr>
        <p:xfrm>
          <a:off x="5080981" y="206907"/>
          <a:ext cx="6276975" cy="3371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694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5DC66C30-3085-1025-F829-1C911C876C70}"/>
              </a:ext>
            </a:extLst>
          </p:cNvPr>
          <p:cNvGraphicFramePr>
            <a:graphicFrameLocks/>
          </p:cNvGraphicFramePr>
          <p:nvPr>
            <p:extLst>
              <p:ext uri="{D42A27DB-BD31-4B8C-83A1-F6EECF244321}">
                <p14:modId xmlns:p14="http://schemas.microsoft.com/office/powerpoint/2010/main" val="3243225744"/>
              </p:ext>
            </p:extLst>
          </p:nvPr>
        </p:nvGraphicFramePr>
        <p:xfrm>
          <a:off x="6316669" y="60849"/>
          <a:ext cx="5383919" cy="30182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2FC51B9-616A-327F-4B9C-97BF39F1346E}"/>
              </a:ext>
            </a:extLst>
          </p:cNvPr>
          <p:cNvGraphicFramePr>
            <a:graphicFrameLocks/>
          </p:cNvGraphicFramePr>
          <p:nvPr>
            <p:extLst>
              <p:ext uri="{D42A27DB-BD31-4B8C-83A1-F6EECF244321}">
                <p14:modId xmlns:p14="http://schemas.microsoft.com/office/powerpoint/2010/main" val="273997600"/>
              </p:ext>
            </p:extLst>
          </p:nvPr>
        </p:nvGraphicFramePr>
        <p:xfrm>
          <a:off x="373656" y="39910"/>
          <a:ext cx="5501676" cy="3039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4B872045-1B7E-4AA0-9D92-CEDC59004CFA}"/>
              </a:ext>
            </a:extLst>
          </p:cNvPr>
          <p:cNvGraphicFramePr>
            <a:graphicFrameLocks/>
          </p:cNvGraphicFramePr>
          <p:nvPr>
            <p:extLst>
              <p:ext uri="{D42A27DB-BD31-4B8C-83A1-F6EECF244321}">
                <p14:modId xmlns:p14="http://schemas.microsoft.com/office/powerpoint/2010/main" val="289684849"/>
              </p:ext>
            </p:extLst>
          </p:nvPr>
        </p:nvGraphicFramePr>
        <p:xfrm>
          <a:off x="373657" y="3214751"/>
          <a:ext cx="5722343" cy="27479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ontent Placeholder 13">
            <a:extLst>
              <a:ext uri="{FF2B5EF4-FFF2-40B4-BE49-F238E27FC236}">
                <a16:creationId xmlns:a16="http://schemas.microsoft.com/office/drawing/2014/main" id="{39BE7C36-C2BF-4DC8-8345-638382FFDE2C}"/>
              </a:ext>
            </a:extLst>
          </p:cNvPr>
          <p:cNvGraphicFramePr>
            <a:graphicFrameLocks noGrp="1"/>
          </p:cNvGraphicFramePr>
          <p:nvPr>
            <p:ph idx="1"/>
            <p:extLst>
              <p:ext uri="{D42A27DB-BD31-4B8C-83A1-F6EECF244321}">
                <p14:modId xmlns:p14="http://schemas.microsoft.com/office/powerpoint/2010/main" val="1307065507"/>
              </p:ext>
            </p:extLst>
          </p:nvPr>
        </p:nvGraphicFramePr>
        <p:xfrm>
          <a:off x="6331632" y="3210086"/>
          <a:ext cx="5707379" cy="2752627"/>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DB9DFFC8-8D24-4AA2-68AE-7B1AEDCC7A87}"/>
              </a:ext>
            </a:extLst>
          </p:cNvPr>
          <p:cNvSpPr txBox="1"/>
          <p:nvPr/>
        </p:nvSpPr>
        <p:spPr>
          <a:xfrm>
            <a:off x="2133211" y="6197159"/>
            <a:ext cx="7925578" cy="369332"/>
          </a:xfrm>
          <a:prstGeom prst="rect">
            <a:avLst/>
          </a:prstGeom>
          <a:noFill/>
        </p:spPr>
        <p:txBody>
          <a:bodyPr wrap="square" rtlCol="0">
            <a:spAutoFit/>
          </a:bodyPr>
          <a:lstStyle/>
          <a:p>
            <a:r>
              <a:rPr lang="es-MX" dirty="0" err="1"/>
              <a:t>The</a:t>
            </a:r>
            <a:r>
              <a:rPr lang="es-MX" dirty="0"/>
              <a:t> </a:t>
            </a:r>
            <a:r>
              <a:rPr lang="es-MX" dirty="0" err="1"/>
              <a:t>Average</a:t>
            </a:r>
            <a:r>
              <a:rPr lang="es-MX" dirty="0"/>
              <a:t> PSAT and </a:t>
            </a:r>
            <a:r>
              <a:rPr lang="es-MX" dirty="0" err="1"/>
              <a:t>specific</a:t>
            </a:r>
            <a:r>
              <a:rPr lang="es-MX" dirty="0"/>
              <a:t> </a:t>
            </a:r>
            <a:r>
              <a:rPr lang="es-MX" dirty="0" err="1"/>
              <a:t>Math</a:t>
            </a:r>
            <a:r>
              <a:rPr lang="es-MX" dirty="0"/>
              <a:t> Score </a:t>
            </a:r>
            <a:r>
              <a:rPr lang="es-MX" dirty="0" err="1"/>
              <a:t>tends</a:t>
            </a:r>
            <a:r>
              <a:rPr lang="es-MX" dirty="0"/>
              <a:t> </a:t>
            </a:r>
            <a:r>
              <a:rPr lang="es-MX" dirty="0" err="1"/>
              <a:t>mostly</a:t>
            </a:r>
            <a:r>
              <a:rPr lang="es-MX" dirty="0"/>
              <a:t> </a:t>
            </a:r>
            <a:r>
              <a:rPr lang="es-MX" dirty="0" err="1"/>
              <a:t>reflect</a:t>
            </a:r>
            <a:r>
              <a:rPr lang="es-MX" dirty="0"/>
              <a:t> </a:t>
            </a:r>
            <a:r>
              <a:rPr lang="es-MX" dirty="0" err="1"/>
              <a:t>the</a:t>
            </a:r>
            <a:r>
              <a:rPr lang="es-MX" dirty="0"/>
              <a:t> </a:t>
            </a:r>
            <a:r>
              <a:rPr lang="es-MX" dirty="0" err="1"/>
              <a:t>same</a:t>
            </a:r>
            <a:r>
              <a:rPr lang="es-MX" dirty="0"/>
              <a:t> </a:t>
            </a:r>
            <a:r>
              <a:rPr lang="es-MX" dirty="0" err="1"/>
              <a:t>tendency</a:t>
            </a:r>
            <a:r>
              <a:rPr lang="es-MX" dirty="0"/>
              <a:t> </a:t>
            </a:r>
          </a:p>
        </p:txBody>
      </p:sp>
    </p:spTree>
    <p:extLst>
      <p:ext uri="{BB962C8B-B14F-4D97-AF65-F5344CB8AC3E}">
        <p14:creationId xmlns:p14="http://schemas.microsoft.com/office/powerpoint/2010/main" val="427857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797F34-EF13-5942-7309-2EE1F8DABBF9}"/>
              </a:ext>
            </a:extLst>
          </p:cNvPr>
          <p:cNvSpPr>
            <a:spLocks noGrp="1"/>
          </p:cNvSpPr>
          <p:nvPr>
            <p:ph type="title"/>
          </p:nvPr>
        </p:nvSpPr>
        <p:spPr>
          <a:xfrm>
            <a:off x="746619" y="934141"/>
            <a:ext cx="5104054" cy="539059"/>
          </a:xfrm>
        </p:spPr>
        <p:txBody>
          <a:bodyPr vert="horz" lIns="91440" tIns="45720" rIns="91440" bIns="45720" rtlCol="0" anchor="b">
            <a:normAutofit/>
          </a:bodyPr>
          <a:lstStyle/>
          <a:p>
            <a:r>
              <a:rPr lang="en-US" sz="3000" dirty="0"/>
              <a:t>Trends by demographic group</a:t>
            </a:r>
          </a:p>
        </p:txBody>
      </p:sp>
      <p:sp>
        <p:nvSpPr>
          <p:cNvPr id="5131" name="Rectangle 5130">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5124" name="Picture 4">
            <a:extLst>
              <a:ext uri="{FF2B5EF4-FFF2-40B4-BE49-F238E27FC236}">
                <a16:creationId xmlns:a16="http://schemas.microsoft.com/office/drawing/2014/main" id="{BFDA31B3-02BC-2880-D5F7-176271A0B3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4188" y="72736"/>
            <a:ext cx="5614296" cy="3263083"/>
          </a:xfrm>
          <a:prstGeom prst="rect">
            <a:avLst/>
          </a:prstGeom>
          <a:noFill/>
          <a:extLst>
            <a:ext uri="{909E8E84-426E-40DD-AFC4-6F175D3DCCD1}">
              <a14:hiddenFill xmlns:a14="http://schemas.microsoft.com/office/drawing/2010/main">
                <a:solidFill>
                  <a:srgbClr val="FFFFFF"/>
                </a:solidFill>
              </a14:hiddenFill>
            </a:ext>
          </a:extLst>
        </p:spPr>
      </p:pic>
      <p:sp>
        <p:nvSpPr>
          <p:cNvPr id="5147" name="Rectangle 5146">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FD28EEB8-C71F-1D30-69EF-2900400EDB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555" y="3522180"/>
            <a:ext cx="5409167" cy="31438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5B3F63-191B-C844-E311-AC48D4138769}"/>
              </a:ext>
            </a:extLst>
          </p:cNvPr>
          <p:cNvSpPr txBox="1"/>
          <p:nvPr/>
        </p:nvSpPr>
        <p:spPr>
          <a:xfrm>
            <a:off x="136594" y="1704277"/>
            <a:ext cx="6237678" cy="4770537"/>
          </a:xfrm>
          <a:prstGeom prst="rect">
            <a:avLst/>
          </a:prstGeom>
          <a:solidFill>
            <a:schemeClr val="bg1"/>
          </a:solidFill>
        </p:spPr>
        <p:txBody>
          <a:bodyPr wrap="square" rtlCol="0">
            <a:spAutoFit/>
          </a:bodyPr>
          <a:lstStyle/>
          <a:p>
            <a:r>
              <a:rPr lang="en-US" sz="1700" dirty="0"/>
              <a:t>When disaggregating the data and looking into the trends by demographic group, the picture seems different. The mean decrease of math test results for these students varied widely by demographic group:</a:t>
            </a:r>
            <a:endParaRPr lang="es-MX" sz="1700" dirty="0"/>
          </a:p>
          <a:p>
            <a:endParaRPr lang="es-MX" sz="750" dirty="0"/>
          </a:p>
          <a:p>
            <a:r>
              <a:rPr lang="es-MX" sz="1700" dirty="0"/>
              <a:t>1. </a:t>
            </a:r>
            <a:r>
              <a:rPr lang="en-US" sz="1700" dirty="0"/>
              <a:t>Decrease</a:t>
            </a:r>
            <a:r>
              <a:rPr lang="es-MX" sz="1700" dirty="0"/>
              <a:t> in test scores:</a:t>
            </a:r>
          </a:p>
          <a:p>
            <a:pPr marL="742950" lvl="1" indent="-285750">
              <a:buFont typeface="Arial" panose="020B0604020202020204" pitchFamily="34" charset="0"/>
              <a:buChar char="•"/>
            </a:pPr>
            <a:r>
              <a:rPr lang="en-US" sz="1700" dirty="0"/>
              <a:t>Caucasian and Asian students experienced only a small relative decrease in their pre-college test scores (still </a:t>
            </a:r>
            <a:r>
              <a:rPr lang="en-US" sz="1700" b="1" dirty="0"/>
              <a:t>above 550</a:t>
            </a:r>
            <a:r>
              <a:rPr lang="en-US" sz="1700" dirty="0"/>
              <a:t>) during the pandemic and, in the case of the latter, seemed to have recovered relatively fast (</a:t>
            </a:r>
            <a:r>
              <a:rPr lang="en-US" sz="1700" b="1" dirty="0"/>
              <a:t>1%</a:t>
            </a:r>
            <a:r>
              <a:rPr lang="en-US" sz="1700" dirty="0"/>
              <a:t> vs </a:t>
            </a:r>
            <a:r>
              <a:rPr lang="en-US" sz="1700" b="1" dirty="0"/>
              <a:t>3%</a:t>
            </a:r>
            <a:r>
              <a:rPr lang="en-US" sz="1700" dirty="0"/>
              <a:t> net decrease post-pandemic).</a:t>
            </a:r>
          </a:p>
          <a:p>
            <a:pPr marL="742950" lvl="1" indent="-285750">
              <a:buFont typeface="Arial" panose="020B0604020202020204" pitchFamily="34" charset="0"/>
              <a:buChar char="•"/>
            </a:pPr>
            <a:r>
              <a:rPr lang="en-US" sz="1700" dirty="0"/>
              <a:t>African American and Hispanic students had a larger drop in their pre-college test scores (</a:t>
            </a:r>
            <a:r>
              <a:rPr lang="en-US" sz="1700" b="1" dirty="0"/>
              <a:t>5%</a:t>
            </a:r>
            <a:r>
              <a:rPr lang="en-US" sz="1700" dirty="0"/>
              <a:t> and </a:t>
            </a:r>
            <a:r>
              <a:rPr lang="en-US" sz="1700" b="1" dirty="0"/>
              <a:t>6.5%</a:t>
            </a:r>
            <a:r>
              <a:rPr lang="en-US" sz="1700" dirty="0"/>
              <a:t>, respectively), and remained in noticeably lower brackets (</a:t>
            </a:r>
            <a:r>
              <a:rPr lang="en-US" sz="1700" b="1" dirty="0"/>
              <a:t>&lt; 420 for African Americans</a:t>
            </a:r>
            <a:r>
              <a:rPr lang="en-US" sz="1700" dirty="0"/>
              <a:t>).</a:t>
            </a:r>
          </a:p>
          <a:p>
            <a:endParaRPr lang="en-US" sz="750" dirty="0"/>
          </a:p>
          <a:p>
            <a:r>
              <a:rPr lang="en-US" sz="1700" dirty="0"/>
              <a:t>2. Analogous trend in college readiness criteria:</a:t>
            </a:r>
          </a:p>
          <a:p>
            <a:pPr marL="742950" lvl="1" indent="-285750">
              <a:buFont typeface="Arial" panose="020B0604020202020204" pitchFamily="34" charset="0"/>
              <a:buChar char="•"/>
            </a:pPr>
            <a:r>
              <a:rPr lang="en-US" sz="1700" b="1" dirty="0"/>
              <a:t>&lt; 1% decrease </a:t>
            </a:r>
            <a:r>
              <a:rPr lang="en-US" sz="1700" dirty="0"/>
              <a:t>for Asians and </a:t>
            </a:r>
            <a:r>
              <a:rPr lang="en-US" sz="1700" b="1" dirty="0"/>
              <a:t>3.5% </a:t>
            </a:r>
            <a:r>
              <a:rPr lang="en-US" sz="1700" dirty="0"/>
              <a:t>for Caucasians .</a:t>
            </a:r>
          </a:p>
          <a:p>
            <a:pPr marL="742950" lvl="1" indent="-285750">
              <a:buFont typeface="Arial" panose="020B0604020202020204" pitchFamily="34" charset="0"/>
              <a:buChar char="•"/>
            </a:pPr>
            <a:r>
              <a:rPr lang="en-US" sz="1700" b="1" dirty="0"/>
              <a:t>&gt; 9%</a:t>
            </a:r>
            <a:r>
              <a:rPr lang="en-US" sz="1700" dirty="0"/>
              <a:t> decrease for Hispanics and </a:t>
            </a:r>
            <a:r>
              <a:rPr lang="en-US" sz="1700" b="1" dirty="0"/>
              <a:t>8% </a:t>
            </a:r>
            <a:r>
              <a:rPr lang="en-US" sz="1700" dirty="0"/>
              <a:t>for African Americans.</a:t>
            </a:r>
          </a:p>
        </p:txBody>
      </p:sp>
      <p:sp>
        <p:nvSpPr>
          <p:cNvPr id="3" name="TextBox 2">
            <a:extLst>
              <a:ext uri="{FF2B5EF4-FFF2-40B4-BE49-F238E27FC236}">
                <a16:creationId xmlns:a16="http://schemas.microsoft.com/office/drawing/2014/main" id="{E256D187-98F9-144F-7BBE-C856F00DB73A}"/>
              </a:ext>
            </a:extLst>
          </p:cNvPr>
          <p:cNvSpPr txBox="1"/>
          <p:nvPr/>
        </p:nvSpPr>
        <p:spPr>
          <a:xfrm>
            <a:off x="0" y="6534835"/>
            <a:ext cx="6604000" cy="323165"/>
          </a:xfrm>
          <a:prstGeom prst="rect">
            <a:avLst/>
          </a:prstGeom>
          <a:noFill/>
        </p:spPr>
        <p:txBody>
          <a:bodyPr wrap="square" rtlCol="0">
            <a:spAutoFit/>
          </a:bodyPr>
          <a:lstStyle/>
          <a:p>
            <a:r>
              <a:rPr lang="en-US" sz="1500" dirty="0"/>
              <a:t>Note: grade means were aggregated to observe estimated decrease in 2020 - 2021</a:t>
            </a:r>
            <a:endParaRPr lang="es-MX" sz="1500" dirty="0"/>
          </a:p>
        </p:txBody>
      </p:sp>
    </p:spTree>
    <p:extLst>
      <p:ext uri="{BB962C8B-B14F-4D97-AF65-F5344CB8AC3E}">
        <p14:creationId xmlns:p14="http://schemas.microsoft.com/office/powerpoint/2010/main" val="77848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6D7B34-CA76-A77F-B637-29E1CC7913D3}"/>
              </a:ext>
            </a:extLst>
          </p:cNvPr>
          <p:cNvSpPr>
            <a:spLocks noGrp="1"/>
          </p:cNvSpPr>
          <p:nvPr>
            <p:ph type="title"/>
          </p:nvPr>
        </p:nvSpPr>
        <p:spPr>
          <a:xfrm>
            <a:off x="1144506" y="457201"/>
            <a:ext cx="4065669" cy="1933574"/>
          </a:xfrm>
        </p:spPr>
        <p:txBody>
          <a:bodyPr anchor="b">
            <a:normAutofit/>
          </a:bodyPr>
          <a:lstStyle/>
          <a:p>
            <a:endParaRPr lang="es-MX" sz="4000" dirty="0"/>
          </a:p>
        </p:txBody>
      </p:sp>
      <p:sp>
        <p:nvSpPr>
          <p:cNvPr id="3" name="Content Placeholder 2">
            <a:extLst>
              <a:ext uri="{FF2B5EF4-FFF2-40B4-BE49-F238E27FC236}">
                <a16:creationId xmlns:a16="http://schemas.microsoft.com/office/drawing/2014/main" id="{656DB941-DCC3-D527-9715-6FB3088B68FF}"/>
              </a:ext>
            </a:extLst>
          </p:cNvPr>
          <p:cNvSpPr>
            <a:spLocks noGrp="1"/>
          </p:cNvSpPr>
          <p:nvPr>
            <p:ph idx="1"/>
          </p:nvPr>
        </p:nvSpPr>
        <p:spPr>
          <a:xfrm>
            <a:off x="1144505" y="2714625"/>
            <a:ext cx="4065668" cy="3023566"/>
          </a:xfrm>
        </p:spPr>
        <p:txBody>
          <a:bodyPr>
            <a:normAutofit/>
          </a:bodyPr>
          <a:lstStyle/>
          <a:p>
            <a:endParaRPr lang="es-MX" sz="2000" dirty="0"/>
          </a:p>
        </p:txBody>
      </p:sp>
      <p:pic>
        <p:nvPicPr>
          <p:cNvPr id="4098" name="Picture 2">
            <a:extLst>
              <a:ext uri="{FF2B5EF4-FFF2-40B4-BE49-F238E27FC236}">
                <a16:creationId xmlns:a16="http://schemas.microsoft.com/office/drawing/2014/main" id="{E09B7D9D-7CA9-CA40-AB42-88461E6F88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953"/>
          <a:stretch/>
        </p:blipFill>
        <p:spPr bwMode="auto">
          <a:xfrm>
            <a:off x="270787" y="51751"/>
            <a:ext cx="5378055" cy="5944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F1150E3-CA47-51BF-D56D-F61F5F9F2A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740"/>
          <a:stretch/>
        </p:blipFill>
        <p:spPr bwMode="auto">
          <a:xfrm>
            <a:off x="6096000" y="27480"/>
            <a:ext cx="6095998" cy="6159919"/>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11">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4" name="Rectangle 4113">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7CC810C-3783-90AE-D923-0B21655529FC}"/>
              </a:ext>
            </a:extLst>
          </p:cNvPr>
          <p:cNvSpPr txBox="1"/>
          <p:nvPr/>
        </p:nvSpPr>
        <p:spPr>
          <a:xfrm>
            <a:off x="2" y="6202789"/>
            <a:ext cx="12191998" cy="646331"/>
          </a:xfrm>
          <a:prstGeom prst="rect">
            <a:avLst/>
          </a:prstGeom>
          <a:solidFill>
            <a:srgbClr val="2B4D89"/>
          </a:solidFill>
        </p:spPr>
        <p:txBody>
          <a:bodyPr wrap="square" rtlCol="0">
            <a:spAutoFit/>
          </a:bodyPr>
          <a:lstStyle/>
          <a:p>
            <a:r>
              <a:rPr lang="en-US" sz="1200" dirty="0">
                <a:solidFill>
                  <a:schemeClr val="bg1"/>
                </a:solidFill>
              </a:rPr>
              <a:t>	When further disaggregating the data, we observe that female students among minority groups were the most affected by the pandemic: 1) their performance </a:t>
            </a:r>
          </a:p>
          <a:p>
            <a:r>
              <a:rPr lang="en-US" sz="1200" dirty="0">
                <a:solidFill>
                  <a:schemeClr val="bg1"/>
                </a:solidFill>
              </a:rPr>
              <a:t>	fell compared to males among African Americans; 2) fell until it matched their male counterparts among the Hispanics, as well as their 3) results actually became </a:t>
            </a:r>
          </a:p>
          <a:p>
            <a:r>
              <a:rPr lang="en-US" sz="1200" dirty="0">
                <a:solidFill>
                  <a:schemeClr val="bg1"/>
                </a:solidFill>
              </a:rPr>
              <a:t>	comparatively worse to those of their male counterparts among Asians</a:t>
            </a:r>
            <a:r>
              <a:rPr lang="es-MX" sz="1200" dirty="0">
                <a:solidFill>
                  <a:schemeClr val="bg1"/>
                </a:solidFill>
              </a:rPr>
              <a:t>.</a:t>
            </a:r>
          </a:p>
        </p:txBody>
      </p:sp>
      <p:pic>
        <p:nvPicPr>
          <p:cNvPr id="9" name="Picture 2">
            <a:extLst>
              <a:ext uri="{FF2B5EF4-FFF2-40B4-BE49-F238E27FC236}">
                <a16:creationId xmlns:a16="http://schemas.microsoft.com/office/drawing/2014/main" id="{400F222B-A136-7A45-66DE-E52A19542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933"/>
          <a:stretch/>
        </p:blipFill>
        <p:spPr bwMode="auto">
          <a:xfrm>
            <a:off x="344145" y="5975611"/>
            <a:ext cx="5231337" cy="21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89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2D277C-D17E-F0CD-CFD1-58F5D4F5CD50}"/>
              </a:ext>
            </a:extLst>
          </p:cNvPr>
          <p:cNvSpPr>
            <a:spLocks noGrp="1"/>
          </p:cNvSpPr>
          <p:nvPr>
            <p:ph type="title"/>
          </p:nvPr>
        </p:nvSpPr>
        <p:spPr>
          <a:xfrm>
            <a:off x="1371599" y="294538"/>
            <a:ext cx="9895951" cy="1033669"/>
          </a:xfrm>
        </p:spPr>
        <p:txBody>
          <a:bodyPr>
            <a:normAutofit/>
          </a:bodyPr>
          <a:lstStyle/>
          <a:p>
            <a:r>
              <a:rPr lang="es-MX" sz="4000" dirty="0" err="1">
                <a:solidFill>
                  <a:srgbClr val="FFFFFF"/>
                </a:solidFill>
              </a:rPr>
              <a:t>Going</a:t>
            </a:r>
            <a:r>
              <a:rPr lang="es-MX" sz="4000" dirty="0">
                <a:solidFill>
                  <a:srgbClr val="FFFFFF"/>
                </a:solidFill>
              </a:rPr>
              <a:t> forward: </a:t>
            </a:r>
            <a:r>
              <a:rPr lang="es-MX" sz="4000" dirty="0" err="1">
                <a:solidFill>
                  <a:srgbClr val="FFFFFF"/>
                </a:solidFill>
              </a:rPr>
              <a:t>Policy</a:t>
            </a:r>
            <a:r>
              <a:rPr lang="es-MX" sz="4000" dirty="0">
                <a:solidFill>
                  <a:srgbClr val="FFFFFF"/>
                </a:solidFill>
              </a:rPr>
              <a:t> </a:t>
            </a:r>
            <a:r>
              <a:rPr lang="es-MX" sz="4000" dirty="0" err="1">
                <a:solidFill>
                  <a:srgbClr val="FFFFFF"/>
                </a:solidFill>
              </a:rPr>
              <a:t>suggestions</a:t>
            </a:r>
            <a:endParaRPr lang="es-MX" sz="4000" dirty="0">
              <a:solidFill>
                <a:srgbClr val="FFFFFF"/>
              </a:solidFill>
            </a:endParaRPr>
          </a:p>
        </p:txBody>
      </p:sp>
      <p:sp>
        <p:nvSpPr>
          <p:cNvPr id="3" name="Content Placeholder 2">
            <a:extLst>
              <a:ext uri="{FF2B5EF4-FFF2-40B4-BE49-F238E27FC236}">
                <a16:creationId xmlns:a16="http://schemas.microsoft.com/office/drawing/2014/main" id="{1009908F-4594-6B64-E098-3D3B540D8898}"/>
              </a:ext>
            </a:extLst>
          </p:cNvPr>
          <p:cNvSpPr>
            <a:spLocks noGrp="1"/>
          </p:cNvSpPr>
          <p:nvPr>
            <p:ph idx="1"/>
          </p:nvPr>
        </p:nvSpPr>
        <p:spPr>
          <a:xfrm>
            <a:off x="724975" y="1597432"/>
            <a:ext cx="10924100" cy="5177374"/>
          </a:xfrm>
        </p:spPr>
        <p:txBody>
          <a:bodyPr anchor="ctr">
            <a:noAutofit/>
          </a:bodyPr>
          <a:lstStyle/>
          <a:p>
            <a:pPr algn="just">
              <a:buFont typeface="Courier New" panose="02070309020205020404" pitchFamily="49" charset="0"/>
              <a:buChar char="o"/>
            </a:pPr>
            <a:r>
              <a:rPr lang="en-US" sz="1500" b="1" dirty="0"/>
              <a:t>Based on the available information, the evidence points towards:</a:t>
            </a:r>
          </a:p>
          <a:p>
            <a:pPr lvl="1" algn="just">
              <a:buFont typeface="Wingdings" panose="05000000000000000000" pitchFamily="2" charset="2"/>
              <a:buChar char="§"/>
            </a:pPr>
            <a:r>
              <a:rPr lang="en-US" sz="1500" dirty="0"/>
              <a:t>Although much of the COVID-19 pandemic has already passed, the phenomenon has generated noticeable structural changes in the general trends for high school students’ performance. While this can be attributed to numerous factors, the COVID-19 pandemic is the clearly a culprit due to the dramatic changes in trends during the cut-off point (school year 2020 – 2021).</a:t>
            </a:r>
          </a:p>
          <a:p>
            <a:pPr lvl="1" algn="just">
              <a:buFont typeface="Wingdings" panose="05000000000000000000" pitchFamily="2" charset="2"/>
              <a:buChar char="§"/>
            </a:pPr>
            <a:r>
              <a:rPr lang="en-US" sz="1500" dirty="0"/>
              <a:t>Disaggregating the data shows that the process did not affect the district’s students equally: </a:t>
            </a:r>
          </a:p>
          <a:p>
            <a:pPr lvl="2" algn="just"/>
            <a:r>
              <a:rPr lang="en-US" sz="1500" dirty="0"/>
              <a:t>Students from the Hispanic and African American demographic groups have been noticeably more negatively affected by the Covid-19 Pandemic in terms of their learning outcome, compared to Caucasian and Asian students. </a:t>
            </a:r>
          </a:p>
          <a:p>
            <a:pPr lvl="2" algn="just"/>
            <a:r>
              <a:rPr lang="en-US" sz="1500" dirty="0"/>
              <a:t>There are reasons to believe that there is an interaction between the race and gender gap in the learning loss among Chicago Public School Students, as female students among the 3 most numerous minority groups in Chicago experienced a noticeably greater learning losses than their male counterparts. These are possible remnants of historical disparities.</a:t>
            </a:r>
          </a:p>
          <a:p>
            <a:pPr marL="914400" lvl="2" indent="0" algn="just">
              <a:buNone/>
            </a:pPr>
            <a:endParaRPr lang="en-US" sz="500" dirty="0"/>
          </a:p>
          <a:p>
            <a:pPr algn="just">
              <a:buFont typeface="Courier New" panose="02070309020205020404" pitchFamily="49" charset="0"/>
              <a:buChar char="o"/>
            </a:pPr>
            <a:r>
              <a:rPr lang="en-US" sz="1500" b="1" dirty="0"/>
              <a:t>Some policy solutions to ameliorate the situation come to mind:</a:t>
            </a:r>
          </a:p>
          <a:p>
            <a:pPr lvl="1" algn="just">
              <a:buFont typeface="Wingdings" panose="05000000000000000000" pitchFamily="2" charset="2"/>
              <a:buChar char="§"/>
            </a:pPr>
            <a:r>
              <a:rPr lang="en-US" sz="1500" dirty="0"/>
              <a:t>A good first step would be to observe the allocation of funds and teacher feedback among schools in the district; could there be some correlation between the </a:t>
            </a:r>
            <a:r>
              <a:rPr lang="en-US" sz="1500" b="1" dirty="0"/>
              <a:t>funding, number </a:t>
            </a:r>
            <a:r>
              <a:rPr lang="en-US" sz="1500" dirty="0"/>
              <a:t>of</a:t>
            </a:r>
            <a:r>
              <a:rPr lang="en-US" sz="1500" b="1" dirty="0"/>
              <a:t> enrolled students </a:t>
            </a:r>
            <a:r>
              <a:rPr lang="en-US" sz="1500" dirty="0"/>
              <a:t>or </a:t>
            </a:r>
            <a:r>
              <a:rPr lang="en-US" sz="1500" b="1" dirty="0"/>
              <a:t>professor feedback </a:t>
            </a:r>
            <a:r>
              <a:rPr lang="en-US" sz="1500" dirty="0"/>
              <a:t>of each public school and their students’ performance? If not, what other variables could be affecting the situation (</a:t>
            </a:r>
            <a:r>
              <a:rPr lang="en-US" sz="1500" b="1" dirty="0"/>
              <a:t>food deserts</a:t>
            </a:r>
            <a:r>
              <a:rPr lang="en-US" sz="1500" dirty="0"/>
              <a:t>, </a:t>
            </a:r>
            <a:r>
              <a:rPr lang="en-US" sz="1500" b="1" dirty="0"/>
              <a:t>lack of public infrastructure</a:t>
            </a:r>
            <a:r>
              <a:rPr lang="en-US" sz="1500" dirty="0"/>
              <a:t>)?</a:t>
            </a:r>
          </a:p>
          <a:p>
            <a:pPr lvl="1" algn="just">
              <a:buFont typeface="Wingdings" panose="05000000000000000000" pitchFamily="2" charset="2"/>
              <a:buChar char="§"/>
            </a:pPr>
            <a:r>
              <a:rPr lang="en-US" sz="1500" dirty="0"/>
              <a:t>To incentivize a stronger performance, would it be viable to target students of certain </a:t>
            </a:r>
            <a:r>
              <a:rPr lang="en-US" sz="1500" b="1" dirty="0"/>
              <a:t>demographic groups </a:t>
            </a:r>
            <a:r>
              <a:rPr lang="en-US" sz="1500" dirty="0"/>
              <a:t>a </a:t>
            </a:r>
            <a:r>
              <a:rPr lang="en-US" sz="1500" b="1" dirty="0"/>
              <a:t>merit-based stipend </a:t>
            </a:r>
            <a:r>
              <a:rPr lang="en-US" sz="1500" dirty="0"/>
              <a:t>for their </a:t>
            </a:r>
            <a:r>
              <a:rPr lang="en-US" sz="1500" b="1" dirty="0"/>
              <a:t>performance</a:t>
            </a:r>
            <a:r>
              <a:rPr lang="en-US" sz="1500" dirty="0"/>
              <a:t> or </a:t>
            </a:r>
            <a:r>
              <a:rPr lang="en-US" sz="1500" b="1" dirty="0"/>
              <a:t>additional courses</a:t>
            </a:r>
            <a:r>
              <a:rPr lang="en-US" sz="1500" dirty="0"/>
              <a:t>? This could motivate parents to continue nurturing the education of their child while mitigating their household expenses, or offer them greater targeted learning opportunities.</a:t>
            </a:r>
          </a:p>
          <a:p>
            <a:pPr lvl="1" algn="just">
              <a:buFont typeface="Wingdings" panose="05000000000000000000" pitchFamily="2" charset="2"/>
              <a:buChar char="§"/>
            </a:pPr>
            <a:r>
              <a:rPr lang="en-US" sz="1500" dirty="0"/>
              <a:t>A more ambitious strategy could be thinking of programs for schools to </a:t>
            </a:r>
            <a:r>
              <a:rPr lang="en-US" sz="1500" b="1" dirty="0"/>
              <a:t>offer optional extended hours </a:t>
            </a:r>
            <a:r>
              <a:rPr lang="en-US" sz="1500" dirty="0"/>
              <a:t>to students during the week, as this could allow them to </a:t>
            </a:r>
            <a:r>
              <a:rPr lang="en-US" sz="1500" b="1" dirty="0"/>
              <a:t>catch up on concepts </a:t>
            </a:r>
            <a:r>
              <a:rPr lang="en-US" sz="1500" dirty="0"/>
              <a:t>and allow their parents to </a:t>
            </a:r>
            <a:r>
              <a:rPr lang="en-US" sz="1500" b="1" dirty="0"/>
              <a:t>dedicate more time </a:t>
            </a:r>
            <a:r>
              <a:rPr lang="en-US" sz="1500" dirty="0"/>
              <a:t>to </a:t>
            </a:r>
            <a:r>
              <a:rPr lang="en-US" sz="1500" b="1" dirty="0"/>
              <a:t>labor</a:t>
            </a:r>
            <a:r>
              <a:rPr lang="en-US" sz="1500" dirty="0"/>
              <a:t> with the comfort of knowing their child is being taken care of.</a:t>
            </a:r>
          </a:p>
        </p:txBody>
      </p:sp>
    </p:spTree>
    <p:extLst>
      <p:ext uri="{BB962C8B-B14F-4D97-AF65-F5344CB8AC3E}">
        <p14:creationId xmlns:p14="http://schemas.microsoft.com/office/powerpoint/2010/main" val="2566577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1114</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Demographic disparities after the COVID-19 Pandemic: immediate consequences or deeper remnants</vt:lpstr>
      <vt:lpstr>A Legacy of Disparities</vt:lpstr>
      <vt:lpstr>Hypothesis &amp; Methodology</vt:lpstr>
      <vt:lpstr>Post Pandemic trends</vt:lpstr>
      <vt:lpstr>PowerPoint Presentation</vt:lpstr>
      <vt:lpstr>Trends by demographic group</vt:lpstr>
      <vt:lpstr>PowerPoint Presentation</vt:lpstr>
      <vt:lpstr>Going forward: Policy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Public School District Strategy</dc:title>
  <dc:creator>Pedro Justo</dc:creator>
  <cp:lastModifiedBy>Pedro Justo</cp:lastModifiedBy>
  <cp:revision>23</cp:revision>
  <dcterms:created xsi:type="dcterms:W3CDTF">2024-03-10T16:58:59Z</dcterms:created>
  <dcterms:modified xsi:type="dcterms:W3CDTF">2024-05-02T08:59:26Z</dcterms:modified>
</cp:coreProperties>
</file>