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58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  <p:sldId id="263" r:id="rId17"/>
    <p:sldId id="276" r:id="rId18"/>
    <p:sldId id="277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4.4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84 0,'0'0,"0"0,-3 0,-5 0,-4 0,-3 4,-3 3,3 2,2-2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25:45.96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0,'0'0,"0"0,0 0,0 0,0 0,0 0,0 0,0 0,0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2:10.4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1,'2829'2829,"-2814"-2814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23T01:33:04.9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1,'2748'2749,"-2737"-2739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FCD4-F142-4F8D-94BE-846D98D9D67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91B7-E8B3-486D-94CD-E52289BAC6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4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5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35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4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56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5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11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91B7-E8B3-486D-94CD-E52289BAC6A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44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53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2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5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1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7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22EC-FC5B-47C6-86D2-292B160743EE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354B-F41B-4ADD-9818-33C1562B6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1812-5620-443E-9299-CEE4C7A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572869"/>
            <a:ext cx="8781314" cy="3190240"/>
          </a:xfrm>
        </p:spPr>
        <p:txBody>
          <a:bodyPr/>
          <a:lstStyle/>
          <a:p>
            <a:r>
              <a:rPr lang="pt-BR" sz="2400" dirty="0"/>
              <a:t>Inteligência Artificial</a:t>
            </a:r>
            <a:br>
              <a:rPr lang="pt-BR" dirty="0"/>
            </a:br>
            <a:r>
              <a:rPr lang="pt-BR" dirty="0"/>
              <a:t>Problema de mínima latência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39720-15EE-433C-A2D5-570CF3B01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480" y="4409440"/>
            <a:ext cx="3284754" cy="138176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B55B84-82DB-46A8-894E-E84195C15665}"/>
              </a:ext>
            </a:extLst>
          </p:cNvPr>
          <p:cNvSpPr txBox="1"/>
          <p:nvPr/>
        </p:nvSpPr>
        <p:spPr>
          <a:xfrm>
            <a:off x="8615680" y="3763109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Bianca 	Fragoso</a:t>
            </a:r>
          </a:p>
          <a:p>
            <a:r>
              <a:rPr lang="pt-BR" dirty="0"/>
              <a:t>Pedro Felipe Magalhães</a:t>
            </a:r>
          </a:p>
        </p:txBody>
      </p:sp>
    </p:spTree>
    <p:extLst>
      <p:ext uri="{BB962C8B-B14F-4D97-AF65-F5344CB8AC3E}">
        <p14:creationId xmlns:p14="http://schemas.microsoft.com/office/powerpoint/2010/main" val="3316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6637AD-5973-4E55-B06C-5C3E937FD68D}"/>
              </a:ext>
            </a:extLst>
          </p:cNvPr>
          <p:cNvSpPr/>
          <p:nvPr/>
        </p:nvSpPr>
        <p:spPr>
          <a:xfrm>
            <a:off x="5642640" y="3245760"/>
            <a:ext cx="342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Terceira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2559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58179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638691" y="3352101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6539891" y="3330164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711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3D34A1C-2F0D-4DAD-A5CC-661AEDAB4ECB}"/>
              </a:ext>
            </a:extLst>
          </p:cNvPr>
          <p:cNvSpPr/>
          <p:nvPr/>
        </p:nvSpPr>
        <p:spPr>
          <a:xfrm>
            <a:off x="5628531" y="333111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960480E-1272-43CF-9AB9-DC65B0B6768B}"/>
              </a:ext>
            </a:extLst>
          </p:cNvPr>
          <p:cNvSpPr/>
          <p:nvPr/>
        </p:nvSpPr>
        <p:spPr>
          <a:xfrm>
            <a:off x="7405848" y="333111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0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Swap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16C15BB-E9D0-4C68-AE17-D36F852D0164}"/>
              </a:ext>
            </a:extLst>
          </p:cNvPr>
          <p:cNvSpPr/>
          <p:nvPr/>
        </p:nvSpPr>
        <p:spPr>
          <a:xfrm>
            <a:off x="48920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59447E6-16A2-4F78-94D7-517288845CCE}"/>
              </a:ext>
            </a:extLst>
          </p:cNvPr>
          <p:cNvSpPr/>
          <p:nvPr/>
        </p:nvSpPr>
        <p:spPr>
          <a:xfrm>
            <a:off x="57658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095BA96-3BF2-4795-9904-D3172017F900}"/>
              </a:ext>
            </a:extLst>
          </p:cNvPr>
          <p:cNvSpPr/>
          <p:nvPr/>
        </p:nvSpPr>
        <p:spPr>
          <a:xfrm>
            <a:off x="666702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444A613-4817-4C61-8F5D-10A1D03B4E1B}"/>
              </a:ext>
            </a:extLst>
          </p:cNvPr>
          <p:cNvSpPr/>
          <p:nvPr/>
        </p:nvSpPr>
        <p:spPr>
          <a:xfrm>
            <a:off x="754486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0E3C8FE-21B2-4DF9-A12C-4D305DF94D82}"/>
              </a:ext>
            </a:extLst>
          </p:cNvPr>
          <p:cNvSpPr/>
          <p:nvPr/>
        </p:nvSpPr>
        <p:spPr>
          <a:xfrm>
            <a:off x="842270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69BFDC4-9E5F-4339-9462-49A9E7B2FE0A}"/>
              </a:ext>
            </a:extLst>
          </p:cNvPr>
          <p:cNvSpPr/>
          <p:nvPr/>
        </p:nvSpPr>
        <p:spPr>
          <a:xfrm>
            <a:off x="9300549" y="5927013"/>
            <a:ext cx="540000" cy="540000"/>
          </a:xfrm>
          <a:prstGeom prst="ellipse">
            <a:avLst/>
          </a:prstGeom>
          <a:solidFill>
            <a:srgbClr val="FFC000"/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16B0134C-81F5-4552-94D8-9FD16E28E4CF}"/>
              </a:ext>
            </a:extLst>
          </p:cNvPr>
          <p:cNvSpPr txBox="1"/>
          <p:nvPr/>
        </p:nvSpPr>
        <p:spPr>
          <a:xfrm>
            <a:off x="50075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62CED31-085E-45F4-8EBB-C68D98ABE80C}"/>
              </a:ext>
            </a:extLst>
          </p:cNvPr>
          <p:cNvSpPr txBox="1"/>
          <p:nvPr/>
        </p:nvSpPr>
        <p:spPr>
          <a:xfrm>
            <a:off x="588128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B97FE58-86D1-479C-AFCD-4BED8EA0A27B}"/>
              </a:ext>
            </a:extLst>
          </p:cNvPr>
          <p:cNvSpPr txBox="1"/>
          <p:nvPr/>
        </p:nvSpPr>
        <p:spPr>
          <a:xfrm>
            <a:off x="679264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E31DBB6-71EF-4DCA-9771-0BC746EF94E3}"/>
              </a:ext>
            </a:extLst>
          </p:cNvPr>
          <p:cNvSpPr txBox="1"/>
          <p:nvPr/>
        </p:nvSpPr>
        <p:spPr>
          <a:xfrm>
            <a:off x="766032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4B2BEF60-6519-47AD-926A-15C7C820AD64}"/>
              </a:ext>
            </a:extLst>
          </p:cNvPr>
          <p:cNvSpPr txBox="1"/>
          <p:nvPr/>
        </p:nvSpPr>
        <p:spPr>
          <a:xfrm>
            <a:off x="8538167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67E08-ECD3-4E7D-A640-10DEBFBD6DD4}"/>
              </a:ext>
            </a:extLst>
          </p:cNvPr>
          <p:cNvSpPr txBox="1"/>
          <p:nvPr/>
        </p:nvSpPr>
        <p:spPr>
          <a:xfrm>
            <a:off x="9424568" y="6012347"/>
            <a:ext cx="3090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EDA818-6AF4-4692-816E-AC331BA970E5}"/>
              </a:ext>
            </a:extLst>
          </p:cNvPr>
          <p:cNvSpPr txBox="1"/>
          <p:nvPr/>
        </p:nvSpPr>
        <p:spPr>
          <a:xfrm>
            <a:off x="1930400" y="592701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Terceira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D2C49E9-69D9-4ED0-A70E-7CC166FCB7A5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A2D2E9-B0DC-419F-A995-A9415933E940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0D7AA30-5E6D-4939-B607-7F166B518C79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0FEF372-2E3C-40A0-99B7-2595A5C5BD11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05D7964-A220-462D-B830-3A2DCB52125F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0FEEE75-B2C3-462E-81CE-08B3F456C519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BF9CD10-C050-4B8C-AC54-72C1EC51E15A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3BBF5CF-2E9E-456F-9613-F9D61E7D3395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66F31D6-830C-40E8-9C2F-27E4521AD0AD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718A639-BCB0-440B-8DBE-EB26AF594D6F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E43D11A-78F3-48EC-BA6E-493C260DFB5A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473B664-E320-486F-B563-1531B521B2DF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A553961-B5AB-40F4-A99B-70DA99E025DA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8058D2E-CB25-40A3-A24F-E1AF381BC02D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007B83-9A44-4563-86EA-B69EF8FE8C9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8B7EF82-8F54-4E7E-9C64-C4E6593D6CD0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E43FC76-07DB-4354-9487-BBBBC79DED23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2B28FB4F-F517-4623-9B92-0D056E9EC7BE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389F9CC-A7B8-42BB-9BF9-C87F83A9B71C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9CD7C33-C731-49F7-898E-726ED604FD4C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BE976E02-AE5C-41B2-879F-6BE1F4101068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F3C85D3-9AAB-4549-88D7-1A7DA7B54181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F9D20AB-01CC-4FB3-A1D9-923CD6D9258C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66175BC-5367-4B97-B794-805BE9161F61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AEFF679-518A-4BC2-9AAB-6B5F92FE0EA3}"/>
              </a:ext>
            </a:extLst>
          </p:cNvPr>
          <p:cNvSpPr/>
          <p:nvPr/>
        </p:nvSpPr>
        <p:spPr>
          <a:xfrm>
            <a:off x="8307251" y="331967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2BA4FF8-95E4-4B01-8A7F-9E33884B7346}"/>
              </a:ext>
            </a:extLst>
          </p:cNvPr>
          <p:cNvSpPr/>
          <p:nvPr/>
        </p:nvSpPr>
        <p:spPr>
          <a:xfrm>
            <a:off x="5650371" y="3319679"/>
            <a:ext cx="794276" cy="792398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Probabilidade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/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sz="36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t-BR" sz="3600" dirty="0"/>
                  <a:t> =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novoValor</a:t>
                </a:r>
                <a:r>
                  <a:rPr lang="pt-BR" sz="3600" dirty="0"/>
                  <a:t> - </a:t>
                </a:r>
                <a:r>
                  <a:rPr lang="pt-BR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valorCorrente</a:t>
                </a:r>
                <a:r>
                  <a:rPr lang="pt-BR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A0F5F50-38C1-4947-94E4-F5BB9FB9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31" y="3120292"/>
                <a:ext cx="10420978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/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𝑝𝑟𝑜𝑏𝑎𝑏𝑖𝑙𝑖𝑑𝑎𝑑𝑒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= ⅇ</m:t>
                          </m:r>
                        </m:e>
                        <m:sup>
                          <m:f>
                            <m:f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FD5910-AC21-4794-ADFE-FF0C4D0E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11" y="4201159"/>
                <a:ext cx="5750560" cy="82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5E805D2A-596C-44AF-9ED5-BF3FA6ACD7EE}"/>
              </a:ext>
            </a:extLst>
          </p:cNvPr>
          <p:cNvSpPr txBox="1"/>
          <p:nvPr/>
        </p:nvSpPr>
        <p:spPr>
          <a:xfrm>
            <a:off x="6441440" y="4072989"/>
            <a:ext cx="504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novoValor</a:t>
            </a:r>
            <a:r>
              <a:rPr lang="pt-BR" dirty="0"/>
              <a:t> -&gt; valor da função objetiva do vizinho </a:t>
            </a:r>
            <a:r>
              <a:rPr lang="pt-BR" dirty="0" err="1"/>
              <a:t>analizado</a:t>
            </a:r>
            <a:r>
              <a:rPr lang="pt-BR" dirty="0"/>
              <a:t> no momento.</a:t>
            </a:r>
          </a:p>
          <a:p>
            <a:endParaRPr lang="pt-BR" dirty="0"/>
          </a:p>
          <a:p>
            <a:r>
              <a:rPr lang="pt-BR" dirty="0" err="1"/>
              <a:t>valorCorrente</a:t>
            </a:r>
            <a:r>
              <a:rPr lang="pt-BR" dirty="0"/>
              <a:t> -&gt; valor da função objetiva do vizinho anteriormente </a:t>
            </a:r>
            <a:r>
              <a:rPr lang="pt-BR" dirty="0" err="1"/>
              <a:t>analizado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44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0F5F50-38C1-4947-94E4-F5BB9FB92F49}"/>
              </a:ext>
            </a:extLst>
          </p:cNvPr>
          <p:cNvSpPr txBox="1"/>
          <p:nvPr/>
        </p:nvSpPr>
        <p:spPr>
          <a:xfrm>
            <a:off x="1056640" y="3596640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1299D2-84A6-4486-8933-F98F5DEA88DB}"/>
              </a:ext>
            </a:extLst>
          </p:cNvPr>
          <p:cNvSpPr txBox="1"/>
          <p:nvPr/>
        </p:nvSpPr>
        <p:spPr>
          <a:xfrm>
            <a:off x="1859280" y="3429001"/>
            <a:ext cx="680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Inicializa com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 para diminuição de temperatura é 0.002, ou seja, vai diminuindo 0.2%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58835B2-7AF3-494C-9BED-D1195FC558CE}"/>
                  </a:ext>
                </a:extLst>
              </p:cNvPr>
              <p:cNvSpPr txBox="1"/>
              <p:nvPr/>
            </p:nvSpPr>
            <p:spPr>
              <a:xfrm>
                <a:off x="2499360" y="4931301"/>
                <a:ext cx="5069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32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1−0.002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58835B2-7AF3-494C-9BED-D1195FC55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4931301"/>
                <a:ext cx="50698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7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Resultados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0F5F50-38C1-4947-94E4-F5BB9FB92F49}"/>
              </a:ext>
            </a:extLst>
          </p:cNvPr>
          <p:cNvSpPr txBox="1"/>
          <p:nvPr/>
        </p:nvSpPr>
        <p:spPr>
          <a:xfrm>
            <a:off x="1056640" y="3596640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578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8807130" cy="84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Tempo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0F5F50-38C1-4947-94E4-F5BB9FB92F49}"/>
              </a:ext>
            </a:extLst>
          </p:cNvPr>
          <p:cNvSpPr txBox="1"/>
          <p:nvPr/>
        </p:nvSpPr>
        <p:spPr>
          <a:xfrm>
            <a:off x="1056640" y="3596640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308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14:cNvPr>
              <p14:cNvContentPartPr/>
              <p14:nvPr/>
            </p14:nvContentPartPr>
            <p14:xfrm>
              <a:off x="653280" y="4579000"/>
              <a:ext cx="30240" cy="100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7BDFF66-FF95-4A43-9C49-654E2B3FA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280" y="4570000"/>
                <a:ext cx="47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14:cNvPr>
              <p14:cNvContentPartPr/>
              <p14:nvPr/>
            </p14:nvContentPartPr>
            <p14:xfrm>
              <a:off x="5062200" y="2370760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25D8E8B-B1BF-4C8A-A2D6-D71B5D34D7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3560" y="2361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Elipse 33">
            <a:extLst>
              <a:ext uri="{FF2B5EF4-FFF2-40B4-BE49-F238E27FC236}">
                <a16:creationId xmlns:a16="http://schemas.microsoft.com/office/drawing/2014/main" id="{98EFA7FE-C9E9-4CF0-BF04-6D0FBBD94D44}"/>
              </a:ext>
            </a:extLst>
          </p:cNvPr>
          <p:cNvSpPr/>
          <p:nvPr/>
        </p:nvSpPr>
        <p:spPr>
          <a:xfrm>
            <a:off x="247472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8DA9614-5881-481A-BEBD-916D6CDA2413}"/>
              </a:ext>
            </a:extLst>
          </p:cNvPr>
          <p:cNvSpPr/>
          <p:nvPr/>
        </p:nvSpPr>
        <p:spPr>
          <a:xfrm>
            <a:off x="376846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898CE59D-5B48-4937-825C-5A2457E4AE73}"/>
              </a:ext>
            </a:extLst>
          </p:cNvPr>
          <p:cNvSpPr/>
          <p:nvPr/>
        </p:nvSpPr>
        <p:spPr>
          <a:xfrm>
            <a:off x="5062200" y="3946881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F1072CF-389B-4446-A0F0-18796F274040}"/>
              </a:ext>
            </a:extLst>
          </p:cNvPr>
          <p:cNvSpPr/>
          <p:nvPr/>
        </p:nvSpPr>
        <p:spPr>
          <a:xfrm>
            <a:off x="254582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92E5CBC-D783-408E-9C65-D3189CB20094}"/>
              </a:ext>
            </a:extLst>
          </p:cNvPr>
          <p:cNvSpPr/>
          <p:nvPr/>
        </p:nvSpPr>
        <p:spPr>
          <a:xfrm>
            <a:off x="383711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19E8B68-BF97-4A9D-A3F6-2FDE36B2F8FC}"/>
              </a:ext>
            </a:extLst>
          </p:cNvPr>
          <p:cNvSpPr/>
          <p:nvPr/>
        </p:nvSpPr>
        <p:spPr>
          <a:xfrm>
            <a:off x="512840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619AB9B-F298-4EB2-8228-6BC0BCCBA175}"/>
              </a:ext>
            </a:extLst>
          </p:cNvPr>
          <p:cNvSpPr/>
          <p:nvPr/>
        </p:nvSpPr>
        <p:spPr>
          <a:xfrm>
            <a:off x="1254530" y="527428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2790B5F-C742-4E80-BEAA-48944D37C8DC}"/>
              </a:ext>
            </a:extLst>
          </p:cNvPr>
          <p:cNvSpPr/>
          <p:nvPr/>
        </p:nvSpPr>
        <p:spPr>
          <a:xfrm>
            <a:off x="6419690" y="53174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BFABE32-731F-4893-AC57-13B620E86D3F}"/>
              </a:ext>
            </a:extLst>
          </p:cNvPr>
          <p:cNvSpPr/>
          <p:nvPr/>
        </p:nvSpPr>
        <p:spPr>
          <a:xfrm>
            <a:off x="3768460" y="2429240"/>
            <a:ext cx="540000" cy="540000"/>
          </a:xfrm>
          <a:prstGeom prst="ellipse">
            <a:avLst/>
          </a:prstGeom>
          <a:solidFill>
            <a:srgbClr val="FFFFFF">
              <a:alpha val="75000"/>
            </a:srgbClr>
          </a:solidFill>
          <a:ln w="180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14:cNvPr>
              <p14:cNvContentPartPr/>
              <p14:nvPr/>
            </p14:nvContentPartPr>
            <p14:xfrm>
              <a:off x="4188120" y="2933080"/>
              <a:ext cx="1024200" cy="102420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CB84E9B-6CE0-43F6-B4A5-7E399D869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9480" y="2924440"/>
                <a:ext cx="104184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14:cNvPr>
              <p14:cNvContentPartPr/>
              <p14:nvPr/>
            </p14:nvContentPartPr>
            <p14:xfrm>
              <a:off x="5580240" y="4335280"/>
              <a:ext cx="993600" cy="99360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C3C59D1A-8D83-4A45-B96B-3A45EDA606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1600" y="4326640"/>
                <a:ext cx="1011240" cy="1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4" y="2966720"/>
            <a:ext cx="9648666" cy="262128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Passamos uma profundidade k para a função</a:t>
            </a:r>
          </a:p>
          <a:p>
            <a:r>
              <a:rPr lang="pt-BR" dirty="0"/>
              <a:t>Fazemos busca em profundidade em todos os vizinhos de cada nó</a:t>
            </a:r>
          </a:p>
          <a:p>
            <a:r>
              <a:rPr lang="pt-BR" dirty="0"/>
              <a:t>A profundidade é limitada e não até o fim do grafo</a:t>
            </a:r>
          </a:p>
          <a:p>
            <a:r>
              <a:rPr lang="pt-BR" dirty="0"/>
              <a:t>Escolhemos o vizinho que pertence ao caminho de menor latência até a profundidade que atingimos.</a:t>
            </a:r>
          </a:p>
          <a:p>
            <a:r>
              <a:rPr lang="pt-BR" dirty="0"/>
              <a:t>Andamos só até esse melhor vizinho</a:t>
            </a:r>
          </a:p>
          <a:p>
            <a:r>
              <a:rPr lang="pt-BR" dirty="0"/>
              <a:t>Repetimos o procedimento.</a:t>
            </a:r>
          </a:p>
        </p:txBody>
      </p:sp>
    </p:spTree>
    <p:extLst>
      <p:ext uri="{BB962C8B-B14F-4D97-AF65-F5344CB8AC3E}">
        <p14:creationId xmlns:p14="http://schemas.microsoft.com/office/powerpoint/2010/main" val="3474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6267812-CC22-416E-8F10-57737C56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2951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Busca Gulosa:</a:t>
            </a:r>
            <a:br>
              <a:rPr lang="pt-BR" sz="4000" dirty="0"/>
            </a:br>
            <a:br>
              <a:rPr lang="pt-BR" dirty="0"/>
            </a:br>
            <a:r>
              <a:rPr lang="pt-BR" sz="2800" dirty="0"/>
              <a:t>Busca com profundidade limitada e poda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6267812-CC22-416E-8F10-57737C56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5061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496266" cy="3045627"/>
          </a:xfrm>
        </p:spPr>
        <p:txBody>
          <a:bodyPr>
            <a:normAutofit/>
          </a:bodyPr>
          <a:lstStyle/>
          <a:p>
            <a:r>
              <a:rPr lang="pt-BR" dirty="0"/>
              <a:t>Calcula solução inicial usando busca gulosa anterior</a:t>
            </a:r>
          </a:p>
          <a:p>
            <a:r>
              <a:rPr lang="pt-BR" dirty="0"/>
              <a:t>Repete duas vezes a parte principal do algoritmo</a:t>
            </a:r>
          </a:p>
          <a:p>
            <a:r>
              <a:rPr lang="pt-BR" dirty="0"/>
              <a:t>Algoritmo tem loop enquanto temperatura for maior que 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81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95" y="2966719"/>
            <a:ext cx="9790905" cy="2743201"/>
          </a:xfrm>
        </p:spPr>
        <p:txBody>
          <a:bodyPr>
            <a:normAutofit/>
          </a:bodyPr>
          <a:lstStyle/>
          <a:p>
            <a:r>
              <a:rPr lang="pt-BR" dirty="0"/>
              <a:t>Enquanto temperatura é maior que 1: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Calculamos vizinhança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Passamos por toda a vizinhança</a:t>
            </a:r>
          </a:p>
          <a:p>
            <a:pPr lvl="3">
              <a:buFontTx/>
              <a:buChar char="-"/>
            </a:pPr>
            <a:r>
              <a:rPr lang="pt-BR" dirty="0"/>
              <a:t>Se vizinho for melhor que a solução corrente, tornamos ela como solução corrente e a procura continua</a:t>
            </a:r>
          </a:p>
          <a:p>
            <a:pPr lvl="3">
              <a:buFontTx/>
              <a:buChar char="-"/>
            </a:pPr>
            <a:r>
              <a:rPr lang="pt-BR" dirty="0"/>
              <a:t>Se for pior aceitamos a solução dentro de uma certa probabilidade e paramos loop</a:t>
            </a:r>
          </a:p>
          <a:p>
            <a:pPr lvl="3">
              <a:buFontTx/>
              <a:buChar char="-"/>
            </a:pPr>
            <a:endParaRPr lang="pt-B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pt-BR" dirty="0"/>
              <a:t>Atualizamos temperatura</a:t>
            </a:r>
          </a:p>
        </p:txBody>
      </p:sp>
    </p:spTree>
    <p:extLst>
      <p:ext uri="{BB962C8B-B14F-4D97-AF65-F5344CB8AC3E}">
        <p14:creationId xmlns:p14="http://schemas.microsoft.com/office/powerpoint/2010/main" val="57651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</p:spTree>
    <p:extLst>
      <p:ext uri="{BB962C8B-B14F-4D97-AF65-F5344CB8AC3E}">
        <p14:creationId xmlns:p14="http://schemas.microsoft.com/office/powerpoint/2010/main" val="13932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AB6AE12-B53A-4828-973F-1C2AC8BDFE42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593263C-893F-43A8-8AD8-C10D915E7FC5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88E2976-0775-4241-8F99-6565C08094E3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08B4D1EE-8255-4107-9B16-DF754D69B16D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AA115E-5162-41D9-BD01-C2C2277B50AE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2EF68B2-33A8-4988-97B3-C1207D97B869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0B9673-BD7C-4F45-ADE7-C2011627CC40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0C5F69C-53E2-4824-A7E7-2B0BE43240B4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84A6344-014B-4C69-BB49-F145875BF8B6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8EA15-E7DD-4ECE-B76B-BED0D3C58A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2899B3-2AC0-469A-8AF9-3FF5D68774BB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FC6901B-30BD-4C4B-B192-7B94219A34B8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E33E7EB-1802-4ECF-A2C5-0EE3CFC492FA}"/>
              </a:ext>
            </a:extLst>
          </p:cNvPr>
          <p:cNvSpPr/>
          <p:nvPr/>
        </p:nvSpPr>
        <p:spPr>
          <a:xfrm>
            <a:off x="5713200" y="3261360"/>
            <a:ext cx="1609287" cy="92184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4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1184-239A-44CE-9921-B1A2FC5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84565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pt-BR" dirty="0"/>
              <a:t>Meta-</a:t>
            </a:r>
            <a:r>
              <a:rPr lang="pt-BR" dirty="0" err="1"/>
              <a:t>heuristica</a:t>
            </a:r>
            <a:r>
              <a:rPr lang="pt-BR" sz="4000" dirty="0"/>
              <a:t>:</a:t>
            </a:r>
            <a:br>
              <a:rPr lang="pt-BR" sz="4000" dirty="0"/>
            </a:br>
            <a:br>
              <a:rPr lang="pt-BR" dirty="0"/>
            </a:br>
            <a:r>
              <a:rPr lang="pt-BR" sz="2800" dirty="0" err="1"/>
              <a:t>Simulated</a:t>
            </a:r>
            <a:r>
              <a:rPr lang="pt-BR" sz="2800" dirty="0"/>
              <a:t> </a:t>
            </a:r>
            <a:r>
              <a:rPr lang="pt-BR" sz="2800" dirty="0" err="1"/>
              <a:t>annealing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1B1CE-795C-4CCE-8B79-591E3815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11" y="2320206"/>
            <a:ext cx="7071128" cy="5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sz="3200" dirty="0"/>
              <a:t>Vizinhanças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369606-71A7-4D2A-9403-98734EC8CF4E}"/>
              </a:ext>
            </a:extLst>
          </p:cNvPr>
          <p:cNvSpPr txBox="1"/>
          <p:nvPr/>
        </p:nvSpPr>
        <p:spPr>
          <a:xfrm>
            <a:off x="1612621" y="2861730"/>
            <a:ext cx="297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2-Opt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5487F0-5C84-4360-A2A1-2FF74F902BDE}"/>
              </a:ext>
            </a:extLst>
          </p:cNvPr>
          <p:cNvSpPr/>
          <p:nvPr/>
        </p:nvSpPr>
        <p:spPr>
          <a:xfrm>
            <a:off x="48920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D3B27A-BACF-4A1C-93D4-5FFFEE49BE29}"/>
              </a:ext>
            </a:extLst>
          </p:cNvPr>
          <p:cNvSpPr/>
          <p:nvPr/>
        </p:nvSpPr>
        <p:spPr>
          <a:xfrm>
            <a:off x="57658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2E3B3A-E616-42E7-9538-A98D22F3F07A}"/>
              </a:ext>
            </a:extLst>
          </p:cNvPr>
          <p:cNvSpPr/>
          <p:nvPr/>
        </p:nvSpPr>
        <p:spPr>
          <a:xfrm>
            <a:off x="666702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F7D96C6-F82E-4619-AC46-97C610389364}"/>
              </a:ext>
            </a:extLst>
          </p:cNvPr>
          <p:cNvSpPr/>
          <p:nvPr/>
        </p:nvSpPr>
        <p:spPr>
          <a:xfrm>
            <a:off x="754486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6C93668-5640-4344-B5AE-E2A185314D13}"/>
              </a:ext>
            </a:extLst>
          </p:cNvPr>
          <p:cNvSpPr/>
          <p:nvPr/>
        </p:nvSpPr>
        <p:spPr>
          <a:xfrm>
            <a:off x="842270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B8FA62-104A-4FE0-ACE6-3530CD5A1BEB}"/>
              </a:ext>
            </a:extLst>
          </p:cNvPr>
          <p:cNvSpPr/>
          <p:nvPr/>
        </p:nvSpPr>
        <p:spPr>
          <a:xfrm>
            <a:off x="9300549" y="3435701"/>
            <a:ext cx="540000" cy="540000"/>
          </a:xfrm>
          <a:prstGeom prst="ellipse">
            <a:avLst/>
          </a:prstGeom>
          <a:solidFill>
            <a:srgbClr val="FF4E00">
              <a:alpha val="75000"/>
            </a:srgbClr>
          </a:solidFill>
          <a:ln w="18000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09AA95-C6E4-43A8-A526-B009C9D24EC3}"/>
              </a:ext>
            </a:extLst>
          </p:cNvPr>
          <p:cNvSpPr txBox="1"/>
          <p:nvPr/>
        </p:nvSpPr>
        <p:spPr>
          <a:xfrm>
            <a:off x="50075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5ABF49-0B8E-4ACE-A80F-4C9C1AE0CC25}"/>
              </a:ext>
            </a:extLst>
          </p:cNvPr>
          <p:cNvSpPr txBox="1"/>
          <p:nvPr/>
        </p:nvSpPr>
        <p:spPr>
          <a:xfrm>
            <a:off x="58812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CC04B-B5F7-41B2-9097-4A5C4CF2D810}"/>
              </a:ext>
            </a:extLst>
          </p:cNvPr>
          <p:cNvSpPr txBox="1"/>
          <p:nvPr/>
        </p:nvSpPr>
        <p:spPr>
          <a:xfrm>
            <a:off x="678248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9D7ACA-D931-48C8-AE74-C893D0CF40EC}"/>
              </a:ext>
            </a:extLst>
          </p:cNvPr>
          <p:cNvSpPr txBox="1"/>
          <p:nvPr/>
        </p:nvSpPr>
        <p:spPr>
          <a:xfrm>
            <a:off x="766032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BDDC9A-C5C1-4A8C-BA82-5F9C49C56152}"/>
              </a:ext>
            </a:extLst>
          </p:cNvPr>
          <p:cNvSpPr txBox="1"/>
          <p:nvPr/>
        </p:nvSpPr>
        <p:spPr>
          <a:xfrm>
            <a:off x="8538167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DD02DE4-DE23-4F40-857D-C4439FCD9DCF}"/>
              </a:ext>
            </a:extLst>
          </p:cNvPr>
          <p:cNvSpPr txBox="1"/>
          <p:nvPr/>
        </p:nvSpPr>
        <p:spPr>
          <a:xfrm>
            <a:off x="9424568" y="3521035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596966-7710-43AF-A26D-4B87970DF133}"/>
              </a:ext>
            </a:extLst>
          </p:cNvPr>
          <p:cNvSpPr txBox="1"/>
          <p:nvPr/>
        </p:nvSpPr>
        <p:spPr>
          <a:xfrm>
            <a:off x="1741651" y="3516550"/>
            <a:ext cx="250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Solução Base: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56A89E-C2B2-4F4C-AC1E-D420C8B8002F}"/>
              </a:ext>
            </a:extLst>
          </p:cNvPr>
          <p:cNvSpPr txBox="1"/>
          <p:nvPr/>
        </p:nvSpPr>
        <p:spPr>
          <a:xfrm>
            <a:off x="1916318" y="4305373"/>
            <a:ext cx="241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2C6C0D2-2C59-4764-BBDE-70EC3BD8FF16}"/>
              </a:ext>
            </a:extLst>
          </p:cNvPr>
          <p:cNvSpPr/>
          <p:nvPr/>
        </p:nvSpPr>
        <p:spPr>
          <a:xfrm>
            <a:off x="48920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27E9914-6DCE-4DB8-9A26-48A6CB2D4CCA}"/>
              </a:ext>
            </a:extLst>
          </p:cNvPr>
          <p:cNvSpPr/>
          <p:nvPr/>
        </p:nvSpPr>
        <p:spPr>
          <a:xfrm>
            <a:off x="57658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C85F8E8-8AAB-4024-89C6-DAE83292B5CF}"/>
              </a:ext>
            </a:extLst>
          </p:cNvPr>
          <p:cNvSpPr/>
          <p:nvPr/>
        </p:nvSpPr>
        <p:spPr>
          <a:xfrm>
            <a:off x="666702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332C3BEA-FD0F-4378-BEB4-02CC4F36EFE2}"/>
              </a:ext>
            </a:extLst>
          </p:cNvPr>
          <p:cNvSpPr/>
          <p:nvPr/>
        </p:nvSpPr>
        <p:spPr>
          <a:xfrm>
            <a:off x="754486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4A51D05-7BC5-45F0-BF04-8568373E0D19}"/>
              </a:ext>
            </a:extLst>
          </p:cNvPr>
          <p:cNvSpPr/>
          <p:nvPr/>
        </p:nvSpPr>
        <p:spPr>
          <a:xfrm>
            <a:off x="842270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8690975-54B9-4FD4-9537-D645404588B6}"/>
              </a:ext>
            </a:extLst>
          </p:cNvPr>
          <p:cNvSpPr/>
          <p:nvPr/>
        </p:nvSpPr>
        <p:spPr>
          <a:xfrm>
            <a:off x="9300549" y="5076485"/>
            <a:ext cx="540000" cy="540000"/>
          </a:xfrm>
          <a:prstGeom prst="ellipse">
            <a:avLst/>
          </a:prstGeom>
          <a:solidFill>
            <a:srgbClr val="00B0F0"/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E421B21-7626-45ED-9A90-4A7122A710DE}"/>
              </a:ext>
            </a:extLst>
          </p:cNvPr>
          <p:cNvSpPr txBox="1"/>
          <p:nvPr/>
        </p:nvSpPr>
        <p:spPr>
          <a:xfrm>
            <a:off x="50075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7FA4E32-5072-44B2-9DD4-066B24054C19}"/>
              </a:ext>
            </a:extLst>
          </p:cNvPr>
          <p:cNvSpPr txBox="1"/>
          <p:nvPr/>
        </p:nvSpPr>
        <p:spPr>
          <a:xfrm>
            <a:off x="58812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80007FB-B35E-45F0-AA87-538B81B895BE}"/>
              </a:ext>
            </a:extLst>
          </p:cNvPr>
          <p:cNvSpPr txBox="1"/>
          <p:nvPr/>
        </p:nvSpPr>
        <p:spPr>
          <a:xfrm>
            <a:off x="678248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42ED54C-5CF1-4F77-A7B0-E67998793BB3}"/>
              </a:ext>
            </a:extLst>
          </p:cNvPr>
          <p:cNvSpPr txBox="1"/>
          <p:nvPr/>
        </p:nvSpPr>
        <p:spPr>
          <a:xfrm>
            <a:off x="766032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40DE2EA-E62F-4A56-ADFD-AACCB36654D7}"/>
              </a:ext>
            </a:extLst>
          </p:cNvPr>
          <p:cNvSpPr txBox="1"/>
          <p:nvPr/>
        </p:nvSpPr>
        <p:spPr>
          <a:xfrm>
            <a:off x="8538167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30195A3-CD15-42BB-87D0-65B5C2C52376}"/>
              </a:ext>
            </a:extLst>
          </p:cNvPr>
          <p:cNvSpPr txBox="1"/>
          <p:nvPr/>
        </p:nvSpPr>
        <p:spPr>
          <a:xfrm>
            <a:off x="9424568" y="5161819"/>
            <a:ext cx="309084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30B9-403F-4062-BDD3-6B83352B494F}"/>
              </a:ext>
            </a:extLst>
          </p:cNvPr>
          <p:cNvSpPr txBox="1"/>
          <p:nvPr/>
        </p:nvSpPr>
        <p:spPr>
          <a:xfrm>
            <a:off x="1930400" y="516496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32EE0-5B35-4008-9F1F-C5D8BE5BA437}"/>
              </a:ext>
            </a:extLst>
          </p:cNvPr>
          <p:cNvSpPr/>
          <p:nvPr/>
        </p:nvSpPr>
        <p:spPr>
          <a:xfrm>
            <a:off x="5554440" y="3264840"/>
            <a:ext cx="2700000" cy="900000"/>
          </a:xfrm>
          <a:prstGeom prst="rect">
            <a:avLst/>
          </a:prstGeom>
          <a:noFill/>
          <a:ln w="18000">
            <a:solidFill>
              <a:srgbClr val="AB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AB008B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97031947-3695-4E4A-9838-E069A34C3A38}"/>
              </a:ext>
            </a:extLst>
          </p:cNvPr>
          <p:cNvSpPr/>
          <p:nvPr/>
        </p:nvSpPr>
        <p:spPr>
          <a:xfrm>
            <a:off x="48920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88F7926-3123-4AE6-8400-CCBE9A0EAFE1}"/>
              </a:ext>
            </a:extLst>
          </p:cNvPr>
          <p:cNvSpPr/>
          <p:nvPr/>
        </p:nvSpPr>
        <p:spPr>
          <a:xfrm>
            <a:off x="57658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34B83B0-FA20-4DFD-8940-E445CE5780CF}"/>
              </a:ext>
            </a:extLst>
          </p:cNvPr>
          <p:cNvSpPr/>
          <p:nvPr/>
        </p:nvSpPr>
        <p:spPr>
          <a:xfrm>
            <a:off x="666702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EC4DEB65-7584-4532-9EFB-33C0716C78E7}"/>
              </a:ext>
            </a:extLst>
          </p:cNvPr>
          <p:cNvSpPr/>
          <p:nvPr/>
        </p:nvSpPr>
        <p:spPr>
          <a:xfrm>
            <a:off x="754486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C993B7C-3D06-48F4-A39E-E6D47E0D73D1}"/>
              </a:ext>
            </a:extLst>
          </p:cNvPr>
          <p:cNvSpPr/>
          <p:nvPr/>
        </p:nvSpPr>
        <p:spPr>
          <a:xfrm>
            <a:off x="842270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331D323-7F5A-48DC-8AEF-5A7EFE19E9C1}"/>
              </a:ext>
            </a:extLst>
          </p:cNvPr>
          <p:cNvSpPr/>
          <p:nvPr/>
        </p:nvSpPr>
        <p:spPr>
          <a:xfrm>
            <a:off x="9300549" y="4271333"/>
            <a:ext cx="540000" cy="540000"/>
          </a:xfrm>
          <a:prstGeom prst="ellipse">
            <a:avLst/>
          </a:prstGeom>
          <a:solidFill>
            <a:srgbClr val="92D050">
              <a:alpha val="75000"/>
            </a:srgbClr>
          </a:solidFill>
          <a:ln w="180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4E00"/>
              </a:solidFill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277C813-26B3-4319-B614-6171297575B8}"/>
              </a:ext>
            </a:extLst>
          </p:cNvPr>
          <p:cNvSpPr txBox="1"/>
          <p:nvPr/>
        </p:nvSpPr>
        <p:spPr>
          <a:xfrm>
            <a:off x="50075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DF67B29-CD11-4FB6-8ABF-0E4325BD322A}"/>
              </a:ext>
            </a:extLst>
          </p:cNvPr>
          <p:cNvSpPr txBox="1"/>
          <p:nvPr/>
        </p:nvSpPr>
        <p:spPr>
          <a:xfrm>
            <a:off x="58812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351239C-978A-4771-8DC6-0C967BC89ED0}"/>
              </a:ext>
            </a:extLst>
          </p:cNvPr>
          <p:cNvSpPr txBox="1"/>
          <p:nvPr/>
        </p:nvSpPr>
        <p:spPr>
          <a:xfrm>
            <a:off x="678248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28B2F5D-B9ED-4652-A1EF-255231EFB264}"/>
              </a:ext>
            </a:extLst>
          </p:cNvPr>
          <p:cNvSpPr txBox="1"/>
          <p:nvPr/>
        </p:nvSpPr>
        <p:spPr>
          <a:xfrm>
            <a:off x="766032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6F1237A-7893-4609-BA85-F307A67AD236}"/>
              </a:ext>
            </a:extLst>
          </p:cNvPr>
          <p:cNvSpPr txBox="1"/>
          <p:nvPr/>
        </p:nvSpPr>
        <p:spPr>
          <a:xfrm>
            <a:off x="8538167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ECFC37-62D8-4B46-B926-BE3AD9D68D1D}"/>
              </a:ext>
            </a:extLst>
          </p:cNvPr>
          <p:cNvSpPr txBox="1"/>
          <p:nvPr/>
        </p:nvSpPr>
        <p:spPr>
          <a:xfrm>
            <a:off x="9424568" y="4356667"/>
            <a:ext cx="3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6474658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273</TotalTime>
  <Words>393</Words>
  <Application>Microsoft Office PowerPoint</Application>
  <PresentationFormat>Widescreen</PresentationFormat>
  <Paragraphs>224</Paragraphs>
  <Slides>19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Wingdings</vt:lpstr>
      <vt:lpstr>Trilha de Vapor</vt:lpstr>
      <vt:lpstr>Inteligência Artificial Problema de mínima latência</vt:lpstr>
      <vt:lpstr>Busca Gulosa:  Busca com profundidade limitada e poda</vt:lpstr>
      <vt:lpstr>Busca Gulosa:  Busca com profundidade limitada e poda</vt:lpstr>
      <vt:lpstr>Busca Gulosa:  Busca com profundidade limitada e poda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  <vt:lpstr>Meta-heuristica:  Simulated annealing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Problema de mínima latência</dc:title>
  <dc:creator>Bianca Fragoso</dc:creator>
  <cp:lastModifiedBy>Bianca Fragoso</cp:lastModifiedBy>
  <cp:revision>32</cp:revision>
  <dcterms:created xsi:type="dcterms:W3CDTF">2018-09-23T00:22:06Z</dcterms:created>
  <dcterms:modified xsi:type="dcterms:W3CDTF">2018-09-23T05:05:56Z</dcterms:modified>
</cp:coreProperties>
</file>