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2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62" r:id="rId14"/>
    <p:sldId id="263" r:id="rId15"/>
    <p:sldId id="26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3T01:25:44.491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84 0,'0'0,"0"0,-3 0,-5 0,-4 0,-3 4,-3 3,3 2,2-2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3T01:25:45.961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0,'0'0,"0"0,0 0,0 0,0 0,0 0,0 0,0 0,0 0,0 0,0 0,0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3T01:32:10.421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1,'2829'2829,"-2814"-2814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3T01:33:04.917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1,'2748'2749,"-2737"-2739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7FCD4-F142-4F8D-94BE-846D98D9D67F}" type="datetimeFigureOut">
              <a:rPr lang="pt-BR" smtClean="0"/>
              <a:t>23/09/2018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191B7-E8B3-486D-94CD-E52289BAC6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7895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191B7-E8B3-486D-94CD-E52289BAC6A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8249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191B7-E8B3-486D-94CD-E52289BAC6A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1855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191B7-E8B3-486D-94CD-E52289BAC6A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4354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191B7-E8B3-486D-94CD-E52289BAC6A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5748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191B7-E8B3-486D-94CD-E52289BAC6A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4569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191B7-E8B3-486D-94CD-E52289BAC6A9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3950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191B7-E8B3-486D-94CD-E52289BAC6A9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112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191B7-E8B3-486D-94CD-E52289BAC6A9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9915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02422EC-FC5B-47C6-86D2-292B160743EE}" type="datetimeFigureOut">
              <a:rPr lang="pt-BR" smtClean="0"/>
              <a:t>23/09/2018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0515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22EC-FC5B-47C6-86D2-292B160743EE}" type="datetimeFigureOut">
              <a:rPr lang="pt-BR" smtClean="0"/>
              <a:t>23/09/2018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1061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02422EC-FC5B-47C6-86D2-292B160743EE}" type="datetimeFigureOut">
              <a:rPr lang="pt-BR" smtClean="0"/>
              <a:t>23/09/2018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98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02422EC-FC5B-47C6-86D2-292B160743EE}" type="datetimeFigureOut">
              <a:rPr lang="pt-BR" smtClean="0"/>
              <a:t>23/09/2018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0441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02422EC-FC5B-47C6-86D2-292B160743EE}" type="datetimeFigureOut">
              <a:rPr lang="pt-BR" smtClean="0"/>
              <a:t>23/09/2018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716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22EC-FC5B-47C6-86D2-292B160743EE}" type="datetimeFigureOut">
              <a:rPr lang="pt-BR" smtClean="0"/>
              <a:t>23/09/2018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83532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22EC-FC5B-47C6-86D2-292B160743EE}" type="datetimeFigureOut">
              <a:rPr lang="pt-BR" smtClean="0"/>
              <a:t>23/09/2018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77130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22EC-FC5B-47C6-86D2-292B160743EE}" type="datetimeFigureOut">
              <a:rPr lang="pt-BR" smtClean="0"/>
              <a:t>23/09/2018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0895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02422EC-FC5B-47C6-86D2-292B160743EE}" type="datetimeFigureOut">
              <a:rPr lang="pt-BR" smtClean="0"/>
              <a:t>23/09/2018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0723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22EC-FC5B-47C6-86D2-292B160743EE}" type="datetimeFigureOut">
              <a:rPr lang="pt-BR" smtClean="0"/>
              <a:t>23/09/2018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4506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02422EC-FC5B-47C6-86D2-292B160743EE}" type="datetimeFigureOut">
              <a:rPr lang="pt-BR" smtClean="0"/>
              <a:t>23/09/2018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0476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22EC-FC5B-47C6-86D2-292B160743EE}" type="datetimeFigureOut">
              <a:rPr lang="pt-BR" smtClean="0"/>
              <a:t>23/09/2018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5743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22EC-FC5B-47C6-86D2-292B160743EE}" type="datetimeFigureOut">
              <a:rPr lang="pt-BR" smtClean="0"/>
              <a:t>23/09/2018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010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22EC-FC5B-47C6-86D2-292B160743EE}" type="datetimeFigureOut">
              <a:rPr lang="pt-BR" smtClean="0"/>
              <a:t>23/09/2018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7834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22EC-FC5B-47C6-86D2-292B160743EE}" type="datetimeFigureOut">
              <a:rPr lang="pt-BR" smtClean="0"/>
              <a:t>23/09/2018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4698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22EC-FC5B-47C6-86D2-292B160743EE}" type="datetimeFigureOut">
              <a:rPr lang="pt-BR" smtClean="0"/>
              <a:t>23/09/2018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786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22EC-FC5B-47C6-86D2-292B160743EE}" type="datetimeFigureOut">
              <a:rPr lang="pt-BR" smtClean="0"/>
              <a:t>23/09/2018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356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422EC-FC5B-47C6-86D2-292B160743EE}" type="datetimeFigureOut">
              <a:rPr lang="pt-BR" smtClean="0"/>
              <a:t>23/09/2018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4792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  <p:sldLayoutId id="2147483954" r:id="rId12"/>
    <p:sldLayoutId id="2147483955" r:id="rId13"/>
    <p:sldLayoutId id="2147483956" r:id="rId14"/>
    <p:sldLayoutId id="2147483957" r:id="rId15"/>
    <p:sldLayoutId id="2147483958" r:id="rId16"/>
    <p:sldLayoutId id="21474839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6.png"/><Relationship Id="rId4" Type="http://schemas.openxmlformats.org/officeDocument/2006/relationships/customXml" Target="../ink/ink2.xml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CA1812-5620-443E-9299-CEE4C7A82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5920" y="572869"/>
            <a:ext cx="8781314" cy="3190240"/>
          </a:xfrm>
        </p:spPr>
        <p:txBody>
          <a:bodyPr/>
          <a:lstStyle/>
          <a:p>
            <a:r>
              <a:rPr lang="pt-BR" sz="2400" dirty="0"/>
              <a:t>Inteligência Artificial</a:t>
            </a:r>
            <a:br>
              <a:rPr lang="pt-BR" dirty="0"/>
            </a:br>
            <a:r>
              <a:rPr lang="pt-BR" dirty="0"/>
              <a:t>Problema de mínima latência</a:t>
            </a:r>
            <a:endParaRPr lang="pt-BR" sz="2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839720-15EE-433C-A2D5-570CF3B01A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2480" y="4409440"/>
            <a:ext cx="3284754" cy="1381760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3B55B84-82DB-46A8-894E-E84195C15665}"/>
              </a:ext>
            </a:extLst>
          </p:cNvPr>
          <p:cNvSpPr txBox="1"/>
          <p:nvPr/>
        </p:nvSpPr>
        <p:spPr>
          <a:xfrm>
            <a:off x="8615680" y="3763109"/>
            <a:ext cx="3017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Bianca 	Fragoso</a:t>
            </a:r>
          </a:p>
          <a:p>
            <a:r>
              <a:rPr lang="pt-BR" dirty="0"/>
              <a:t>Pedro Felipe Magalhães</a:t>
            </a:r>
          </a:p>
        </p:txBody>
      </p:sp>
    </p:spTree>
    <p:extLst>
      <p:ext uri="{BB962C8B-B14F-4D97-AF65-F5344CB8AC3E}">
        <p14:creationId xmlns:p14="http://schemas.microsoft.com/office/powerpoint/2010/main" val="331637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11184-239A-44CE-9921-B1A2FC52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0" y="845653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pt-BR" dirty="0"/>
              <a:t>Meta-</a:t>
            </a:r>
            <a:r>
              <a:rPr lang="pt-BR" dirty="0" err="1"/>
              <a:t>heuristica</a:t>
            </a:r>
            <a:r>
              <a:rPr lang="pt-BR" sz="4000" dirty="0"/>
              <a:t>:</a:t>
            </a:r>
            <a:br>
              <a:rPr lang="pt-BR" sz="4000" dirty="0"/>
            </a:br>
            <a:br>
              <a:rPr lang="pt-BR" dirty="0"/>
            </a:br>
            <a:r>
              <a:rPr lang="pt-BR" sz="2800" dirty="0" err="1"/>
              <a:t>Simulated</a:t>
            </a:r>
            <a:r>
              <a:rPr lang="pt-BR" sz="2800" dirty="0"/>
              <a:t> </a:t>
            </a:r>
            <a:r>
              <a:rPr lang="pt-BR" sz="2800" dirty="0" err="1"/>
              <a:t>annealing</a:t>
            </a:r>
            <a:endParaRPr lang="pt-BR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01B1CE-795C-4CCE-8B79-591E3815B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511" y="2320206"/>
            <a:ext cx="7071128" cy="54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	</a:t>
            </a:r>
            <a:r>
              <a:rPr lang="pt-BR" sz="3200" dirty="0"/>
              <a:t>Vizinhanças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7369606-71A7-4D2A-9403-98734EC8CF4E}"/>
              </a:ext>
            </a:extLst>
          </p:cNvPr>
          <p:cNvSpPr txBox="1"/>
          <p:nvPr/>
        </p:nvSpPr>
        <p:spPr>
          <a:xfrm>
            <a:off x="1612621" y="2861730"/>
            <a:ext cx="2976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Swap 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785487F0-5C84-4360-A2A1-2FF74F902BDE}"/>
              </a:ext>
            </a:extLst>
          </p:cNvPr>
          <p:cNvSpPr/>
          <p:nvPr/>
        </p:nvSpPr>
        <p:spPr>
          <a:xfrm>
            <a:off x="489206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53D3B27A-BACF-4A1C-93D4-5FFFEE49BE29}"/>
              </a:ext>
            </a:extLst>
          </p:cNvPr>
          <p:cNvSpPr/>
          <p:nvPr/>
        </p:nvSpPr>
        <p:spPr>
          <a:xfrm>
            <a:off x="576582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9F2E3B3A-E616-42E7-9538-A98D22F3F07A}"/>
              </a:ext>
            </a:extLst>
          </p:cNvPr>
          <p:cNvSpPr/>
          <p:nvPr/>
        </p:nvSpPr>
        <p:spPr>
          <a:xfrm>
            <a:off x="666702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AF7D96C6-F82E-4619-AC46-97C610389364}"/>
              </a:ext>
            </a:extLst>
          </p:cNvPr>
          <p:cNvSpPr/>
          <p:nvPr/>
        </p:nvSpPr>
        <p:spPr>
          <a:xfrm>
            <a:off x="754486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96C93668-5640-4344-B5AE-E2A185314D13}"/>
              </a:ext>
            </a:extLst>
          </p:cNvPr>
          <p:cNvSpPr/>
          <p:nvPr/>
        </p:nvSpPr>
        <p:spPr>
          <a:xfrm>
            <a:off x="842270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99B8FA62-104A-4FE0-ACE6-3530CD5A1BEB}"/>
              </a:ext>
            </a:extLst>
          </p:cNvPr>
          <p:cNvSpPr/>
          <p:nvPr/>
        </p:nvSpPr>
        <p:spPr>
          <a:xfrm>
            <a:off x="930054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509AA95-C6E4-43A8-A526-B009C9D24EC3}"/>
              </a:ext>
            </a:extLst>
          </p:cNvPr>
          <p:cNvSpPr txBox="1"/>
          <p:nvPr/>
        </p:nvSpPr>
        <p:spPr>
          <a:xfrm>
            <a:off x="500752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E5ABF49-0B8E-4ACE-A80F-4C9C1AE0CC25}"/>
              </a:ext>
            </a:extLst>
          </p:cNvPr>
          <p:cNvSpPr txBox="1"/>
          <p:nvPr/>
        </p:nvSpPr>
        <p:spPr>
          <a:xfrm>
            <a:off x="588128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6FCC04B-B5F7-41B2-9097-4A5C4CF2D810}"/>
              </a:ext>
            </a:extLst>
          </p:cNvPr>
          <p:cNvSpPr txBox="1"/>
          <p:nvPr/>
        </p:nvSpPr>
        <p:spPr>
          <a:xfrm>
            <a:off x="678248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D9D7ACA-D931-48C8-AE74-C893D0CF40EC}"/>
              </a:ext>
            </a:extLst>
          </p:cNvPr>
          <p:cNvSpPr txBox="1"/>
          <p:nvPr/>
        </p:nvSpPr>
        <p:spPr>
          <a:xfrm>
            <a:off x="766032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3BDDC9A-C5C1-4A8C-BA82-5F9C49C56152}"/>
              </a:ext>
            </a:extLst>
          </p:cNvPr>
          <p:cNvSpPr txBox="1"/>
          <p:nvPr/>
        </p:nvSpPr>
        <p:spPr>
          <a:xfrm>
            <a:off x="853816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9DD02DE4-DE23-4F40-857D-C4439FCD9DCF}"/>
              </a:ext>
            </a:extLst>
          </p:cNvPr>
          <p:cNvSpPr txBox="1"/>
          <p:nvPr/>
        </p:nvSpPr>
        <p:spPr>
          <a:xfrm>
            <a:off x="9424568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0596966-7710-43AF-A26D-4B87970DF133}"/>
              </a:ext>
            </a:extLst>
          </p:cNvPr>
          <p:cNvSpPr txBox="1"/>
          <p:nvPr/>
        </p:nvSpPr>
        <p:spPr>
          <a:xfrm>
            <a:off x="1741651" y="3516550"/>
            <a:ext cx="2506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Solução Base: 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1AB6AE12-B53A-4828-973F-1C2AC8BDFE42}"/>
              </a:ext>
            </a:extLst>
          </p:cNvPr>
          <p:cNvSpPr/>
          <p:nvPr/>
        </p:nvSpPr>
        <p:spPr>
          <a:xfrm>
            <a:off x="489206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E593263C-893F-43A8-8AD8-C10D915E7FC5}"/>
              </a:ext>
            </a:extLst>
          </p:cNvPr>
          <p:cNvSpPr/>
          <p:nvPr/>
        </p:nvSpPr>
        <p:spPr>
          <a:xfrm>
            <a:off x="576582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088E2976-0775-4241-8F99-6565C08094E3}"/>
              </a:ext>
            </a:extLst>
          </p:cNvPr>
          <p:cNvSpPr/>
          <p:nvPr/>
        </p:nvSpPr>
        <p:spPr>
          <a:xfrm>
            <a:off x="666702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08B4D1EE-8255-4107-9B16-DF754D69B16D}"/>
              </a:ext>
            </a:extLst>
          </p:cNvPr>
          <p:cNvSpPr/>
          <p:nvPr/>
        </p:nvSpPr>
        <p:spPr>
          <a:xfrm>
            <a:off x="754486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23AA115E-5162-41D9-BD01-C2C2277B50AE}"/>
              </a:ext>
            </a:extLst>
          </p:cNvPr>
          <p:cNvSpPr/>
          <p:nvPr/>
        </p:nvSpPr>
        <p:spPr>
          <a:xfrm>
            <a:off x="842270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92EF68B2-33A8-4988-97B3-C1207D97B869}"/>
              </a:ext>
            </a:extLst>
          </p:cNvPr>
          <p:cNvSpPr/>
          <p:nvPr/>
        </p:nvSpPr>
        <p:spPr>
          <a:xfrm>
            <a:off x="930054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680B9673-BD7C-4F45-ADE7-C2011627CC40}"/>
              </a:ext>
            </a:extLst>
          </p:cNvPr>
          <p:cNvSpPr txBox="1"/>
          <p:nvPr/>
        </p:nvSpPr>
        <p:spPr>
          <a:xfrm>
            <a:off x="500752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10C5F69C-53E2-4824-A7E7-2B0BE43240B4}"/>
              </a:ext>
            </a:extLst>
          </p:cNvPr>
          <p:cNvSpPr txBox="1"/>
          <p:nvPr/>
        </p:nvSpPr>
        <p:spPr>
          <a:xfrm>
            <a:off x="588128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84A6344-014B-4C69-BB49-F145875BF8B6}"/>
              </a:ext>
            </a:extLst>
          </p:cNvPr>
          <p:cNvSpPr txBox="1"/>
          <p:nvPr/>
        </p:nvSpPr>
        <p:spPr>
          <a:xfrm>
            <a:off x="678248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E0D8EA15-E7DD-4ECE-B76B-BED0D3C58A64}"/>
              </a:ext>
            </a:extLst>
          </p:cNvPr>
          <p:cNvSpPr txBox="1"/>
          <p:nvPr/>
        </p:nvSpPr>
        <p:spPr>
          <a:xfrm>
            <a:off x="766032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C62899B3-2AC0-469A-8AF9-3FF5D68774BB}"/>
              </a:ext>
            </a:extLst>
          </p:cNvPr>
          <p:cNvSpPr txBox="1"/>
          <p:nvPr/>
        </p:nvSpPr>
        <p:spPr>
          <a:xfrm>
            <a:off x="853816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7FC6901B-30BD-4C4B-B192-7B94219A34B8}"/>
              </a:ext>
            </a:extLst>
          </p:cNvPr>
          <p:cNvSpPr txBox="1"/>
          <p:nvPr/>
        </p:nvSpPr>
        <p:spPr>
          <a:xfrm>
            <a:off x="9424568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056A89E-C2B2-4F4C-AC1E-D420C8B8002F}"/>
              </a:ext>
            </a:extLst>
          </p:cNvPr>
          <p:cNvSpPr txBox="1"/>
          <p:nvPr/>
        </p:nvSpPr>
        <p:spPr>
          <a:xfrm>
            <a:off x="1916318" y="4305373"/>
            <a:ext cx="2415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Primeira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B2A32EE0-5B35-4008-9F1F-C5D8BE5BA437}"/>
              </a:ext>
            </a:extLst>
          </p:cNvPr>
          <p:cNvSpPr/>
          <p:nvPr/>
        </p:nvSpPr>
        <p:spPr>
          <a:xfrm>
            <a:off x="5638691" y="3352101"/>
            <a:ext cx="794276" cy="792398"/>
          </a:xfrm>
          <a:prstGeom prst="rect">
            <a:avLst/>
          </a:prstGeom>
          <a:noFill/>
          <a:ln w="18000">
            <a:solidFill>
              <a:srgbClr val="AB0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>
              <a:solidFill>
                <a:srgbClr val="AB008B"/>
              </a:solidFill>
            </a:endParaRP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B2A32EE0-5B35-4008-9F1F-C5D8BE5BA437}"/>
              </a:ext>
            </a:extLst>
          </p:cNvPr>
          <p:cNvSpPr/>
          <p:nvPr/>
        </p:nvSpPr>
        <p:spPr>
          <a:xfrm>
            <a:off x="6539891" y="3330164"/>
            <a:ext cx="794276" cy="792398"/>
          </a:xfrm>
          <a:prstGeom prst="rect">
            <a:avLst/>
          </a:prstGeom>
          <a:noFill/>
          <a:ln w="18000">
            <a:solidFill>
              <a:srgbClr val="AB0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>
              <a:solidFill>
                <a:srgbClr val="AB008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142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11184-239A-44CE-9921-B1A2FC52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0" y="845653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pt-BR" dirty="0"/>
              <a:t>Meta-</a:t>
            </a:r>
            <a:r>
              <a:rPr lang="pt-BR" dirty="0" err="1"/>
              <a:t>heuristica</a:t>
            </a:r>
            <a:r>
              <a:rPr lang="pt-BR" sz="4000" dirty="0"/>
              <a:t>:</a:t>
            </a:r>
            <a:br>
              <a:rPr lang="pt-BR" sz="4000" dirty="0"/>
            </a:br>
            <a:br>
              <a:rPr lang="pt-BR" dirty="0"/>
            </a:br>
            <a:r>
              <a:rPr lang="pt-BR" sz="2800" dirty="0" err="1"/>
              <a:t>Simulated</a:t>
            </a:r>
            <a:r>
              <a:rPr lang="pt-BR" sz="2800" dirty="0"/>
              <a:t> </a:t>
            </a:r>
            <a:r>
              <a:rPr lang="pt-BR" sz="2800" dirty="0" err="1"/>
              <a:t>annealing</a:t>
            </a:r>
            <a:endParaRPr lang="pt-BR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01B1CE-795C-4CCE-8B79-591E3815B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511" y="2320206"/>
            <a:ext cx="7071128" cy="54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	</a:t>
            </a:r>
            <a:r>
              <a:rPr lang="pt-BR" sz="3200" dirty="0"/>
              <a:t>Vizinhanças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7369606-71A7-4D2A-9403-98734EC8CF4E}"/>
              </a:ext>
            </a:extLst>
          </p:cNvPr>
          <p:cNvSpPr txBox="1"/>
          <p:nvPr/>
        </p:nvSpPr>
        <p:spPr>
          <a:xfrm>
            <a:off x="1612621" y="2861730"/>
            <a:ext cx="2976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Swap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785487F0-5C84-4360-A2A1-2FF74F902BDE}"/>
              </a:ext>
            </a:extLst>
          </p:cNvPr>
          <p:cNvSpPr/>
          <p:nvPr/>
        </p:nvSpPr>
        <p:spPr>
          <a:xfrm>
            <a:off x="489206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53D3B27A-BACF-4A1C-93D4-5FFFEE49BE29}"/>
              </a:ext>
            </a:extLst>
          </p:cNvPr>
          <p:cNvSpPr/>
          <p:nvPr/>
        </p:nvSpPr>
        <p:spPr>
          <a:xfrm>
            <a:off x="576582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9F2E3B3A-E616-42E7-9538-A98D22F3F07A}"/>
              </a:ext>
            </a:extLst>
          </p:cNvPr>
          <p:cNvSpPr/>
          <p:nvPr/>
        </p:nvSpPr>
        <p:spPr>
          <a:xfrm>
            <a:off x="666702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AF7D96C6-F82E-4619-AC46-97C610389364}"/>
              </a:ext>
            </a:extLst>
          </p:cNvPr>
          <p:cNvSpPr/>
          <p:nvPr/>
        </p:nvSpPr>
        <p:spPr>
          <a:xfrm>
            <a:off x="754486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96C93668-5640-4344-B5AE-E2A185314D13}"/>
              </a:ext>
            </a:extLst>
          </p:cNvPr>
          <p:cNvSpPr/>
          <p:nvPr/>
        </p:nvSpPr>
        <p:spPr>
          <a:xfrm>
            <a:off x="842270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99B8FA62-104A-4FE0-ACE6-3530CD5A1BEB}"/>
              </a:ext>
            </a:extLst>
          </p:cNvPr>
          <p:cNvSpPr/>
          <p:nvPr/>
        </p:nvSpPr>
        <p:spPr>
          <a:xfrm>
            <a:off x="930054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509AA95-C6E4-43A8-A526-B009C9D24EC3}"/>
              </a:ext>
            </a:extLst>
          </p:cNvPr>
          <p:cNvSpPr txBox="1"/>
          <p:nvPr/>
        </p:nvSpPr>
        <p:spPr>
          <a:xfrm>
            <a:off x="500752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E5ABF49-0B8E-4ACE-A80F-4C9C1AE0CC25}"/>
              </a:ext>
            </a:extLst>
          </p:cNvPr>
          <p:cNvSpPr txBox="1"/>
          <p:nvPr/>
        </p:nvSpPr>
        <p:spPr>
          <a:xfrm>
            <a:off x="588128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6FCC04B-B5F7-41B2-9097-4A5C4CF2D810}"/>
              </a:ext>
            </a:extLst>
          </p:cNvPr>
          <p:cNvSpPr txBox="1"/>
          <p:nvPr/>
        </p:nvSpPr>
        <p:spPr>
          <a:xfrm>
            <a:off x="678248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D9D7ACA-D931-48C8-AE74-C893D0CF40EC}"/>
              </a:ext>
            </a:extLst>
          </p:cNvPr>
          <p:cNvSpPr txBox="1"/>
          <p:nvPr/>
        </p:nvSpPr>
        <p:spPr>
          <a:xfrm>
            <a:off x="766032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3BDDC9A-C5C1-4A8C-BA82-5F9C49C56152}"/>
              </a:ext>
            </a:extLst>
          </p:cNvPr>
          <p:cNvSpPr txBox="1"/>
          <p:nvPr/>
        </p:nvSpPr>
        <p:spPr>
          <a:xfrm>
            <a:off x="853816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9DD02DE4-DE23-4F40-857D-C4439FCD9DCF}"/>
              </a:ext>
            </a:extLst>
          </p:cNvPr>
          <p:cNvSpPr txBox="1"/>
          <p:nvPr/>
        </p:nvSpPr>
        <p:spPr>
          <a:xfrm>
            <a:off x="9424568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0596966-7710-43AF-A26D-4B87970DF133}"/>
              </a:ext>
            </a:extLst>
          </p:cNvPr>
          <p:cNvSpPr txBox="1"/>
          <p:nvPr/>
        </p:nvSpPr>
        <p:spPr>
          <a:xfrm>
            <a:off x="1741651" y="3516550"/>
            <a:ext cx="2506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Solução Base: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056A89E-C2B2-4F4C-AC1E-D420C8B8002F}"/>
              </a:ext>
            </a:extLst>
          </p:cNvPr>
          <p:cNvSpPr txBox="1"/>
          <p:nvPr/>
        </p:nvSpPr>
        <p:spPr>
          <a:xfrm>
            <a:off x="1916318" y="4305373"/>
            <a:ext cx="2415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Primeira</a:t>
            </a:r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72C6C0D2-2C59-4764-BBDE-70EC3BD8FF16}"/>
              </a:ext>
            </a:extLst>
          </p:cNvPr>
          <p:cNvSpPr/>
          <p:nvPr/>
        </p:nvSpPr>
        <p:spPr>
          <a:xfrm>
            <a:off x="489206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B27E9914-6DCE-4DB8-9A26-48A6CB2D4CCA}"/>
              </a:ext>
            </a:extLst>
          </p:cNvPr>
          <p:cNvSpPr/>
          <p:nvPr/>
        </p:nvSpPr>
        <p:spPr>
          <a:xfrm>
            <a:off x="576582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4C85F8E8-8AAB-4024-89C6-DAE83292B5CF}"/>
              </a:ext>
            </a:extLst>
          </p:cNvPr>
          <p:cNvSpPr/>
          <p:nvPr/>
        </p:nvSpPr>
        <p:spPr>
          <a:xfrm>
            <a:off x="666702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332C3BEA-FD0F-4378-BEB4-02CC4F36EFE2}"/>
              </a:ext>
            </a:extLst>
          </p:cNvPr>
          <p:cNvSpPr/>
          <p:nvPr/>
        </p:nvSpPr>
        <p:spPr>
          <a:xfrm>
            <a:off x="754486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A4A51D05-7BC5-45F0-BF04-8568373E0D19}"/>
              </a:ext>
            </a:extLst>
          </p:cNvPr>
          <p:cNvSpPr/>
          <p:nvPr/>
        </p:nvSpPr>
        <p:spPr>
          <a:xfrm>
            <a:off x="842270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28690975-54B9-4FD4-9537-D645404588B6}"/>
              </a:ext>
            </a:extLst>
          </p:cNvPr>
          <p:cNvSpPr/>
          <p:nvPr/>
        </p:nvSpPr>
        <p:spPr>
          <a:xfrm>
            <a:off x="930054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7E421B21-7626-45ED-9A90-4A7122A710DE}"/>
              </a:ext>
            </a:extLst>
          </p:cNvPr>
          <p:cNvSpPr txBox="1"/>
          <p:nvPr/>
        </p:nvSpPr>
        <p:spPr>
          <a:xfrm>
            <a:off x="5007527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67FA4E32-5072-44B2-9DD4-066B24054C19}"/>
              </a:ext>
            </a:extLst>
          </p:cNvPr>
          <p:cNvSpPr txBox="1"/>
          <p:nvPr/>
        </p:nvSpPr>
        <p:spPr>
          <a:xfrm>
            <a:off x="5871127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A80007FB-B35E-45F0-AA87-538B81B895BE}"/>
              </a:ext>
            </a:extLst>
          </p:cNvPr>
          <p:cNvSpPr txBox="1"/>
          <p:nvPr/>
        </p:nvSpPr>
        <p:spPr>
          <a:xfrm>
            <a:off x="6782487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E42ED54C-5CF1-4F77-A7B0-E67998793BB3}"/>
              </a:ext>
            </a:extLst>
          </p:cNvPr>
          <p:cNvSpPr txBox="1"/>
          <p:nvPr/>
        </p:nvSpPr>
        <p:spPr>
          <a:xfrm>
            <a:off x="7660327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B40DE2EA-E62F-4A56-ADFD-AACCB36654D7}"/>
              </a:ext>
            </a:extLst>
          </p:cNvPr>
          <p:cNvSpPr txBox="1"/>
          <p:nvPr/>
        </p:nvSpPr>
        <p:spPr>
          <a:xfrm>
            <a:off x="8538167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230195A3-CD15-42BB-87D0-65B5C2C52376}"/>
              </a:ext>
            </a:extLst>
          </p:cNvPr>
          <p:cNvSpPr txBox="1"/>
          <p:nvPr/>
        </p:nvSpPr>
        <p:spPr>
          <a:xfrm>
            <a:off x="9424568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5EF30B9-403F-4062-BDD3-6B83352B494F}"/>
              </a:ext>
            </a:extLst>
          </p:cNvPr>
          <p:cNvSpPr txBox="1"/>
          <p:nvPr/>
        </p:nvSpPr>
        <p:spPr>
          <a:xfrm>
            <a:off x="1930400" y="5164962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Segunda</a:t>
            </a:r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97031947-3695-4E4A-9838-E069A34C3A38}"/>
              </a:ext>
            </a:extLst>
          </p:cNvPr>
          <p:cNvSpPr/>
          <p:nvPr/>
        </p:nvSpPr>
        <p:spPr>
          <a:xfrm>
            <a:off x="489206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1" name="Elipse 70">
            <a:extLst>
              <a:ext uri="{FF2B5EF4-FFF2-40B4-BE49-F238E27FC236}">
                <a16:creationId xmlns:a16="http://schemas.microsoft.com/office/drawing/2014/main" id="{D88F7926-3123-4AE6-8400-CCBE9A0EAFE1}"/>
              </a:ext>
            </a:extLst>
          </p:cNvPr>
          <p:cNvSpPr/>
          <p:nvPr/>
        </p:nvSpPr>
        <p:spPr>
          <a:xfrm>
            <a:off x="576582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134B83B0-FA20-4DFD-8940-E445CE5780CF}"/>
              </a:ext>
            </a:extLst>
          </p:cNvPr>
          <p:cNvSpPr/>
          <p:nvPr/>
        </p:nvSpPr>
        <p:spPr>
          <a:xfrm>
            <a:off x="666702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EC4DEB65-7584-4532-9EFB-33C0716C78E7}"/>
              </a:ext>
            </a:extLst>
          </p:cNvPr>
          <p:cNvSpPr/>
          <p:nvPr/>
        </p:nvSpPr>
        <p:spPr>
          <a:xfrm>
            <a:off x="754486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DC993B7C-3D06-48F4-A39E-E6D47E0D73D1}"/>
              </a:ext>
            </a:extLst>
          </p:cNvPr>
          <p:cNvSpPr/>
          <p:nvPr/>
        </p:nvSpPr>
        <p:spPr>
          <a:xfrm>
            <a:off x="842270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A331D323-7F5A-48DC-8AEF-5A7EFE19E9C1}"/>
              </a:ext>
            </a:extLst>
          </p:cNvPr>
          <p:cNvSpPr/>
          <p:nvPr/>
        </p:nvSpPr>
        <p:spPr>
          <a:xfrm>
            <a:off x="930054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3277C813-26B3-4319-B614-6171297575B8}"/>
              </a:ext>
            </a:extLst>
          </p:cNvPr>
          <p:cNvSpPr txBox="1"/>
          <p:nvPr/>
        </p:nvSpPr>
        <p:spPr>
          <a:xfrm>
            <a:off x="500752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7DF67B29-CD11-4FB6-8ABF-0E4325BD322A}"/>
              </a:ext>
            </a:extLst>
          </p:cNvPr>
          <p:cNvSpPr txBox="1"/>
          <p:nvPr/>
        </p:nvSpPr>
        <p:spPr>
          <a:xfrm>
            <a:off x="588128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D351239C-978A-4771-8DC6-0C967BC89ED0}"/>
              </a:ext>
            </a:extLst>
          </p:cNvPr>
          <p:cNvSpPr txBox="1"/>
          <p:nvPr/>
        </p:nvSpPr>
        <p:spPr>
          <a:xfrm>
            <a:off x="678248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D28B2F5D-B9ED-4652-A1EF-255231EFB264}"/>
              </a:ext>
            </a:extLst>
          </p:cNvPr>
          <p:cNvSpPr txBox="1"/>
          <p:nvPr/>
        </p:nvSpPr>
        <p:spPr>
          <a:xfrm>
            <a:off x="766032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86F1237A-7893-4609-BA85-F307A67AD236}"/>
              </a:ext>
            </a:extLst>
          </p:cNvPr>
          <p:cNvSpPr txBox="1"/>
          <p:nvPr/>
        </p:nvSpPr>
        <p:spPr>
          <a:xfrm>
            <a:off x="853816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9CECFC37-62D8-4B46-B926-BE3AD9D68D1D}"/>
              </a:ext>
            </a:extLst>
          </p:cNvPr>
          <p:cNvSpPr txBox="1"/>
          <p:nvPr/>
        </p:nvSpPr>
        <p:spPr>
          <a:xfrm>
            <a:off x="9424568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F3D34A1C-2F0D-4DAD-A5CC-661AEDAB4ECB}"/>
              </a:ext>
            </a:extLst>
          </p:cNvPr>
          <p:cNvSpPr/>
          <p:nvPr/>
        </p:nvSpPr>
        <p:spPr>
          <a:xfrm>
            <a:off x="5628531" y="3331119"/>
            <a:ext cx="794276" cy="792398"/>
          </a:xfrm>
          <a:prstGeom prst="rect">
            <a:avLst/>
          </a:prstGeom>
          <a:noFill/>
          <a:ln w="18000">
            <a:solidFill>
              <a:srgbClr val="AB0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AB008B"/>
              </a:solidFill>
            </a:endParaRP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D960480E-1272-43CF-9AB9-DC65B0B6768B}"/>
              </a:ext>
            </a:extLst>
          </p:cNvPr>
          <p:cNvSpPr/>
          <p:nvPr/>
        </p:nvSpPr>
        <p:spPr>
          <a:xfrm>
            <a:off x="7405848" y="3331119"/>
            <a:ext cx="794276" cy="792398"/>
          </a:xfrm>
          <a:prstGeom prst="rect">
            <a:avLst/>
          </a:prstGeom>
          <a:noFill/>
          <a:ln w="18000">
            <a:solidFill>
              <a:srgbClr val="AB0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AB008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501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11184-239A-44CE-9921-B1A2FC52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0" y="845653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pt-BR" dirty="0"/>
              <a:t>Meta-</a:t>
            </a:r>
            <a:r>
              <a:rPr lang="pt-BR" dirty="0" err="1"/>
              <a:t>heuristica</a:t>
            </a:r>
            <a:r>
              <a:rPr lang="pt-BR" sz="4000" dirty="0"/>
              <a:t>:</a:t>
            </a:r>
            <a:br>
              <a:rPr lang="pt-BR" sz="4000" dirty="0"/>
            </a:br>
            <a:br>
              <a:rPr lang="pt-BR" dirty="0"/>
            </a:br>
            <a:r>
              <a:rPr lang="pt-BR" sz="2800" dirty="0" err="1"/>
              <a:t>Simulated</a:t>
            </a:r>
            <a:r>
              <a:rPr lang="pt-BR" sz="2800" dirty="0"/>
              <a:t> </a:t>
            </a:r>
            <a:r>
              <a:rPr lang="pt-BR" sz="2800" dirty="0" err="1"/>
              <a:t>annealing</a:t>
            </a:r>
            <a:endParaRPr lang="pt-BR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01B1CE-795C-4CCE-8B79-591E3815B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511" y="2320206"/>
            <a:ext cx="7071128" cy="54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	</a:t>
            </a:r>
            <a:r>
              <a:rPr lang="pt-BR" sz="3200" dirty="0"/>
              <a:t>Vizinhanças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7369606-71A7-4D2A-9403-98734EC8CF4E}"/>
              </a:ext>
            </a:extLst>
          </p:cNvPr>
          <p:cNvSpPr txBox="1"/>
          <p:nvPr/>
        </p:nvSpPr>
        <p:spPr>
          <a:xfrm>
            <a:off x="1612621" y="2861730"/>
            <a:ext cx="2976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Swap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785487F0-5C84-4360-A2A1-2FF74F902BDE}"/>
              </a:ext>
            </a:extLst>
          </p:cNvPr>
          <p:cNvSpPr/>
          <p:nvPr/>
        </p:nvSpPr>
        <p:spPr>
          <a:xfrm>
            <a:off x="489206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53D3B27A-BACF-4A1C-93D4-5FFFEE49BE29}"/>
              </a:ext>
            </a:extLst>
          </p:cNvPr>
          <p:cNvSpPr/>
          <p:nvPr/>
        </p:nvSpPr>
        <p:spPr>
          <a:xfrm>
            <a:off x="576582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9F2E3B3A-E616-42E7-9538-A98D22F3F07A}"/>
              </a:ext>
            </a:extLst>
          </p:cNvPr>
          <p:cNvSpPr/>
          <p:nvPr/>
        </p:nvSpPr>
        <p:spPr>
          <a:xfrm>
            <a:off x="666702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AF7D96C6-F82E-4619-AC46-97C610389364}"/>
              </a:ext>
            </a:extLst>
          </p:cNvPr>
          <p:cNvSpPr/>
          <p:nvPr/>
        </p:nvSpPr>
        <p:spPr>
          <a:xfrm>
            <a:off x="754486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96C93668-5640-4344-B5AE-E2A185314D13}"/>
              </a:ext>
            </a:extLst>
          </p:cNvPr>
          <p:cNvSpPr/>
          <p:nvPr/>
        </p:nvSpPr>
        <p:spPr>
          <a:xfrm>
            <a:off x="842270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99B8FA62-104A-4FE0-ACE6-3530CD5A1BEB}"/>
              </a:ext>
            </a:extLst>
          </p:cNvPr>
          <p:cNvSpPr/>
          <p:nvPr/>
        </p:nvSpPr>
        <p:spPr>
          <a:xfrm>
            <a:off x="930054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509AA95-C6E4-43A8-A526-B009C9D24EC3}"/>
              </a:ext>
            </a:extLst>
          </p:cNvPr>
          <p:cNvSpPr txBox="1"/>
          <p:nvPr/>
        </p:nvSpPr>
        <p:spPr>
          <a:xfrm>
            <a:off x="500752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E5ABF49-0B8E-4ACE-A80F-4C9C1AE0CC25}"/>
              </a:ext>
            </a:extLst>
          </p:cNvPr>
          <p:cNvSpPr txBox="1"/>
          <p:nvPr/>
        </p:nvSpPr>
        <p:spPr>
          <a:xfrm>
            <a:off x="588128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6FCC04B-B5F7-41B2-9097-4A5C4CF2D810}"/>
              </a:ext>
            </a:extLst>
          </p:cNvPr>
          <p:cNvSpPr txBox="1"/>
          <p:nvPr/>
        </p:nvSpPr>
        <p:spPr>
          <a:xfrm>
            <a:off x="678248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D9D7ACA-D931-48C8-AE74-C893D0CF40EC}"/>
              </a:ext>
            </a:extLst>
          </p:cNvPr>
          <p:cNvSpPr txBox="1"/>
          <p:nvPr/>
        </p:nvSpPr>
        <p:spPr>
          <a:xfrm>
            <a:off x="766032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3BDDC9A-C5C1-4A8C-BA82-5F9C49C56152}"/>
              </a:ext>
            </a:extLst>
          </p:cNvPr>
          <p:cNvSpPr txBox="1"/>
          <p:nvPr/>
        </p:nvSpPr>
        <p:spPr>
          <a:xfrm>
            <a:off x="853816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9DD02DE4-DE23-4F40-857D-C4439FCD9DCF}"/>
              </a:ext>
            </a:extLst>
          </p:cNvPr>
          <p:cNvSpPr txBox="1"/>
          <p:nvPr/>
        </p:nvSpPr>
        <p:spPr>
          <a:xfrm>
            <a:off x="9424568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0596966-7710-43AF-A26D-4B87970DF133}"/>
              </a:ext>
            </a:extLst>
          </p:cNvPr>
          <p:cNvSpPr txBox="1"/>
          <p:nvPr/>
        </p:nvSpPr>
        <p:spPr>
          <a:xfrm>
            <a:off x="1741651" y="3516550"/>
            <a:ext cx="2506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Solução Base: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056A89E-C2B2-4F4C-AC1E-D420C8B8002F}"/>
              </a:ext>
            </a:extLst>
          </p:cNvPr>
          <p:cNvSpPr txBox="1"/>
          <p:nvPr/>
        </p:nvSpPr>
        <p:spPr>
          <a:xfrm>
            <a:off x="1916318" y="4305373"/>
            <a:ext cx="2415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Primeira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5EF30B9-403F-4062-BDD3-6B83352B494F}"/>
              </a:ext>
            </a:extLst>
          </p:cNvPr>
          <p:cNvSpPr txBox="1"/>
          <p:nvPr/>
        </p:nvSpPr>
        <p:spPr>
          <a:xfrm>
            <a:off x="1930400" y="5164962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Segunda</a:t>
            </a:r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C16C15BB-E9D0-4C68-AE17-D36F852D0164}"/>
              </a:ext>
            </a:extLst>
          </p:cNvPr>
          <p:cNvSpPr/>
          <p:nvPr/>
        </p:nvSpPr>
        <p:spPr>
          <a:xfrm>
            <a:off x="4892069" y="5927013"/>
            <a:ext cx="540000" cy="540000"/>
          </a:xfrm>
          <a:prstGeom prst="ellipse">
            <a:avLst/>
          </a:prstGeom>
          <a:solidFill>
            <a:srgbClr val="FFC000"/>
          </a:solidFill>
          <a:ln w="180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659447E6-16A2-4F78-94D7-517288845CCE}"/>
              </a:ext>
            </a:extLst>
          </p:cNvPr>
          <p:cNvSpPr/>
          <p:nvPr/>
        </p:nvSpPr>
        <p:spPr>
          <a:xfrm>
            <a:off x="5765829" y="5927013"/>
            <a:ext cx="540000" cy="540000"/>
          </a:xfrm>
          <a:prstGeom prst="ellipse">
            <a:avLst/>
          </a:prstGeom>
          <a:solidFill>
            <a:srgbClr val="FFC000"/>
          </a:solidFill>
          <a:ln w="180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8095BA96-3BF2-4795-9904-D3172017F900}"/>
              </a:ext>
            </a:extLst>
          </p:cNvPr>
          <p:cNvSpPr/>
          <p:nvPr/>
        </p:nvSpPr>
        <p:spPr>
          <a:xfrm>
            <a:off x="6667029" y="5927013"/>
            <a:ext cx="540000" cy="540000"/>
          </a:xfrm>
          <a:prstGeom prst="ellipse">
            <a:avLst/>
          </a:prstGeom>
          <a:solidFill>
            <a:srgbClr val="FFC000"/>
          </a:solidFill>
          <a:ln w="180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0444A613-4817-4C61-8F5D-10A1D03B4E1B}"/>
              </a:ext>
            </a:extLst>
          </p:cNvPr>
          <p:cNvSpPr/>
          <p:nvPr/>
        </p:nvSpPr>
        <p:spPr>
          <a:xfrm>
            <a:off x="7544869" y="5927013"/>
            <a:ext cx="540000" cy="540000"/>
          </a:xfrm>
          <a:prstGeom prst="ellipse">
            <a:avLst/>
          </a:prstGeom>
          <a:solidFill>
            <a:srgbClr val="FFC000"/>
          </a:solidFill>
          <a:ln w="180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80E3C8FE-21B2-4DF9-A12C-4D305DF94D82}"/>
              </a:ext>
            </a:extLst>
          </p:cNvPr>
          <p:cNvSpPr/>
          <p:nvPr/>
        </p:nvSpPr>
        <p:spPr>
          <a:xfrm>
            <a:off x="8422709" y="5927013"/>
            <a:ext cx="540000" cy="540000"/>
          </a:xfrm>
          <a:prstGeom prst="ellipse">
            <a:avLst/>
          </a:prstGeom>
          <a:solidFill>
            <a:srgbClr val="FFC000"/>
          </a:solidFill>
          <a:ln w="180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469BFDC4-9E5F-4339-9462-49A9E7B2FE0A}"/>
              </a:ext>
            </a:extLst>
          </p:cNvPr>
          <p:cNvSpPr/>
          <p:nvPr/>
        </p:nvSpPr>
        <p:spPr>
          <a:xfrm>
            <a:off x="9300549" y="5927013"/>
            <a:ext cx="540000" cy="540000"/>
          </a:xfrm>
          <a:prstGeom prst="ellipse">
            <a:avLst/>
          </a:prstGeom>
          <a:solidFill>
            <a:srgbClr val="FFC000"/>
          </a:solidFill>
          <a:ln w="180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16B0134C-81F5-4552-94D8-9FD16E28E4CF}"/>
              </a:ext>
            </a:extLst>
          </p:cNvPr>
          <p:cNvSpPr txBox="1"/>
          <p:nvPr/>
        </p:nvSpPr>
        <p:spPr>
          <a:xfrm>
            <a:off x="5007527" y="6012347"/>
            <a:ext cx="309084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E62CED31-085E-45F4-8EBB-C68D98ABE80C}"/>
              </a:ext>
            </a:extLst>
          </p:cNvPr>
          <p:cNvSpPr txBox="1"/>
          <p:nvPr/>
        </p:nvSpPr>
        <p:spPr>
          <a:xfrm>
            <a:off x="5881287" y="6012347"/>
            <a:ext cx="309084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EB97FE58-86D1-479C-AFCD-4BED8EA0A27B}"/>
              </a:ext>
            </a:extLst>
          </p:cNvPr>
          <p:cNvSpPr txBox="1"/>
          <p:nvPr/>
        </p:nvSpPr>
        <p:spPr>
          <a:xfrm>
            <a:off x="6792647" y="6012347"/>
            <a:ext cx="309084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1E31DBB6-71EF-4DCA-9771-0BC746EF94E3}"/>
              </a:ext>
            </a:extLst>
          </p:cNvPr>
          <p:cNvSpPr txBox="1"/>
          <p:nvPr/>
        </p:nvSpPr>
        <p:spPr>
          <a:xfrm>
            <a:off x="7660327" y="6012347"/>
            <a:ext cx="309084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4B2BEF60-6519-47AD-926A-15C7C820AD64}"/>
              </a:ext>
            </a:extLst>
          </p:cNvPr>
          <p:cNvSpPr txBox="1"/>
          <p:nvPr/>
        </p:nvSpPr>
        <p:spPr>
          <a:xfrm>
            <a:off x="8538167" y="6012347"/>
            <a:ext cx="309084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80167E08-ECD3-4E7D-A640-10DEBFBD6DD4}"/>
              </a:ext>
            </a:extLst>
          </p:cNvPr>
          <p:cNvSpPr txBox="1"/>
          <p:nvPr/>
        </p:nvSpPr>
        <p:spPr>
          <a:xfrm>
            <a:off x="9424568" y="6012347"/>
            <a:ext cx="309084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9BEDA818-6AF4-4692-816E-AC331BA970E5}"/>
              </a:ext>
            </a:extLst>
          </p:cNvPr>
          <p:cNvSpPr txBox="1"/>
          <p:nvPr/>
        </p:nvSpPr>
        <p:spPr>
          <a:xfrm>
            <a:off x="1930400" y="5927013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Terceira</a:t>
            </a: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CD2C49E9-69D9-4ED0-A70E-7CC166FCB7A5}"/>
              </a:ext>
            </a:extLst>
          </p:cNvPr>
          <p:cNvSpPr/>
          <p:nvPr/>
        </p:nvSpPr>
        <p:spPr>
          <a:xfrm>
            <a:off x="489206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B0A2D2E9-B0DC-419F-A995-A9415933E940}"/>
              </a:ext>
            </a:extLst>
          </p:cNvPr>
          <p:cNvSpPr/>
          <p:nvPr/>
        </p:nvSpPr>
        <p:spPr>
          <a:xfrm>
            <a:off x="576582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60D7AA30-5E6D-4939-B607-7F166B518C79}"/>
              </a:ext>
            </a:extLst>
          </p:cNvPr>
          <p:cNvSpPr/>
          <p:nvPr/>
        </p:nvSpPr>
        <p:spPr>
          <a:xfrm>
            <a:off x="666702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20FEF372-2E3C-40A0-99B7-2595A5C5BD11}"/>
              </a:ext>
            </a:extLst>
          </p:cNvPr>
          <p:cNvSpPr/>
          <p:nvPr/>
        </p:nvSpPr>
        <p:spPr>
          <a:xfrm>
            <a:off x="754486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A05D7964-A220-462D-B830-3A2DCB52125F}"/>
              </a:ext>
            </a:extLst>
          </p:cNvPr>
          <p:cNvSpPr/>
          <p:nvPr/>
        </p:nvSpPr>
        <p:spPr>
          <a:xfrm>
            <a:off x="842270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7" name="Elipse 76">
            <a:extLst>
              <a:ext uri="{FF2B5EF4-FFF2-40B4-BE49-F238E27FC236}">
                <a16:creationId xmlns:a16="http://schemas.microsoft.com/office/drawing/2014/main" id="{B0FEEE75-B2C3-462E-81CE-08B3F456C519}"/>
              </a:ext>
            </a:extLst>
          </p:cNvPr>
          <p:cNvSpPr/>
          <p:nvPr/>
        </p:nvSpPr>
        <p:spPr>
          <a:xfrm>
            <a:off x="930054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2BF9CD10-C050-4B8C-AC54-72C1EC51E15A}"/>
              </a:ext>
            </a:extLst>
          </p:cNvPr>
          <p:cNvSpPr txBox="1"/>
          <p:nvPr/>
        </p:nvSpPr>
        <p:spPr>
          <a:xfrm>
            <a:off x="5007527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33BBF5CF-2E9E-456F-9613-F9D61E7D3395}"/>
              </a:ext>
            </a:extLst>
          </p:cNvPr>
          <p:cNvSpPr txBox="1"/>
          <p:nvPr/>
        </p:nvSpPr>
        <p:spPr>
          <a:xfrm>
            <a:off x="5881287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366F31D6-830C-40E8-9C2F-27E4521AD0AD}"/>
              </a:ext>
            </a:extLst>
          </p:cNvPr>
          <p:cNvSpPr txBox="1"/>
          <p:nvPr/>
        </p:nvSpPr>
        <p:spPr>
          <a:xfrm>
            <a:off x="6782487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C718A639-BCB0-440B-8DBE-EB26AF594D6F}"/>
              </a:ext>
            </a:extLst>
          </p:cNvPr>
          <p:cNvSpPr txBox="1"/>
          <p:nvPr/>
        </p:nvSpPr>
        <p:spPr>
          <a:xfrm>
            <a:off x="7660327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9E43D11A-78F3-48EC-BA6E-493C260DFB5A}"/>
              </a:ext>
            </a:extLst>
          </p:cNvPr>
          <p:cNvSpPr txBox="1"/>
          <p:nvPr/>
        </p:nvSpPr>
        <p:spPr>
          <a:xfrm>
            <a:off x="8538167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9473B664-E320-486F-B563-1531B521B2DF}"/>
              </a:ext>
            </a:extLst>
          </p:cNvPr>
          <p:cNvSpPr txBox="1"/>
          <p:nvPr/>
        </p:nvSpPr>
        <p:spPr>
          <a:xfrm>
            <a:off x="9424568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84" name="Elipse 83">
            <a:extLst>
              <a:ext uri="{FF2B5EF4-FFF2-40B4-BE49-F238E27FC236}">
                <a16:creationId xmlns:a16="http://schemas.microsoft.com/office/drawing/2014/main" id="{1A553961-B5AB-40F4-A99B-70DA99E025DA}"/>
              </a:ext>
            </a:extLst>
          </p:cNvPr>
          <p:cNvSpPr/>
          <p:nvPr/>
        </p:nvSpPr>
        <p:spPr>
          <a:xfrm>
            <a:off x="489206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85" name="Elipse 84">
            <a:extLst>
              <a:ext uri="{FF2B5EF4-FFF2-40B4-BE49-F238E27FC236}">
                <a16:creationId xmlns:a16="http://schemas.microsoft.com/office/drawing/2014/main" id="{F8058D2E-CB25-40A3-A24F-E1AF381BC02D}"/>
              </a:ext>
            </a:extLst>
          </p:cNvPr>
          <p:cNvSpPr/>
          <p:nvPr/>
        </p:nvSpPr>
        <p:spPr>
          <a:xfrm>
            <a:off x="576582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86" name="Elipse 85">
            <a:extLst>
              <a:ext uri="{FF2B5EF4-FFF2-40B4-BE49-F238E27FC236}">
                <a16:creationId xmlns:a16="http://schemas.microsoft.com/office/drawing/2014/main" id="{DE007B83-9A44-4563-86EA-B69EF8FE8C93}"/>
              </a:ext>
            </a:extLst>
          </p:cNvPr>
          <p:cNvSpPr/>
          <p:nvPr/>
        </p:nvSpPr>
        <p:spPr>
          <a:xfrm>
            <a:off x="666702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87" name="Elipse 86">
            <a:extLst>
              <a:ext uri="{FF2B5EF4-FFF2-40B4-BE49-F238E27FC236}">
                <a16:creationId xmlns:a16="http://schemas.microsoft.com/office/drawing/2014/main" id="{C8B7EF82-8F54-4E7E-9C64-C4E6593D6CD0}"/>
              </a:ext>
            </a:extLst>
          </p:cNvPr>
          <p:cNvSpPr/>
          <p:nvPr/>
        </p:nvSpPr>
        <p:spPr>
          <a:xfrm>
            <a:off x="754486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88" name="Elipse 87">
            <a:extLst>
              <a:ext uri="{FF2B5EF4-FFF2-40B4-BE49-F238E27FC236}">
                <a16:creationId xmlns:a16="http://schemas.microsoft.com/office/drawing/2014/main" id="{FE43FC76-07DB-4354-9487-BBBBC79DED23}"/>
              </a:ext>
            </a:extLst>
          </p:cNvPr>
          <p:cNvSpPr/>
          <p:nvPr/>
        </p:nvSpPr>
        <p:spPr>
          <a:xfrm>
            <a:off x="842270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89" name="Elipse 88">
            <a:extLst>
              <a:ext uri="{FF2B5EF4-FFF2-40B4-BE49-F238E27FC236}">
                <a16:creationId xmlns:a16="http://schemas.microsoft.com/office/drawing/2014/main" id="{2B28FB4F-F517-4623-9B92-0D056E9EC7BE}"/>
              </a:ext>
            </a:extLst>
          </p:cNvPr>
          <p:cNvSpPr/>
          <p:nvPr/>
        </p:nvSpPr>
        <p:spPr>
          <a:xfrm>
            <a:off x="930054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F389F9CC-A7B8-42BB-9BF9-C87F83A9B71C}"/>
              </a:ext>
            </a:extLst>
          </p:cNvPr>
          <p:cNvSpPr txBox="1"/>
          <p:nvPr/>
        </p:nvSpPr>
        <p:spPr>
          <a:xfrm>
            <a:off x="500752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39CD7C33-C731-49F7-898E-726ED604FD4C}"/>
              </a:ext>
            </a:extLst>
          </p:cNvPr>
          <p:cNvSpPr txBox="1"/>
          <p:nvPr/>
        </p:nvSpPr>
        <p:spPr>
          <a:xfrm>
            <a:off x="588128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BE976E02-AE5C-41B2-879F-6BE1F4101068}"/>
              </a:ext>
            </a:extLst>
          </p:cNvPr>
          <p:cNvSpPr txBox="1"/>
          <p:nvPr/>
        </p:nvSpPr>
        <p:spPr>
          <a:xfrm>
            <a:off x="678248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8F3C85D3-9AAB-4549-88D7-1A7DA7B54181}"/>
              </a:ext>
            </a:extLst>
          </p:cNvPr>
          <p:cNvSpPr txBox="1"/>
          <p:nvPr/>
        </p:nvSpPr>
        <p:spPr>
          <a:xfrm>
            <a:off x="766032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7F9D20AB-01CC-4FB3-A1D9-923CD6D9258C}"/>
              </a:ext>
            </a:extLst>
          </p:cNvPr>
          <p:cNvSpPr txBox="1"/>
          <p:nvPr/>
        </p:nvSpPr>
        <p:spPr>
          <a:xfrm>
            <a:off x="853816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666175BC-5367-4B97-B794-805BE9161F61}"/>
              </a:ext>
            </a:extLst>
          </p:cNvPr>
          <p:cNvSpPr txBox="1"/>
          <p:nvPr/>
        </p:nvSpPr>
        <p:spPr>
          <a:xfrm>
            <a:off x="9424568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1AEFF679-518A-4BC2-9AAB-6B5F92FE0EA3}"/>
              </a:ext>
            </a:extLst>
          </p:cNvPr>
          <p:cNvSpPr/>
          <p:nvPr/>
        </p:nvSpPr>
        <p:spPr>
          <a:xfrm>
            <a:off x="8307251" y="3319679"/>
            <a:ext cx="794276" cy="792398"/>
          </a:xfrm>
          <a:prstGeom prst="rect">
            <a:avLst/>
          </a:prstGeom>
          <a:noFill/>
          <a:ln w="18000">
            <a:solidFill>
              <a:srgbClr val="AB0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AB008B"/>
              </a:solidFill>
            </a:endParaRP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62BA4FF8-95E4-4B01-8A7F-9E33884B7346}"/>
              </a:ext>
            </a:extLst>
          </p:cNvPr>
          <p:cNvSpPr/>
          <p:nvPr/>
        </p:nvSpPr>
        <p:spPr>
          <a:xfrm>
            <a:off x="5650371" y="3319679"/>
            <a:ext cx="794276" cy="792398"/>
          </a:xfrm>
          <a:prstGeom prst="rect">
            <a:avLst/>
          </a:prstGeom>
          <a:noFill/>
          <a:ln w="18000">
            <a:solidFill>
              <a:srgbClr val="AB0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AB008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839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11184-239A-44CE-9921-B1A2FC52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0" y="845653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pt-BR" dirty="0"/>
              <a:t>Meta-</a:t>
            </a:r>
            <a:r>
              <a:rPr lang="pt-BR" dirty="0" err="1"/>
              <a:t>heuristica</a:t>
            </a:r>
            <a:r>
              <a:rPr lang="pt-BR" sz="4000" dirty="0"/>
              <a:t>:</a:t>
            </a:r>
            <a:br>
              <a:rPr lang="pt-BR" sz="4000" dirty="0"/>
            </a:br>
            <a:br>
              <a:rPr lang="pt-BR" dirty="0"/>
            </a:br>
            <a:r>
              <a:rPr lang="pt-BR" sz="2800" dirty="0" err="1"/>
              <a:t>Simulated</a:t>
            </a:r>
            <a:r>
              <a:rPr lang="pt-BR" sz="2800" dirty="0"/>
              <a:t> </a:t>
            </a:r>
            <a:r>
              <a:rPr lang="pt-BR" sz="2800" dirty="0" err="1"/>
              <a:t>annealing</a:t>
            </a:r>
            <a:endParaRPr lang="pt-BR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01B1CE-795C-4CCE-8B79-591E3815B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511" y="2320206"/>
            <a:ext cx="8807130" cy="849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	</a:t>
            </a:r>
            <a:r>
              <a:rPr lang="pt-BR" sz="3200" dirty="0"/>
              <a:t>Probabilidade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4A0F5F50-38C1-4947-94E4-F5BB9FB92F49}"/>
                  </a:ext>
                </a:extLst>
              </p:cNvPr>
              <p:cNvSpPr txBox="1"/>
              <p:nvPr/>
            </p:nvSpPr>
            <p:spPr>
              <a:xfrm>
                <a:off x="702631" y="3120292"/>
                <a:ext cx="1042097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3600" i="1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pt-BR" sz="360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pt-BR" sz="3600" dirty="0"/>
                  <a:t> = </a:t>
                </a:r>
                <a:r>
                  <a:rPr lang="pt-BR" sz="3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novoValor</a:t>
                </a:r>
                <a:r>
                  <a:rPr lang="pt-BR" sz="3600" dirty="0"/>
                  <a:t> - </a:t>
                </a:r>
                <a:r>
                  <a:rPr lang="pt-BR" sz="3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valorCorrente</a:t>
                </a:r>
                <a:r>
                  <a:rPr lang="pt-BR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4A0F5F50-38C1-4947-94E4-F5BB9FB92F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631" y="3120292"/>
                <a:ext cx="10420978" cy="646331"/>
              </a:xfrm>
              <a:prstGeom prst="rect">
                <a:avLst/>
              </a:prstGeom>
              <a:blipFill>
                <a:blip r:embed="rId2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A2FD5910-AC21-4794-ADFE-FF0C4D0EE54C}"/>
                  </a:ext>
                </a:extLst>
              </p:cNvPr>
              <p:cNvSpPr txBox="1"/>
              <p:nvPr/>
            </p:nvSpPr>
            <p:spPr>
              <a:xfrm>
                <a:off x="885511" y="4201159"/>
                <a:ext cx="5750560" cy="821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𝑝𝑟𝑜𝑏𝑎𝑏𝑖𝑙𝑖𝑑𝑎𝑑𝑒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= ⅇ</m:t>
                          </m:r>
                        </m:e>
                        <m:sup>
                          <m:f>
                            <m:fPr>
                              <m:ctrlPr>
                                <a:rPr lang="pt-BR" sz="3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pt-BR" sz="3200" i="1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pt-BR" sz="320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pt-BR" sz="320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A2FD5910-AC21-4794-ADFE-FF0C4D0EE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511" y="4201159"/>
                <a:ext cx="5750560" cy="8212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>
            <a:extLst>
              <a:ext uri="{FF2B5EF4-FFF2-40B4-BE49-F238E27FC236}">
                <a16:creationId xmlns:a16="http://schemas.microsoft.com/office/drawing/2014/main" id="{5E805D2A-596C-44AF-9ED5-BF3FA6ACD7EE}"/>
              </a:ext>
            </a:extLst>
          </p:cNvPr>
          <p:cNvSpPr txBox="1"/>
          <p:nvPr/>
        </p:nvSpPr>
        <p:spPr>
          <a:xfrm>
            <a:off x="6441440" y="4072989"/>
            <a:ext cx="5049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novoValor</a:t>
            </a:r>
            <a:r>
              <a:rPr lang="pt-BR" dirty="0"/>
              <a:t> -&gt; valor da função objetiva do vizinho </a:t>
            </a:r>
            <a:r>
              <a:rPr lang="pt-BR" dirty="0" err="1"/>
              <a:t>analizado</a:t>
            </a:r>
            <a:r>
              <a:rPr lang="pt-BR" dirty="0"/>
              <a:t> no momento.</a:t>
            </a:r>
          </a:p>
          <a:p>
            <a:endParaRPr lang="pt-BR" dirty="0"/>
          </a:p>
          <a:p>
            <a:r>
              <a:rPr lang="pt-BR" dirty="0" err="1"/>
              <a:t>valorCorrente</a:t>
            </a:r>
            <a:r>
              <a:rPr lang="pt-BR" dirty="0"/>
              <a:t> -&gt; valor da função objetiva do vizinho anteriormente </a:t>
            </a:r>
            <a:r>
              <a:rPr lang="pt-BR" dirty="0" err="1"/>
              <a:t>analizado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7440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11184-239A-44CE-9921-B1A2FC52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0" y="845653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pt-BR" dirty="0"/>
              <a:t>Meta-</a:t>
            </a:r>
            <a:r>
              <a:rPr lang="pt-BR" dirty="0" err="1"/>
              <a:t>heuristica</a:t>
            </a:r>
            <a:r>
              <a:rPr lang="pt-BR" sz="4000" dirty="0"/>
              <a:t>:</a:t>
            </a:r>
            <a:br>
              <a:rPr lang="pt-BR" sz="4000" dirty="0"/>
            </a:br>
            <a:br>
              <a:rPr lang="pt-BR" dirty="0"/>
            </a:br>
            <a:r>
              <a:rPr lang="pt-BR" sz="2800" dirty="0" err="1"/>
              <a:t>Simulated</a:t>
            </a:r>
            <a:r>
              <a:rPr lang="pt-BR" sz="2800" dirty="0"/>
              <a:t> </a:t>
            </a:r>
            <a:r>
              <a:rPr lang="pt-BR" sz="2800" dirty="0" err="1"/>
              <a:t>annealing</a:t>
            </a:r>
            <a:endParaRPr lang="pt-BR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01B1CE-795C-4CCE-8B79-591E3815B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511" y="2320206"/>
            <a:ext cx="8807130" cy="849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	</a:t>
            </a:r>
            <a:r>
              <a:rPr lang="pt-BR" sz="3200" dirty="0"/>
              <a:t>Temperatura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A0F5F50-38C1-4947-94E4-F5BB9FB92F49}"/>
              </a:ext>
            </a:extLst>
          </p:cNvPr>
          <p:cNvSpPr txBox="1"/>
          <p:nvPr/>
        </p:nvSpPr>
        <p:spPr>
          <a:xfrm>
            <a:off x="1056640" y="3596640"/>
            <a:ext cx="9784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2873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11184-239A-44CE-9921-B1A2FC52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0" y="845653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pt-BR" dirty="0"/>
              <a:t>Meta-</a:t>
            </a:r>
            <a:r>
              <a:rPr lang="pt-BR" dirty="0" err="1"/>
              <a:t>heuristica</a:t>
            </a:r>
            <a:r>
              <a:rPr lang="pt-BR" sz="4000" dirty="0"/>
              <a:t>:</a:t>
            </a:r>
            <a:br>
              <a:rPr lang="pt-BR" sz="4000" dirty="0"/>
            </a:br>
            <a:br>
              <a:rPr lang="pt-BR" dirty="0"/>
            </a:br>
            <a:r>
              <a:rPr lang="pt-BR" sz="2800" dirty="0" err="1"/>
              <a:t>Simulated</a:t>
            </a:r>
            <a:r>
              <a:rPr lang="pt-BR" sz="2800" dirty="0"/>
              <a:t> </a:t>
            </a:r>
            <a:r>
              <a:rPr lang="pt-BR" sz="2800" dirty="0" err="1"/>
              <a:t>annealing</a:t>
            </a:r>
            <a:endParaRPr lang="pt-BR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37BDFF66-FF95-4A43-9C49-654E2B3FAB8F}"/>
                  </a:ext>
                </a:extLst>
              </p14:cNvPr>
              <p14:cNvContentPartPr/>
              <p14:nvPr/>
            </p14:nvContentPartPr>
            <p14:xfrm>
              <a:off x="653280" y="4579000"/>
              <a:ext cx="30240" cy="10080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37BDFF66-FF95-4A43-9C49-654E2B3FAB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4280" y="4570000"/>
                <a:ext cx="4788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525D8E8B-B1BF-4C8A-A2D6-D71B5D34D76E}"/>
                  </a:ext>
                </a:extLst>
              </p14:cNvPr>
              <p14:cNvContentPartPr/>
              <p14:nvPr/>
            </p14:nvContentPartPr>
            <p14:xfrm>
              <a:off x="5062200" y="2370760"/>
              <a:ext cx="360" cy="360"/>
            </p14:xfrm>
          </p:contentPart>
        </mc:Choice>
        <mc:Fallback xmlns=""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525D8E8B-B1BF-4C8A-A2D6-D71B5D34D76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53560" y="23617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Elipse 33">
            <a:extLst>
              <a:ext uri="{FF2B5EF4-FFF2-40B4-BE49-F238E27FC236}">
                <a16:creationId xmlns:a16="http://schemas.microsoft.com/office/drawing/2014/main" id="{98EFA7FE-C9E9-4CF0-BF04-6D0FBBD94D44}"/>
              </a:ext>
            </a:extLst>
          </p:cNvPr>
          <p:cNvSpPr/>
          <p:nvPr/>
        </p:nvSpPr>
        <p:spPr>
          <a:xfrm>
            <a:off x="2474720" y="3946881"/>
            <a:ext cx="540000" cy="540000"/>
          </a:xfrm>
          <a:prstGeom prst="ellipse">
            <a:avLst/>
          </a:prstGeom>
          <a:solidFill>
            <a:srgbClr val="FFFFFF">
              <a:alpha val="75000"/>
            </a:srgbClr>
          </a:solidFill>
          <a:ln w="180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FF"/>
              </a:solidFill>
            </a:endParaRP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68DA9614-5881-481A-BEBD-916D6CDA2413}"/>
              </a:ext>
            </a:extLst>
          </p:cNvPr>
          <p:cNvSpPr/>
          <p:nvPr/>
        </p:nvSpPr>
        <p:spPr>
          <a:xfrm>
            <a:off x="3768460" y="3946881"/>
            <a:ext cx="540000" cy="540000"/>
          </a:xfrm>
          <a:prstGeom prst="ellipse">
            <a:avLst/>
          </a:prstGeom>
          <a:solidFill>
            <a:srgbClr val="FFFFFF">
              <a:alpha val="75000"/>
            </a:srgbClr>
          </a:solidFill>
          <a:ln w="180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FF"/>
              </a:solidFill>
            </a:endParaRPr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898CE59D-5B48-4937-825C-5A2457E4AE73}"/>
              </a:ext>
            </a:extLst>
          </p:cNvPr>
          <p:cNvSpPr/>
          <p:nvPr/>
        </p:nvSpPr>
        <p:spPr>
          <a:xfrm>
            <a:off x="5062200" y="3946881"/>
            <a:ext cx="540000" cy="540000"/>
          </a:xfrm>
          <a:prstGeom prst="ellipse">
            <a:avLst/>
          </a:prstGeom>
          <a:solidFill>
            <a:srgbClr val="FFFFFF">
              <a:alpha val="75000"/>
            </a:srgbClr>
          </a:solidFill>
          <a:ln w="180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FF"/>
              </a:solidFill>
            </a:endParaRPr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FF1072CF-389B-4446-A0F0-18796F274040}"/>
              </a:ext>
            </a:extLst>
          </p:cNvPr>
          <p:cNvSpPr/>
          <p:nvPr/>
        </p:nvSpPr>
        <p:spPr>
          <a:xfrm>
            <a:off x="2545820" y="5274280"/>
            <a:ext cx="540000" cy="540000"/>
          </a:xfrm>
          <a:prstGeom prst="ellipse">
            <a:avLst/>
          </a:prstGeom>
          <a:solidFill>
            <a:srgbClr val="FFFFFF">
              <a:alpha val="75000"/>
            </a:srgbClr>
          </a:solidFill>
          <a:ln w="180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FF"/>
              </a:solidFill>
            </a:endParaRPr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392E5CBC-D783-408E-9C65-D3189CB20094}"/>
              </a:ext>
            </a:extLst>
          </p:cNvPr>
          <p:cNvSpPr/>
          <p:nvPr/>
        </p:nvSpPr>
        <p:spPr>
          <a:xfrm>
            <a:off x="3837110" y="5317440"/>
            <a:ext cx="540000" cy="540000"/>
          </a:xfrm>
          <a:prstGeom prst="ellipse">
            <a:avLst/>
          </a:prstGeom>
          <a:solidFill>
            <a:srgbClr val="FFFFFF">
              <a:alpha val="75000"/>
            </a:srgbClr>
          </a:solidFill>
          <a:ln w="180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FF"/>
              </a:solidFill>
            </a:endParaRP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F19E8B68-BF97-4A9D-A3F6-2FDE36B2F8FC}"/>
              </a:ext>
            </a:extLst>
          </p:cNvPr>
          <p:cNvSpPr/>
          <p:nvPr/>
        </p:nvSpPr>
        <p:spPr>
          <a:xfrm>
            <a:off x="5128400" y="5317440"/>
            <a:ext cx="540000" cy="540000"/>
          </a:xfrm>
          <a:prstGeom prst="ellipse">
            <a:avLst/>
          </a:prstGeom>
          <a:solidFill>
            <a:srgbClr val="FFFFFF">
              <a:alpha val="75000"/>
            </a:srgbClr>
          </a:solidFill>
          <a:ln w="180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FF"/>
              </a:solidFill>
            </a:endParaRPr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C619AB9B-F298-4EB2-8228-6BC0BCCBA175}"/>
              </a:ext>
            </a:extLst>
          </p:cNvPr>
          <p:cNvSpPr/>
          <p:nvPr/>
        </p:nvSpPr>
        <p:spPr>
          <a:xfrm>
            <a:off x="1254530" y="5274280"/>
            <a:ext cx="540000" cy="540000"/>
          </a:xfrm>
          <a:prstGeom prst="ellipse">
            <a:avLst/>
          </a:prstGeom>
          <a:solidFill>
            <a:srgbClr val="FFFFFF">
              <a:alpha val="75000"/>
            </a:srgbClr>
          </a:solidFill>
          <a:ln w="180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FF"/>
              </a:solidFill>
            </a:endParaRPr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A2790B5F-C742-4E80-BEAA-48944D37C8DC}"/>
              </a:ext>
            </a:extLst>
          </p:cNvPr>
          <p:cNvSpPr/>
          <p:nvPr/>
        </p:nvSpPr>
        <p:spPr>
          <a:xfrm>
            <a:off x="6419690" y="5317440"/>
            <a:ext cx="540000" cy="540000"/>
          </a:xfrm>
          <a:prstGeom prst="ellipse">
            <a:avLst/>
          </a:prstGeom>
          <a:solidFill>
            <a:srgbClr val="FFFFFF">
              <a:alpha val="75000"/>
            </a:srgbClr>
          </a:solidFill>
          <a:ln w="180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FF"/>
              </a:solidFill>
            </a:endParaRPr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2BFABE32-731F-4893-AC57-13B620E86D3F}"/>
              </a:ext>
            </a:extLst>
          </p:cNvPr>
          <p:cNvSpPr/>
          <p:nvPr/>
        </p:nvSpPr>
        <p:spPr>
          <a:xfrm>
            <a:off x="3768460" y="2429240"/>
            <a:ext cx="540000" cy="540000"/>
          </a:xfrm>
          <a:prstGeom prst="ellipse">
            <a:avLst/>
          </a:prstGeom>
          <a:solidFill>
            <a:srgbClr val="FFFFFF">
              <a:alpha val="75000"/>
            </a:srgbClr>
          </a:solidFill>
          <a:ln w="180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7" name="Tinta 56">
                <a:extLst>
                  <a:ext uri="{FF2B5EF4-FFF2-40B4-BE49-F238E27FC236}">
                    <a16:creationId xmlns:a16="http://schemas.microsoft.com/office/drawing/2014/main" id="{5CB84E9B-6CE0-43F6-B4A5-7E399D8691BF}"/>
                  </a:ext>
                </a:extLst>
              </p14:cNvPr>
              <p14:cNvContentPartPr/>
              <p14:nvPr/>
            </p14:nvContentPartPr>
            <p14:xfrm>
              <a:off x="4188120" y="2933080"/>
              <a:ext cx="1024200" cy="1024200"/>
            </p14:xfrm>
          </p:contentPart>
        </mc:Choice>
        <mc:Fallback xmlns="">
          <p:pic>
            <p:nvPicPr>
              <p:cNvPr id="57" name="Tinta 56">
                <a:extLst>
                  <a:ext uri="{FF2B5EF4-FFF2-40B4-BE49-F238E27FC236}">
                    <a16:creationId xmlns:a16="http://schemas.microsoft.com/office/drawing/2014/main" id="{5CB84E9B-6CE0-43F6-B4A5-7E399D8691B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79480" y="2924440"/>
                <a:ext cx="1041840" cy="10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9" name="Tinta 58">
                <a:extLst>
                  <a:ext uri="{FF2B5EF4-FFF2-40B4-BE49-F238E27FC236}">
                    <a16:creationId xmlns:a16="http://schemas.microsoft.com/office/drawing/2014/main" id="{C3C59D1A-8D83-4A45-B96B-3A45EDA6063D}"/>
                  </a:ext>
                </a:extLst>
              </p14:cNvPr>
              <p14:cNvContentPartPr/>
              <p14:nvPr/>
            </p14:nvContentPartPr>
            <p14:xfrm>
              <a:off x="5580240" y="4335280"/>
              <a:ext cx="993600" cy="993600"/>
            </p14:xfrm>
          </p:contentPart>
        </mc:Choice>
        <mc:Fallback xmlns="">
          <p:pic>
            <p:nvPicPr>
              <p:cNvPr id="59" name="Tinta 58">
                <a:extLst>
                  <a:ext uri="{FF2B5EF4-FFF2-40B4-BE49-F238E27FC236}">
                    <a16:creationId xmlns:a16="http://schemas.microsoft.com/office/drawing/2014/main" id="{C3C59D1A-8D83-4A45-B96B-3A45EDA6063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71600" y="4326640"/>
                <a:ext cx="1011240" cy="101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9269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11184-239A-44CE-9921-B1A2FC52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0" y="845653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pt-BR" sz="4000" dirty="0"/>
              <a:t>Busca Gulosa:</a:t>
            </a:r>
            <a:br>
              <a:rPr lang="pt-BR" sz="4000" dirty="0"/>
            </a:br>
            <a:br>
              <a:rPr lang="pt-BR" dirty="0"/>
            </a:br>
            <a:r>
              <a:rPr lang="pt-BR" sz="2800" dirty="0"/>
              <a:t>Busca com profundidade limitada e poda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01B1CE-795C-4CCE-8B79-591E3815B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494" y="2966720"/>
            <a:ext cx="9648666" cy="2621280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Passamos uma profundidade k para a função</a:t>
            </a:r>
          </a:p>
          <a:p>
            <a:r>
              <a:rPr lang="pt-BR" dirty="0"/>
              <a:t>Fazemos busca em profundidade em todos os vizinhos de cada nó</a:t>
            </a:r>
          </a:p>
          <a:p>
            <a:r>
              <a:rPr lang="pt-BR" dirty="0"/>
              <a:t>A profundidade é limitada e não até o fim do grafo</a:t>
            </a:r>
          </a:p>
          <a:p>
            <a:r>
              <a:rPr lang="pt-BR" dirty="0"/>
              <a:t>Escolhemos o vizinho que pertence ao caminho de menor latência até a profundidade que atingimos.</a:t>
            </a:r>
          </a:p>
          <a:p>
            <a:r>
              <a:rPr lang="pt-BR" dirty="0"/>
              <a:t>Andamos só até esse melhor vizinho</a:t>
            </a:r>
          </a:p>
          <a:p>
            <a:r>
              <a:rPr lang="pt-BR" dirty="0"/>
              <a:t>Repetimos o procedimento.</a:t>
            </a:r>
          </a:p>
        </p:txBody>
      </p:sp>
    </p:spTree>
    <p:extLst>
      <p:ext uri="{BB962C8B-B14F-4D97-AF65-F5344CB8AC3E}">
        <p14:creationId xmlns:p14="http://schemas.microsoft.com/office/powerpoint/2010/main" val="347466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11184-239A-44CE-9921-B1A2FC52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0" y="845653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pt-BR" dirty="0"/>
              <a:t>Meta-</a:t>
            </a:r>
            <a:r>
              <a:rPr lang="pt-BR" dirty="0" err="1"/>
              <a:t>heuristica</a:t>
            </a:r>
            <a:r>
              <a:rPr lang="pt-BR" sz="4000" dirty="0"/>
              <a:t>:</a:t>
            </a:r>
            <a:br>
              <a:rPr lang="pt-BR" sz="4000" dirty="0"/>
            </a:br>
            <a:br>
              <a:rPr lang="pt-BR" dirty="0"/>
            </a:br>
            <a:r>
              <a:rPr lang="pt-BR" sz="2800" dirty="0" err="1"/>
              <a:t>Simulated</a:t>
            </a:r>
            <a:r>
              <a:rPr lang="pt-BR" sz="2800" dirty="0"/>
              <a:t> </a:t>
            </a:r>
            <a:r>
              <a:rPr lang="pt-BR" sz="2800" dirty="0" err="1"/>
              <a:t>annealing</a:t>
            </a:r>
            <a:endParaRPr lang="pt-BR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01B1CE-795C-4CCE-8B79-591E3815B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495" y="2966719"/>
            <a:ext cx="9496266" cy="3045627"/>
          </a:xfrm>
        </p:spPr>
        <p:txBody>
          <a:bodyPr>
            <a:normAutofit/>
          </a:bodyPr>
          <a:lstStyle/>
          <a:p>
            <a:r>
              <a:rPr lang="pt-BR" dirty="0"/>
              <a:t>Temperatura inicializada com 1000</a:t>
            </a:r>
          </a:p>
          <a:p>
            <a:r>
              <a:rPr lang="pt-BR" dirty="0"/>
              <a:t>Fator de 0.002 de diminuição de temperatura</a:t>
            </a:r>
          </a:p>
          <a:p>
            <a:r>
              <a:rPr lang="pt-BR" dirty="0"/>
              <a:t>Busca gulosa anterior como solução inicial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6818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11184-239A-44CE-9921-B1A2FC52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0" y="845653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pt-BR" dirty="0"/>
              <a:t>Meta-</a:t>
            </a:r>
            <a:r>
              <a:rPr lang="pt-BR" dirty="0" err="1"/>
              <a:t>heuristica</a:t>
            </a:r>
            <a:r>
              <a:rPr lang="pt-BR" sz="4000" dirty="0"/>
              <a:t>:</a:t>
            </a:r>
            <a:br>
              <a:rPr lang="pt-BR" sz="4000" dirty="0"/>
            </a:br>
            <a:br>
              <a:rPr lang="pt-BR" dirty="0"/>
            </a:br>
            <a:r>
              <a:rPr lang="pt-BR" sz="2800" dirty="0" err="1"/>
              <a:t>Simulated</a:t>
            </a:r>
            <a:r>
              <a:rPr lang="pt-BR" sz="2800" dirty="0"/>
              <a:t> </a:t>
            </a:r>
            <a:r>
              <a:rPr lang="pt-BR" sz="2800" dirty="0" err="1"/>
              <a:t>annealing</a:t>
            </a:r>
            <a:endParaRPr lang="pt-BR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01B1CE-795C-4CCE-8B79-591E3815B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495" y="2966719"/>
            <a:ext cx="9790905" cy="2743201"/>
          </a:xfrm>
        </p:spPr>
        <p:txBody>
          <a:bodyPr>
            <a:normAutofit/>
          </a:bodyPr>
          <a:lstStyle/>
          <a:p>
            <a:r>
              <a:rPr lang="pt-BR" dirty="0"/>
              <a:t>Enquanto temperatura é maior que 1: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pt-BR" dirty="0"/>
              <a:t>Calculamos vizinhança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pt-BR" dirty="0"/>
              <a:t>Passamos por toda a vizinhança</a:t>
            </a:r>
          </a:p>
          <a:p>
            <a:pPr lvl="3">
              <a:buFontTx/>
              <a:buChar char="-"/>
            </a:pPr>
            <a:r>
              <a:rPr lang="pt-BR" dirty="0"/>
              <a:t>Se vizinho for melhor que a solução corrente, tornamos ela como solução corrente e a procura continua</a:t>
            </a:r>
          </a:p>
          <a:p>
            <a:pPr lvl="3">
              <a:buFontTx/>
              <a:buChar char="-"/>
            </a:pPr>
            <a:r>
              <a:rPr lang="pt-BR" dirty="0"/>
              <a:t>Se for pior aceitamos a solução dentro de uma certa probabilidade e paramos loop</a:t>
            </a:r>
          </a:p>
          <a:p>
            <a:pPr lvl="3">
              <a:buFontTx/>
              <a:buChar char="-"/>
            </a:pPr>
            <a:endParaRPr lang="pt-BR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pt-BR" dirty="0"/>
              <a:t>Atualizamos temperatura</a:t>
            </a:r>
          </a:p>
        </p:txBody>
      </p:sp>
    </p:spTree>
    <p:extLst>
      <p:ext uri="{BB962C8B-B14F-4D97-AF65-F5344CB8AC3E}">
        <p14:creationId xmlns:p14="http://schemas.microsoft.com/office/powerpoint/2010/main" val="576518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11184-239A-44CE-9921-B1A2FC52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0" y="845653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pt-BR" dirty="0"/>
              <a:t>Meta-</a:t>
            </a:r>
            <a:r>
              <a:rPr lang="pt-BR" dirty="0" err="1"/>
              <a:t>heuristica</a:t>
            </a:r>
            <a:r>
              <a:rPr lang="pt-BR" sz="4000" dirty="0"/>
              <a:t>:</a:t>
            </a:r>
            <a:br>
              <a:rPr lang="pt-BR" sz="4000" dirty="0"/>
            </a:br>
            <a:br>
              <a:rPr lang="pt-BR" dirty="0"/>
            </a:br>
            <a:r>
              <a:rPr lang="pt-BR" sz="2800" dirty="0" err="1"/>
              <a:t>Simulated</a:t>
            </a:r>
            <a:r>
              <a:rPr lang="pt-BR" sz="2800" dirty="0"/>
              <a:t> </a:t>
            </a:r>
            <a:r>
              <a:rPr lang="pt-BR" sz="2800" dirty="0" err="1"/>
              <a:t>annealing</a:t>
            </a:r>
            <a:endParaRPr lang="pt-BR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01B1CE-795C-4CCE-8B79-591E3815B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511" y="2320206"/>
            <a:ext cx="7071128" cy="54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	</a:t>
            </a:r>
            <a:r>
              <a:rPr lang="pt-BR" sz="3200" dirty="0"/>
              <a:t>Vizinhanças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7369606-71A7-4D2A-9403-98734EC8CF4E}"/>
              </a:ext>
            </a:extLst>
          </p:cNvPr>
          <p:cNvSpPr txBox="1"/>
          <p:nvPr/>
        </p:nvSpPr>
        <p:spPr>
          <a:xfrm>
            <a:off x="1612621" y="2861730"/>
            <a:ext cx="2976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2-Opt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785487F0-5C84-4360-A2A1-2FF74F902BDE}"/>
              </a:ext>
            </a:extLst>
          </p:cNvPr>
          <p:cNvSpPr/>
          <p:nvPr/>
        </p:nvSpPr>
        <p:spPr>
          <a:xfrm>
            <a:off x="489206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53D3B27A-BACF-4A1C-93D4-5FFFEE49BE29}"/>
              </a:ext>
            </a:extLst>
          </p:cNvPr>
          <p:cNvSpPr/>
          <p:nvPr/>
        </p:nvSpPr>
        <p:spPr>
          <a:xfrm>
            <a:off x="576582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9F2E3B3A-E616-42E7-9538-A98D22F3F07A}"/>
              </a:ext>
            </a:extLst>
          </p:cNvPr>
          <p:cNvSpPr/>
          <p:nvPr/>
        </p:nvSpPr>
        <p:spPr>
          <a:xfrm>
            <a:off x="666702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AF7D96C6-F82E-4619-AC46-97C610389364}"/>
              </a:ext>
            </a:extLst>
          </p:cNvPr>
          <p:cNvSpPr/>
          <p:nvPr/>
        </p:nvSpPr>
        <p:spPr>
          <a:xfrm>
            <a:off x="754486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96C93668-5640-4344-B5AE-E2A185314D13}"/>
              </a:ext>
            </a:extLst>
          </p:cNvPr>
          <p:cNvSpPr/>
          <p:nvPr/>
        </p:nvSpPr>
        <p:spPr>
          <a:xfrm>
            <a:off x="842270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99B8FA62-104A-4FE0-ACE6-3530CD5A1BEB}"/>
              </a:ext>
            </a:extLst>
          </p:cNvPr>
          <p:cNvSpPr/>
          <p:nvPr/>
        </p:nvSpPr>
        <p:spPr>
          <a:xfrm>
            <a:off x="930054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509AA95-C6E4-43A8-A526-B009C9D24EC3}"/>
              </a:ext>
            </a:extLst>
          </p:cNvPr>
          <p:cNvSpPr txBox="1"/>
          <p:nvPr/>
        </p:nvSpPr>
        <p:spPr>
          <a:xfrm>
            <a:off x="500752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E5ABF49-0B8E-4ACE-A80F-4C9C1AE0CC25}"/>
              </a:ext>
            </a:extLst>
          </p:cNvPr>
          <p:cNvSpPr txBox="1"/>
          <p:nvPr/>
        </p:nvSpPr>
        <p:spPr>
          <a:xfrm>
            <a:off x="588128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6FCC04B-B5F7-41B2-9097-4A5C4CF2D810}"/>
              </a:ext>
            </a:extLst>
          </p:cNvPr>
          <p:cNvSpPr txBox="1"/>
          <p:nvPr/>
        </p:nvSpPr>
        <p:spPr>
          <a:xfrm>
            <a:off x="678248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D9D7ACA-D931-48C8-AE74-C893D0CF40EC}"/>
              </a:ext>
            </a:extLst>
          </p:cNvPr>
          <p:cNvSpPr txBox="1"/>
          <p:nvPr/>
        </p:nvSpPr>
        <p:spPr>
          <a:xfrm>
            <a:off x="766032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3BDDC9A-C5C1-4A8C-BA82-5F9C49C56152}"/>
              </a:ext>
            </a:extLst>
          </p:cNvPr>
          <p:cNvSpPr txBox="1"/>
          <p:nvPr/>
        </p:nvSpPr>
        <p:spPr>
          <a:xfrm>
            <a:off x="853816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9DD02DE4-DE23-4F40-857D-C4439FCD9DCF}"/>
              </a:ext>
            </a:extLst>
          </p:cNvPr>
          <p:cNvSpPr txBox="1"/>
          <p:nvPr/>
        </p:nvSpPr>
        <p:spPr>
          <a:xfrm>
            <a:off x="9424568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0596966-7710-43AF-A26D-4B87970DF133}"/>
              </a:ext>
            </a:extLst>
          </p:cNvPr>
          <p:cNvSpPr txBox="1"/>
          <p:nvPr/>
        </p:nvSpPr>
        <p:spPr>
          <a:xfrm>
            <a:off x="1741651" y="3516550"/>
            <a:ext cx="2506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Solução Base: </a:t>
            </a:r>
          </a:p>
        </p:txBody>
      </p:sp>
    </p:spTree>
    <p:extLst>
      <p:ext uri="{BB962C8B-B14F-4D97-AF65-F5344CB8AC3E}">
        <p14:creationId xmlns:p14="http://schemas.microsoft.com/office/powerpoint/2010/main" val="139324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11184-239A-44CE-9921-B1A2FC52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0" y="845653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pt-BR" dirty="0"/>
              <a:t>Meta-</a:t>
            </a:r>
            <a:r>
              <a:rPr lang="pt-BR" dirty="0" err="1"/>
              <a:t>heuristica</a:t>
            </a:r>
            <a:r>
              <a:rPr lang="pt-BR" sz="4000" dirty="0"/>
              <a:t>:</a:t>
            </a:r>
            <a:br>
              <a:rPr lang="pt-BR" sz="4000" dirty="0"/>
            </a:br>
            <a:br>
              <a:rPr lang="pt-BR" dirty="0"/>
            </a:br>
            <a:r>
              <a:rPr lang="pt-BR" sz="2800" dirty="0" err="1"/>
              <a:t>Simulated</a:t>
            </a:r>
            <a:r>
              <a:rPr lang="pt-BR" sz="2800" dirty="0"/>
              <a:t> </a:t>
            </a:r>
            <a:r>
              <a:rPr lang="pt-BR" sz="2800" dirty="0" err="1"/>
              <a:t>annealing</a:t>
            </a:r>
            <a:endParaRPr lang="pt-BR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01B1CE-795C-4CCE-8B79-591E3815B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511" y="2320206"/>
            <a:ext cx="7071128" cy="54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	</a:t>
            </a:r>
            <a:r>
              <a:rPr lang="pt-BR" sz="3200" dirty="0"/>
              <a:t>Vizinhanças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7369606-71A7-4D2A-9403-98734EC8CF4E}"/>
              </a:ext>
            </a:extLst>
          </p:cNvPr>
          <p:cNvSpPr txBox="1"/>
          <p:nvPr/>
        </p:nvSpPr>
        <p:spPr>
          <a:xfrm>
            <a:off x="1612621" y="2861730"/>
            <a:ext cx="2976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2-Opt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785487F0-5C84-4360-A2A1-2FF74F902BDE}"/>
              </a:ext>
            </a:extLst>
          </p:cNvPr>
          <p:cNvSpPr/>
          <p:nvPr/>
        </p:nvSpPr>
        <p:spPr>
          <a:xfrm>
            <a:off x="489206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53D3B27A-BACF-4A1C-93D4-5FFFEE49BE29}"/>
              </a:ext>
            </a:extLst>
          </p:cNvPr>
          <p:cNvSpPr/>
          <p:nvPr/>
        </p:nvSpPr>
        <p:spPr>
          <a:xfrm>
            <a:off x="576582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9F2E3B3A-E616-42E7-9538-A98D22F3F07A}"/>
              </a:ext>
            </a:extLst>
          </p:cNvPr>
          <p:cNvSpPr/>
          <p:nvPr/>
        </p:nvSpPr>
        <p:spPr>
          <a:xfrm>
            <a:off x="666702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AF7D96C6-F82E-4619-AC46-97C610389364}"/>
              </a:ext>
            </a:extLst>
          </p:cNvPr>
          <p:cNvSpPr/>
          <p:nvPr/>
        </p:nvSpPr>
        <p:spPr>
          <a:xfrm>
            <a:off x="754486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96C93668-5640-4344-B5AE-E2A185314D13}"/>
              </a:ext>
            </a:extLst>
          </p:cNvPr>
          <p:cNvSpPr/>
          <p:nvPr/>
        </p:nvSpPr>
        <p:spPr>
          <a:xfrm>
            <a:off x="842270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99B8FA62-104A-4FE0-ACE6-3530CD5A1BEB}"/>
              </a:ext>
            </a:extLst>
          </p:cNvPr>
          <p:cNvSpPr/>
          <p:nvPr/>
        </p:nvSpPr>
        <p:spPr>
          <a:xfrm>
            <a:off x="930054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509AA95-C6E4-43A8-A526-B009C9D24EC3}"/>
              </a:ext>
            </a:extLst>
          </p:cNvPr>
          <p:cNvSpPr txBox="1"/>
          <p:nvPr/>
        </p:nvSpPr>
        <p:spPr>
          <a:xfrm>
            <a:off x="500752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E5ABF49-0B8E-4ACE-A80F-4C9C1AE0CC25}"/>
              </a:ext>
            </a:extLst>
          </p:cNvPr>
          <p:cNvSpPr txBox="1"/>
          <p:nvPr/>
        </p:nvSpPr>
        <p:spPr>
          <a:xfrm>
            <a:off x="588128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6FCC04B-B5F7-41B2-9097-4A5C4CF2D810}"/>
              </a:ext>
            </a:extLst>
          </p:cNvPr>
          <p:cNvSpPr txBox="1"/>
          <p:nvPr/>
        </p:nvSpPr>
        <p:spPr>
          <a:xfrm>
            <a:off x="678248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D9D7ACA-D931-48C8-AE74-C893D0CF40EC}"/>
              </a:ext>
            </a:extLst>
          </p:cNvPr>
          <p:cNvSpPr txBox="1"/>
          <p:nvPr/>
        </p:nvSpPr>
        <p:spPr>
          <a:xfrm>
            <a:off x="766032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3BDDC9A-C5C1-4A8C-BA82-5F9C49C56152}"/>
              </a:ext>
            </a:extLst>
          </p:cNvPr>
          <p:cNvSpPr txBox="1"/>
          <p:nvPr/>
        </p:nvSpPr>
        <p:spPr>
          <a:xfrm>
            <a:off x="853816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9DD02DE4-DE23-4F40-857D-C4439FCD9DCF}"/>
              </a:ext>
            </a:extLst>
          </p:cNvPr>
          <p:cNvSpPr txBox="1"/>
          <p:nvPr/>
        </p:nvSpPr>
        <p:spPr>
          <a:xfrm>
            <a:off x="9424568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0596966-7710-43AF-A26D-4B87970DF133}"/>
              </a:ext>
            </a:extLst>
          </p:cNvPr>
          <p:cNvSpPr txBox="1"/>
          <p:nvPr/>
        </p:nvSpPr>
        <p:spPr>
          <a:xfrm>
            <a:off x="1741651" y="3516550"/>
            <a:ext cx="2506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Solução Base: 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1AB6AE12-B53A-4828-973F-1C2AC8BDFE42}"/>
              </a:ext>
            </a:extLst>
          </p:cNvPr>
          <p:cNvSpPr/>
          <p:nvPr/>
        </p:nvSpPr>
        <p:spPr>
          <a:xfrm>
            <a:off x="489206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E593263C-893F-43A8-8AD8-C10D915E7FC5}"/>
              </a:ext>
            </a:extLst>
          </p:cNvPr>
          <p:cNvSpPr/>
          <p:nvPr/>
        </p:nvSpPr>
        <p:spPr>
          <a:xfrm>
            <a:off x="576582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088E2976-0775-4241-8F99-6565C08094E3}"/>
              </a:ext>
            </a:extLst>
          </p:cNvPr>
          <p:cNvSpPr/>
          <p:nvPr/>
        </p:nvSpPr>
        <p:spPr>
          <a:xfrm>
            <a:off x="666702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08B4D1EE-8255-4107-9B16-DF754D69B16D}"/>
              </a:ext>
            </a:extLst>
          </p:cNvPr>
          <p:cNvSpPr/>
          <p:nvPr/>
        </p:nvSpPr>
        <p:spPr>
          <a:xfrm>
            <a:off x="754486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23AA115E-5162-41D9-BD01-C2C2277B50AE}"/>
              </a:ext>
            </a:extLst>
          </p:cNvPr>
          <p:cNvSpPr/>
          <p:nvPr/>
        </p:nvSpPr>
        <p:spPr>
          <a:xfrm>
            <a:off x="842270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92EF68B2-33A8-4988-97B3-C1207D97B869}"/>
              </a:ext>
            </a:extLst>
          </p:cNvPr>
          <p:cNvSpPr/>
          <p:nvPr/>
        </p:nvSpPr>
        <p:spPr>
          <a:xfrm>
            <a:off x="930054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680B9673-BD7C-4F45-ADE7-C2011627CC40}"/>
              </a:ext>
            </a:extLst>
          </p:cNvPr>
          <p:cNvSpPr txBox="1"/>
          <p:nvPr/>
        </p:nvSpPr>
        <p:spPr>
          <a:xfrm>
            <a:off x="500752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10C5F69C-53E2-4824-A7E7-2B0BE43240B4}"/>
              </a:ext>
            </a:extLst>
          </p:cNvPr>
          <p:cNvSpPr txBox="1"/>
          <p:nvPr/>
        </p:nvSpPr>
        <p:spPr>
          <a:xfrm>
            <a:off x="588128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84A6344-014B-4C69-BB49-F145875BF8B6}"/>
              </a:ext>
            </a:extLst>
          </p:cNvPr>
          <p:cNvSpPr txBox="1"/>
          <p:nvPr/>
        </p:nvSpPr>
        <p:spPr>
          <a:xfrm>
            <a:off x="678248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E0D8EA15-E7DD-4ECE-B76B-BED0D3C58A64}"/>
              </a:ext>
            </a:extLst>
          </p:cNvPr>
          <p:cNvSpPr txBox="1"/>
          <p:nvPr/>
        </p:nvSpPr>
        <p:spPr>
          <a:xfrm>
            <a:off x="766032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C62899B3-2AC0-469A-8AF9-3FF5D68774BB}"/>
              </a:ext>
            </a:extLst>
          </p:cNvPr>
          <p:cNvSpPr txBox="1"/>
          <p:nvPr/>
        </p:nvSpPr>
        <p:spPr>
          <a:xfrm>
            <a:off x="853816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7FC6901B-30BD-4C4B-B192-7B94219A34B8}"/>
              </a:ext>
            </a:extLst>
          </p:cNvPr>
          <p:cNvSpPr txBox="1"/>
          <p:nvPr/>
        </p:nvSpPr>
        <p:spPr>
          <a:xfrm>
            <a:off x="9424568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056A89E-C2B2-4F4C-AC1E-D420C8B8002F}"/>
              </a:ext>
            </a:extLst>
          </p:cNvPr>
          <p:cNvSpPr txBox="1"/>
          <p:nvPr/>
        </p:nvSpPr>
        <p:spPr>
          <a:xfrm>
            <a:off x="1916318" y="4305373"/>
            <a:ext cx="2415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Primeira</a:t>
            </a:r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EE33E7EB-1802-4ECF-A2C5-0EE3CFC492FA}"/>
              </a:ext>
            </a:extLst>
          </p:cNvPr>
          <p:cNvSpPr/>
          <p:nvPr/>
        </p:nvSpPr>
        <p:spPr>
          <a:xfrm>
            <a:off x="5713200" y="3261360"/>
            <a:ext cx="1609287" cy="921840"/>
          </a:xfrm>
          <a:prstGeom prst="rect">
            <a:avLst/>
          </a:prstGeom>
          <a:noFill/>
          <a:ln w="18000">
            <a:solidFill>
              <a:srgbClr val="AB0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AB008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540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11184-239A-44CE-9921-B1A2FC52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0" y="845653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pt-BR" dirty="0"/>
              <a:t>Meta-</a:t>
            </a:r>
            <a:r>
              <a:rPr lang="pt-BR" dirty="0" err="1"/>
              <a:t>heuristica</a:t>
            </a:r>
            <a:r>
              <a:rPr lang="pt-BR" sz="4000" dirty="0"/>
              <a:t>:</a:t>
            </a:r>
            <a:br>
              <a:rPr lang="pt-BR" sz="4000" dirty="0"/>
            </a:br>
            <a:br>
              <a:rPr lang="pt-BR" dirty="0"/>
            </a:br>
            <a:r>
              <a:rPr lang="pt-BR" sz="2800" dirty="0" err="1"/>
              <a:t>Simulated</a:t>
            </a:r>
            <a:r>
              <a:rPr lang="pt-BR" sz="2800" dirty="0"/>
              <a:t> </a:t>
            </a:r>
            <a:r>
              <a:rPr lang="pt-BR" sz="2800" dirty="0" err="1"/>
              <a:t>annealing</a:t>
            </a:r>
            <a:endParaRPr lang="pt-BR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01B1CE-795C-4CCE-8B79-591E3815B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511" y="2320206"/>
            <a:ext cx="7071128" cy="54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	</a:t>
            </a:r>
            <a:r>
              <a:rPr lang="pt-BR" sz="3200" dirty="0"/>
              <a:t>Vizinhanças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7369606-71A7-4D2A-9403-98734EC8CF4E}"/>
              </a:ext>
            </a:extLst>
          </p:cNvPr>
          <p:cNvSpPr txBox="1"/>
          <p:nvPr/>
        </p:nvSpPr>
        <p:spPr>
          <a:xfrm>
            <a:off x="1612621" y="2861730"/>
            <a:ext cx="2976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2-Opt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785487F0-5C84-4360-A2A1-2FF74F902BDE}"/>
              </a:ext>
            </a:extLst>
          </p:cNvPr>
          <p:cNvSpPr/>
          <p:nvPr/>
        </p:nvSpPr>
        <p:spPr>
          <a:xfrm>
            <a:off x="489206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53D3B27A-BACF-4A1C-93D4-5FFFEE49BE29}"/>
              </a:ext>
            </a:extLst>
          </p:cNvPr>
          <p:cNvSpPr/>
          <p:nvPr/>
        </p:nvSpPr>
        <p:spPr>
          <a:xfrm>
            <a:off x="576582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9F2E3B3A-E616-42E7-9538-A98D22F3F07A}"/>
              </a:ext>
            </a:extLst>
          </p:cNvPr>
          <p:cNvSpPr/>
          <p:nvPr/>
        </p:nvSpPr>
        <p:spPr>
          <a:xfrm>
            <a:off x="666702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AF7D96C6-F82E-4619-AC46-97C610389364}"/>
              </a:ext>
            </a:extLst>
          </p:cNvPr>
          <p:cNvSpPr/>
          <p:nvPr/>
        </p:nvSpPr>
        <p:spPr>
          <a:xfrm>
            <a:off x="754486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96C93668-5640-4344-B5AE-E2A185314D13}"/>
              </a:ext>
            </a:extLst>
          </p:cNvPr>
          <p:cNvSpPr/>
          <p:nvPr/>
        </p:nvSpPr>
        <p:spPr>
          <a:xfrm>
            <a:off x="842270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99B8FA62-104A-4FE0-ACE6-3530CD5A1BEB}"/>
              </a:ext>
            </a:extLst>
          </p:cNvPr>
          <p:cNvSpPr/>
          <p:nvPr/>
        </p:nvSpPr>
        <p:spPr>
          <a:xfrm>
            <a:off x="930054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509AA95-C6E4-43A8-A526-B009C9D24EC3}"/>
              </a:ext>
            </a:extLst>
          </p:cNvPr>
          <p:cNvSpPr txBox="1"/>
          <p:nvPr/>
        </p:nvSpPr>
        <p:spPr>
          <a:xfrm>
            <a:off x="500752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E5ABF49-0B8E-4ACE-A80F-4C9C1AE0CC25}"/>
              </a:ext>
            </a:extLst>
          </p:cNvPr>
          <p:cNvSpPr txBox="1"/>
          <p:nvPr/>
        </p:nvSpPr>
        <p:spPr>
          <a:xfrm>
            <a:off x="588128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6FCC04B-B5F7-41B2-9097-4A5C4CF2D810}"/>
              </a:ext>
            </a:extLst>
          </p:cNvPr>
          <p:cNvSpPr txBox="1"/>
          <p:nvPr/>
        </p:nvSpPr>
        <p:spPr>
          <a:xfrm>
            <a:off x="678248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D9D7ACA-D931-48C8-AE74-C893D0CF40EC}"/>
              </a:ext>
            </a:extLst>
          </p:cNvPr>
          <p:cNvSpPr txBox="1"/>
          <p:nvPr/>
        </p:nvSpPr>
        <p:spPr>
          <a:xfrm>
            <a:off x="766032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3BDDC9A-C5C1-4A8C-BA82-5F9C49C56152}"/>
              </a:ext>
            </a:extLst>
          </p:cNvPr>
          <p:cNvSpPr txBox="1"/>
          <p:nvPr/>
        </p:nvSpPr>
        <p:spPr>
          <a:xfrm>
            <a:off x="853816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9DD02DE4-DE23-4F40-857D-C4439FCD9DCF}"/>
              </a:ext>
            </a:extLst>
          </p:cNvPr>
          <p:cNvSpPr txBox="1"/>
          <p:nvPr/>
        </p:nvSpPr>
        <p:spPr>
          <a:xfrm>
            <a:off x="9424568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0596966-7710-43AF-A26D-4B87970DF133}"/>
              </a:ext>
            </a:extLst>
          </p:cNvPr>
          <p:cNvSpPr txBox="1"/>
          <p:nvPr/>
        </p:nvSpPr>
        <p:spPr>
          <a:xfrm>
            <a:off x="1741651" y="3516550"/>
            <a:ext cx="2506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Solução Base: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056A89E-C2B2-4F4C-AC1E-D420C8B8002F}"/>
              </a:ext>
            </a:extLst>
          </p:cNvPr>
          <p:cNvSpPr txBox="1"/>
          <p:nvPr/>
        </p:nvSpPr>
        <p:spPr>
          <a:xfrm>
            <a:off x="1916318" y="4305373"/>
            <a:ext cx="2415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Primeira</a:t>
            </a:r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72C6C0D2-2C59-4764-BBDE-70EC3BD8FF16}"/>
              </a:ext>
            </a:extLst>
          </p:cNvPr>
          <p:cNvSpPr/>
          <p:nvPr/>
        </p:nvSpPr>
        <p:spPr>
          <a:xfrm>
            <a:off x="489206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B27E9914-6DCE-4DB8-9A26-48A6CB2D4CCA}"/>
              </a:ext>
            </a:extLst>
          </p:cNvPr>
          <p:cNvSpPr/>
          <p:nvPr/>
        </p:nvSpPr>
        <p:spPr>
          <a:xfrm>
            <a:off x="576582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4C85F8E8-8AAB-4024-89C6-DAE83292B5CF}"/>
              </a:ext>
            </a:extLst>
          </p:cNvPr>
          <p:cNvSpPr/>
          <p:nvPr/>
        </p:nvSpPr>
        <p:spPr>
          <a:xfrm>
            <a:off x="666702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332C3BEA-FD0F-4378-BEB4-02CC4F36EFE2}"/>
              </a:ext>
            </a:extLst>
          </p:cNvPr>
          <p:cNvSpPr/>
          <p:nvPr/>
        </p:nvSpPr>
        <p:spPr>
          <a:xfrm>
            <a:off x="754486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A4A51D05-7BC5-45F0-BF04-8568373E0D19}"/>
              </a:ext>
            </a:extLst>
          </p:cNvPr>
          <p:cNvSpPr/>
          <p:nvPr/>
        </p:nvSpPr>
        <p:spPr>
          <a:xfrm>
            <a:off x="842270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28690975-54B9-4FD4-9537-D645404588B6}"/>
              </a:ext>
            </a:extLst>
          </p:cNvPr>
          <p:cNvSpPr/>
          <p:nvPr/>
        </p:nvSpPr>
        <p:spPr>
          <a:xfrm>
            <a:off x="930054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7E421B21-7626-45ED-9A90-4A7122A710DE}"/>
              </a:ext>
            </a:extLst>
          </p:cNvPr>
          <p:cNvSpPr txBox="1"/>
          <p:nvPr/>
        </p:nvSpPr>
        <p:spPr>
          <a:xfrm>
            <a:off x="5007527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67FA4E32-5072-44B2-9DD4-066B24054C19}"/>
              </a:ext>
            </a:extLst>
          </p:cNvPr>
          <p:cNvSpPr txBox="1"/>
          <p:nvPr/>
        </p:nvSpPr>
        <p:spPr>
          <a:xfrm>
            <a:off x="5881287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A80007FB-B35E-45F0-AA87-538B81B895BE}"/>
              </a:ext>
            </a:extLst>
          </p:cNvPr>
          <p:cNvSpPr txBox="1"/>
          <p:nvPr/>
        </p:nvSpPr>
        <p:spPr>
          <a:xfrm>
            <a:off x="6782487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E42ED54C-5CF1-4F77-A7B0-E67998793BB3}"/>
              </a:ext>
            </a:extLst>
          </p:cNvPr>
          <p:cNvSpPr txBox="1"/>
          <p:nvPr/>
        </p:nvSpPr>
        <p:spPr>
          <a:xfrm>
            <a:off x="7660327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B40DE2EA-E62F-4A56-ADFD-AACCB36654D7}"/>
              </a:ext>
            </a:extLst>
          </p:cNvPr>
          <p:cNvSpPr txBox="1"/>
          <p:nvPr/>
        </p:nvSpPr>
        <p:spPr>
          <a:xfrm>
            <a:off x="8538167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230195A3-CD15-42BB-87D0-65B5C2C52376}"/>
              </a:ext>
            </a:extLst>
          </p:cNvPr>
          <p:cNvSpPr txBox="1"/>
          <p:nvPr/>
        </p:nvSpPr>
        <p:spPr>
          <a:xfrm>
            <a:off x="9424568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5EF30B9-403F-4062-BDD3-6B83352B494F}"/>
              </a:ext>
            </a:extLst>
          </p:cNvPr>
          <p:cNvSpPr txBox="1"/>
          <p:nvPr/>
        </p:nvSpPr>
        <p:spPr>
          <a:xfrm>
            <a:off x="1930400" y="5164962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Segunda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2A32EE0-5B35-4008-9F1F-C5D8BE5BA437}"/>
              </a:ext>
            </a:extLst>
          </p:cNvPr>
          <p:cNvSpPr/>
          <p:nvPr/>
        </p:nvSpPr>
        <p:spPr>
          <a:xfrm>
            <a:off x="5554440" y="3264840"/>
            <a:ext cx="2700000" cy="900000"/>
          </a:xfrm>
          <a:prstGeom prst="rect">
            <a:avLst/>
          </a:prstGeom>
          <a:noFill/>
          <a:ln w="18000">
            <a:solidFill>
              <a:srgbClr val="AB0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AB008B"/>
              </a:solidFill>
            </a:endParaRPr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97031947-3695-4E4A-9838-E069A34C3A38}"/>
              </a:ext>
            </a:extLst>
          </p:cNvPr>
          <p:cNvSpPr/>
          <p:nvPr/>
        </p:nvSpPr>
        <p:spPr>
          <a:xfrm>
            <a:off x="489206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1" name="Elipse 70">
            <a:extLst>
              <a:ext uri="{FF2B5EF4-FFF2-40B4-BE49-F238E27FC236}">
                <a16:creationId xmlns:a16="http://schemas.microsoft.com/office/drawing/2014/main" id="{D88F7926-3123-4AE6-8400-CCBE9A0EAFE1}"/>
              </a:ext>
            </a:extLst>
          </p:cNvPr>
          <p:cNvSpPr/>
          <p:nvPr/>
        </p:nvSpPr>
        <p:spPr>
          <a:xfrm>
            <a:off x="576582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134B83B0-FA20-4DFD-8940-E445CE5780CF}"/>
              </a:ext>
            </a:extLst>
          </p:cNvPr>
          <p:cNvSpPr/>
          <p:nvPr/>
        </p:nvSpPr>
        <p:spPr>
          <a:xfrm>
            <a:off x="666702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EC4DEB65-7584-4532-9EFB-33C0716C78E7}"/>
              </a:ext>
            </a:extLst>
          </p:cNvPr>
          <p:cNvSpPr/>
          <p:nvPr/>
        </p:nvSpPr>
        <p:spPr>
          <a:xfrm>
            <a:off x="754486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DC993B7C-3D06-48F4-A39E-E6D47E0D73D1}"/>
              </a:ext>
            </a:extLst>
          </p:cNvPr>
          <p:cNvSpPr/>
          <p:nvPr/>
        </p:nvSpPr>
        <p:spPr>
          <a:xfrm>
            <a:off x="842270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A331D323-7F5A-48DC-8AEF-5A7EFE19E9C1}"/>
              </a:ext>
            </a:extLst>
          </p:cNvPr>
          <p:cNvSpPr/>
          <p:nvPr/>
        </p:nvSpPr>
        <p:spPr>
          <a:xfrm>
            <a:off x="930054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3277C813-26B3-4319-B614-6171297575B8}"/>
              </a:ext>
            </a:extLst>
          </p:cNvPr>
          <p:cNvSpPr txBox="1"/>
          <p:nvPr/>
        </p:nvSpPr>
        <p:spPr>
          <a:xfrm>
            <a:off x="500752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7DF67B29-CD11-4FB6-8ABF-0E4325BD322A}"/>
              </a:ext>
            </a:extLst>
          </p:cNvPr>
          <p:cNvSpPr txBox="1"/>
          <p:nvPr/>
        </p:nvSpPr>
        <p:spPr>
          <a:xfrm>
            <a:off x="588128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D351239C-978A-4771-8DC6-0C967BC89ED0}"/>
              </a:ext>
            </a:extLst>
          </p:cNvPr>
          <p:cNvSpPr txBox="1"/>
          <p:nvPr/>
        </p:nvSpPr>
        <p:spPr>
          <a:xfrm>
            <a:off x="678248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D28B2F5D-B9ED-4652-A1EF-255231EFB264}"/>
              </a:ext>
            </a:extLst>
          </p:cNvPr>
          <p:cNvSpPr txBox="1"/>
          <p:nvPr/>
        </p:nvSpPr>
        <p:spPr>
          <a:xfrm>
            <a:off x="766032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86F1237A-7893-4609-BA85-F307A67AD236}"/>
              </a:ext>
            </a:extLst>
          </p:cNvPr>
          <p:cNvSpPr txBox="1"/>
          <p:nvPr/>
        </p:nvSpPr>
        <p:spPr>
          <a:xfrm>
            <a:off x="853816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9CECFC37-62D8-4B46-B926-BE3AD9D68D1D}"/>
              </a:ext>
            </a:extLst>
          </p:cNvPr>
          <p:cNvSpPr txBox="1"/>
          <p:nvPr/>
        </p:nvSpPr>
        <p:spPr>
          <a:xfrm>
            <a:off x="9424568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164746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11184-239A-44CE-9921-B1A2FC52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0" y="845653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pt-BR" dirty="0"/>
              <a:t>Meta-</a:t>
            </a:r>
            <a:r>
              <a:rPr lang="pt-BR" dirty="0" err="1"/>
              <a:t>heuristica</a:t>
            </a:r>
            <a:r>
              <a:rPr lang="pt-BR" sz="4000" dirty="0"/>
              <a:t>:</a:t>
            </a:r>
            <a:br>
              <a:rPr lang="pt-BR" sz="4000" dirty="0"/>
            </a:br>
            <a:br>
              <a:rPr lang="pt-BR" dirty="0"/>
            </a:br>
            <a:r>
              <a:rPr lang="pt-BR" sz="2800" dirty="0" err="1"/>
              <a:t>Simulated</a:t>
            </a:r>
            <a:r>
              <a:rPr lang="pt-BR" sz="2800" dirty="0"/>
              <a:t> </a:t>
            </a:r>
            <a:r>
              <a:rPr lang="pt-BR" sz="2800" dirty="0" err="1"/>
              <a:t>annealing</a:t>
            </a:r>
            <a:endParaRPr lang="pt-BR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01B1CE-795C-4CCE-8B79-591E3815B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511" y="2320206"/>
            <a:ext cx="7071128" cy="54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	</a:t>
            </a:r>
            <a:r>
              <a:rPr lang="pt-BR" sz="3200" dirty="0"/>
              <a:t>Vizinhanças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7369606-71A7-4D2A-9403-98734EC8CF4E}"/>
              </a:ext>
            </a:extLst>
          </p:cNvPr>
          <p:cNvSpPr txBox="1"/>
          <p:nvPr/>
        </p:nvSpPr>
        <p:spPr>
          <a:xfrm>
            <a:off x="1612621" y="2861730"/>
            <a:ext cx="2976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2-Opt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785487F0-5C84-4360-A2A1-2FF74F902BDE}"/>
              </a:ext>
            </a:extLst>
          </p:cNvPr>
          <p:cNvSpPr/>
          <p:nvPr/>
        </p:nvSpPr>
        <p:spPr>
          <a:xfrm>
            <a:off x="489206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53D3B27A-BACF-4A1C-93D4-5FFFEE49BE29}"/>
              </a:ext>
            </a:extLst>
          </p:cNvPr>
          <p:cNvSpPr/>
          <p:nvPr/>
        </p:nvSpPr>
        <p:spPr>
          <a:xfrm>
            <a:off x="576582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9F2E3B3A-E616-42E7-9538-A98D22F3F07A}"/>
              </a:ext>
            </a:extLst>
          </p:cNvPr>
          <p:cNvSpPr/>
          <p:nvPr/>
        </p:nvSpPr>
        <p:spPr>
          <a:xfrm>
            <a:off x="666702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AF7D96C6-F82E-4619-AC46-97C610389364}"/>
              </a:ext>
            </a:extLst>
          </p:cNvPr>
          <p:cNvSpPr/>
          <p:nvPr/>
        </p:nvSpPr>
        <p:spPr>
          <a:xfrm>
            <a:off x="754486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96C93668-5640-4344-B5AE-E2A185314D13}"/>
              </a:ext>
            </a:extLst>
          </p:cNvPr>
          <p:cNvSpPr/>
          <p:nvPr/>
        </p:nvSpPr>
        <p:spPr>
          <a:xfrm>
            <a:off x="842270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99B8FA62-104A-4FE0-ACE6-3530CD5A1BEB}"/>
              </a:ext>
            </a:extLst>
          </p:cNvPr>
          <p:cNvSpPr/>
          <p:nvPr/>
        </p:nvSpPr>
        <p:spPr>
          <a:xfrm>
            <a:off x="930054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509AA95-C6E4-43A8-A526-B009C9D24EC3}"/>
              </a:ext>
            </a:extLst>
          </p:cNvPr>
          <p:cNvSpPr txBox="1"/>
          <p:nvPr/>
        </p:nvSpPr>
        <p:spPr>
          <a:xfrm>
            <a:off x="500752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E5ABF49-0B8E-4ACE-A80F-4C9C1AE0CC25}"/>
              </a:ext>
            </a:extLst>
          </p:cNvPr>
          <p:cNvSpPr txBox="1"/>
          <p:nvPr/>
        </p:nvSpPr>
        <p:spPr>
          <a:xfrm>
            <a:off x="588128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6FCC04B-B5F7-41B2-9097-4A5C4CF2D810}"/>
              </a:ext>
            </a:extLst>
          </p:cNvPr>
          <p:cNvSpPr txBox="1"/>
          <p:nvPr/>
        </p:nvSpPr>
        <p:spPr>
          <a:xfrm>
            <a:off x="678248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D9D7ACA-D931-48C8-AE74-C893D0CF40EC}"/>
              </a:ext>
            </a:extLst>
          </p:cNvPr>
          <p:cNvSpPr txBox="1"/>
          <p:nvPr/>
        </p:nvSpPr>
        <p:spPr>
          <a:xfrm>
            <a:off x="766032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3BDDC9A-C5C1-4A8C-BA82-5F9C49C56152}"/>
              </a:ext>
            </a:extLst>
          </p:cNvPr>
          <p:cNvSpPr txBox="1"/>
          <p:nvPr/>
        </p:nvSpPr>
        <p:spPr>
          <a:xfrm>
            <a:off x="853816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9DD02DE4-DE23-4F40-857D-C4439FCD9DCF}"/>
              </a:ext>
            </a:extLst>
          </p:cNvPr>
          <p:cNvSpPr txBox="1"/>
          <p:nvPr/>
        </p:nvSpPr>
        <p:spPr>
          <a:xfrm>
            <a:off x="9424568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0596966-7710-43AF-A26D-4B87970DF133}"/>
              </a:ext>
            </a:extLst>
          </p:cNvPr>
          <p:cNvSpPr txBox="1"/>
          <p:nvPr/>
        </p:nvSpPr>
        <p:spPr>
          <a:xfrm>
            <a:off x="1741651" y="3516550"/>
            <a:ext cx="2506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Solução Base: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056A89E-C2B2-4F4C-AC1E-D420C8B8002F}"/>
              </a:ext>
            </a:extLst>
          </p:cNvPr>
          <p:cNvSpPr txBox="1"/>
          <p:nvPr/>
        </p:nvSpPr>
        <p:spPr>
          <a:xfrm>
            <a:off x="1916318" y="4305373"/>
            <a:ext cx="2415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Primeira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5EF30B9-403F-4062-BDD3-6B83352B494F}"/>
              </a:ext>
            </a:extLst>
          </p:cNvPr>
          <p:cNvSpPr txBox="1"/>
          <p:nvPr/>
        </p:nvSpPr>
        <p:spPr>
          <a:xfrm>
            <a:off x="1930400" y="5164962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Segunda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46637AD-5973-4E55-B06C-5C3E937FD68D}"/>
              </a:ext>
            </a:extLst>
          </p:cNvPr>
          <p:cNvSpPr/>
          <p:nvPr/>
        </p:nvSpPr>
        <p:spPr>
          <a:xfrm>
            <a:off x="5642640" y="3245760"/>
            <a:ext cx="3420000" cy="900000"/>
          </a:xfrm>
          <a:prstGeom prst="rect">
            <a:avLst/>
          </a:prstGeom>
          <a:noFill/>
          <a:ln w="18000">
            <a:solidFill>
              <a:srgbClr val="AB0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AB008B"/>
              </a:solidFill>
            </a:endParaRPr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C16C15BB-E9D0-4C68-AE17-D36F852D0164}"/>
              </a:ext>
            </a:extLst>
          </p:cNvPr>
          <p:cNvSpPr/>
          <p:nvPr/>
        </p:nvSpPr>
        <p:spPr>
          <a:xfrm>
            <a:off x="4892069" y="5927013"/>
            <a:ext cx="540000" cy="540000"/>
          </a:xfrm>
          <a:prstGeom prst="ellipse">
            <a:avLst/>
          </a:prstGeom>
          <a:solidFill>
            <a:srgbClr val="FFC000"/>
          </a:solidFill>
          <a:ln w="180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659447E6-16A2-4F78-94D7-517288845CCE}"/>
              </a:ext>
            </a:extLst>
          </p:cNvPr>
          <p:cNvSpPr/>
          <p:nvPr/>
        </p:nvSpPr>
        <p:spPr>
          <a:xfrm>
            <a:off x="5765829" y="5927013"/>
            <a:ext cx="540000" cy="540000"/>
          </a:xfrm>
          <a:prstGeom prst="ellipse">
            <a:avLst/>
          </a:prstGeom>
          <a:solidFill>
            <a:srgbClr val="FFC000"/>
          </a:solidFill>
          <a:ln w="180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8095BA96-3BF2-4795-9904-D3172017F900}"/>
              </a:ext>
            </a:extLst>
          </p:cNvPr>
          <p:cNvSpPr/>
          <p:nvPr/>
        </p:nvSpPr>
        <p:spPr>
          <a:xfrm>
            <a:off x="6667029" y="5927013"/>
            <a:ext cx="540000" cy="540000"/>
          </a:xfrm>
          <a:prstGeom prst="ellipse">
            <a:avLst/>
          </a:prstGeom>
          <a:solidFill>
            <a:srgbClr val="FFC000"/>
          </a:solidFill>
          <a:ln w="180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0444A613-4817-4C61-8F5D-10A1D03B4E1B}"/>
              </a:ext>
            </a:extLst>
          </p:cNvPr>
          <p:cNvSpPr/>
          <p:nvPr/>
        </p:nvSpPr>
        <p:spPr>
          <a:xfrm>
            <a:off x="7544869" y="5927013"/>
            <a:ext cx="540000" cy="540000"/>
          </a:xfrm>
          <a:prstGeom prst="ellipse">
            <a:avLst/>
          </a:prstGeom>
          <a:solidFill>
            <a:srgbClr val="FFC000"/>
          </a:solidFill>
          <a:ln w="180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80E3C8FE-21B2-4DF9-A12C-4D305DF94D82}"/>
              </a:ext>
            </a:extLst>
          </p:cNvPr>
          <p:cNvSpPr/>
          <p:nvPr/>
        </p:nvSpPr>
        <p:spPr>
          <a:xfrm>
            <a:off x="8422709" y="5927013"/>
            <a:ext cx="540000" cy="540000"/>
          </a:xfrm>
          <a:prstGeom prst="ellipse">
            <a:avLst/>
          </a:prstGeom>
          <a:solidFill>
            <a:srgbClr val="FFC000"/>
          </a:solidFill>
          <a:ln w="180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469BFDC4-9E5F-4339-9462-49A9E7B2FE0A}"/>
              </a:ext>
            </a:extLst>
          </p:cNvPr>
          <p:cNvSpPr/>
          <p:nvPr/>
        </p:nvSpPr>
        <p:spPr>
          <a:xfrm>
            <a:off x="9300549" y="5927013"/>
            <a:ext cx="540000" cy="540000"/>
          </a:xfrm>
          <a:prstGeom prst="ellipse">
            <a:avLst/>
          </a:prstGeom>
          <a:solidFill>
            <a:srgbClr val="FFC000"/>
          </a:solidFill>
          <a:ln w="180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16B0134C-81F5-4552-94D8-9FD16E28E4CF}"/>
              </a:ext>
            </a:extLst>
          </p:cNvPr>
          <p:cNvSpPr txBox="1"/>
          <p:nvPr/>
        </p:nvSpPr>
        <p:spPr>
          <a:xfrm>
            <a:off x="5007527" y="6012347"/>
            <a:ext cx="309084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E62CED31-085E-45F4-8EBB-C68D98ABE80C}"/>
              </a:ext>
            </a:extLst>
          </p:cNvPr>
          <p:cNvSpPr txBox="1"/>
          <p:nvPr/>
        </p:nvSpPr>
        <p:spPr>
          <a:xfrm>
            <a:off x="5881287" y="6012347"/>
            <a:ext cx="309084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EB97FE58-86D1-479C-AFCD-4BED8EA0A27B}"/>
              </a:ext>
            </a:extLst>
          </p:cNvPr>
          <p:cNvSpPr txBox="1"/>
          <p:nvPr/>
        </p:nvSpPr>
        <p:spPr>
          <a:xfrm>
            <a:off x="6792647" y="6012347"/>
            <a:ext cx="309084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1E31DBB6-71EF-4DCA-9771-0BC746EF94E3}"/>
              </a:ext>
            </a:extLst>
          </p:cNvPr>
          <p:cNvSpPr txBox="1"/>
          <p:nvPr/>
        </p:nvSpPr>
        <p:spPr>
          <a:xfrm>
            <a:off x="7660327" y="6012347"/>
            <a:ext cx="309084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4B2BEF60-6519-47AD-926A-15C7C820AD64}"/>
              </a:ext>
            </a:extLst>
          </p:cNvPr>
          <p:cNvSpPr txBox="1"/>
          <p:nvPr/>
        </p:nvSpPr>
        <p:spPr>
          <a:xfrm>
            <a:off x="8538167" y="6012347"/>
            <a:ext cx="309084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80167E08-ECD3-4E7D-A640-10DEBFBD6DD4}"/>
              </a:ext>
            </a:extLst>
          </p:cNvPr>
          <p:cNvSpPr txBox="1"/>
          <p:nvPr/>
        </p:nvSpPr>
        <p:spPr>
          <a:xfrm>
            <a:off x="9424568" y="6012347"/>
            <a:ext cx="309084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9BEDA818-6AF4-4692-816E-AC331BA970E5}"/>
              </a:ext>
            </a:extLst>
          </p:cNvPr>
          <p:cNvSpPr txBox="1"/>
          <p:nvPr/>
        </p:nvSpPr>
        <p:spPr>
          <a:xfrm>
            <a:off x="1930400" y="5927013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Terceira</a:t>
            </a: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CD2C49E9-69D9-4ED0-A70E-7CC166FCB7A5}"/>
              </a:ext>
            </a:extLst>
          </p:cNvPr>
          <p:cNvSpPr/>
          <p:nvPr/>
        </p:nvSpPr>
        <p:spPr>
          <a:xfrm>
            <a:off x="489206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B0A2D2E9-B0DC-419F-A995-A9415933E940}"/>
              </a:ext>
            </a:extLst>
          </p:cNvPr>
          <p:cNvSpPr/>
          <p:nvPr/>
        </p:nvSpPr>
        <p:spPr>
          <a:xfrm>
            <a:off x="576582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60D7AA30-5E6D-4939-B607-7F166B518C79}"/>
              </a:ext>
            </a:extLst>
          </p:cNvPr>
          <p:cNvSpPr/>
          <p:nvPr/>
        </p:nvSpPr>
        <p:spPr>
          <a:xfrm>
            <a:off x="666702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20FEF372-2E3C-40A0-99B7-2595A5C5BD11}"/>
              </a:ext>
            </a:extLst>
          </p:cNvPr>
          <p:cNvSpPr/>
          <p:nvPr/>
        </p:nvSpPr>
        <p:spPr>
          <a:xfrm>
            <a:off x="754486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A05D7964-A220-462D-B830-3A2DCB52125F}"/>
              </a:ext>
            </a:extLst>
          </p:cNvPr>
          <p:cNvSpPr/>
          <p:nvPr/>
        </p:nvSpPr>
        <p:spPr>
          <a:xfrm>
            <a:off x="842270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7" name="Elipse 76">
            <a:extLst>
              <a:ext uri="{FF2B5EF4-FFF2-40B4-BE49-F238E27FC236}">
                <a16:creationId xmlns:a16="http://schemas.microsoft.com/office/drawing/2014/main" id="{B0FEEE75-B2C3-462E-81CE-08B3F456C519}"/>
              </a:ext>
            </a:extLst>
          </p:cNvPr>
          <p:cNvSpPr/>
          <p:nvPr/>
        </p:nvSpPr>
        <p:spPr>
          <a:xfrm>
            <a:off x="930054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2BF9CD10-C050-4B8C-AC54-72C1EC51E15A}"/>
              </a:ext>
            </a:extLst>
          </p:cNvPr>
          <p:cNvSpPr txBox="1"/>
          <p:nvPr/>
        </p:nvSpPr>
        <p:spPr>
          <a:xfrm>
            <a:off x="5007527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33BBF5CF-2E9E-456F-9613-F9D61E7D3395}"/>
              </a:ext>
            </a:extLst>
          </p:cNvPr>
          <p:cNvSpPr txBox="1"/>
          <p:nvPr/>
        </p:nvSpPr>
        <p:spPr>
          <a:xfrm>
            <a:off x="5881287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366F31D6-830C-40E8-9C2F-27E4521AD0AD}"/>
              </a:ext>
            </a:extLst>
          </p:cNvPr>
          <p:cNvSpPr txBox="1"/>
          <p:nvPr/>
        </p:nvSpPr>
        <p:spPr>
          <a:xfrm>
            <a:off x="6782487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C718A639-BCB0-440B-8DBE-EB26AF594D6F}"/>
              </a:ext>
            </a:extLst>
          </p:cNvPr>
          <p:cNvSpPr txBox="1"/>
          <p:nvPr/>
        </p:nvSpPr>
        <p:spPr>
          <a:xfrm>
            <a:off x="7660327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9E43D11A-78F3-48EC-BA6E-493C260DFB5A}"/>
              </a:ext>
            </a:extLst>
          </p:cNvPr>
          <p:cNvSpPr txBox="1"/>
          <p:nvPr/>
        </p:nvSpPr>
        <p:spPr>
          <a:xfrm>
            <a:off x="8538167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9473B664-E320-486F-B563-1531B521B2DF}"/>
              </a:ext>
            </a:extLst>
          </p:cNvPr>
          <p:cNvSpPr txBox="1"/>
          <p:nvPr/>
        </p:nvSpPr>
        <p:spPr>
          <a:xfrm>
            <a:off x="9424568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84" name="Elipse 83">
            <a:extLst>
              <a:ext uri="{FF2B5EF4-FFF2-40B4-BE49-F238E27FC236}">
                <a16:creationId xmlns:a16="http://schemas.microsoft.com/office/drawing/2014/main" id="{1A553961-B5AB-40F4-A99B-70DA99E025DA}"/>
              </a:ext>
            </a:extLst>
          </p:cNvPr>
          <p:cNvSpPr/>
          <p:nvPr/>
        </p:nvSpPr>
        <p:spPr>
          <a:xfrm>
            <a:off x="489206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85" name="Elipse 84">
            <a:extLst>
              <a:ext uri="{FF2B5EF4-FFF2-40B4-BE49-F238E27FC236}">
                <a16:creationId xmlns:a16="http://schemas.microsoft.com/office/drawing/2014/main" id="{F8058D2E-CB25-40A3-A24F-E1AF381BC02D}"/>
              </a:ext>
            </a:extLst>
          </p:cNvPr>
          <p:cNvSpPr/>
          <p:nvPr/>
        </p:nvSpPr>
        <p:spPr>
          <a:xfrm>
            <a:off x="576582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86" name="Elipse 85">
            <a:extLst>
              <a:ext uri="{FF2B5EF4-FFF2-40B4-BE49-F238E27FC236}">
                <a16:creationId xmlns:a16="http://schemas.microsoft.com/office/drawing/2014/main" id="{DE007B83-9A44-4563-86EA-B69EF8FE8C93}"/>
              </a:ext>
            </a:extLst>
          </p:cNvPr>
          <p:cNvSpPr/>
          <p:nvPr/>
        </p:nvSpPr>
        <p:spPr>
          <a:xfrm>
            <a:off x="666702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87" name="Elipse 86">
            <a:extLst>
              <a:ext uri="{FF2B5EF4-FFF2-40B4-BE49-F238E27FC236}">
                <a16:creationId xmlns:a16="http://schemas.microsoft.com/office/drawing/2014/main" id="{C8B7EF82-8F54-4E7E-9C64-C4E6593D6CD0}"/>
              </a:ext>
            </a:extLst>
          </p:cNvPr>
          <p:cNvSpPr/>
          <p:nvPr/>
        </p:nvSpPr>
        <p:spPr>
          <a:xfrm>
            <a:off x="754486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88" name="Elipse 87">
            <a:extLst>
              <a:ext uri="{FF2B5EF4-FFF2-40B4-BE49-F238E27FC236}">
                <a16:creationId xmlns:a16="http://schemas.microsoft.com/office/drawing/2014/main" id="{FE43FC76-07DB-4354-9487-BBBBC79DED23}"/>
              </a:ext>
            </a:extLst>
          </p:cNvPr>
          <p:cNvSpPr/>
          <p:nvPr/>
        </p:nvSpPr>
        <p:spPr>
          <a:xfrm>
            <a:off x="842270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89" name="Elipse 88">
            <a:extLst>
              <a:ext uri="{FF2B5EF4-FFF2-40B4-BE49-F238E27FC236}">
                <a16:creationId xmlns:a16="http://schemas.microsoft.com/office/drawing/2014/main" id="{2B28FB4F-F517-4623-9B92-0D056E9EC7BE}"/>
              </a:ext>
            </a:extLst>
          </p:cNvPr>
          <p:cNvSpPr/>
          <p:nvPr/>
        </p:nvSpPr>
        <p:spPr>
          <a:xfrm>
            <a:off x="930054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F389F9CC-A7B8-42BB-9BF9-C87F83A9B71C}"/>
              </a:ext>
            </a:extLst>
          </p:cNvPr>
          <p:cNvSpPr txBox="1"/>
          <p:nvPr/>
        </p:nvSpPr>
        <p:spPr>
          <a:xfrm>
            <a:off x="500752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39CD7C33-C731-49F7-898E-726ED604FD4C}"/>
              </a:ext>
            </a:extLst>
          </p:cNvPr>
          <p:cNvSpPr txBox="1"/>
          <p:nvPr/>
        </p:nvSpPr>
        <p:spPr>
          <a:xfrm>
            <a:off x="588128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BE976E02-AE5C-41B2-879F-6BE1F4101068}"/>
              </a:ext>
            </a:extLst>
          </p:cNvPr>
          <p:cNvSpPr txBox="1"/>
          <p:nvPr/>
        </p:nvSpPr>
        <p:spPr>
          <a:xfrm>
            <a:off x="678248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8F3C85D3-9AAB-4549-88D7-1A7DA7B54181}"/>
              </a:ext>
            </a:extLst>
          </p:cNvPr>
          <p:cNvSpPr txBox="1"/>
          <p:nvPr/>
        </p:nvSpPr>
        <p:spPr>
          <a:xfrm>
            <a:off x="766032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7F9D20AB-01CC-4FB3-A1D9-923CD6D9258C}"/>
              </a:ext>
            </a:extLst>
          </p:cNvPr>
          <p:cNvSpPr txBox="1"/>
          <p:nvPr/>
        </p:nvSpPr>
        <p:spPr>
          <a:xfrm>
            <a:off x="853816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666175BC-5367-4B97-B794-805BE9161F61}"/>
              </a:ext>
            </a:extLst>
          </p:cNvPr>
          <p:cNvSpPr txBox="1"/>
          <p:nvPr/>
        </p:nvSpPr>
        <p:spPr>
          <a:xfrm>
            <a:off x="9424568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425598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11184-239A-44CE-9921-B1A2FC52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0" y="845653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pt-BR" dirty="0"/>
              <a:t>Meta-</a:t>
            </a:r>
            <a:r>
              <a:rPr lang="pt-BR" dirty="0" err="1"/>
              <a:t>heuristica</a:t>
            </a:r>
            <a:r>
              <a:rPr lang="pt-BR" sz="4000" dirty="0"/>
              <a:t>:</a:t>
            </a:r>
            <a:br>
              <a:rPr lang="pt-BR" sz="4000" dirty="0"/>
            </a:br>
            <a:br>
              <a:rPr lang="pt-BR" dirty="0"/>
            </a:br>
            <a:r>
              <a:rPr lang="pt-BR" sz="2800" dirty="0" err="1"/>
              <a:t>Simulated</a:t>
            </a:r>
            <a:r>
              <a:rPr lang="pt-BR" sz="2800" dirty="0"/>
              <a:t> </a:t>
            </a:r>
            <a:r>
              <a:rPr lang="pt-BR" sz="2800" dirty="0" err="1"/>
              <a:t>annealing</a:t>
            </a:r>
            <a:endParaRPr lang="pt-BR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01B1CE-795C-4CCE-8B79-591E3815B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511" y="2320206"/>
            <a:ext cx="7071128" cy="54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	</a:t>
            </a:r>
            <a:r>
              <a:rPr lang="pt-BR" sz="3200" dirty="0"/>
              <a:t>Vizinhanças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7369606-71A7-4D2A-9403-98734EC8CF4E}"/>
              </a:ext>
            </a:extLst>
          </p:cNvPr>
          <p:cNvSpPr txBox="1"/>
          <p:nvPr/>
        </p:nvSpPr>
        <p:spPr>
          <a:xfrm>
            <a:off x="1612621" y="2861730"/>
            <a:ext cx="2976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Swap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785487F0-5C84-4360-A2A1-2FF74F902BDE}"/>
              </a:ext>
            </a:extLst>
          </p:cNvPr>
          <p:cNvSpPr/>
          <p:nvPr/>
        </p:nvSpPr>
        <p:spPr>
          <a:xfrm>
            <a:off x="489206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53D3B27A-BACF-4A1C-93D4-5FFFEE49BE29}"/>
              </a:ext>
            </a:extLst>
          </p:cNvPr>
          <p:cNvSpPr/>
          <p:nvPr/>
        </p:nvSpPr>
        <p:spPr>
          <a:xfrm>
            <a:off x="576582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9F2E3B3A-E616-42E7-9538-A98D22F3F07A}"/>
              </a:ext>
            </a:extLst>
          </p:cNvPr>
          <p:cNvSpPr/>
          <p:nvPr/>
        </p:nvSpPr>
        <p:spPr>
          <a:xfrm>
            <a:off x="666702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AF7D96C6-F82E-4619-AC46-97C610389364}"/>
              </a:ext>
            </a:extLst>
          </p:cNvPr>
          <p:cNvSpPr/>
          <p:nvPr/>
        </p:nvSpPr>
        <p:spPr>
          <a:xfrm>
            <a:off x="754486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96C93668-5640-4344-B5AE-E2A185314D13}"/>
              </a:ext>
            </a:extLst>
          </p:cNvPr>
          <p:cNvSpPr/>
          <p:nvPr/>
        </p:nvSpPr>
        <p:spPr>
          <a:xfrm>
            <a:off x="842270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99B8FA62-104A-4FE0-ACE6-3530CD5A1BEB}"/>
              </a:ext>
            </a:extLst>
          </p:cNvPr>
          <p:cNvSpPr/>
          <p:nvPr/>
        </p:nvSpPr>
        <p:spPr>
          <a:xfrm>
            <a:off x="930054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509AA95-C6E4-43A8-A526-B009C9D24EC3}"/>
              </a:ext>
            </a:extLst>
          </p:cNvPr>
          <p:cNvSpPr txBox="1"/>
          <p:nvPr/>
        </p:nvSpPr>
        <p:spPr>
          <a:xfrm>
            <a:off x="500752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E5ABF49-0B8E-4ACE-A80F-4C9C1AE0CC25}"/>
              </a:ext>
            </a:extLst>
          </p:cNvPr>
          <p:cNvSpPr txBox="1"/>
          <p:nvPr/>
        </p:nvSpPr>
        <p:spPr>
          <a:xfrm>
            <a:off x="588128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6FCC04B-B5F7-41B2-9097-4A5C4CF2D810}"/>
              </a:ext>
            </a:extLst>
          </p:cNvPr>
          <p:cNvSpPr txBox="1"/>
          <p:nvPr/>
        </p:nvSpPr>
        <p:spPr>
          <a:xfrm>
            <a:off x="678248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D9D7ACA-D931-48C8-AE74-C893D0CF40EC}"/>
              </a:ext>
            </a:extLst>
          </p:cNvPr>
          <p:cNvSpPr txBox="1"/>
          <p:nvPr/>
        </p:nvSpPr>
        <p:spPr>
          <a:xfrm>
            <a:off x="766032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3BDDC9A-C5C1-4A8C-BA82-5F9C49C56152}"/>
              </a:ext>
            </a:extLst>
          </p:cNvPr>
          <p:cNvSpPr txBox="1"/>
          <p:nvPr/>
        </p:nvSpPr>
        <p:spPr>
          <a:xfrm>
            <a:off x="853816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9DD02DE4-DE23-4F40-857D-C4439FCD9DCF}"/>
              </a:ext>
            </a:extLst>
          </p:cNvPr>
          <p:cNvSpPr txBox="1"/>
          <p:nvPr/>
        </p:nvSpPr>
        <p:spPr>
          <a:xfrm>
            <a:off x="9424568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0596966-7710-43AF-A26D-4B87970DF133}"/>
              </a:ext>
            </a:extLst>
          </p:cNvPr>
          <p:cNvSpPr txBox="1"/>
          <p:nvPr/>
        </p:nvSpPr>
        <p:spPr>
          <a:xfrm>
            <a:off x="1741651" y="3516550"/>
            <a:ext cx="2506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Solução Base: </a:t>
            </a:r>
          </a:p>
        </p:txBody>
      </p:sp>
    </p:spTree>
    <p:extLst>
      <p:ext uri="{BB962C8B-B14F-4D97-AF65-F5344CB8AC3E}">
        <p14:creationId xmlns:p14="http://schemas.microsoft.com/office/powerpoint/2010/main" val="1581794169"/>
      </p:ext>
    </p:extLst>
  </p:cSld>
  <p:clrMapOvr>
    <a:masterClrMapping/>
  </p:clrMapOvr>
</p:sld>
</file>

<file path=ppt/theme/theme1.xml><?xml version="1.0" encoding="utf-8"?>
<a:theme xmlns:a="http://schemas.openxmlformats.org/drawingml/2006/main" name="Trilha de Vapor">
  <a:themeElements>
    <a:clrScheme name="Trilha de Va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ilha de Va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ilha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TM04033937[[fn=Trilha de Vapor]]</Template>
  <TotalTime>211</TotalTime>
  <Words>353</Words>
  <Application>Microsoft Office PowerPoint</Application>
  <PresentationFormat>Widescreen</PresentationFormat>
  <Paragraphs>208</Paragraphs>
  <Slides>15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 Math</vt:lpstr>
      <vt:lpstr>Century Gothic</vt:lpstr>
      <vt:lpstr>Wingdings</vt:lpstr>
      <vt:lpstr>Trilha de Vapor</vt:lpstr>
      <vt:lpstr>Inteligência Artificial Problema de mínima latência</vt:lpstr>
      <vt:lpstr>Busca Gulosa:  Busca com profundidade limitada e poda</vt:lpstr>
      <vt:lpstr>Meta-heuristica:  Simulated annealing</vt:lpstr>
      <vt:lpstr>Meta-heuristica:  Simulated annealing</vt:lpstr>
      <vt:lpstr>Meta-heuristica:  Simulated annealing</vt:lpstr>
      <vt:lpstr>Meta-heuristica:  Simulated annealing</vt:lpstr>
      <vt:lpstr>Meta-heuristica:  Simulated annealing</vt:lpstr>
      <vt:lpstr>Meta-heuristica:  Simulated annealing</vt:lpstr>
      <vt:lpstr>Meta-heuristica:  Simulated annealing</vt:lpstr>
      <vt:lpstr>Meta-heuristica:  Simulated annealing</vt:lpstr>
      <vt:lpstr>Meta-heuristica:  Simulated annealing</vt:lpstr>
      <vt:lpstr>Meta-heuristica:  Simulated annealing</vt:lpstr>
      <vt:lpstr>Meta-heuristica:  Simulated annealing</vt:lpstr>
      <vt:lpstr>Meta-heuristica:  Simulated annealing</vt:lpstr>
      <vt:lpstr>Meta-heuristica:  Simulated annealing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Inteligência Artificial Problema de mínima latência</dc:title>
  <dc:creator>Bianca Fragoso</dc:creator>
  <cp:lastModifiedBy>Bianca Fragoso</cp:lastModifiedBy>
  <cp:revision>29</cp:revision>
  <dcterms:created xsi:type="dcterms:W3CDTF">2018-09-23T00:22:06Z</dcterms:created>
  <dcterms:modified xsi:type="dcterms:W3CDTF">2018-09-23T04:04:22Z</dcterms:modified>
</cp:coreProperties>
</file>