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640044c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640044c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84530f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84530f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84530f2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84530f2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84530f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84530f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640044c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640044c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640044c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640044c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640044c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640044c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640044c0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640044c0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640044c0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640044c0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640044c0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640044c0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a84530f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a84530f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640044c0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640044c0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84530f2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84530f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640044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640044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640044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640044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640044c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640044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640044c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640044c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640044c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640044c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640044c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640044c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640044c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640044c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640044c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640044c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84530f2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84530f2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84530f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84530f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84530f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84530f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84530f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84530f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84530f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84530f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84530f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84530f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84530f2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84530f2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edro-magalhaes.github.io/Teste/t1_2/machine_learning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mericashealthrankings.org/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dr.undp.org/en/composite/GII" TargetMode="External"/><Relationship Id="rId4" Type="http://schemas.openxmlformats.org/officeDocument/2006/relationships/hyperlink" Target="http://hdr.undp.org/en/composite/GII" TargetMode="External"/><Relationship Id="rId5" Type="http://schemas.openxmlformats.org/officeDocument/2006/relationships/hyperlink" Target="http://hdr.undp.org/en/composite/GDI" TargetMode="External"/><Relationship Id="rId6" Type="http://schemas.openxmlformats.org/officeDocument/2006/relationships/hyperlink" Target="http://hdr.undp.org/en/composite/GD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 to </a:t>
            </a:r>
            <a:r>
              <a:rPr lang="pt-BR"/>
              <a:t>Data Science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Hugo Cunha - 1610565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Pedro Felipe - 1611074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Renan Moreira - 1611061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Yan Cunha - 1610886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Detecção: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74" y="1152475"/>
            <a:ext cx="5428850" cy="36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6199300" y="1369700"/>
            <a:ext cx="342300" cy="28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 flipH="1" rot="10800000">
            <a:off x="1948900" y="2300500"/>
            <a:ext cx="4992900" cy="2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6541600" y="1223000"/>
            <a:ext cx="132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Burundi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7062275" y="1838400"/>
            <a:ext cx="2081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RperC_f    = 807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RperC_m  = 594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dolares por ano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0575" y="391350"/>
            <a:ext cx="7653024" cy="430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em código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Primeiro problema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em código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Solução: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823" y="1060275"/>
            <a:ext cx="6188525" cy="3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em código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Solução: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55" y="1011663"/>
            <a:ext cx="4260519" cy="36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interessantes respondidas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Existe relação entre representação política feminina e igualdade de renda entre os gêneros?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1668923"/>
            <a:ext cx="6332851" cy="33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interessantes respondidas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Existe relação entre participação feminina na força de trabalho e IDH?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63" y="1653074"/>
            <a:ext cx="7544474" cy="31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T1-2 Aprendizado supervisionado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parte do trabalho, utilizamos algoritmos de aprendizado de máquina aprendidos em sala de aula, como o Support Vector Machine (SVM) e o K-Nearest </a:t>
            </a:r>
            <a:r>
              <a:rPr lang="pt-BR"/>
              <a:t>Neighbors</a:t>
            </a:r>
            <a:r>
              <a:rPr lang="pt-BR"/>
              <a:t> (KNN). Escolhemos instâncias encontradas no DataSet “Car Evaluation” do repositório da UCI. Esse DataSet possui 6 atributos para classificação de carros : Preço de compra, preço de manutenção, número de portas, número de pessoas, tamanho da mala e segurança. Todos os atributos têm valores discretos. Existem 4 classificações para os carros: Não aceitável, aceitável, bom e muito bom. No arquivo de DataSet existem 1728 instâncias e esse grupo de instâncias cobre todo o espaço de possibilidades de combinações de atributos.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https://pedro-magalhaes.github.io/Teste/t1_2/machine_learning.html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escolhidos para o treinamento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Inicialmente fizemos a avaliação de quanto de informação cada atributo provê para a classificação. Utilizamos o Weka para ver mais facilmente esse ranking de atributos.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Verificamos que o atributo número de portas contribuía muito pouco, no entanto, ao retirarmos esse atributos , os resultados foram piores. Assim, optamos por manter todos os atributos no nosso treinamento.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algoritmo de KNN, alteramos o nosso K para ver qual opção dava o melhor resultado. Ao final, chegamos a conclusão de que o K = 7 dava o melhor resultado. Abaixo, os testes com cada K testado: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k 3 = </a:t>
            </a:r>
            <a:r>
              <a:rPr lang="pt-BR"/>
              <a:t>0.9050925925925926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k 5 = </a:t>
            </a:r>
            <a:r>
              <a:rPr lang="pt-BR"/>
              <a:t>0.9444444444444444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k 7 = </a:t>
            </a:r>
            <a:r>
              <a:rPr b="1" lang="pt-BR"/>
              <a:t>0.9606481481481481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k 9  = 0.9467592592592593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k 11 = 0.9259259259259259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No </a:t>
            </a:r>
            <a:r>
              <a:rPr lang="pt-BR"/>
              <a:t> SVM, tínhamos varias opções de kernel e o que deu os melhores resultados foi o kernel gaussiano (rbf), combinado com o “C” e o “gamma”. O kernel é a função que projeta o espaço de entrada no espaço de características. Nos nossos testes variando os parâmetros, usamos o Kernel linear primeiro, depois o polinomial e por último o gaussiano. Os melhores resultados foram obtidos com o gaussiano. Dentre todos os algoritmos testados, o SVM com o kernel rbf foi o que trouxe os melhores resultados. Um passo que melhorou nossos resultados foi a </a:t>
            </a:r>
            <a:r>
              <a:rPr lang="pt-BR"/>
              <a:t>estandardização</a:t>
            </a:r>
            <a:r>
              <a:rPr lang="pt-BR"/>
              <a:t> dos valores dos atributos em um </a:t>
            </a:r>
            <a:r>
              <a:rPr lang="pt-BR"/>
              <a:t>número</a:t>
            </a:r>
            <a:r>
              <a:rPr lang="pt-BR"/>
              <a:t> de 0 a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 escolhido (T1-1)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114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GENDER EQUALITY 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114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EMPOWER WOMEN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8075"/>
            <a:ext cx="8991599" cy="41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T1-3 dataset utilizado: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/>
              <a:t>Dados: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Ano (2015-2018)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Estado dos EUA (50 estados)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Percentual de pessoas que se graduaram no ensino médio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Desigualdade econômica medida com o Gini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Número de crimes violentos por 100,000 pessoas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https://www.americashealthrankings.org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600" y="1118850"/>
            <a:ext cx="4332675" cy="21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regressão linear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/>
              <a:t>Predictors</a:t>
            </a:r>
            <a:r>
              <a:rPr lang="pt-BR"/>
              <a:t>: </a:t>
            </a:r>
            <a:r>
              <a:rPr lang="pt-BR"/>
              <a:t>variáveis</a:t>
            </a:r>
            <a:r>
              <a:rPr lang="pt-BR"/>
              <a:t> usadas para a previsão.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/>
              <a:t>Coefficients</a:t>
            </a:r>
            <a:r>
              <a:rPr lang="pt-BR"/>
              <a:t>: o ‘peso’ que cada </a:t>
            </a:r>
            <a:r>
              <a:rPr lang="pt-BR"/>
              <a:t>variável</a:t>
            </a:r>
            <a:r>
              <a:rPr lang="pt-BR"/>
              <a:t> têm na equação da previsão.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/>
              <a:t>Intercept</a:t>
            </a:r>
            <a:r>
              <a:rPr lang="pt-BR"/>
              <a:t>: valor esperado de Y quando todas as </a:t>
            </a:r>
            <a:r>
              <a:rPr lang="pt-BR"/>
              <a:t>variáveis</a:t>
            </a:r>
            <a:r>
              <a:rPr lang="pt-BR"/>
              <a:t> são iguais a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/>
              <a:t>Mean squared error</a:t>
            </a:r>
            <a:r>
              <a:rPr lang="pt-BR"/>
              <a:t>: diferença </a:t>
            </a:r>
            <a:r>
              <a:rPr lang="pt-BR"/>
              <a:t>média</a:t>
            </a:r>
            <a:r>
              <a:rPr lang="pt-BR"/>
              <a:t> </a:t>
            </a:r>
            <a:r>
              <a:rPr lang="pt-BR"/>
              <a:t>quadrática</a:t>
            </a:r>
            <a:r>
              <a:rPr lang="pt-BR"/>
              <a:t> entre as </a:t>
            </a:r>
            <a:r>
              <a:rPr lang="pt-BR"/>
              <a:t>variáveis</a:t>
            </a:r>
            <a:r>
              <a:rPr lang="pt-BR"/>
              <a:t> e o que é estimado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regressão linear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Caso 1:</a:t>
            </a:r>
            <a:r>
              <a:rPr lang="pt-BR"/>
              <a:t> Previsão baseada somente no ano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Predictors:        ['Year']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Coefficients:      [8.23804237]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Intercept:         -16243.189012251141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Mean squared error: 15528.31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regressão linear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Caso 2:</a:t>
            </a:r>
            <a:r>
              <a:rPr lang="pt-BR"/>
              <a:t> Previsão baseada no ano e educação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Predictors:        ['Year', 'High_School_Graduation']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Coefficients:      [15.77325404 -2.48217076]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Intercept:         -31246.9428323701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Mean squared error: 17793.42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regressão linear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Caso 3:</a:t>
            </a:r>
            <a:r>
              <a:rPr lang="pt-BR"/>
              <a:t> Previsão baseada no ano e pobreza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Predictors:        ['Year', 'Income_Inequality_Gini_Index']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Coefficients:      [   1.57617042 1560.10282786]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Intercept:         -3537.5920359750817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Mean squared error: 21890.04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regressão linear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Caso 4:</a:t>
            </a:r>
            <a:r>
              <a:rPr lang="pt-BR"/>
              <a:t> Previsão baseada no ano, </a:t>
            </a:r>
            <a:r>
              <a:rPr lang="pt-BR"/>
              <a:t>pobreza </a:t>
            </a:r>
            <a:r>
              <a:rPr lang="pt-BR"/>
              <a:t>e educação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Predictors:        ['High_School_Graduation', 'Income_Inequality_Gini_Index', 'Year']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Coefficients:      [  -2.484413   1395.62526004   12.84994129]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Intercept:         -25982.52163079244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Mean squared error: 13259.21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regressão linear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Caso 5:</a:t>
            </a:r>
            <a:r>
              <a:rPr lang="pt-BR"/>
              <a:t> Previsão baseada no ano, pobreza e educação usando regressão de Lasso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Predictors:        ['High_School_Graduation', 'Income_Inequality_Gini_Index', 'Year']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Coefficients:      [ 0.         847.73302618   0.        ]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Intercept:         -22.743162697750563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</a:rPr>
              <a:t>Mean squared error: 13227.44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666666"/>
                </a:solidFill>
              </a:rPr>
              <a:t>Comparando o  Mean Squared Error:</a:t>
            </a:r>
            <a:endParaRPr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1: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15528.31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2: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17793.42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3: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21890.04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4: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13259.21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5: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13227.44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666666"/>
                </a:solidFill>
              </a:rPr>
              <a:t>Comparando o  Mean Squared Error:</a:t>
            </a:r>
            <a:endParaRPr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1: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15528.31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2: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17793.42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3: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21890.04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4: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13259.21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Caso 5: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13227.44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escolhido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Datasets de Gender Inequality Index e Gender Development Index foram escolhidos pois, combinados, apresentavam os principais parâmetros necessários para medir a desigualdade presente entre os gêneros em todo o mundo. Os dados neles contidos pertencem a diversos campos do desenvolvimento humano.</a:t>
            </a:r>
            <a:endParaRPr/>
          </a:p>
          <a:p>
            <a:pPr indent="0" lvl="0" marL="0" marR="2794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 u="sng">
                <a:solidFill>
                  <a:srgbClr val="0088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http://hdr.undp.org/en/composite/GII</a:t>
            </a:r>
            <a:endParaRPr sz="1050" u="sng">
              <a:solidFill>
                <a:srgbClr val="0088CC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u="sng">
                <a:solidFill>
                  <a:srgbClr val="0088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http://hdr.undp.org/en/composite/GDI</a:t>
            </a:r>
            <a:endParaRPr sz="1050" u="sng">
              <a:solidFill>
                <a:srgbClr val="0088CC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realizadas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relação entre o HDI e GII?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razão da renda per capita média feminina para a renda per capita média masculina?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relação entre IDH de um país e participação feminina na força de trabalho?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relação entre renda per capta por gênero e anos de educação por gênero?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relação entre representação política feminina e igualdade de renda entre os gêneros?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relação entre participação feminina na força de trabalho e IDH?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razão média entre IDH feminino e masculino?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a relação entre a razão da participação na força de trabalho feminina e masculina e igualdade de renda entre os gêneros?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as diferentes regiões do mundo se comportam em relação ao GII?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pt-B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relação entre a participação política feminina e a expectativa de vida feminina?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Arrumando o 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utilizado </a:t>
            </a:r>
            <a:r>
              <a:rPr lang="pt-BR"/>
              <a:t>possuía</a:t>
            </a:r>
            <a:r>
              <a:rPr lang="pt-BR"/>
              <a:t>, originalmente, diversas colunas em branco e eram dois arquivos excel separados.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Juntamos em um único arquivo .csv eliminando as colunas em branco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dos atributos estavam com uma notação utilizando ‘ . ’</a:t>
            </a:r>
            <a:br>
              <a:rPr lang="pt-BR"/>
            </a:br>
            <a:br>
              <a:rPr lang="pt-BR"/>
            </a:br>
            <a:r>
              <a:rPr lang="pt-BR"/>
              <a:t>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1.000 (mil)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100.000 (cem mil)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Isso era lido como não mil e cem mil e sim como um (1.0) e cem (100.0)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50" y="1017450"/>
            <a:ext cx="4631299" cy="37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Detecção: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Detecção: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74" y="1152475"/>
            <a:ext cx="5428850" cy="36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Detecção: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74" y="1152475"/>
            <a:ext cx="5428850" cy="36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6199300" y="1369700"/>
            <a:ext cx="342300" cy="28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1948900" y="2300500"/>
            <a:ext cx="4992900" cy="2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 txBox="1"/>
          <p:nvPr/>
        </p:nvSpPr>
        <p:spPr>
          <a:xfrm>
            <a:off x="6541600" y="1223000"/>
            <a:ext cx="132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Burundi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