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9" r:id="rId2"/>
    <p:sldId id="334" r:id="rId3"/>
    <p:sldId id="314" r:id="rId4"/>
    <p:sldId id="326" r:id="rId5"/>
    <p:sldId id="327" r:id="rId6"/>
    <p:sldId id="333" r:id="rId7"/>
    <p:sldId id="328" r:id="rId8"/>
    <p:sldId id="329" r:id="rId9"/>
    <p:sldId id="330" r:id="rId10"/>
    <p:sldId id="331" r:id="rId11"/>
    <p:sldId id="336" r:id="rId12"/>
    <p:sldId id="337" r:id="rId13"/>
    <p:sldId id="332" r:id="rId14"/>
    <p:sldId id="335" r:id="rId15"/>
    <p:sldId id="260" r:id="rId1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7"/>
    <p:restoredTop sz="94655"/>
  </p:normalViewPr>
  <p:slideViewPr>
    <p:cSldViewPr>
      <p:cViewPr varScale="1">
        <p:scale>
          <a:sx n="78" d="100"/>
          <a:sy n="78" d="100"/>
        </p:scale>
        <p:origin x="166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sz="quarter" idx="1"/>
          </p:nvPr>
        </p:nvSpPr>
        <p:spPr>
          <a:xfrm>
            <a:off x="4021295" y="0"/>
            <a:ext cx="3076363" cy="511731"/>
          </a:xfrm>
          <a:prstGeom prst="rect">
            <a:avLst/>
          </a:prstGeom>
        </p:spPr>
        <p:txBody>
          <a:bodyPr vert="horz" lIns="94768" tIns="47384" rIns="94768" bIns="47384" rtlCol="0"/>
          <a:lstStyle>
            <a:lvl1pPr algn="r">
              <a:defRPr sz="1200"/>
            </a:lvl1pPr>
          </a:lstStyle>
          <a:p>
            <a:fld id="{ADB6FF1F-555E-4388-A8B0-D1E524B355D1}" type="datetimeFigureOut">
              <a:rPr lang="pt-PT" smtClean="0"/>
              <a:pPr/>
              <a:t>08/03/2025</a:t>
            </a:fld>
            <a:endParaRPr lang="pt-PT"/>
          </a:p>
        </p:txBody>
      </p:sp>
      <p:sp>
        <p:nvSpPr>
          <p:cNvPr id="4" name="Marcador de Posição do Rodapé 3"/>
          <p:cNvSpPr>
            <a:spLocks noGrp="1"/>
          </p:cNvSpPr>
          <p:nvPr>
            <p:ph type="ftr" sz="quarter" idx="2"/>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5" name="Marcador de Posição do Número do Diapositivo 4"/>
          <p:cNvSpPr>
            <a:spLocks noGrp="1"/>
          </p:cNvSpPr>
          <p:nvPr>
            <p:ph type="sldNum" sz="quarter" idx="3"/>
          </p:nvPr>
        </p:nvSpPr>
        <p:spPr>
          <a:xfrm>
            <a:off x="4021295" y="9721106"/>
            <a:ext cx="3076363" cy="511731"/>
          </a:xfrm>
          <a:prstGeom prst="rect">
            <a:avLst/>
          </a:prstGeom>
        </p:spPr>
        <p:txBody>
          <a:bodyPr vert="horz" lIns="94768" tIns="47384" rIns="94768" bIns="47384" rtlCol="0" anchor="b"/>
          <a:lstStyle>
            <a:lvl1pPr algn="r">
              <a:defRPr sz="1200"/>
            </a:lvl1pPr>
          </a:lstStyle>
          <a:p>
            <a:fld id="{CD9FB018-1958-45C1-ABFF-E1E983EC4F43}" type="slidenum">
              <a:rPr lang="pt-PT" smtClean="0"/>
              <a:pPr/>
              <a:t>‹nº›</a:t>
            </a:fld>
            <a:endParaRPr lang="pt-PT"/>
          </a:p>
        </p:txBody>
      </p:sp>
    </p:spTree>
    <p:extLst>
      <p:ext uri="{BB962C8B-B14F-4D97-AF65-F5344CB8AC3E}">
        <p14:creationId xmlns:p14="http://schemas.microsoft.com/office/powerpoint/2010/main" val="253478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pt-PT"/>
          </a:p>
        </p:txBody>
      </p:sp>
      <p:sp>
        <p:nvSpPr>
          <p:cNvPr id="3" name="Marcador de Posição da Data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E77E319B-B046-487F-8D03-B96E4F1A43D0}" type="datetimeFigureOut">
              <a:rPr lang="pt-PT" smtClean="0"/>
              <a:pPr/>
              <a:t>08/03/2025</a:t>
            </a:fld>
            <a:endParaRPr lang="pt-PT"/>
          </a:p>
        </p:txBody>
      </p:sp>
      <p:sp>
        <p:nvSpPr>
          <p:cNvPr id="4" name="Marcador de Posição da Imagem do Diapositivo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pt-PT"/>
          </a:p>
        </p:txBody>
      </p:sp>
      <p:sp>
        <p:nvSpPr>
          <p:cNvPr id="5" name="Marcador de Posição de Notas 4"/>
          <p:cNvSpPr>
            <a:spLocks noGrp="1"/>
          </p:cNvSpPr>
          <p:nvPr>
            <p:ph type="body" sz="quarter" idx="3"/>
          </p:nvPr>
        </p:nvSpPr>
        <p:spPr>
          <a:xfrm>
            <a:off x="709931" y="4861442"/>
            <a:ext cx="5679440" cy="4605576"/>
          </a:xfrm>
          <a:prstGeom prst="rect">
            <a:avLst/>
          </a:prstGeom>
        </p:spPr>
        <p:txBody>
          <a:bodyPr vert="horz" lIns="94768" tIns="47384" rIns="94768" bIns="47384"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F3DD545E-D36A-4832-938A-2ECADA69E4C6}" type="slidenum">
              <a:rPr lang="pt-PT" smtClean="0"/>
              <a:pPr/>
              <a:t>‹nº›</a:t>
            </a:fld>
            <a:endParaRPr lang="pt-PT"/>
          </a:p>
        </p:txBody>
      </p:sp>
    </p:spTree>
    <p:extLst>
      <p:ext uri="{BB962C8B-B14F-4D97-AF65-F5344CB8AC3E}">
        <p14:creationId xmlns:p14="http://schemas.microsoft.com/office/powerpoint/2010/main" val="173776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7CAD1-2FE7-9394-2096-2C7AFF1915A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96257671-72D2-E216-2206-B02054A53F6E}"/>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2</a:t>
            </a:fld>
            <a:endParaRPr lang="pt-PT">
              <a:latin typeface="Arial" pitchFamily="34" charset="0"/>
            </a:endParaRPr>
          </a:p>
        </p:txBody>
      </p:sp>
      <p:sp>
        <p:nvSpPr>
          <p:cNvPr id="93187" name="Rectangle 2">
            <a:extLst>
              <a:ext uri="{FF2B5EF4-FFF2-40B4-BE49-F238E27FC236}">
                <a16:creationId xmlns:a16="http://schemas.microsoft.com/office/drawing/2014/main" id="{60460D98-BCCF-835F-07AA-F08600D9D65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C6F924AC-59CC-9F58-CA5F-2A1C001F8EE4}"/>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237046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F73F6-74ED-EAC9-8A65-5A8EB7CE42E4}"/>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B251738F-DBBE-0067-0FE5-C71634838CB1}"/>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11</a:t>
            </a:fld>
            <a:endParaRPr lang="pt-PT">
              <a:latin typeface="Arial" pitchFamily="34" charset="0"/>
            </a:endParaRPr>
          </a:p>
        </p:txBody>
      </p:sp>
      <p:sp>
        <p:nvSpPr>
          <p:cNvPr id="93187" name="Rectangle 2">
            <a:extLst>
              <a:ext uri="{FF2B5EF4-FFF2-40B4-BE49-F238E27FC236}">
                <a16:creationId xmlns:a16="http://schemas.microsoft.com/office/drawing/2014/main" id="{BDA953B9-87CD-44C3-475B-9D4496BA7C8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0F4FDEB-B963-E3A7-B385-11023D70CB48}"/>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82963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5B259-1B9B-427C-AE77-7E28BAB13763}"/>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0C64A51-1515-6926-016B-C967E56FB6D8}"/>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12</a:t>
            </a:fld>
            <a:endParaRPr lang="pt-PT">
              <a:latin typeface="Arial" pitchFamily="34" charset="0"/>
            </a:endParaRPr>
          </a:p>
        </p:txBody>
      </p:sp>
      <p:sp>
        <p:nvSpPr>
          <p:cNvPr id="93187" name="Rectangle 2">
            <a:extLst>
              <a:ext uri="{FF2B5EF4-FFF2-40B4-BE49-F238E27FC236}">
                <a16:creationId xmlns:a16="http://schemas.microsoft.com/office/drawing/2014/main" id="{73B7B97C-3F2B-4D82-4300-8652C9AA1414}"/>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08C2D54-D0A1-08A5-7BD1-9E320FF64198}"/>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60664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BA05B-D6DF-A6AD-6668-89F73DA01FB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48324C4-F30C-6F53-BD28-A76EA0BEBD2E}"/>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13</a:t>
            </a:fld>
            <a:endParaRPr lang="pt-PT">
              <a:latin typeface="Arial" pitchFamily="34" charset="0"/>
            </a:endParaRPr>
          </a:p>
        </p:txBody>
      </p:sp>
      <p:sp>
        <p:nvSpPr>
          <p:cNvPr id="93187" name="Rectangle 2">
            <a:extLst>
              <a:ext uri="{FF2B5EF4-FFF2-40B4-BE49-F238E27FC236}">
                <a16:creationId xmlns:a16="http://schemas.microsoft.com/office/drawing/2014/main" id="{123B11D5-FE8E-3BDA-AF79-BE1D705401F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313B9A7-462B-DCD4-2001-ABFE01577EBC}"/>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91527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E2EB8-0E34-C5FB-4C18-027C5A165F77}"/>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22ED5678-E7D4-3CFB-24DF-3D0FAA8AB244}"/>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14</a:t>
            </a:fld>
            <a:endParaRPr lang="pt-PT">
              <a:latin typeface="Arial" pitchFamily="34" charset="0"/>
            </a:endParaRPr>
          </a:p>
        </p:txBody>
      </p:sp>
      <p:sp>
        <p:nvSpPr>
          <p:cNvPr id="93187" name="Rectangle 2">
            <a:extLst>
              <a:ext uri="{FF2B5EF4-FFF2-40B4-BE49-F238E27FC236}">
                <a16:creationId xmlns:a16="http://schemas.microsoft.com/office/drawing/2014/main" id="{F77FB652-7C2D-F541-8835-D4BC3699FD9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3A6B79A-63BE-0DB5-76DA-9E4B77FB50D7}"/>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7381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3</a:t>
            </a:fld>
            <a:endParaRPr lang="pt-PT">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95705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33D25-014C-E6B3-DF2F-3B3B43289AF2}"/>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D31CD5B5-8598-0412-B5D5-502058AC8142}"/>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4</a:t>
            </a:fld>
            <a:endParaRPr lang="pt-PT">
              <a:latin typeface="Arial" pitchFamily="34" charset="0"/>
            </a:endParaRPr>
          </a:p>
        </p:txBody>
      </p:sp>
      <p:sp>
        <p:nvSpPr>
          <p:cNvPr id="93187" name="Rectangle 2">
            <a:extLst>
              <a:ext uri="{FF2B5EF4-FFF2-40B4-BE49-F238E27FC236}">
                <a16:creationId xmlns:a16="http://schemas.microsoft.com/office/drawing/2014/main" id="{EDED24D3-65B5-7C40-EBCA-497FD9C2524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275BCCA-76E2-255D-BA29-9CBDFBD3F3EC}"/>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01975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82251-20BC-725D-6C6E-86EFB77B2F73}"/>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E0D4E8F3-5A8F-73F2-8EC1-84E6BE621F30}"/>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5</a:t>
            </a:fld>
            <a:endParaRPr lang="pt-PT">
              <a:latin typeface="Arial" pitchFamily="34" charset="0"/>
            </a:endParaRPr>
          </a:p>
        </p:txBody>
      </p:sp>
      <p:sp>
        <p:nvSpPr>
          <p:cNvPr id="93187" name="Rectangle 2">
            <a:extLst>
              <a:ext uri="{FF2B5EF4-FFF2-40B4-BE49-F238E27FC236}">
                <a16:creationId xmlns:a16="http://schemas.microsoft.com/office/drawing/2014/main" id="{33AD074C-0965-8100-DA7E-B556AF4B37B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9FABF6B-982D-D6B7-E9EB-18941BCC3CFC}"/>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3103689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39666-5FFB-9183-5CF3-6BC05DE3F11D}"/>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33192B79-B0DF-B13F-F927-73407B7CEFB6}"/>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6</a:t>
            </a:fld>
            <a:endParaRPr lang="pt-PT">
              <a:latin typeface="Arial" pitchFamily="34" charset="0"/>
            </a:endParaRPr>
          </a:p>
        </p:txBody>
      </p:sp>
      <p:sp>
        <p:nvSpPr>
          <p:cNvPr id="93187" name="Rectangle 2">
            <a:extLst>
              <a:ext uri="{FF2B5EF4-FFF2-40B4-BE49-F238E27FC236}">
                <a16:creationId xmlns:a16="http://schemas.microsoft.com/office/drawing/2014/main" id="{AB44195C-4046-D0E2-3F01-A941DC90E86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6DEA629-E251-D6A6-F1D0-1774213EEA37}"/>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35712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922CC-0946-4160-2247-EF4AE5800D99}"/>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A0D373FE-51B1-8212-F6B9-E465D5E20676}"/>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7</a:t>
            </a:fld>
            <a:endParaRPr lang="pt-PT">
              <a:latin typeface="Arial" pitchFamily="34" charset="0"/>
            </a:endParaRPr>
          </a:p>
        </p:txBody>
      </p:sp>
      <p:sp>
        <p:nvSpPr>
          <p:cNvPr id="93187" name="Rectangle 2">
            <a:extLst>
              <a:ext uri="{FF2B5EF4-FFF2-40B4-BE49-F238E27FC236}">
                <a16:creationId xmlns:a16="http://schemas.microsoft.com/office/drawing/2014/main" id="{F6091AC9-4FCA-1CF5-EFCE-E4492F91C25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DDCA7334-4039-6FB2-1768-2B125911CAAA}"/>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429127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7636F-6C36-B5A7-972E-65966E2976EC}"/>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99FB2323-62A4-CA1F-E3AF-A3A0AEB5887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8</a:t>
            </a:fld>
            <a:endParaRPr lang="pt-PT">
              <a:latin typeface="Arial" pitchFamily="34" charset="0"/>
            </a:endParaRPr>
          </a:p>
        </p:txBody>
      </p:sp>
      <p:sp>
        <p:nvSpPr>
          <p:cNvPr id="93187" name="Rectangle 2">
            <a:extLst>
              <a:ext uri="{FF2B5EF4-FFF2-40B4-BE49-F238E27FC236}">
                <a16:creationId xmlns:a16="http://schemas.microsoft.com/office/drawing/2014/main" id="{860266E2-F830-677D-3C23-2D1DEA294C8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AB369A1-1FD7-6980-74C5-8A9A3D7511FD}"/>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55433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86AE6-4CED-89A8-5437-6160211E303F}"/>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5F0C5A98-A9B9-864E-1001-572AD6B67E73}"/>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9</a:t>
            </a:fld>
            <a:endParaRPr lang="pt-PT">
              <a:latin typeface="Arial" pitchFamily="34" charset="0"/>
            </a:endParaRPr>
          </a:p>
        </p:txBody>
      </p:sp>
      <p:sp>
        <p:nvSpPr>
          <p:cNvPr id="93187" name="Rectangle 2">
            <a:extLst>
              <a:ext uri="{FF2B5EF4-FFF2-40B4-BE49-F238E27FC236}">
                <a16:creationId xmlns:a16="http://schemas.microsoft.com/office/drawing/2014/main" id="{01BEDB4C-68DC-66DB-1C1F-36EC71603A4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349306A-9A55-C7DA-F9A1-DA581F75D920}"/>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1452768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EEDFF-742C-6E5A-3991-1E9124963B3D}"/>
            </a:ext>
          </a:extLst>
        </p:cNvPr>
        <p:cNvGrpSpPr/>
        <p:nvPr/>
      </p:nvGrpSpPr>
      <p:grpSpPr>
        <a:xfrm>
          <a:off x="0" y="0"/>
          <a:ext cx="0" cy="0"/>
          <a:chOff x="0" y="0"/>
          <a:chExt cx="0" cy="0"/>
        </a:xfrm>
      </p:grpSpPr>
      <p:sp>
        <p:nvSpPr>
          <p:cNvPr id="93186" name="Rectangle 7">
            <a:extLst>
              <a:ext uri="{FF2B5EF4-FFF2-40B4-BE49-F238E27FC236}">
                <a16:creationId xmlns:a16="http://schemas.microsoft.com/office/drawing/2014/main" id="{04CCC918-1553-00F0-0F71-832437A9623D}"/>
              </a:ext>
            </a:extLst>
          </p:cNvPr>
          <p:cNvSpPr>
            <a:spLocks noGrp="1" noChangeArrowheads="1"/>
          </p:cNvSpPr>
          <p:nvPr>
            <p:ph type="sldNum" sz="quarter" idx="5"/>
          </p:nvPr>
        </p:nvSpPr>
        <p:spPr>
          <a:noFill/>
        </p:spPr>
        <p:txBody>
          <a:bodyPr/>
          <a:lstStyle/>
          <a:p>
            <a:fld id="{497D1F5F-AB60-452E-AA79-64E25350F70B}" type="slidenum">
              <a:rPr lang="pt-PT" smtClean="0">
                <a:latin typeface="Arial" pitchFamily="34" charset="0"/>
              </a:rPr>
              <a:pPr/>
              <a:t>10</a:t>
            </a:fld>
            <a:endParaRPr lang="pt-PT">
              <a:latin typeface="Arial" pitchFamily="34" charset="0"/>
            </a:endParaRPr>
          </a:p>
        </p:txBody>
      </p:sp>
      <p:sp>
        <p:nvSpPr>
          <p:cNvPr id="93187" name="Rectangle 2">
            <a:extLst>
              <a:ext uri="{FF2B5EF4-FFF2-40B4-BE49-F238E27FC236}">
                <a16:creationId xmlns:a16="http://schemas.microsoft.com/office/drawing/2014/main" id="{439A82C0-2CA0-A988-A377-635774933E8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6D2C421-FF61-8747-0D9F-E419B43A37E1}"/>
              </a:ext>
            </a:extLst>
          </p:cNvPr>
          <p:cNvSpPr>
            <a:spLocks noGrp="1" noChangeArrowheads="1"/>
          </p:cNvSpPr>
          <p:nvPr>
            <p:ph type="body" idx="1"/>
          </p:nvPr>
        </p:nvSpPr>
        <p:spPr>
          <a:noFill/>
          <a:ln/>
        </p:spPr>
        <p:txBody>
          <a:bodyPr/>
          <a:lstStyle/>
          <a:p>
            <a:pPr eaLnBrk="1" hangingPunct="1"/>
            <a:endParaRPr lang="pt-PT">
              <a:latin typeface="Arial" pitchFamily="34" charset="0"/>
            </a:endParaRPr>
          </a:p>
        </p:txBody>
      </p:sp>
    </p:spTree>
    <p:extLst>
      <p:ext uri="{BB962C8B-B14F-4D97-AF65-F5344CB8AC3E}">
        <p14:creationId xmlns:p14="http://schemas.microsoft.com/office/powerpoint/2010/main" val="258686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a:t>Clique para editar o estilo do título do Modelo Global</a:t>
            </a:r>
            <a:endParaRPr lang="en-U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 do subtítulo do modelo global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a:t>Clique para editar o estilo do título do Modelo Global</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idx="1"/>
          </p:nvPr>
        </p:nvSpPr>
        <p:spPr/>
        <p:txBody>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de texto do modelo global</a:t>
            </a:r>
          </a:p>
        </p:txBody>
      </p:sp>
      <p:sp>
        <p:nvSpPr>
          <p:cNvPr id="4" name="Marcador de Posição da Data 3"/>
          <p:cNvSpPr>
            <a:spLocks noGrp="1"/>
          </p:cNvSpPr>
          <p:nvPr>
            <p:ph type="dt" sz="half" idx="10"/>
          </p:nvPr>
        </p:nvSpPr>
        <p:spPr/>
        <p:txBody>
          <a:body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11"/>
          </p:nvPr>
        </p:nvSpPr>
        <p:spPr/>
        <p:txBody>
          <a:bodyPr/>
          <a:lstStyle/>
          <a:p>
            <a:endParaRPr lang="en-US"/>
          </a:p>
        </p:txBody>
      </p:sp>
      <p:sp>
        <p:nvSpPr>
          <p:cNvPr id="6" name="Marcador de Posição do Número do Diapositivo 5"/>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3/8/2025</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de texto do modelo global</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Marcador de Posição da Data 6"/>
          <p:cNvSpPr>
            <a:spLocks noGrp="1"/>
          </p:cNvSpPr>
          <p:nvPr>
            <p:ph type="dt" sz="half" idx="10"/>
          </p:nvPr>
        </p:nvSpPr>
        <p:spPr/>
        <p:txBody>
          <a:bodyPr/>
          <a:lstStyle/>
          <a:p>
            <a:fld id="{A4A3E61B-3AB3-490F-90D4-269C8A444AE7}" type="datetimeFigureOut">
              <a:rPr lang="en-US" smtClean="0"/>
              <a:pPr/>
              <a:t>3/8/2025</a:t>
            </a:fld>
            <a:endParaRPr lang="en-US"/>
          </a:p>
        </p:txBody>
      </p:sp>
      <p:sp>
        <p:nvSpPr>
          <p:cNvPr id="8" name="Marcador de Posição do Rodapé 7"/>
          <p:cNvSpPr>
            <a:spLocks noGrp="1"/>
          </p:cNvSpPr>
          <p:nvPr>
            <p:ph type="ftr" sz="quarter" idx="11"/>
          </p:nvPr>
        </p:nvSpPr>
        <p:spPr/>
        <p:txBody>
          <a:bodyPr/>
          <a:lstStyle/>
          <a:p>
            <a:endParaRPr lang="en-US"/>
          </a:p>
        </p:txBody>
      </p:sp>
      <p:sp>
        <p:nvSpPr>
          <p:cNvPr id="9" name="Marcador de Posição do Número do Diapositivo 8"/>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 do título do Modelo Global</a:t>
            </a:r>
            <a:endParaRPr lang="en-US"/>
          </a:p>
        </p:txBody>
      </p:sp>
      <p:sp>
        <p:nvSpPr>
          <p:cNvPr id="3" name="Marcador de Posição da Data 2"/>
          <p:cNvSpPr>
            <a:spLocks noGrp="1"/>
          </p:cNvSpPr>
          <p:nvPr>
            <p:ph type="dt" sz="half" idx="10"/>
          </p:nvPr>
        </p:nvSpPr>
        <p:spPr/>
        <p:txBody>
          <a:bodyPr/>
          <a:lstStyle/>
          <a:p>
            <a:fld id="{A4A3E61B-3AB3-490F-90D4-269C8A444AE7}" type="datetimeFigureOut">
              <a:rPr lang="en-US" smtClean="0"/>
              <a:pPr/>
              <a:t>3/8/2025</a:t>
            </a:fld>
            <a:endParaRPr lang="en-US"/>
          </a:p>
        </p:txBody>
      </p:sp>
      <p:sp>
        <p:nvSpPr>
          <p:cNvPr id="4" name="Marcador de Posição do Rodapé 3"/>
          <p:cNvSpPr>
            <a:spLocks noGrp="1"/>
          </p:cNvSpPr>
          <p:nvPr>
            <p:ph type="ftr" sz="quarter" idx="11"/>
          </p:nvPr>
        </p:nvSpPr>
        <p:spPr/>
        <p:txBody>
          <a:bodyPr/>
          <a:lstStyle/>
          <a:p>
            <a:endParaRPr lang="en-US"/>
          </a:p>
        </p:txBody>
      </p:sp>
      <p:sp>
        <p:nvSpPr>
          <p:cNvPr id="5" name="Marcador de Posição do Número do Diapositivo 4"/>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A4A3E61B-3AB3-490F-90D4-269C8A444AE7}" type="datetimeFigureOut">
              <a:rPr lang="en-US" smtClean="0"/>
              <a:pPr/>
              <a:t>3/8/2025</a:t>
            </a:fld>
            <a:endParaRPr lang="en-US"/>
          </a:p>
        </p:txBody>
      </p:sp>
      <p:sp>
        <p:nvSpPr>
          <p:cNvPr id="3" name="Marcador de Posição do Rodapé 2"/>
          <p:cNvSpPr>
            <a:spLocks noGrp="1"/>
          </p:cNvSpPr>
          <p:nvPr>
            <p:ph type="ftr" sz="quarter" idx="11"/>
          </p:nvPr>
        </p:nvSpPr>
        <p:spPr/>
        <p:txBody>
          <a:bodyPr/>
          <a:lstStyle/>
          <a:p>
            <a:endParaRPr lang="en-US"/>
          </a:p>
        </p:txBody>
      </p:sp>
      <p:sp>
        <p:nvSpPr>
          <p:cNvPr id="4" name="Marcador de Posição do Número do Diapositivo 3"/>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a:t>Clique para editar o estilo do título do Modelo Global</a:t>
            </a:r>
            <a:endParaRPr lang="en-US"/>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3/8/2025</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a:t>Clique para editar o estilo do título do Modelo Global</a:t>
            </a:r>
            <a:endParaRPr lang="en-US"/>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de texto do modelo global</a:t>
            </a:r>
          </a:p>
        </p:txBody>
      </p:sp>
      <p:sp>
        <p:nvSpPr>
          <p:cNvPr id="5" name="Marcador de Posição da Data 4"/>
          <p:cNvSpPr>
            <a:spLocks noGrp="1"/>
          </p:cNvSpPr>
          <p:nvPr>
            <p:ph type="dt" sz="half" idx="10"/>
          </p:nvPr>
        </p:nvSpPr>
        <p:spPr/>
        <p:txBody>
          <a:bodyPr/>
          <a:lstStyle/>
          <a:p>
            <a:fld id="{A4A3E61B-3AB3-490F-90D4-269C8A444AE7}" type="datetimeFigureOut">
              <a:rPr lang="en-US" smtClean="0"/>
              <a:pPr/>
              <a:t>3/8/2025</a:t>
            </a:fld>
            <a:endParaRPr lang="en-US"/>
          </a:p>
        </p:txBody>
      </p:sp>
      <p:sp>
        <p:nvSpPr>
          <p:cNvPr id="6" name="Marcador de Posição do Rodapé 5"/>
          <p:cNvSpPr>
            <a:spLocks noGrp="1"/>
          </p:cNvSpPr>
          <p:nvPr>
            <p:ph type="ftr" sz="quarter" idx="11"/>
          </p:nvPr>
        </p:nvSpPr>
        <p:spPr/>
        <p:txBody>
          <a:bodyPr/>
          <a:lstStyle/>
          <a:p>
            <a:endParaRPr lang="en-US"/>
          </a:p>
        </p:txBody>
      </p:sp>
      <p:sp>
        <p:nvSpPr>
          <p:cNvPr id="7" name="Marcador de Posição do Número do Diapositivo 6"/>
          <p:cNvSpPr>
            <a:spLocks noGrp="1"/>
          </p:cNvSpPr>
          <p:nvPr>
            <p:ph type="sldNum" sz="quarter" idx="12"/>
          </p:nvPr>
        </p:nvSpPr>
        <p:spPr/>
        <p:txBody>
          <a:bodyPr/>
          <a:lstStyle/>
          <a:p>
            <a:fld id="{8745C66F-FC7B-4C52-931F-EAABACA1CBDF}"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a:t>Clique para editar o estilo do título do Modelo Global</a:t>
            </a:r>
            <a:endParaRPr lang="en-US"/>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a:t>Clique para 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3E61B-3AB3-490F-90D4-269C8A444AE7}" type="datetimeFigureOut">
              <a:rPr lang="en-US" smtClean="0"/>
              <a:pPr/>
              <a:t>3/8/2025</a:t>
            </a:fld>
            <a:endParaRPr lang="en-US"/>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5C66F-FC7B-4C52-931F-EAABACA1CBDF}"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hyperlink" Target="https://archive.ics.uci.edu/dataset/374/appliances+energy+prediction" TargetMode="External"/><Relationship Id="rId3" Type="http://schemas.openxmlformats.org/officeDocument/2006/relationships/image" Target="../media/image3.png"/><Relationship Id="rId7" Type="http://schemas.openxmlformats.org/officeDocument/2006/relationships/hyperlink" Target="https://www.kaggle.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hyperlink" Target="https://app.powerbi.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archive.ics.uci.edu/"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 y="0"/>
            <a:ext cx="9982200" cy="6858000"/>
          </a:xfrm>
          <a:prstGeom prst="rect">
            <a:avLst/>
          </a:prstGeom>
        </p:spPr>
      </p:pic>
      <p:sp>
        <p:nvSpPr>
          <p:cNvPr id="2" name="Título 1"/>
          <p:cNvSpPr>
            <a:spLocks noGrp="1"/>
          </p:cNvSpPr>
          <p:nvPr>
            <p:ph type="ctrTitle"/>
          </p:nvPr>
        </p:nvSpPr>
        <p:spPr>
          <a:xfrm>
            <a:off x="1987306" y="2735466"/>
            <a:ext cx="5486400" cy="552329"/>
          </a:xfrm>
        </p:spPr>
        <p:txBody>
          <a:bodyPr>
            <a:normAutofit fontScale="90000"/>
          </a:bodyPr>
          <a:lstStyle/>
          <a:p>
            <a:r>
              <a:rPr lang="pt-PT" sz="2500" b="1" dirty="0">
                <a:solidFill>
                  <a:schemeClr val="bg1"/>
                </a:solidFill>
                <a:latin typeface="Arial" charset="0"/>
                <a:ea typeface="Arial" charset="0"/>
                <a:cs typeface="Arial" charset="0"/>
              </a:rPr>
              <a:t>LICENCIATURA EM ENGENHARIA INFORMÁTICA</a:t>
            </a:r>
          </a:p>
        </p:txBody>
      </p:sp>
      <p:sp>
        <p:nvSpPr>
          <p:cNvPr id="3" name="Subtítulo 2"/>
          <p:cNvSpPr>
            <a:spLocks noGrp="1"/>
          </p:cNvSpPr>
          <p:nvPr>
            <p:ph type="subTitle" idx="1"/>
          </p:nvPr>
        </p:nvSpPr>
        <p:spPr>
          <a:xfrm>
            <a:off x="2057400" y="3429000"/>
            <a:ext cx="6000750" cy="1371600"/>
          </a:xfrm>
        </p:spPr>
        <p:txBody>
          <a:bodyPr>
            <a:normAutofit fontScale="62500" lnSpcReduction="20000"/>
          </a:bodyPr>
          <a:lstStyle/>
          <a:p>
            <a:r>
              <a:rPr lang="pt-PT" dirty="0">
                <a:solidFill>
                  <a:srgbClr val="FFFF00"/>
                </a:solidFill>
                <a:latin typeface="Arial" charset="0"/>
                <a:ea typeface="Arial" charset="0"/>
                <a:cs typeface="Arial" charset="0"/>
              </a:rPr>
              <a:t>APRENDIZAEM ORGANIZACIONAL/SISTEMAS DE SUPORTE À DECISÃO</a:t>
            </a:r>
          </a:p>
          <a:p>
            <a:r>
              <a:rPr lang="pt-PT" dirty="0">
                <a:solidFill>
                  <a:schemeClr val="bg1"/>
                </a:solidFill>
                <a:latin typeface="Arial" charset="0"/>
                <a:ea typeface="Arial" charset="0"/>
                <a:cs typeface="Arial" charset="0"/>
              </a:rPr>
              <a:t>Estudo de Exploração – Ferramenta </a:t>
            </a:r>
            <a:r>
              <a:rPr lang="pt-PT" dirty="0" err="1">
                <a:solidFill>
                  <a:schemeClr val="bg1"/>
                </a:solidFill>
                <a:latin typeface="Arial" charset="0"/>
                <a:ea typeface="Arial" charset="0"/>
                <a:cs typeface="Arial" charset="0"/>
              </a:rPr>
              <a:t>PowerBI</a:t>
            </a:r>
            <a:r>
              <a:rPr lang="pt-PT" dirty="0">
                <a:solidFill>
                  <a:schemeClr val="bg1"/>
                </a:solidFill>
                <a:latin typeface="Arial" charset="0"/>
                <a:ea typeface="Arial" charset="0"/>
                <a:cs typeface="Arial" charset="0"/>
              </a:rPr>
              <a:t> </a:t>
            </a:r>
          </a:p>
          <a:p>
            <a:r>
              <a:rPr lang="pt-PT" dirty="0">
                <a:solidFill>
                  <a:schemeClr val="bg1"/>
                </a:solidFill>
                <a:latin typeface="Arial" charset="0"/>
                <a:ea typeface="Arial" charset="0"/>
                <a:cs typeface="Arial" charset="0"/>
              </a:rPr>
              <a:t> – Análise de Dados</a:t>
            </a:r>
          </a:p>
        </p:txBody>
      </p:sp>
      <p:sp>
        <p:nvSpPr>
          <p:cNvPr id="6" name="Subtítulo 2"/>
          <p:cNvSpPr txBox="1">
            <a:spLocks/>
          </p:cNvSpPr>
          <p:nvPr/>
        </p:nvSpPr>
        <p:spPr>
          <a:xfrm>
            <a:off x="762000" y="6394330"/>
            <a:ext cx="8191499" cy="276444"/>
          </a:xfrm>
          <a:prstGeom prst="rect">
            <a:avLst/>
          </a:prstGeom>
        </p:spPr>
        <p:txBody>
          <a:bodyPr vert="horz" lIns="68580" tIns="34290" rIns="68580" bIns="3429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1100" b="1" u="sng" dirty="0">
                <a:solidFill>
                  <a:schemeClr val="bg1"/>
                </a:solidFill>
                <a:latin typeface="Arial" charset="0"/>
                <a:ea typeface="Arial" charset="0"/>
                <a:cs typeface="Arial" charset="0"/>
              </a:rPr>
              <a:t>Licenciatura em Engenharia Informática</a:t>
            </a:r>
            <a:r>
              <a:rPr lang="pt-PT" sz="1100" dirty="0">
                <a:solidFill>
                  <a:schemeClr val="bg1"/>
                </a:solidFill>
                <a:latin typeface="Arial" charset="0"/>
                <a:ea typeface="Arial" charset="0"/>
                <a:cs typeface="Arial" charset="0"/>
              </a:rPr>
              <a:t> | Escola Superior de Tecnologia e Gestão| Unidade Curricular: AO/SSD| Ano Letivo 2024/2025</a:t>
            </a: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130" y="392731"/>
            <a:ext cx="3872752" cy="962356"/>
          </a:xfrm>
          <a:prstGeom prst="rect">
            <a:avLst/>
          </a:prstGeom>
        </p:spPr>
      </p:pic>
      <p:sp>
        <p:nvSpPr>
          <p:cNvPr id="10" name="Subtítulo 2">
            <a:extLst>
              <a:ext uri="{FF2B5EF4-FFF2-40B4-BE49-F238E27FC236}">
                <a16:creationId xmlns:a16="http://schemas.microsoft.com/office/drawing/2014/main" id="{CDB7617E-BD9F-40A8-BCFA-781CEC4CEE46}"/>
              </a:ext>
            </a:extLst>
          </p:cNvPr>
          <p:cNvSpPr txBox="1">
            <a:spLocks/>
          </p:cNvSpPr>
          <p:nvPr/>
        </p:nvSpPr>
        <p:spPr>
          <a:xfrm>
            <a:off x="4953495" y="5615784"/>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Jorge Ribeiro</a:t>
            </a:r>
          </a:p>
          <a:p>
            <a:pPr marL="171450" indent="-171450" algn="l">
              <a:buFont typeface="Arial" panose="020B0604020202020204" pitchFamily="34" charset="0"/>
              <a:buChar char="•"/>
            </a:pPr>
            <a:r>
              <a:rPr lang="pt-PT" sz="1050" dirty="0">
                <a:solidFill>
                  <a:schemeClr val="bg1"/>
                </a:solidFill>
                <a:latin typeface="Arial" charset="0"/>
                <a:ea typeface="Arial" charset="0"/>
                <a:cs typeface="Arial" charset="0"/>
              </a:rPr>
              <a:t>jribeiro@estg.ipvc.pt</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
        <p:nvSpPr>
          <p:cNvPr id="8" name="Subtítulo 2">
            <a:extLst>
              <a:ext uri="{FF2B5EF4-FFF2-40B4-BE49-F238E27FC236}">
                <a16:creationId xmlns:a16="http://schemas.microsoft.com/office/drawing/2014/main" id="{691EC4ED-17BC-435A-9221-66A1A252A082}"/>
              </a:ext>
            </a:extLst>
          </p:cNvPr>
          <p:cNvSpPr txBox="1">
            <a:spLocks/>
          </p:cNvSpPr>
          <p:nvPr/>
        </p:nvSpPr>
        <p:spPr>
          <a:xfrm>
            <a:off x="1483178" y="5635668"/>
            <a:ext cx="3486150" cy="571436"/>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050" dirty="0">
                <a:solidFill>
                  <a:schemeClr val="bg1"/>
                </a:solidFill>
                <a:latin typeface="Arial" charset="0"/>
                <a:ea typeface="Arial" charset="0"/>
                <a:cs typeface="Arial" charset="0"/>
              </a:rPr>
              <a:t>28976 – Pedro Poças</a:t>
            </a:r>
          </a:p>
          <a:p>
            <a:pPr algn="l"/>
            <a:r>
              <a:rPr lang="pt-PT" sz="1050" dirty="0">
                <a:solidFill>
                  <a:schemeClr val="bg1"/>
                </a:solidFill>
                <a:latin typeface="Arial" charset="0"/>
                <a:ea typeface="Arial" charset="0"/>
                <a:cs typeface="Arial" charset="0"/>
              </a:rPr>
              <a:t>p.pedro@ipvc.pt</a:t>
            </a:r>
          </a:p>
          <a:p>
            <a:pPr algn="l"/>
            <a:endParaRPr lang="pt-PT" sz="1050" dirty="0">
              <a:solidFill>
                <a:schemeClr val="bg1"/>
              </a:solidFill>
              <a:latin typeface="Arial" charset="0"/>
              <a:ea typeface="Arial" charset="0"/>
              <a:cs typeface="Arial" charset="0"/>
            </a:endParaRPr>
          </a:p>
          <a:p>
            <a:pPr algn="l"/>
            <a:endParaRPr lang="pt-PT" sz="105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96230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D2E89-C1E8-5CBE-52B1-E95D148779ED}"/>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1559B349-0E26-2008-D5D0-E076DAE8FE2E}"/>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Graficos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ED5D85B8-184A-3F20-4730-A318AE9EF20A}"/>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16414E29-D95E-A247-A2A0-FD6C4B598391}"/>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7F059AD-D7A2-F23D-398B-E513053F9AE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69D10171-CF7B-AF99-E29B-F7B8FC02F4C3}"/>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7964FD8E-1A86-90E2-9B8D-3422CC9170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1555F93E-D282-7FE3-F6E8-313167B88A0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69C0FED4-E511-E5D4-504C-8B12283B74CC}"/>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10</a:t>
            </a:fld>
            <a:r>
              <a:rPr lang="pt-PT" sz="1000" dirty="0"/>
              <a:t> -</a:t>
            </a:r>
          </a:p>
        </p:txBody>
      </p:sp>
      <p:pic>
        <p:nvPicPr>
          <p:cNvPr id="17" name="Imagem 16">
            <a:extLst>
              <a:ext uri="{FF2B5EF4-FFF2-40B4-BE49-F238E27FC236}">
                <a16:creationId xmlns:a16="http://schemas.microsoft.com/office/drawing/2014/main" id="{8B84BDCA-BEC0-EB25-B23E-66BDC710882B}"/>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D8D94977-B4A7-EDBC-9A7F-7F2A5604CF7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C6BD050E-C4AC-F3CB-8FED-03CF6FEB1B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10DD006B-825E-869A-80C7-E55C8D99CF43}"/>
              </a:ext>
            </a:extLst>
          </p:cNvPr>
          <p:cNvSpPr txBox="1"/>
          <p:nvPr/>
        </p:nvSpPr>
        <p:spPr>
          <a:xfrm>
            <a:off x="238125" y="1304291"/>
            <a:ext cx="8677275" cy="1200329"/>
          </a:xfrm>
          <a:prstGeom prst="rect">
            <a:avLst/>
          </a:prstGeom>
          <a:noFill/>
        </p:spPr>
        <p:txBody>
          <a:bodyPr wrap="square" rtlCol="0">
            <a:spAutoFit/>
          </a:bodyPr>
          <a:lstStyle/>
          <a:p>
            <a:pPr algn="just"/>
            <a:r>
              <a:rPr lang="pt-PT" dirty="0"/>
              <a:t>Este gráfico de linha mostra a contagem de medições do valor médio de humidade (HR) em nove localidades distintas do ambiente medido. A contagem é maior em março e abril, indicando mais registos de humidade nesses meses, o que pode ser devido a variações sazonais.</a:t>
            </a:r>
          </a:p>
        </p:txBody>
      </p:sp>
      <p:pic>
        <p:nvPicPr>
          <p:cNvPr id="4" name="Imagem 3">
            <a:extLst>
              <a:ext uri="{FF2B5EF4-FFF2-40B4-BE49-F238E27FC236}">
                <a16:creationId xmlns:a16="http://schemas.microsoft.com/office/drawing/2014/main" id="{6D05CDD5-DDC6-B4BB-FDA3-21B9F452AD79}"/>
              </a:ext>
            </a:extLst>
          </p:cNvPr>
          <p:cNvPicPr>
            <a:picLocks noChangeAspect="1"/>
          </p:cNvPicPr>
          <p:nvPr/>
        </p:nvPicPr>
        <p:blipFill>
          <a:blip r:embed="rId7"/>
          <a:stretch>
            <a:fillRect/>
          </a:stretch>
        </p:blipFill>
        <p:spPr>
          <a:xfrm>
            <a:off x="3381375" y="3319918"/>
            <a:ext cx="2381250" cy="2066925"/>
          </a:xfrm>
          <a:prstGeom prst="rect">
            <a:avLst/>
          </a:prstGeom>
        </p:spPr>
      </p:pic>
    </p:spTree>
    <p:extLst>
      <p:ext uri="{BB962C8B-B14F-4D97-AF65-F5344CB8AC3E}">
        <p14:creationId xmlns:p14="http://schemas.microsoft.com/office/powerpoint/2010/main" val="4226399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87929-E942-21C9-AC1C-712C5987E0B2}"/>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F80E376C-F50A-5A22-23CE-ABB173FC184E}"/>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Graficos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141E876F-8839-2C10-4B52-9321F48A5B4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92B7C3E3-6983-3C93-DE53-36409303AF6E}"/>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8C70FA8D-05F2-EDA1-6F79-37BB132C4136}"/>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A8CB97A1-DAA3-B3D7-60D9-76D21FECD8E1}"/>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4145907C-EC8F-0FA5-6D32-E9F4713F58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FB57D1E6-163F-79E1-B451-C94C5A2FAF9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56712F3-38B2-04D8-F1AB-5F7A4CA914E8}"/>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11</a:t>
            </a:fld>
            <a:r>
              <a:rPr lang="pt-PT" sz="1000" dirty="0"/>
              <a:t> -</a:t>
            </a:r>
          </a:p>
        </p:txBody>
      </p:sp>
      <p:pic>
        <p:nvPicPr>
          <p:cNvPr id="17" name="Imagem 16">
            <a:extLst>
              <a:ext uri="{FF2B5EF4-FFF2-40B4-BE49-F238E27FC236}">
                <a16:creationId xmlns:a16="http://schemas.microsoft.com/office/drawing/2014/main" id="{B50156DD-EAF7-A727-073C-74A0A161BC5A}"/>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906EDF5-3455-71D1-59CF-EB8E582BEE6C}"/>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0253E742-7BE7-EE62-F78A-848D0491B96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7D5770B9-CD2E-C17D-82F7-546FF7A2EA53}"/>
              </a:ext>
            </a:extLst>
          </p:cNvPr>
          <p:cNvSpPr txBox="1"/>
          <p:nvPr/>
        </p:nvSpPr>
        <p:spPr>
          <a:xfrm>
            <a:off x="238125" y="1304291"/>
            <a:ext cx="8677275" cy="1200329"/>
          </a:xfrm>
          <a:prstGeom prst="rect">
            <a:avLst/>
          </a:prstGeom>
          <a:noFill/>
        </p:spPr>
        <p:txBody>
          <a:bodyPr wrap="square" rtlCol="0">
            <a:spAutoFit/>
          </a:bodyPr>
          <a:lstStyle/>
          <a:p>
            <a:pPr algn="just"/>
            <a:r>
              <a:rPr lang="pt-PT" dirty="0"/>
              <a:t>Um gráfico de barras duplo que compara a média mensal do uso de eletrodomésticos com a média do uso de luzes. As barras para eletrodomésticos são consistentemente mais altas do que para luzes em todos os meses, sugerindo que os eletrodomésticos têm um uso mais constante e significativo em comparação com as luzes</a:t>
            </a:r>
          </a:p>
        </p:txBody>
      </p:sp>
      <p:pic>
        <p:nvPicPr>
          <p:cNvPr id="3" name="Imagem 2">
            <a:extLst>
              <a:ext uri="{FF2B5EF4-FFF2-40B4-BE49-F238E27FC236}">
                <a16:creationId xmlns:a16="http://schemas.microsoft.com/office/drawing/2014/main" id="{761C9E69-43BA-51CF-2192-430B90C66374}"/>
              </a:ext>
            </a:extLst>
          </p:cNvPr>
          <p:cNvPicPr>
            <a:picLocks noChangeAspect="1"/>
          </p:cNvPicPr>
          <p:nvPr/>
        </p:nvPicPr>
        <p:blipFill>
          <a:blip r:embed="rId7"/>
          <a:stretch>
            <a:fillRect/>
          </a:stretch>
        </p:blipFill>
        <p:spPr>
          <a:xfrm>
            <a:off x="3298633" y="3132379"/>
            <a:ext cx="2619375" cy="2628900"/>
          </a:xfrm>
          <a:prstGeom prst="rect">
            <a:avLst/>
          </a:prstGeom>
        </p:spPr>
      </p:pic>
    </p:spTree>
    <p:extLst>
      <p:ext uri="{BB962C8B-B14F-4D97-AF65-F5344CB8AC3E}">
        <p14:creationId xmlns:p14="http://schemas.microsoft.com/office/powerpoint/2010/main" val="4470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EE60B-34F3-3470-39D0-97C5E5163AE0}"/>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F64D789D-4ADD-A135-55AC-F34683605727}"/>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Graficos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3CC6DA45-3C00-A662-4870-77D196D66CD7}"/>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0CE4FAAA-EA46-5642-4AB2-C908D64397B8}"/>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6CDC1727-CF8B-FF63-305F-0C4CDE96FEA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B47C47BF-48D9-FC71-62DB-9DCB78D2A586}"/>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B7C55BFB-D4BB-3D79-BCC9-BC4D7FF5EE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2DCCAB84-54AB-F3A9-B844-D7D50236727B}"/>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7A28AB93-C4B5-2E40-4302-A83DDA987C2E}"/>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12</a:t>
            </a:fld>
            <a:r>
              <a:rPr lang="pt-PT" sz="1000" dirty="0"/>
              <a:t> -</a:t>
            </a:r>
          </a:p>
        </p:txBody>
      </p:sp>
      <p:pic>
        <p:nvPicPr>
          <p:cNvPr id="17" name="Imagem 16">
            <a:extLst>
              <a:ext uri="{FF2B5EF4-FFF2-40B4-BE49-F238E27FC236}">
                <a16:creationId xmlns:a16="http://schemas.microsoft.com/office/drawing/2014/main" id="{9EF37D03-0E71-5FBE-3631-4923090F24E3}"/>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40BB751A-3F39-8018-9053-924DA98EFA08}"/>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E167853F-078B-C077-159A-68B283A574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9E6BFD8B-A70F-4B2C-BE9A-11E0C464BD07}"/>
              </a:ext>
            </a:extLst>
          </p:cNvPr>
          <p:cNvSpPr txBox="1"/>
          <p:nvPr/>
        </p:nvSpPr>
        <p:spPr>
          <a:xfrm>
            <a:off x="238125" y="1304291"/>
            <a:ext cx="8677275" cy="1477328"/>
          </a:xfrm>
          <a:prstGeom prst="rect">
            <a:avLst/>
          </a:prstGeom>
          <a:noFill/>
        </p:spPr>
        <p:txBody>
          <a:bodyPr wrap="square" rtlCol="0">
            <a:spAutoFit/>
          </a:bodyPr>
          <a:lstStyle/>
          <a:p>
            <a:pPr algn="just"/>
            <a:r>
              <a:rPr lang="pt-PT" dirty="0"/>
              <a:t>Este gráfico </a:t>
            </a:r>
            <a:r>
              <a:rPr lang="pt-PT" dirty="0" err="1"/>
              <a:t>HeatMap</a:t>
            </a:r>
            <a:r>
              <a:rPr lang="pt-PT" dirty="0"/>
              <a:t> permite a visualização da correlação entre os vários parâmetros do </a:t>
            </a:r>
            <a:r>
              <a:rPr lang="pt-PT" dirty="0" err="1"/>
              <a:t>dataset</a:t>
            </a:r>
            <a:r>
              <a:rPr lang="pt-PT" dirty="0"/>
              <a:t>.</a:t>
            </a:r>
          </a:p>
          <a:p>
            <a:pPr algn="just"/>
            <a:r>
              <a:rPr lang="pt-PT" dirty="0"/>
              <a:t>Por exemplo, T1 e T9 tem um correlação forte oque dá a entender que as temperaturas em diferentes locais da casa estão constantes. </a:t>
            </a:r>
          </a:p>
          <a:p>
            <a:pPr algn="just"/>
            <a:endParaRPr lang="pt-PT" dirty="0"/>
          </a:p>
        </p:txBody>
      </p:sp>
      <p:pic>
        <p:nvPicPr>
          <p:cNvPr id="4" name="Imagem 3" descr="Uma imagem com padrão, texto, captura de ecrã, Simetria&#10;&#10;Os conteúdos gerados por IA poderão estar incorretos.">
            <a:extLst>
              <a:ext uri="{FF2B5EF4-FFF2-40B4-BE49-F238E27FC236}">
                <a16:creationId xmlns:a16="http://schemas.microsoft.com/office/drawing/2014/main" id="{65A43AEA-E9DB-A8AF-58CF-37B202433E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4501" y="3143009"/>
            <a:ext cx="3394998" cy="2907771"/>
          </a:xfrm>
          <a:prstGeom prst="rect">
            <a:avLst/>
          </a:prstGeom>
        </p:spPr>
      </p:pic>
    </p:spTree>
    <p:extLst>
      <p:ext uri="{BB962C8B-B14F-4D97-AF65-F5344CB8AC3E}">
        <p14:creationId xmlns:p14="http://schemas.microsoft.com/office/powerpoint/2010/main" val="277744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CD8B9-7C8F-0F80-5A3A-BC1C0FE8A967}"/>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A6D05C0-C4A2-B1A2-AB97-534E878CA452}"/>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Conclusão</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BB41570E-5820-57F1-A6D6-006B01263B33}"/>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56180963-4078-7837-4600-7A6AADA8B870}"/>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997345A4-6130-43C1-0143-CB1F38ED98B4}"/>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BD7A695-1233-B016-B8D2-6889C1EA43A5}"/>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7404747C-E448-C88C-DA6D-E2AFA82EE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5E2E602B-09D4-7BF2-2160-8698AB7C291F}"/>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6E43DC6B-54EF-1994-7D63-35A731144A94}"/>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13</a:t>
            </a:fld>
            <a:r>
              <a:rPr lang="pt-PT" sz="1000" dirty="0"/>
              <a:t> -</a:t>
            </a:r>
          </a:p>
        </p:txBody>
      </p:sp>
      <p:pic>
        <p:nvPicPr>
          <p:cNvPr id="17" name="Imagem 16">
            <a:extLst>
              <a:ext uri="{FF2B5EF4-FFF2-40B4-BE49-F238E27FC236}">
                <a16:creationId xmlns:a16="http://schemas.microsoft.com/office/drawing/2014/main" id="{DE08880C-F0C6-7C27-BB1B-42A5FCF81DF8}"/>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F42A784-35F1-B159-7CCF-8D6C63C95E7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505CF7D-F90D-AE33-6FDF-5CC2CF3C83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A18257E5-D389-A80C-E96F-00DF5174B82B}"/>
              </a:ext>
            </a:extLst>
          </p:cNvPr>
          <p:cNvSpPr txBox="1"/>
          <p:nvPr/>
        </p:nvSpPr>
        <p:spPr>
          <a:xfrm>
            <a:off x="238125" y="1304291"/>
            <a:ext cx="8677275" cy="4247317"/>
          </a:xfrm>
          <a:prstGeom prst="rect">
            <a:avLst/>
          </a:prstGeom>
          <a:noFill/>
        </p:spPr>
        <p:txBody>
          <a:bodyPr wrap="square" rtlCol="0">
            <a:spAutoFit/>
          </a:bodyPr>
          <a:lstStyle/>
          <a:p>
            <a:pPr algn="just"/>
            <a:r>
              <a:rPr lang="pt-PT" dirty="0"/>
              <a:t>O </a:t>
            </a:r>
            <a:r>
              <a:rPr lang="pt-PT" dirty="0" err="1"/>
              <a:t>Power</a:t>
            </a:r>
            <a:r>
              <a:rPr lang="pt-PT" dirty="0"/>
              <a:t> BI é uma ferramenta essencial para a visualização e análise de dados, oferecendo a capacidade de integrar diversas fontes de dados num único </a:t>
            </a:r>
            <a:r>
              <a:rPr lang="pt-PT" dirty="0" err="1"/>
              <a:t>dashboard</a:t>
            </a:r>
            <a:r>
              <a:rPr lang="pt-PT" dirty="0"/>
              <a:t> interativo.</a:t>
            </a:r>
          </a:p>
          <a:p>
            <a:pPr algn="just"/>
            <a:r>
              <a:rPr lang="pt-PT" dirty="0"/>
              <a:t>Apresenta várias vantagens, como:</a:t>
            </a:r>
          </a:p>
          <a:p>
            <a:pPr algn="just"/>
            <a:endParaRPr lang="pt-PT" dirty="0"/>
          </a:p>
          <a:p>
            <a:pPr lvl="1" algn="just">
              <a:buFont typeface="Arial" panose="020B0604020202020204" pitchFamily="34" charset="0"/>
              <a:buChar char="•"/>
            </a:pPr>
            <a:r>
              <a:rPr lang="pt-PT" b="1" dirty="0"/>
              <a:t>Diversidade de Visualizações:</a:t>
            </a:r>
            <a:r>
              <a:rPr lang="pt-PT" dirty="0"/>
              <a:t> Oferece amplas opções de gráficos e relatórios personalizados.</a:t>
            </a:r>
          </a:p>
          <a:p>
            <a:pPr lvl="1" algn="just">
              <a:buFont typeface="Arial" panose="020B0604020202020204" pitchFamily="34" charset="0"/>
              <a:buChar char="•"/>
            </a:pPr>
            <a:r>
              <a:rPr lang="pt-PT" b="1" dirty="0"/>
              <a:t>Integração Flexível:</a:t>
            </a:r>
            <a:r>
              <a:rPr lang="pt-PT" dirty="0"/>
              <a:t> Suporta uma vasta gama de fontes de dados, facilitando a integração.</a:t>
            </a:r>
          </a:p>
          <a:p>
            <a:pPr lvl="1" algn="just">
              <a:buFont typeface="Arial" panose="020B0604020202020204" pitchFamily="34" charset="0"/>
              <a:buChar char="•"/>
            </a:pPr>
            <a:r>
              <a:rPr lang="pt-PT" b="1" dirty="0"/>
              <a:t>Colaboração e Partilha:</a:t>
            </a:r>
            <a:r>
              <a:rPr lang="pt-PT" dirty="0"/>
              <a:t> Permite que os utilizadores partilhem informações e relatórios de forma segura dentro da organização.</a:t>
            </a:r>
          </a:p>
          <a:p>
            <a:pPr lvl="1" algn="just">
              <a:buFont typeface="Arial" panose="020B0604020202020204" pitchFamily="34" charset="0"/>
              <a:buChar char="•"/>
            </a:pPr>
            <a:endParaRPr lang="pt-PT" dirty="0"/>
          </a:p>
          <a:p>
            <a:pPr algn="just"/>
            <a:r>
              <a:rPr lang="pt-PT" dirty="0"/>
              <a:t>Com estas características, o </a:t>
            </a:r>
            <a:r>
              <a:rPr lang="pt-PT" dirty="0" err="1"/>
              <a:t>Power</a:t>
            </a:r>
            <a:r>
              <a:rPr lang="pt-PT" dirty="0"/>
              <a:t> BI prova ser uma ferramenta valiosa para o desenvolvimento de informações empresariais profundas, essencial para decisões estratégicas baseadas em dados.</a:t>
            </a:r>
          </a:p>
          <a:p>
            <a:pPr algn="just"/>
            <a:endParaRPr lang="pt-PT" dirty="0"/>
          </a:p>
        </p:txBody>
      </p:sp>
    </p:spTree>
    <p:extLst>
      <p:ext uri="{BB962C8B-B14F-4D97-AF65-F5344CB8AC3E}">
        <p14:creationId xmlns:p14="http://schemas.microsoft.com/office/powerpoint/2010/main" val="129731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609E7-94B2-8682-3F39-4255CC1B83AB}"/>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564C9EB3-610A-5637-877B-58B65966584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Bibliografia</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0C054B1A-9358-0D58-108C-3D05BABB6266}"/>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BE413AEB-2FA6-B264-FCE1-674D3D60EE0B}"/>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22BA1F5E-655B-94C8-D592-38BB8981F35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F2E8094B-D266-9CB4-82F1-036429A0DC55}"/>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FCC91074-8680-972D-33B0-0EFEDF2BEC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DBC389D5-3B73-123D-1F35-7084DBEF9772}"/>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9627F69E-1591-B1FA-4765-A0FBB0F794CA}"/>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14</a:t>
            </a:fld>
            <a:r>
              <a:rPr lang="pt-PT" sz="1000" dirty="0"/>
              <a:t> -</a:t>
            </a:r>
          </a:p>
        </p:txBody>
      </p:sp>
      <p:pic>
        <p:nvPicPr>
          <p:cNvPr id="17" name="Imagem 16">
            <a:extLst>
              <a:ext uri="{FF2B5EF4-FFF2-40B4-BE49-F238E27FC236}">
                <a16:creationId xmlns:a16="http://schemas.microsoft.com/office/drawing/2014/main" id="{A3365228-5E10-178F-4A4D-B45115A1B430}"/>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2DA9301B-9C56-A593-99BA-713356DB699A}"/>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1B948CC8-FAA4-E746-F469-486052C6D86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7404EE01-82C7-708E-A874-12C9E1F314C2}"/>
              </a:ext>
            </a:extLst>
          </p:cNvPr>
          <p:cNvSpPr txBox="1"/>
          <p:nvPr/>
        </p:nvSpPr>
        <p:spPr>
          <a:xfrm>
            <a:off x="238125" y="1304291"/>
            <a:ext cx="8677275" cy="3139321"/>
          </a:xfrm>
          <a:prstGeom prst="rect">
            <a:avLst/>
          </a:prstGeom>
          <a:noFill/>
        </p:spPr>
        <p:txBody>
          <a:bodyPr wrap="square" rtlCol="0">
            <a:spAutoFit/>
          </a:bodyPr>
          <a:lstStyle/>
          <a:p>
            <a:pPr marL="285750" indent="-285750" algn="just">
              <a:buFont typeface="Wingdings" panose="05000000000000000000" pitchFamily="2" charset="2"/>
              <a:buChar char="§"/>
            </a:pPr>
            <a:r>
              <a:rPr lang="pt-PT" dirty="0" err="1"/>
              <a:t>Kaggle</a:t>
            </a:r>
            <a:r>
              <a:rPr lang="pt-PT" dirty="0"/>
              <a:t>: </a:t>
            </a:r>
            <a:r>
              <a:rPr lang="pt-PT" dirty="0">
                <a:hlinkClick r:id="rId7"/>
              </a:rPr>
              <a:t>https://www.kaggle.com/</a:t>
            </a:r>
            <a:endParaRPr lang="pt-PT" dirty="0"/>
          </a:p>
          <a:p>
            <a:pPr marL="285750" indent="-285750" algn="just">
              <a:buFont typeface="Wingdings" panose="05000000000000000000" pitchFamily="2" charset="2"/>
              <a:buChar char="§"/>
            </a:pPr>
            <a:endParaRPr lang="pt-PT" dirty="0"/>
          </a:p>
          <a:p>
            <a:pPr marL="285750" indent="-285750" algn="just">
              <a:buFont typeface="Wingdings" panose="05000000000000000000" pitchFamily="2" charset="2"/>
              <a:buChar char="§"/>
            </a:pPr>
            <a:r>
              <a:rPr lang="pt-PT" dirty="0" err="1"/>
              <a:t>DataSet</a:t>
            </a:r>
            <a:r>
              <a:rPr lang="pt-PT" dirty="0"/>
              <a:t> </a:t>
            </a:r>
            <a:r>
              <a:rPr lang="pt-PT" dirty="0" err="1"/>
              <a:t>Appliances</a:t>
            </a:r>
            <a:r>
              <a:rPr lang="pt-PT" dirty="0"/>
              <a:t> </a:t>
            </a:r>
            <a:r>
              <a:rPr lang="pt-PT" dirty="0" err="1"/>
              <a:t>Energy</a:t>
            </a:r>
            <a:r>
              <a:rPr lang="pt-PT" dirty="0"/>
              <a:t> </a:t>
            </a:r>
            <a:r>
              <a:rPr lang="pt-PT" dirty="0" err="1"/>
              <a:t>Prediction</a:t>
            </a:r>
            <a:r>
              <a:rPr lang="pt-PT" dirty="0"/>
              <a:t>:</a:t>
            </a:r>
          </a:p>
          <a:p>
            <a:pPr algn="just"/>
            <a:r>
              <a:rPr lang="pt-PT" dirty="0">
                <a:hlinkClick r:id="rId8"/>
              </a:rPr>
              <a:t>https://archive.ics.uci.edu/dataset/374/appliances+energy+prediction</a:t>
            </a:r>
            <a:endParaRPr lang="pt-PT" dirty="0"/>
          </a:p>
          <a:p>
            <a:pPr algn="just"/>
            <a:endParaRPr lang="pt-PT" dirty="0"/>
          </a:p>
          <a:p>
            <a:pPr marL="285750" indent="-285750" algn="just">
              <a:buFont typeface="Wingdings" panose="05000000000000000000" pitchFamily="2" charset="2"/>
              <a:buChar char="§"/>
            </a:pPr>
            <a:r>
              <a:rPr lang="pt-PT" dirty="0" err="1"/>
              <a:t>Power</a:t>
            </a:r>
            <a:r>
              <a:rPr lang="pt-PT" dirty="0"/>
              <a:t> BI: </a:t>
            </a:r>
            <a:r>
              <a:rPr lang="pt-PT" dirty="0">
                <a:hlinkClick r:id="rId9"/>
              </a:rPr>
              <a:t>https://app.powerbi.com/</a:t>
            </a:r>
            <a:endParaRPr lang="pt-PT" dirty="0"/>
          </a:p>
          <a:p>
            <a:pPr marL="285750" indent="-285750" algn="just">
              <a:buFont typeface="Wingdings" panose="05000000000000000000" pitchFamily="2" charset="2"/>
              <a:buChar char="§"/>
            </a:pPr>
            <a:endParaRPr lang="pt-PT" dirty="0"/>
          </a:p>
          <a:p>
            <a:pPr marL="285750" indent="-285750" algn="just">
              <a:buFont typeface="Wingdings" panose="05000000000000000000" pitchFamily="2" charset="2"/>
              <a:buChar char="§"/>
            </a:pPr>
            <a:endParaRPr lang="pt-PT" dirty="0"/>
          </a:p>
          <a:p>
            <a:pPr algn="just"/>
            <a:endParaRPr lang="pt-PT" dirty="0"/>
          </a:p>
          <a:p>
            <a:pPr marL="285750" indent="-285750" algn="just">
              <a:buFont typeface="Wingdings" panose="05000000000000000000" pitchFamily="2" charset="2"/>
              <a:buChar char="§"/>
            </a:pPr>
            <a:endParaRPr lang="pt-PT" dirty="0"/>
          </a:p>
          <a:p>
            <a:pPr algn="just"/>
            <a:endParaRPr lang="pt-PT" dirty="0"/>
          </a:p>
        </p:txBody>
      </p:sp>
    </p:spTree>
    <p:extLst>
      <p:ext uri="{BB962C8B-B14F-4D97-AF65-F5344CB8AC3E}">
        <p14:creationId xmlns:p14="http://schemas.microsoft.com/office/powerpoint/2010/main" val="285104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ítulo 2"/>
          <p:cNvSpPr>
            <a:spLocks noGrp="1"/>
          </p:cNvSpPr>
          <p:nvPr>
            <p:ph type="subTitle" idx="1"/>
          </p:nvPr>
        </p:nvSpPr>
        <p:spPr>
          <a:xfrm>
            <a:off x="2000250" y="5867400"/>
            <a:ext cx="5143500" cy="489738"/>
          </a:xfrm>
        </p:spPr>
        <p:txBody>
          <a:bodyPr>
            <a:normAutofit/>
          </a:bodyPr>
          <a:lstStyle/>
          <a:p>
            <a:r>
              <a:rPr lang="pt-PT" sz="1500" dirty="0" err="1">
                <a:solidFill>
                  <a:schemeClr val="bg1"/>
                </a:solidFill>
                <a:latin typeface="Arial" charset="0"/>
                <a:ea typeface="Arial" charset="0"/>
                <a:cs typeface="Arial" charset="0"/>
              </a:rPr>
              <a:t>www.ipvc.pt</a:t>
            </a:r>
            <a:endParaRPr lang="pt-PT" sz="1500" dirty="0">
              <a:solidFill>
                <a:schemeClr val="bg1"/>
              </a:solidFill>
              <a:latin typeface="Arial" charset="0"/>
              <a:ea typeface="Arial" charset="0"/>
              <a:cs typeface="Arial" charset="0"/>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06" y="3409950"/>
            <a:ext cx="4048787" cy="1006100"/>
          </a:xfrm>
          <a:prstGeom prst="rect">
            <a:avLst/>
          </a:prstGeom>
        </p:spPr>
      </p:pic>
    </p:spTree>
    <p:extLst>
      <p:ext uri="{BB962C8B-B14F-4D97-AF65-F5344CB8AC3E}">
        <p14:creationId xmlns:p14="http://schemas.microsoft.com/office/powerpoint/2010/main" val="94725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4C973-2E57-1658-1ABF-55E1BE488E12}"/>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274D9FE7-563D-F719-D1C8-DA7374F4E996}"/>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Índice</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9BA1587F-1D27-C576-0D14-4C2E17024BD2}"/>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218204D8-14FA-4915-739A-2AF8AF8B1035}"/>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9FDF7391-3DB7-B453-667C-2B5BA03D54E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318997BC-7958-0969-6BCD-8D5886F52363}"/>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2160D4EE-1C98-9DA5-3552-4D4C00CD5A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FF17C104-80B3-0F46-2555-DBA4AFE49627}"/>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DA437C1-4EDD-7943-BFEC-8DF6D2D4315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2</a:t>
            </a:fld>
            <a:r>
              <a:rPr lang="pt-PT" sz="1000" dirty="0"/>
              <a:t> -</a:t>
            </a:r>
          </a:p>
        </p:txBody>
      </p:sp>
      <p:pic>
        <p:nvPicPr>
          <p:cNvPr id="17" name="Imagem 16">
            <a:extLst>
              <a:ext uri="{FF2B5EF4-FFF2-40B4-BE49-F238E27FC236}">
                <a16:creationId xmlns:a16="http://schemas.microsoft.com/office/drawing/2014/main" id="{05EA0E7F-8B50-0375-C153-A7B5D3E33329}"/>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58E70B08-910C-6B10-86C4-D404ECC89F69}"/>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CE8882D4-9B13-A2D0-1DAE-95DB58CC2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2" name="CaixaDeTexto 1">
            <a:extLst>
              <a:ext uri="{FF2B5EF4-FFF2-40B4-BE49-F238E27FC236}">
                <a16:creationId xmlns:a16="http://schemas.microsoft.com/office/drawing/2014/main" id="{A1C367B7-3A92-CF70-FBC3-7634BA85EAE6}"/>
              </a:ext>
            </a:extLst>
          </p:cNvPr>
          <p:cNvSpPr txBox="1"/>
          <p:nvPr/>
        </p:nvSpPr>
        <p:spPr>
          <a:xfrm>
            <a:off x="101225" y="1295400"/>
            <a:ext cx="8814175" cy="3693319"/>
          </a:xfrm>
          <a:prstGeom prst="rect">
            <a:avLst/>
          </a:prstGeom>
          <a:noFill/>
        </p:spPr>
        <p:txBody>
          <a:bodyPr wrap="square" rtlCol="0">
            <a:spAutoFit/>
          </a:bodyPr>
          <a:lstStyle/>
          <a:p>
            <a:pPr marL="285750" indent="-285750">
              <a:buFont typeface="Wingdings" panose="05000000000000000000" pitchFamily="2" charset="2"/>
              <a:buChar char="§"/>
            </a:pPr>
            <a:r>
              <a:rPr lang="pt-PT" dirty="0"/>
              <a:t>Objetivos</a:t>
            </a:r>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err="1"/>
              <a:t>DataSet</a:t>
            </a:r>
            <a:endParaRPr lang="pt-PT" dirty="0"/>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a:t>Estratégia</a:t>
            </a:r>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err="1"/>
              <a:t>PowerBI</a:t>
            </a:r>
            <a:r>
              <a:rPr lang="pt-PT" dirty="0"/>
              <a:t> – </a:t>
            </a:r>
            <a:r>
              <a:rPr lang="pt-PT" dirty="0" err="1"/>
              <a:t>Dasboard</a:t>
            </a:r>
            <a:endParaRPr lang="pt-PT" dirty="0"/>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a:t>Gráficos</a:t>
            </a:r>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a:t>Conclusão</a:t>
            </a:r>
          </a:p>
          <a:p>
            <a:pPr marL="285750" indent="-285750">
              <a:buFont typeface="Wingdings" panose="05000000000000000000" pitchFamily="2" charset="2"/>
              <a:buChar char="§"/>
            </a:pPr>
            <a:endParaRPr lang="pt-PT" dirty="0"/>
          </a:p>
          <a:p>
            <a:pPr marL="285750" indent="-285750">
              <a:buFont typeface="Wingdings" panose="05000000000000000000" pitchFamily="2" charset="2"/>
              <a:buChar char="§"/>
            </a:pPr>
            <a:r>
              <a:rPr lang="pt-PT" dirty="0"/>
              <a:t>Bibliografia</a:t>
            </a:r>
          </a:p>
        </p:txBody>
      </p:sp>
    </p:spTree>
    <p:extLst>
      <p:ext uri="{BB962C8B-B14F-4D97-AF65-F5344CB8AC3E}">
        <p14:creationId xmlns:p14="http://schemas.microsoft.com/office/powerpoint/2010/main" val="50660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Text Box 13"/>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Objetivos</a:t>
            </a:r>
            <a:endParaRPr lang="pt-PT" sz="2000" b="1" dirty="0">
              <a:effectLst>
                <a:outerShdw blurRad="38100" dist="38100" dir="2700000" algn="tl">
                  <a:srgbClr val="C0C0C0"/>
                </a:outerShdw>
              </a:effectLst>
              <a:latin typeface="Arial" charset="0"/>
            </a:endParaRPr>
          </a:p>
        </p:txBody>
      </p:sp>
      <p:sp>
        <p:nvSpPr>
          <p:cNvPr id="10247" name="Line 15"/>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54D42837-E70D-4C64-A8A7-E7F751502B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CC873ECC-2D88-4A22-91F1-E738DF9BE5E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98D1AFC-0FD6-4DFA-A381-805A758D4B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4" name="Text Box 19">
            <a:extLst>
              <a:ext uri="{FF2B5EF4-FFF2-40B4-BE49-F238E27FC236}">
                <a16:creationId xmlns:a16="http://schemas.microsoft.com/office/drawing/2014/main" id="{F916920E-C12B-4637-810C-A4B2E6C310C8}"/>
              </a:ext>
            </a:extLst>
          </p:cNvPr>
          <p:cNvSpPr txBox="1">
            <a:spLocks noChangeArrowheads="1"/>
          </p:cNvSpPr>
          <p:nvPr/>
        </p:nvSpPr>
        <p:spPr bwMode="auto">
          <a:xfrm>
            <a:off x="405946" y="1203170"/>
            <a:ext cx="8509454" cy="513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gn="l">
              <a:lnSpc>
                <a:spcPct val="150000"/>
              </a:lnSpc>
              <a:buFont typeface="Wingdings" panose="05000000000000000000" pitchFamily="2" charset="2"/>
              <a:buChar char="§"/>
            </a:pPr>
            <a:r>
              <a:rPr lang="pt-PT" altLang="pt-PT" sz="1600" dirty="0">
                <a:cs typeface="Arial" panose="020B0604020202020204" pitchFamily="34" charset="0"/>
              </a:rPr>
              <a:t>Escolher um </a:t>
            </a:r>
            <a:r>
              <a:rPr lang="pt-PT" altLang="pt-PT" sz="1600" dirty="0" err="1">
                <a:cs typeface="Arial" panose="020B0604020202020204" pitchFamily="34" charset="0"/>
              </a:rPr>
              <a:t>DataSet</a:t>
            </a:r>
            <a:r>
              <a:rPr lang="pt-PT" altLang="pt-PT" sz="1600" dirty="0">
                <a:cs typeface="Arial" panose="020B0604020202020204" pitchFamily="34" charset="0"/>
              </a:rPr>
              <a:t> neste website </a:t>
            </a:r>
            <a:r>
              <a:rPr lang="pt-PT" altLang="pt-PT" sz="1600" dirty="0">
                <a:cs typeface="Arial" panose="020B0604020202020204" pitchFamily="34" charset="0"/>
                <a:hlinkClick r:id="rId5"/>
              </a:rPr>
              <a:t>https://archive.ics.uci.edu/</a:t>
            </a:r>
            <a:r>
              <a:rPr lang="pt-PT" altLang="pt-PT" sz="1600" dirty="0">
                <a:cs typeface="Arial" panose="020B0604020202020204" pitchFamily="34" charset="0"/>
              </a:rPr>
              <a:t> e efetuar a analise estatística de um </a:t>
            </a:r>
            <a:r>
              <a:rPr lang="pt-PT" altLang="pt-PT" sz="1600" dirty="0" err="1">
                <a:cs typeface="Arial" panose="020B0604020202020204" pitchFamily="34" charset="0"/>
              </a:rPr>
              <a:t>dataset</a:t>
            </a:r>
            <a:r>
              <a:rPr lang="pt-PT" altLang="pt-PT" sz="1600" dirty="0">
                <a:cs typeface="Arial" panose="020B0604020202020204" pitchFamily="34" charset="0"/>
              </a:rPr>
              <a:t> e registar as evidencias.</a:t>
            </a:r>
          </a:p>
          <a:p>
            <a:pPr marL="285750" indent="-285750" algn="l">
              <a:lnSpc>
                <a:spcPct val="150000"/>
              </a:lnSpc>
              <a:buFont typeface="Wingdings" panose="05000000000000000000" pitchFamily="2" charset="2"/>
              <a:buChar char="§"/>
            </a:pPr>
            <a:endParaRPr lang="pt-PT" altLang="pt-PT" sz="1600" dirty="0">
              <a:cs typeface="Arial" panose="020B0604020202020204" pitchFamily="34" charset="0"/>
            </a:endParaRPr>
          </a:p>
          <a:p>
            <a:pPr marL="285750" indent="-285750">
              <a:lnSpc>
                <a:spcPct val="150000"/>
              </a:lnSpc>
              <a:buFont typeface="Wingdings" panose="05000000000000000000" pitchFamily="2" charset="2"/>
              <a:buChar char="§"/>
            </a:pPr>
            <a:r>
              <a:rPr lang="pt-PT" altLang="pt-PT" sz="1600" dirty="0">
                <a:cs typeface="Arial" panose="020B0604020202020204" pitchFamily="34" charset="0"/>
              </a:rPr>
              <a:t>O </a:t>
            </a:r>
            <a:r>
              <a:rPr lang="pt-PT" altLang="pt-PT" sz="1600" dirty="0" err="1">
                <a:cs typeface="Arial" panose="020B0604020202020204" pitchFamily="34" charset="0"/>
              </a:rPr>
              <a:t>dataset</a:t>
            </a:r>
            <a:r>
              <a:rPr lang="pt-PT" altLang="pt-PT" sz="1600" dirty="0">
                <a:cs typeface="Arial" panose="020B0604020202020204" pitchFamily="34" charset="0"/>
              </a:rPr>
              <a:t> utilizado foi o “</a:t>
            </a:r>
            <a:r>
              <a:rPr lang="pt-PT" altLang="pt-PT" sz="1600" dirty="0" err="1">
                <a:cs typeface="Arial" panose="020B0604020202020204" pitchFamily="34" charset="0"/>
              </a:rPr>
              <a:t>Appliances</a:t>
            </a:r>
            <a:r>
              <a:rPr lang="pt-PT" altLang="pt-PT" sz="1600" dirty="0">
                <a:cs typeface="Arial" panose="020B0604020202020204" pitchFamily="34" charset="0"/>
              </a:rPr>
              <a:t> </a:t>
            </a:r>
            <a:r>
              <a:rPr lang="pt-PT" altLang="pt-PT" sz="1600" dirty="0" err="1">
                <a:cs typeface="Arial" panose="020B0604020202020204" pitchFamily="34" charset="0"/>
              </a:rPr>
              <a:t>Energy</a:t>
            </a:r>
            <a:r>
              <a:rPr lang="pt-PT" altLang="pt-PT" sz="1600" dirty="0">
                <a:cs typeface="Arial" panose="020B0604020202020204" pitchFamily="34" charset="0"/>
              </a:rPr>
              <a:t> </a:t>
            </a:r>
            <a:r>
              <a:rPr lang="pt-PT" altLang="pt-PT" sz="1600" dirty="0" err="1">
                <a:cs typeface="Arial" panose="020B0604020202020204" pitchFamily="34" charset="0"/>
              </a:rPr>
              <a:t>Prediction</a:t>
            </a:r>
            <a:r>
              <a:rPr lang="pt-PT" altLang="pt-PT" sz="1600" dirty="0">
                <a:cs typeface="Arial" panose="020B0604020202020204" pitchFamily="34" charset="0"/>
              </a:rPr>
              <a:t>” onde inclui informação sobre a temperatura, umidade, consumo de energia dos eletrodomésticos e condições meteorológicas externas.</a:t>
            </a:r>
          </a:p>
          <a:p>
            <a:pPr algn="l">
              <a:lnSpc>
                <a:spcPct val="150000"/>
              </a:lnSpc>
              <a:buNone/>
            </a:pPr>
            <a:endParaRPr lang="pt-PT" altLang="pt-PT" sz="1600" dirty="0">
              <a:cs typeface="Arial" panose="020B0604020202020204" pitchFamily="34" charset="0"/>
            </a:endParaRPr>
          </a:p>
          <a:p>
            <a:pPr algn="l">
              <a:lnSpc>
                <a:spcPct val="150000"/>
              </a:lnSpc>
              <a:buNone/>
            </a:pPr>
            <a:endParaRPr lang="pt-PT" altLang="pt-PT" sz="1600" dirty="0">
              <a:cs typeface="Arial" panose="020B0604020202020204" pitchFamily="34" charset="0"/>
            </a:endParaRPr>
          </a:p>
          <a:p>
            <a:pPr algn="l">
              <a:lnSpc>
                <a:spcPct val="150000"/>
              </a:lnSpc>
              <a:buNone/>
            </a:pPr>
            <a:endParaRPr lang="pt-PT" sz="1600" b="0" i="0" dirty="0">
              <a:effectLst/>
              <a:latin typeface="-apple-system"/>
            </a:endParaRPr>
          </a:p>
          <a:p>
            <a:pPr lvl="1" algn="just">
              <a:lnSpc>
                <a:spcPct val="150000"/>
              </a:lnSpc>
            </a:pPr>
            <a:endParaRPr lang="pt-PT" sz="1600" b="1" i="0" dirty="0">
              <a:effectLst/>
              <a:latin typeface="-apple-system"/>
            </a:endParaRPr>
          </a:p>
          <a:p>
            <a:pPr algn="just">
              <a:lnSpc>
                <a:spcPct val="150000"/>
              </a:lnSpc>
              <a:spcBef>
                <a:spcPct val="0"/>
              </a:spcBef>
              <a:buNone/>
            </a:pPr>
            <a:endParaRPr lang="pt-PT" altLang="pt-PT" sz="1600" b="1" dirty="0"/>
          </a:p>
          <a:p>
            <a:pPr algn="just" eaLnBrk="1" hangingPunct="1">
              <a:lnSpc>
                <a:spcPct val="200000"/>
              </a:lnSpc>
              <a:spcBef>
                <a:spcPct val="0"/>
              </a:spcBef>
              <a:buFontTx/>
              <a:buNone/>
            </a:pPr>
            <a:endParaRPr lang="pt-PT" altLang="pt-PT" sz="1200" dirty="0">
              <a:cs typeface="Arial" panose="020B0604020202020204" pitchFamily="34" charset="0"/>
            </a:endParaRPr>
          </a:p>
          <a:p>
            <a:pPr algn="just" eaLnBrk="1" hangingPunct="1">
              <a:lnSpc>
                <a:spcPct val="200000"/>
              </a:lnSpc>
              <a:spcBef>
                <a:spcPct val="0"/>
              </a:spcBef>
              <a:buFontTx/>
              <a:buNone/>
            </a:pPr>
            <a:r>
              <a:rPr lang="pt-PT" altLang="pt-PT" sz="1200" dirty="0">
                <a:cs typeface="Arial" panose="020B0604020202020204" pitchFamily="34" charset="0"/>
              </a:rPr>
              <a:t> </a:t>
            </a:r>
            <a:endParaRPr lang="pt-PT" altLang="pt-PT" sz="1200" b="1" dirty="0"/>
          </a:p>
        </p:txBody>
      </p:sp>
      <p:sp>
        <p:nvSpPr>
          <p:cNvPr id="15" name="Text Box 10">
            <a:extLst>
              <a:ext uri="{FF2B5EF4-FFF2-40B4-BE49-F238E27FC236}">
                <a16:creationId xmlns:a16="http://schemas.microsoft.com/office/drawing/2014/main" id="{2AE8AC60-74C9-4824-90A3-A23A5C2A3A39}"/>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07A20E72-4407-4F3E-98C6-99518A20CF4B}"/>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3</a:t>
            </a:fld>
            <a:r>
              <a:rPr lang="pt-PT" sz="1000" dirty="0"/>
              <a:t> -</a:t>
            </a:r>
          </a:p>
        </p:txBody>
      </p:sp>
      <p:pic>
        <p:nvPicPr>
          <p:cNvPr id="17" name="Imagem 16">
            <a:extLst>
              <a:ext uri="{FF2B5EF4-FFF2-40B4-BE49-F238E27FC236}">
                <a16:creationId xmlns:a16="http://schemas.microsoft.com/office/drawing/2014/main" id="{AED8EEE7-4A6C-417E-A3EF-6BF0EA2102A5}"/>
              </a:ext>
            </a:extLst>
          </p:cNvPr>
          <p:cNvPicPr>
            <a:picLocks noChangeAspect="1"/>
          </p:cNvPicPr>
          <p:nvPr/>
        </p:nvPicPr>
        <p:blipFill>
          <a:blip r:embed="rId6"/>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18C9A691-8CD2-4B06-B51B-700E27ED2FF7}"/>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3E33BC33-E477-4247-B106-480F5560B0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1262375B-5C07-99ED-1D49-6C6C08C9E727}"/>
              </a:ext>
            </a:extLst>
          </p:cNvPr>
          <p:cNvPicPr>
            <a:picLocks noChangeAspect="1"/>
          </p:cNvPicPr>
          <p:nvPr/>
        </p:nvPicPr>
        <p:blipFill>
          <a:blip r:embed="rId8"/>
          <a:stretch>
            <a:fillRect/>
          </a:stretch>
        </p:blipFill>
        <p:spPr>
          <a:xfrm>
            <a:off x="1828800" y="3933037"/>
            <a:ext cx="5265811" cy="1568160"/>
          </a:xfrm>
          <a:prstGeom prst="rect">
            <a:avLst/>
          </a:prstGeom>
        </p:spPr>
      </p:pic>
    </p:spTree>
    <p:extLst>
      <p:ext uri="{BB962C8B-B14F-4D97-AF65-F5344CB8AC3E}">
        <p14:creationId xmlns:p14="http://schemas.microsoft.com/office/powerpoint/2010/main" val="376573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C207-4290-A7E3-B53A-429B90322ECD}"/>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5CD94D8C-6560-4678-C83E-9ED6B25BEA20}"/>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DataSet</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C156DFDF-C306-05BB-9770-766349578141}"/>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826BEED0-EC34-0CE6-915A-B6E9362EEEDE}"/>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877779AE-AB9B-FBC0-E4B7-38EF160C5581}"/>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DD7E5F8B-290A-00F5-6826-63521B9EAF0F}"/>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691D4D7-E68E-3753-EAAE-16E207180A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8125FF72-5D5E-703D-99DD-D0B54B23104D}"/>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F744EA5F-C06D-686D-F402-B361339A52E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4</a:t>
            </a:fld>
            <a:r>
              <a:rPr lang="pt-PT" sz="1000" dirty="0"/>
              <a:t> -</a:t>
            </a:r>
          </a:p>
        </p:txBody>
      </p:sp>
      <p:pic>
        <p:nvPicPr>
          <p:cNvPr id="17" name="Imagem 16">
            <a:extLst>
              <a:ext uri="{FF2B5EF4-FFF2-40B4-BE49-F238E27FC236}">
                <a16:creationId xmlns:a16="http://schemas.microsoft.com/office/drawing/2014/main" id="{ED68D1AF-DBAE-FCBF-AA3D-E5AD4FD0078C}"/>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BD307087-4594-B0DC-DA5C-8A63B712399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BB745C80-380C-4027-2DAA-204021E060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4" name="CaixaDeTexto 3">
            <a:extLst>
              <a:ext uri="{FF2B5EF4-FFF2-40B4-BE49-F238E27FC236}">
                <a16:creationId xmlns:a16="http://schemas.microsoft.com/office/drawing/2014/main" id="{9431EA35-A140-D3FF-A1F6-8F85C4E56220}"/>
              </a:ext>
            </a:extLst>
          </p:cNvPr>
          <p:cNvSpPr txBox="1"/>
          <p:nvPr/>
        </p:nvSpPr>
        <p:spPr>
          <a:xfrm>
            <a:off x="101225" y="1170723"/>
            <a:ext cx="8890375" cy="5278368"/>
          </a:xfrm>
          <a:prstGeom prst="rect">
            <a:avLst/>
          </a:prstGeom>
          <a:noFill/>
        </p:spPr>
        <p:txBody>
          <a:bodyPr wrap="square" rtlCol="0">
            <a:spAutoFit/>
          </a:bodyPr>
          <a:lstStyle/>
          <a:p>
            <a:pPr marL="285750" indent="-285750">
              <a:buFont typeface="Wingdings" panose="05000000000000000000" pitchFamily="2" charset="2"/>
              <a:buChar char="§"/>
            </a:pPr>
            <a:r>
              <a:rPr lang="pt-PT" dirty="0"/>
              <a:t>Variáveis do </a:t>
            </a:r>
            <a:r>
              <a:rPr lang="pt-PT" dirty="0" err="1"/>
              <a:t>DataSet</a:t>
            </a:r>
            <a:endParaRPr lang="pt-PT" dirty="0"/>
          </a:p>
          <a:p>
            <a:pPr marL="742950" lvl="1" indent="-285750">
              <a:buFont typeface="Wingdings" panose="05000000000000000000" pitchFamily="2" charset="2"/>
              <a:buChar char="§"/>
            </a:pPr>
            <a:r>
              <a:rPr lang="pt-PT" sz="1100" dirty="0"/>
              <a:t>data hora ano-mês-dia </a:t>
            </a:r>
            <a:r>
              <a:rPr lang="pt-PT" sz="1100" dirty="0" err="1"/>
              <a:t>hora:minuto:segundo</a:t>
            </a:r>
            <a:endParaRPr lang="pt-PT" sz="1100" dirty="0"/>
          </a:p>
          <a:p>
            <a:pPr marL="742950" lvl="1" indent="-285750">
              <a:buFont typeface="Wingdings" panose="05000000000000000000" pitchFamily="2" charset="2"/>
              <a:buChar char="§"/>
            </a:pPr>
            <a:r>
              <a:rPr lang="pt-PT" sz="1100" dirty="0"/>
              <a:t>Eletrodomésticos, consumo de energia em </a:t>
            </a:r>
            <a:r>
              <a:rPr lang="pt-PT" sz="1100" dirty="0" err="1"/>
              <a:t>Wh</a:t>
            </a:r>
            <a:endParaRPr lang="pt-PT" sz="1100" dirty="0"/>
          </a:p>
          <a:p>
            <a:pPr marL="742950" lvl="1" indent="-285750">
              <a:buFont typeface="Wingdings" panose="05000000000000000000" pitchFamily="2" charset="2"/>
              <a:buChar char="§"/>
            </a:pPr>
            <a:r>
              <a:rPr lang="pt-PT" sz="1100" dirty="0"/>
              <a:t>luzes, consumo de energia das luminárias na casa em </a:t>
            </a:r>
            <a:r>
              <a:rPr lang="pt-PT" sz="1100" dirty="0" err="1"/>
              <a:t>Wh</a:t>
            </a:r>
            <a:endParaRPr lang="pt-PT" sz="1100" dirty="0"/>
          </a:p>
          <a:p>
            <a:pPr marL="742950" lvl="1" indent="-285750">
              <a:buFont typeface="Wingdings" panose="05000000000000000000" pitchFamily="2" charset="2"/>
              <a:buChar char="§"/>
            </a:pPr>
            <a:r>
              <a:rPr lang="pt-PT" sz="1100" dirty="0"/>
              <a:t>T1, Temperatura na área da cozinha, em Celsius</a:t>
            </a:r>
          </a:p>
          <a:p>
            <a:pPr marL="742950" lvl="1" indent="-285750">
              <a:buFont typeface="Wingdings" panose="05000000000000000000" pitchFamily="2" charset="2"/>
              <a:buChar char="§"/>
            </a:pPr>
            <a:r>
              <a:rPr lang="pt-PT" sz="1100" dirty="0"/>
              <a:t>RH_1, Humidade na área da cozinha, em %</a:t>
            </a:r>
          </a:p>
          <a:p>
            <a:pPr marL="742950" lvl="1" indent="-285750">
              <a:buFont typeface="Wingdings" panose="05000000000000000000" pitchFamily="2" charset="2"/>
              <a:buChar char="§"/>
            </a:pPr>
            <a:r>
              <a:rPr lang="pt-PT" sz="1100" dirty="0"/>
              <a:t>T2, Temperatura na área da sala de estar, em Celsius</a:t>
            </a:r>
          </a:p>
          <a:p>
            <a:pPr marL="742950" lvl="1" indent="-285750">
              <a:buFont typeface="Wingdings" panose="05000000000000000000" pitchFamily="2" charset="2"/>
              <a:buChar char="§"/>
            </a:pPr>
            <a:r>
              <a:rPr lang="pt-PT" sz="1100" dirty="0"/>
              <a:t>RH_2, Humidade na área da sala de estar, em %</a:t>
            </a:r>
          </a:p>
          <a:p>
            <a:pPr marL="742950" lvl="1" indent="-285750">
              <a:buFont typeface="Wingdings" panose="05000000000000000000" pitchFamily="2" charset="2"/>
              <a:buChar char="§"/>
            </a:pPr>
            <a:r>
              <a:rPr lang="pt-PT" sz="1100" dirty="0"/>
              <a:t>T3, Temperatura na área da lavandaria</a:t>
            </a:r>
          </a:p>
          <a:p>
            <a:pPr marL="742950" lvl="1" indent="-285750">
              <a:buFont typeface="Wingdings" panose="05000000000000000000" pitchFamily="2" charset="2"/>
              <a:buChar char="§"/>
            </a:pPr>
            <a:r>
              <a:rPr lang="pt-PT" sz="1100" dirty="0"/>
              <a:t>RH_3, Humidade na área da lavandaria, em %</a:t>
            </a:r>
          </a:p>
          <a:p>
            <a:pPr marL="742950" lvl="1" indent="-285750">
              <a:buFont typeface="Wingdings" panose="05000000000000000000" pitchFamily="2" charset="2"/>
              <a:buChar char="§"/>
            </a:pPr>
            <a:r>
              <a:rPr lang="pt-PT" sz="1100" dirty="0"/>
              <a:t>T4, Temperatura no escritório, em Celsius</a:t>
            </a:r>
          </a:p>
          <a:p>
            <a:pPr marL="742950" lvl="1" indent="-285750">
              <a:buFont typeface="Wingdings" panose="05000000000000000000" pitchFamily="2" charset="2"/>
              <a:buChar char="§"/>
            </a:pPr>
            <a:r>
              <a:rPr lang="pt-PT" sz="1100" dirty="0"/>
              <a:t>RH_4, Humidade no escritório, em %</a:t>
            </a:r>
          </a:p>
          <a:p>
            <a:pPr marL="742950" lvl="1" indent="-285750">
              <a:buFont typeface="Wingdings" panose="05000000000000000000" pitchFamily="2" charset="2"/>
              <a:buChar char="§"/>
            </a:pPr>
            <a:r>
              <a:rPr lang="pt-PT" sz="1100" dirty="0"/>
              <a:t>T5, Temperatura na casa de banho, em Celsius</a:t>
            </a:r>
          </a:p>
          <a:p>
            <a:pPr marL="742950" lvl="1" indent="-285750">
              <a:buFont typeface="Wingdings" panose="05000000000000000000" pitchFamily="2" charset="2"/>
              <a:buChar char="§"/>
            </a:pPr>
            <a:r>
              <a:rPr lang="pt-PT" sz="1100" dirty="0"/>
              <a:t>RH_5, Humidade na casa de banho, em %</a:t>
            </a:r>
          </a:p>
          <a:p>
            <a:pPr marL="742950" lvl="1" indent="-285750">
              <a:buFont typeface="Wingdings" panose="05000000000000000000" pitchFamily="2" charset="2"/>
              <a:buChar char="§"/>
            </a:pPr>
            <a:r>
              <a:rPr lang="pt-PT" sz="1100" dirty="0"/>
              <a:t>T6, Temperatura no exterior do edifício (lado norte), em Celsius</a:t>
            </a:r>
          </a:p>
          <a:p>
            <a:pPr marL="742950" lvl="1" indent="-285750">
              <a:buFont typeface="Wingdings" panose="05000000000000000000" pitchFamily="2" charset="2"/>
              <a:buChar char="§"/>
            </a:pPr>
            <a:r>
              <a:rPr lang="pt-PT" sz="1100" dirty="0"/>
              <a:t>RH_6, Humidade no exterior do edifício (lado norte), em %</a:t>
            </a:r>
          </a:p>
          <a:p>
            <a:pPr marL="742950" lvl="1" indent="-285750">
              <a:buFont typeface="Wingdings" panose="05000000000000000000" pitchFamily="2" charset="2"/>
              <a:buChar char="§"/>
            </a:pPr>
            <a:r>
              <a:rPr lang="pt-PT" sz="1100" dirty="0"/>
              <a:t>T7, Temperatura na sala de engomar, em Celsius</a:t>
            </a:r>
          </a:p>
          <a:p>
            <a:pPr marL="742950" lvl="1" indent="-285750">
              <a:buFont typeface="Wingdings" panose="05000000000000000000" pitchFamily="2" charset="2"/>
              <a:buChar char="§"/>
            </a:pPr>
            <a:r>
              <a:rPr lang="pt-PT" sz="1100" dirty="0"/>
              <a:t>RH_7, Humidade na sala de engomar, em %</a:t>
            </a:r>
          </a:p>
          <a:p>
            <a:pPr marL="742950" lvl="1" indent="-285750">
              <a:buFont typeface="Wingdings" panose="05000000000000000000" pitchFamily="2" charset="2"/>
              <a:buChar char="§"/>
            </a:pPr>
            <a:r>
              <a:rPr lang="pt-PT" sz="1100" dirty="0"/>
              <a:t>T8, Temperatura no quarto do adolescente 2, em Celsius</a:t>
            </a:r>
          </a:p>
          <a:p>
            <a:pPr marL="742950" lvl="1" indent="-285750">
              <a:buFont typeface="Wingdings" panose="05000000000000000000" pitchFamily="2" charset="2"/>
              <a:buChar char="§"/>
            </a:pPr>
            <a:r>
              <a:rPr lang="pt-PT" sz="1100" dirty="0"/>
              <a:t>RH_8, Humidade no quarto do adolescente 2, em %</a:t>
            </a:r>
          </a:p>
          <a:p>
            <a:pPr marL="742950" lvl="1" indent="-285750">
              <a:buFont typeface="Wingdings" panose="05000000000000000000" pitchFamily="2" charset="2"/>
              <a:buChar char="§"/>
            </a:pPr>
            <a:r>
              <a:rPr lang="pt-PT" sz="1100" dirty="0"/>
              <a:t>T9, Temperatura no quarto dos pais, em Celsius</a:t>
            </a:r>
          </a:p>
          <a:p>
            <a:pPr marL="742950" lvl="1" indent="-285750">
              <a:buFont typeface="Wingdings" panose="05000000000000000000" pitchFamily="2" charset="2"/>
              <a:buChar char="§"/>
            </a:pPr>
            <a:r>
              <a:rPr lang="pt-PT" sz="1100" dirty="0"/>
              <a:t>RH_9, Humidade no quarto dos pais, em %</a:t>
            </a:r>
          </a:p>
          <a:p>
            <a:pPr marL="742950" lvl="1" indent="-285750">
              <a:buFont typeface="Wingdings" panose="05000000000000000000" pitchFamily="2" charset="2"/>
              <a:buChar char="§"/>
            </a:pPr>
            <a:r>
              <a:rPr lang="pt-PT" sz="1100" dirty="0" err="1"/>
              <a:t>T_out</a:t>
            </a:r>
            <a:r>
              <a:rPr lang="pt-PT" sz="1100" dirty="0"/>
              <a:t>, Temperatura exterior (da estação meteorológica de </a:t>
            </a:r>
            <a:r>
              <a:rPr lang="pt-PT" sz="1100" dirty="0" err="1"/>
              <a:t>Chievres</a:t>
            </a:r>
            <a:r>
              <a:rPr lang="pt-PT" sz="1100" dirty="0"/>
              <a:t>), em Celsius</a:t>
            </a:r>
          </a:p>
          <a:p>
            <a:pPr marL="742950" lvl="1" indent="-285750">
              <a:buFont typeface="Wingdings" panose="05000000000000000000" pitchFamily="2" charset="2"/>
              <a:buChar char="§"/>
            </a:pPr>
            <a:r>
              <a:rPr lang="pt-PT" sz="1100" dirty="0" err="1"/>
              <a:t>Press_mm_hg</a:t>
            </a:r>
            <a:r>
              <a:rPr lang="pt-PT" sz="1100" dirty="0"/>
              <a:t>, (da estação meteorológica de </a:t>
            </a:r>
            <a:r>
              <a:rPr lang="pt-PT" sz="1100" dirty="0" err="1"/>
              <a:t>Chievres</a:t>
            </a:r>
            <a:r>
              <a:rPr lang="pt-PT" sz="1100" dirty="0"/>
              <a:t>), em mm Hg</a:t>
            </a:r>
          </a:p>
          <a:p>
            <a:pPr marL="742950" lvl="1" indent="-285750">
              <a:buFont typeface="Wingdings" panose="05000000000000000000" pitchFamily="2" charset="2"/>
              <a:buChar char="§"/>
            </a:pPr>
            <a:r>
              <a:rPr lang="pt-PT" sz="1100" dirty="0" err="1"/>
              <a:t>RH_out</a:t>
            </a:r>
            <a:r>
              <a:rPr lang="pt-PT" sz="1100" dirty="0"/>
              <a:t>, Humidade exterior (da estação meteorológica de </a:t>
            </a:r>
            <a:r>
              <a:rPr lang="pt-PT" sz="1100" dirty="0" err="1"/>
              <a:t>Chievres</a:t>
            </a:r>
            <a:r>
              <a:rPr lang="pt-PT" sz="1100" dirty="0"/>
              <a:t>), em %</a:t>
            </a:r>
          </a:p>
          <a:p>
            <a:pPr marL="742950" lvl="1" indent="-285750">
              <a:buFont typeface="Wingdings" panose="05000000000000000000" pitchFamily="2" charset="2"/>
              <a:buChar char="§"/>
            </a:pPr>
            <a:r>
              <a:rPr lang="pt-PT" sz="1100" dirty="0" err="1"/>
              <a:t>Windspeed</a:t>
            </a:r>
            <a:r>
              <a:rPr lang="pt-PT" sz="1100" dirty="0"/>
              <a:t>, (da estação meteorológica de </a:t>
            </a:r>
            <a:r>
              <a:rPr lang="pt-PT" sz="1100" dirty="0" err="1"/>
              <a:t>Chievres</a:t>
            </a:r>
            <a:r>
              <a:rPr lang="pt-PT" sz="1100" dirty="0"/>
              <a:t>), em m/s</a:t>
            </a:r>
          </a:p>
          <a:p>
            <a:pPr marL="742950" lvl="1" indent="-285750">
              <a:buFont typeface="Wingdings" panose="05000000000000000000" pitchFamily="2" charset="2"/>
              <a:buChar char="§"/>
            </a:pPr>
            <a:r>
              <a:rPr lang="pt-PT" sz="1100" dirty="0" err="1"/>
              <a:t>Visibility</a:t>
            </a:r>
            <a:r>
              <a:rPr lang="pt-PT" sz="1100" dirty="0"/>
              <a:t>, (da estação meteorológica de </a:t>
            </a:r>
            <a:r>
              <a:rPr lang="pt-PT" sz="1100" dirty="0" err="1"/>
              <a:t>Chievres</a:t>
            </a:r>
            <a:r>
              <a:rPr lang="pt-PT" sz="1100" dirty="0"/>
              <a:t>), em km</a:t>
            </a:r>
          </a:p>
          <a:p>
            <a:pPr marL="742950" lvl="1" indent="-285750">
              <a:buFont typeface="Wingdings" panose="05000000000000000000" pitchFamily="2" charset="2"/>
              <a:buChar char="§"/>
            </a:pPr>
            <a:r>
              <a:rPr lang="pt-PT" sz="1100" dirty="0" err="1"/>
              <a:t>Tdewpoint</a:t>
            </a:r>
            <a:r>
              <a:rPr lang="pt-PT" sz="1100" dirty="0"/>
              <a:t>, (da estação meteorológica de </a:t>
            </a:r>
            <a:r>
              <a:rPr lang="pt-PT" sz="1100" dirty="0" err="1"/>
              <a:t>Chievres</a:t>
            </a:r>
            <a:r>
              <a:rPr lang="pt-PT" sz="1100" dirty="0"/>
              <a:t>), em °C</a:t>
            </a:r>
          </a:p>
          <a:p>
            <a:pPr marL="742950" lvl="1" indent="-285750">
              <a:buFont typeface="Wingdings" panose="05000000000000000000" pitchFamily="2" charset="2"/>
              <a:buChar char="§"/>
            </a:pPr>
            <a:r>
              <a:rPr lang="pt-PT" sz="1100" dirty="0"/>
              <a:t>Rv1, Variável aleatória 1, adimensional</a:t>
            </a:r>
          </a:p>
          <a:p>
            <a:pPr marL="742950" lvl="1" indent="-285750">
              <a:buFont typeface="Wingdings" panose="05000000000000000000" pitchFamily="2" charset="2"/>
              <a:buChar char="§"/>
            </a:pPr>
            <a:r>
              <a:rPr lang="pt-PT" sz="1100" dirty="0"/>
              <a:t>Rv2, Variável aleatória 2, adimensional</a:t>
            </a:r>
          </a:p>
        </p:txBody>
      </p:sp>
    </p:spTree>
    <p:extLst>
      <p:ext uri="{BB962C8B-B14F-4D97-AF65-F5344CB8AC3E}">
        <p14:creationId xmlns:p14="http://schemas.microsoft.com/office/powerpoint/2010/main" val="153295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F6D49-33C0-2DDF-051C-35F60B703BE8}"/>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4D2AA581-6A20-5256-C833-7D53470A2D07}"/>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Estratégia</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C5E7BA5-34BB-303A-AFD1-EC0A930966F5}"/>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134AE36C-4699-9630-86E7-C1758E79124C}"/>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EF3837E7-0970-4D27-CCD7-F36BA8209292}"/>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9953D5A9-DC40-2D69-48CC-973FB69898CC}"/>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8A042820-8A01-7007-D0AB-C3E8882739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A9DCA79F-5D4E-DDDD-E602-A9FDCF8C4A4A}"/>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0220B80-2F1F-1BB9-4BCA-E31B2C49CDB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5</a:t>
            </a:fld>
            <a:r>
              <a:rPr lang="pt-PT" sz="1000" dirty="0"/>
              <a:t> -</a:t>
            </a:r>
          </a:p>
        </p:txBody>
      </p:sp>
      <p:pic>
        <p:nvPicPr>
          <p:cNvPr id="17" name="Imagem 16">
            <a:extLst>
              <a:ext uri="{FF2B5EF4-FFF2-40B4-BE49-F238E27FC236}">
                <a16:creationId xmlns:a16="http://schemas.microsoft.com/office/drawing/2014/main" id="{B793931C-063D-2643-3459-04D6C01FDEF7}"/>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C8F2F9EF-FAF2-A50C-BF86-7B0F21A9A7B3}"/>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1477E869-7782-2F3E-622E-6E2767EBA7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2A4C5F43-5805-EBD5-959A-C75546E11165}"/>
              </a:ext>
            </a:extLst>
          </p:cNvPr>
          <p:cNvSpPr txBox="1"/>
          <p:nvPr/>
        </p:nvSpPr>
        <p:spPr>
          <a:xfrm>
            <a:off x="101225" y="1447800"/>
            <a:ext cx="8814175" cy="369332"/>
          </a:xfrm>
          <a:prstGeom prst="rect">
            <a:avLst/>
          </a:prstGeom>
          <a:noFill/>
        </p:spPr>
        <p:txBody>
          <a:bodyPr wrap="square" rtlCol="0">
            <a:spAutoFit/>
          </a:bodyPr>
          <a:lstStyle/>
          <a:p>
            <a:pPr marL="285750" indent="-285750">
              <a:buFont typeface="Wingdings" panose="05000000000000000000" pitchFamily="2" charset="2"/>
              <a:buChar char="§"/>
            </a:pPr>
            <a:r>
              <a:rPr lang="pt-PT" dirty="0"/>
              <a:t>Para adicionar a informação importou-se o </a:t>
            </a:r>
            <a:r>
              <a:rPr lang="pt-PT" dirty="0" err="1"/>
              <a:t>dataset</a:t>
            </a:r>
            <a:r>
              <a:rPr lang="pt-PT" dirty="0"/>
              <a:t> em formato </a:t>
            </a:r>
            <a:r>
              <a:rPr lang="pt-PT" dirty="0" err="1"/>
              <a:t>csv</a:t>
            </a:r>
            <a:r>
              <a:rPr lang="pt-PT" dirty="0"/>
              <a:t>.</a:t>
            </a:r>
          </a:p>
        </p:txBody>
      </p:sp>
      <p:pic>
        <p:nvPicPr>
          <p:cNvPr id="3" name="Imagem 2">
            <a:extLst>
              <a:ext uri="{FF2B5EF4-FFF2-40B4-BE49-F238E27FC236}">
                <a16:creationId xmlns:a16="http://schemas.microsoft.com/office/drawing/2014/main" id="{57161329-1A50-3755-C74C-1B7B37145965}"/>
              </a:ext>
            </a:extLst>
          </p:cNvPr>
          <p:cNvPicPr>
            <a:picLocks noChangeAspect="1"/>
          </p:cNvPicPr>
          <p:nvPr/>
        </p:nvPicPr>
        <p:blipFill>
          <a:blip r:embed="rId7"/>
          <a:stretch>
            <a:fillRect/>
          </a:stretch>
        </p:blipFill>
        <p:spPr>
          <a:xfrm>
            <a:off x="3352800" y="2552920"/>
            <a:ext cx="2090738" cy="3561206"/>
          </a:xfrm>
          <a:prstGeom prst="rect">
            <a:avLst/>
          </a:prstGeom>
        </p:spPr>
      </p:pic>
    </p:spTree>
    <p:extLst>
      <p:ext uri="{BB962C8B-B14F-4D97-AF65-F5344CB8AC3E}">
        <p14:creationId xmlns:p14="http://schemas.microsoft.com/office/powerpoint/2010/main" val="16562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5B645-4C72-2138-4DA2-F4C71AF2FFEE}"/>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BF67F8A8-3F62-906F-C511-B9509D1110CA}"/>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PowerBI</a:t>
            </a:r>
            <a:r>
              <a:rPr lang="pt-PT" sz="2000" b="1" dirty="0">
                <a:effectLst>
                  <a:outerShdw blurRad="38100" dist="38100" dir="2700000" algn="tl">
                    <a:srgbClr val="C0C0C0"/>
                  </a:outerShdw>
                </a:effectLst>
                <a:latin typeface="Arial"/>
                <a:cs typeface="Arial"/>
              </a:rPr>
              <a:t> - </a:t>
            </a:r>
            <a:r>
              <a:rPr lang="pt-PT" sz="2000" b="1" dirty="0" err="1">
                <a:effectLst>
                  <a:outerShdw blurRad="38100" dist="38100" dir="2700000" algn="tl">
                    <a:srgbClr val="C0C0C0"/>
                  </a:outerShdw>
                </a:effectLst>
                <a:latin typeface="Arial"/>
                <a:cs typeface="Arial"/>
              </a:rPr>
              <a:t>Dashboard</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00D7E589-B07C-DF71-B2BC-BFC26C941804}"/>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206C1927-12AD-BB6A-BBDA-B08A0DB44FB4}"/>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0946E5E4-320F-D04A-0902-FFCF789B45F9}"/>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6F339028-3DEC-1C83-B99B-8654C290E0B3}"/>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83276A2-63FA-0DDB-FEB5-606F888C39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1EB48824-5E0D-00A4-4F95-ECA2855DABAD}"/>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7FD24E63-2578-6669-9134-A6565E95A143}"/>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6</a:t>
            </a:fld>
            <a:r>
              <a:rPr lang="pt-PT" sz="1000" dirty="0"/>
              <a:t> -</a:t>
            </a:r>
          </a:p>
        </p:txBody>
      </p:sp>
      <p:pic>
        <p:nvPicPr>
          <p:cNvPr id="17" name="Imagem 16">
            <a:extLst>
              <a:ext uri="{FF2B5EF4-FFF2-40B4-BE49-F238E27FC236}">
                <a16:creationId xmlns:a16="http://schemas.microsoft.com/office/drawing/2014/main" id="{224EC1DA-B5D2-F69E-E65A-7625622FEF26}"/>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F8E879C4-0AF8-B3F3-27F4-207AAA9EBB1B}"/>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E40EC096-3D00-3D71-C275-8DAEB3EAAF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pic>
        <p:nvPicPr>
          <p:cNvPr id="3" name="Imagem 2">
            <a:extLst>
              <a:ext uri="{FF2B5EF4-FFF2-40B4-BE49-F238E27FC236}">
                <a16:creationId xmlns:a16="http://schemas.microsoft.com/office/drawing/2014/main" id="{F37F826D-8224-7A53-D703-498C480B0CCB}"/>
              </a:ext>
            </a:extLst>
          </p:cNvPr>
          <p:cNvPicPr>
            <a:picLocks noChangeAspect="1"/>
          </p:cNvPicPr>
          <p:nvPr/>
        </p:nvPicPr>
        <p:blipFill>
          <a:blip r:embed="rId7"/>
          <a:stretch>
            <a:fillRect/>
          </a:stretch>
        </p:blipFill>
        <p:spPr>
          <a:xfrm>
            <a:off x="785812" y="1457325"/>
            <a:ext cx="7572375" cy="3943350"/>
          </a:xfrm>
          <a:prstGeom prst="rect">
            <a:avLst/>
          </a:prstGeom>
        </p:spPr>
      </p:pic>
    </p:spTree>
    <p:extLst>
      <p:ext uri="{BB962C8B-B14F-4D97-AF65-F5344CB8AC3E}">
        <p14:creationId xmlns:p14="http://schemas.microsoft.com/office/powerpoint/2010/main" val="1356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6884E-F834-DD1C-39BB-80071AE0F045}"/>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21EFF2CF-06F8-8EA6-ECCD-80EE63CE3C90}"/>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Graficos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2FEF40F8-E8C8-935D-F16C-844C10C57BF6}"/>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63C823B3-0DF5-E5E1-9DB8-79F935CCC2E5}"/>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E4BF6DC5-44A3-F856-0512-139C615F62D5}"/>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A2BE2481-1521-513D-C8E8-911B8760760E}"/>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EFC2617C-2FDB-37C3-7C7C-58CC99AF4B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496E4819-BF4A-4543-EAA2-D3CA6B4848B3}"/>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699F3393-6858-76B1-0843-12881E606087}"/>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7</a:t>
            </a:fld>
            <a:r>
              <a:rPr lang="pt-PT" sz="1000" dirty="0"/>
              <a:t> -</a:t>
            </a:r>
          </a:p>
        </p:txBody>
      </p:sp>
      <p:pic>
        <p:nvPicPr>
          <p:cNvPr id="17" name="Imagem 16">
            <a:extLst>
              <a:ext uri="{FF2B5EF4-FFF2-40B4-BE49-F238E27FC236}">
                <a16:creationId xmlns:a16="http://schemas.microsoft.com/office/drawing/2014/main" id="{6014A3AA-2A13-F8E3-4153-8D97A14F5D0D}"/>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9F3334CD-337F-323D-D1CB-589B8F1E02F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897B895D-5085-D741-38DE-2389622F53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E1A2D118-20C3-231C-4971-E6F9072F6DF6}"/>
              </a:ext>
            </a:extLst>
          </p:cNvPr>
          <p:cNvSpPr txBox="1"/>
          <p:nvPr/>
        </p:nvSpPr>
        <p:spPr>
          <a:xfrm>
            <a:off x="238125" y="1304291"/>
            <a:ext cx="8677275" cy="1200329"/>
          </a:xfrm>
          <a:prstGeom prst="rect">
            <a:avLst/>
          </a:prstGeom>
          <a:noFill/>
        </p:spPr>
        <p:txBody>
          <a:bodyPr wrap="square" rtlCol="0">
            <a:spAutoFit/>
          </a:bodyPr>
          <a:lstStyle/>
          <a:p>
            <a:pPr algn="just"/>
            <a:r>
              <a:rPr lang="pt-PT" dirty="0"/>
              <a:t>Um gráfico de pizza que compara diretamente a contagem de registos de temperatura média com a contagem de registos de humidade média em nove localidades. Ambos os valores são quase equivalentes, indicando que as medições de temperatura e humidade foram recolhidas com frequência similar.</a:t>
            </a:r>
          </a:p>
        </p:txBody>
      </p:sp>
      <p:pic>
        <p:nvPicPr>
          <p:cNvPr id="3" name="Imagem 2">
            <a:extLst>
              <a:ext uri="{FF2B5EF4-FFF2-40B4-BE49-F238E27FC236}">
                <a16:creationId xmlns:a16="http://schemas.microsoft.com/office/drawing/2014/main" id="{4A1B62E6-8DDA-47CA-AB24-7893131F2EE4}"/>
              </a:ext>
            </a:extLst>
          </p:cNvPr>
          <p:cNvPicPr>
            <a:picLocks noChangeAspect="1"/>
          </p:cNvPicPr>
          <p:nvPr/>
        </p:nvPicPr>
        <p:blipFill>
          <a:blip r:embed="rId7"/>
          <a:srcRect l="1706"/>
          <a:stretch/>
        </p:blipFill>
        <p:spPr>
          <a:xfrm>
            <a:off x="2819400" y="3421880"/>
            <a:ext cx="3567112" cy="2628900"/>
          </a:xfrm>
          <a:prstGeom prst="rect">
            <a:avLst/>
          </a:prstGeom>
        </p:spPr>
      </p:pic>
    </p:spTree>
    <p:extLst>
      <p:ext uri="{BB962C8B-B14F-4D97-AF65-F5344CB8AC3E}">
        <p14:creationId xmlns:p14="http://schemas.microsoft.com/office/powerpoint/2010/main" val="210588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A9F58-81E2-7383-26ED-43127931DF0F}"/>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778A7B2F-C5A0-5B54-90BE-5C4739DEAC17}"/>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Graficos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F55BB17E-BFD9-152B-DEB1-A35A35FC82FD}"/>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B142B7D4-E660-92CE-2744-0A66678B4170}"/>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040C895A-BCC8-5C5D-A543-E390A57AED93}"/>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284B6B39-0BE7-07D5-D95A-08D0941FAC39}"/>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67B2F62B-68F9-6E04-9A89-DB9B37E9CD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D258DABE-FF33-7C2C-3D38-1A9C9005CB74}"/>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6EC665E3-7FD3-DEB9-0AD3-D5CF5DD0798F}"/>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8</a:t>
            </a:fld>
            <a:r>
              <a:rPr lang="pt-PT" sz="1000" dirty="0"/>
              <a:t> -</a:t>
            </a:r>
          </a:p>
        </p:txBody>
      </p:sp>
      <p:pic>
        <p:nvPicPr>
          <p:cNvPr id="17" name="Imagem 16">
            <a:extLst>
              <a:ext uri="{FF2B5EF4-FFF2-40B4-BE49-F238E27FC236}">
                <a16:creationId xmlns:a16="http://schemas.microsoft.com/office/drawing/2014/main" id="{5CC94C8F-7DB0-09CF-E202-578E81585067}"/>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AF837219-8331-1CB6-2AB5-1164D88A2940}"/>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1B1403B4-318D-0F39-A039-949D332751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37D5F3F6-ED27-AFC9-5473-57A282EE97F3}"/>
              </a:ext>
            </a:extLst>
          </p:cNvPr>
          <p:cNvSpPr txBox="1"/>
          <p:nvPr/>
        </p:nvSpPr>
        <p:spPr>
          <a:xfrm>
            <a:off x="238125" y="1304291"/>
            <a:ext cx="8677275" cy="1200329"/>
          </a:xfrm>
          <a:prstGeom prst="rect">
            <a:avLst/>
          </a:prstGeom>
          <a:noFill/>
        </p:spPr>
        <p:txBody>
          <a:bodyPr wrap="square" rtlCol="0">
            <a:spAutoFit/>
          </a:bodyPr>
          <a:lstStyle/>
          <a:p>
            <a:pPr algn="just"/>
            <a:r>
              <a:rPr lang="pt-PT" dirty="0"/>
              <a:t>Este gráfico de barras mostra a contagem de medições da temperatura média para cada mês, de janeiro a maio. Observa-se que a contagem aumenta de janeiro para março e diminui em abril e maio. Isto pode indicar a frequência de medições ou a duração do registo de dados em cada mês.</a:t>
            </a:r>
          </a:p>
        </p:txBody>
      </p:sp>
      <p:pic>
        <p:nvPicPr>
          <p:cNvPr id="4" name="Imagem 3">
            <a:extLst>
              <a:ext uri="{FF2B5EF4-FFF2-40B4-BE49-F238E27FC236}">
                <a16:creationId xmlns:a16="http://schemas.microsoft.com/office/drawing/2014/main" id="{FC3A4821-B874-13BE-F77E-E0B605325BBC}"/>
              </a:ext>
            </a:extLst>
          </p:cNvPr>
          <p:cNvPicPr>
            <a:picLocks noChangeAspect="1"/>
          </p:cNvPicPr>
          <p:nvPr/>
        </p:nvPicPr>
        <p:blipFill>
          <a:blip r:embed="rId7"/>
          <a:stretch>
            <a:fillRect/>
          </a:stretch>
        </p:blipFill>
        <p:spPr>
          <a:xfrm>
            <a:off x="3265283" y="3664158"/>
            <a:ext cx="2238375" cy="2038350"/>
          </a:xfrm>
          <a:prstGeom prst="rect">
            <a:avLst/>
          </a:prstGeom>
        </p:spPr>
      </p:pic>
    </p:spTree>
    <p:extLst>
      <p:ext uri="{BB962C8B-B14F-4D97-AF65-F5344CB8AC3E}">
        <p14:creationId xmlns:p14="http://schemas.microsoft.com/office/powerpoint/2010/main" val="91675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6C3BC-61B0-E0BC-4354-C9F57EF268FB}"/>
            </a:ext>
          </a:extLst>
        </p:cNvPr>
        <p:cNvGrpSpPr/>
        <p:nvPr/>
      </p:nvGrpSpPr>
      <p:grpSpPr>
        <a:xfrm>
          <a:off x="0" y="0"/>
          <a:ext cx="0" cy="0"/>
          <a:chOff x="0" y="0"/>
          <a:chExt cx="0" cy="0"/>
        </a:xfrm>
      </p:grpSpPr>
      <p:sp>
        <p:nvSpPr>
          <p:cNvPr id="9229" name="Text Box 13">
            <a:extLst>
              <a:ext uri="{FF2B5EF4-FFF2-40B4-BE49-F238E27FC236}">
                <a16:creationId xmlns:a16="http://schemas.microsoft.com/office/drawing/2014/main" id="{EF3B3A40-FA4A-477E-1E57-FB16A642B1D5}"/>
              </a:ext>
            </a:extLst>
          </p:cNvPr>
          <p:cNvSpPr txBox="1">
            <a:spLocks noChangeArrowheads="1"/>
          </p:cNvSpPr>
          <p:nvPr/>
        </p:nvSpPr>
        <p:spPr bwMode="auto">
          <a:xfrm>
            <a:off x="306388" y="557213"/>
            <a:ext cx="6981825" cy="400050"/>
          </a:xfrm>
          <a:prstGeom prst="rect">
            <a:avLst/>
          </a:prstGeom>
          <a:noFill/>
          <a:ln w="9525">
            <a:noFill/>
            <a:miter lim="800000"/>
            <a:headEnd/>
            <a:tailEnd/>
          </a:ln>
          <a:effectLst/>
        </p:spPr>
        <p:txBody>
          <a:bodyPr>
            <a:spAutoFit/>
          </a:bodyPr>
          <a:lstStyle/>
          <a:p>
            <a:pPr>
              <a:spcBef>
                <a:spcPct val="50000"/>
              </a:spcBef>
              <a:defRPr/>
            </a:pPr>
            <a:r>
              <a:rPr lang="pt-PT" sz="2000" b="1" dirty="0">
                <a:solidFill>
                  <a:srgbClr val="C00000"/>
                </a:solidFill>
                <a:effectLst>
                  <a:outerShdw blurRad="38100" dist="38100" dir="2700000" algn="tl">
                    <a:srgbClr val="C0C0C0"/>
                  </a:outerShdw>
                </a:effectLst>
                <a:latin typeface="Arial"/>
                <a:cs typeface="Arial"/>
              </a:rPr>
              <a:t>■</a:t>
            </a:r>
            <a:r>
              <a:rPr lang="pt-PT" sz="2000" b="1" dirty="0">
                <a:effectLst>
                  <a:outerShdw blurRad="38100" dist="38100" dir="2700000" algn="tl">
                    <a:srgbClr val="C0C0C0"/>
                  </a:outerShdw>
                </a:effectLst>
                <a:latin typeface="Arial"/>
                <a:cs typeface="Arial"/>
              </a:rPr>
              <a:t> </a:t>
            </a:r>
            <a:r>
              <a:rPr lang="pt-PT" sz="2000" b="1" dirty="0" err="1">
                <a:effectLst>
                  <a:outerShdw blurRad="38100" dist="38100" dir="2700000" algn="tl">
                    <a:srgbClr val="C0C0C0"/>
                  </a:outerShdw>
                </a:effectLst>
                <a:latin typeface="Arial"/>
                <a:cs typeface="Arial"/>
              </a:rPr>
              <a:t>Graficos</a:t>
            </a:r>
            <a:endParaRPr lang="pt-PT" sz="2000" b="1" dirty="0">
              <a:effectLst>
                <a:outerShdw blurRad="38100" dist="38100" dir="2700000" algn="tl">
                  <a:srgbClr val="C0C0C0"/>
                </a:outerShdw>
              </a:effectLst>
              <a:latin typeface="Arial" charset="0"/>
            </a:endParaRPr>
          </a:p>
        </p:txBody>
      </p:sp>
      <p:sp>
        <p:nvSpPr>
          <p:cNvPr id="10247" name="Line 15">
            <a:extLst>
              <a:ext uri="{FF2B5EF4-FFF2-40B4-BE49-F238E27FC236}">
                <a16:creationId xmlns:a16="http://schemas.microsoft.com/office/drawing/2014/main" id="{DD2D8608-E78B-3DD2-02CA-2D039DBC1910}"/>
              </a:ext>
            </a:extLst>
          </p:cNvPr>
          <p:cNvSpPr>
            <a:spLocks noChangeShapeType="1"/>
          </p:cNvSpPr>
          <p:nvPr/>
        </p:nvSpPr>
        <p:spPr bwMode="auto">
          <a:xfrm>
            <a:off x="250825" y="0"/>
            <a:ext cx="0" cy="765175"/>
          </a:xfrm>
          <a:prstGeom prst="line">
            <a:avLst/>
          </a:prstGeom>
          <a:noFill/>
          <a:ln w="25400">
            <a:solidFill>
              <a:schemeClr val="tx1"/>
            </a:solidFill>
            <a:round/>
            <a:headEnd/>
            <a:tailEnd/>
          </a:ln>
        </p:spPr>
        <p:txBody>
          <a:bodyPr/>
          <a:lstStyle/>
          <a:p>
            <a:endParaRPr lang="pt-PT"/>
          </a:p>
        </p:txBody>
      </p:sp>
      <p:sp>
        <p:nvSpPr>
          <p:cNvPr id="9237" name="Text Box 21">
            <a:extLst>
              <a:ext uri="{FF2B5EF4-FFF2-40B4-BE49-F238E27FC236}">
                <a16:creationId xmlns:a16="http://schemas.microsoft.com/office/drawing/2014/main" id="{2F09E561-4992-593E-E8F7-714BDF6B69AC}"/>
              </a:ext>
            </a:extLst>
          </p:cNvPr>
          <p:cNvSpPr txBox="1">
            <a:spLocks noChangeArrowheads="1"/>
          </p:cNvSpPr>
          <p:nvPr/>
        </p:nvSpPr>
        <p:spPr bwMode="auto">
          <a:xfrm>
            <a:off x="260350" y="44450"/>
            <a:ext cx="6981825" cy="304800"/>
          </a:xfrm>
          <a:prstGeom prst="rect">
            <a:avLst/>
          </a:prstGeom>
          <a:noFill/>
          <a:ln w="9525">
            <a:noFill/>
            <a:miter lim="800000"/>
            <a:headEnd/>
            <a:tailEnd/>
          </a:ln>
          <a:effectLst/>
        </p:spPr>
        <p:txBody>
          <a:bodyPr>
            <a:spAutoFit/>
          </a:bodyPr>
          <a:lstStyle/>
          <a:p>
            <a:pPr>
              <a:spcBef>
                <a:spcPct val="50000"/>
              </a:spcBef>
              <a:defRPr/>
            </a:pPr>
            <a:endParaRPr lang="pt-PT" sz="1400" b="1" dirty="0">
              <a:solidFill>
                <a:srgbClr val="FF3300"/>
              </a:solidFill>
              <a:effectLst>
                <a:outerShdw blurRad="38100" dist="38100" dir="2700000" algn="tl">
                  <a:srgbClr val="C0C0C0"/>
                </a:outerShdw>
              </a:effectLst>
              <a:latin typeface="Arial" charset="0"/>
            </a:endParaRPr>
          </a:p>
        </p:txBody>
      </p:sp>
      <p:pic>
        <p:nvPicPr>
          <p:cNvPr id="7" name="Imagem 6">
            <a:extLst>
              <a:ext uri="{FF2B5EF4-FFF2-40B4-BE49-F238E27FC236}">
                <a16:creationId xmlns:a16="http://schemas.microsoft.com/office/drawing/2014/main" id="{FD293499-8CDF-DE97-63EE-2C9AC96D5CE4}"/>
              </a:ext>
            </a:extLst>
          </p:cNvPr>
          <p:cNvPicPr>
            <a:picLocks noChangeAspect="1"/>
          </p:cNvPicPr>
          <p:nvPr/>
        </p:nvPicPr>
        <p:blipFill>
          <a:blip r:embed="rId3"/>
          <a:stretch>
            <a:fillRect/>
          </a:stretch>
        </p:blipFill>
        <p:spPr>
          <a:xfrm>
            <a:off x="101225" y="904241"/>
            <a:ext cx="9014192" cy="266482"/>
          </a:xfrm>
          <a:prstGeom prst="rect">
            <a:avLst/>
          </a:prstGeom>
        </p:spPr>
      </p:pic>
      <p:sp>
        <p:nvSpPr>
          <p:cNvPr id="18" name="Rectângulo 19">
            <a:extLst>
              <a:ext uri="{FF2B5EF4-FFF2-40B4-BE49-F238E27FC236}">
                <a16:creationId xmlns:a16="http://schemas.microsoft.com/office/drawing/2014/main" id="{71B13BDB-86E6-B349-CAA4-147731E150BB}"/>
              </a:ext>
            </a:extLst>
          </p:cNvPr>
          <p:cNvSpPr/>
          <p:nvPr/>
        </p:nvSpPr>
        <p:spPr>
          <a:xfrm>
            <a:off x="5535613" y="610184"/>
            <a:ext cx="3505200" cy="261610"/>
          </a:xfrm>
          <a:prstGeom prst="rect">
            <a:avLst/>
          </a:prstGeom>
        </p:spPr>
        <p:txBody>
          <a:bodyPr wrap="square">
            <a:spAutoFit/>
          </a:bodyPr>
          <a:lstStyle/>
          <a:p>
            <a:pPr algn="r"/>
            <a:r>
              <a:rPr lang="pt-PT" sz="1100" b="1" cap="all" dirty="0">
                <a:highlight>
                  <a:srgbClr val="FFFF00"/>
                </a:highlight>
              </a:rPr>
              <a:t>ENGENHARIA INFORMÁTICA</a:t>
            </a:r>
            <a:endParaRPr lang="pt-PT" sz="1100" dirty="0">
              <a:highlight>
                <a:srgbClr val="FFFF00"/>
              </a:highlight>
            </a:endParaRPr>
          </a:p>
        </p:txBody>
      </p:sp>
      <p:pic>
        <p:nvPicPr>
          <p:cNvPr id="20" name="Imagem 19">
            <a:extLst>
              <a:ext uri="{FF2B5EF4-FFF2-40B4-BE49-F238E27FC236}">
                <a16:creationId xmlns:a16="http://schemas.microsoft.com/office/drawing/2014/main" id="{7087A9C2-FB61-FA29-446C-AFF08E5C43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047" y="81007"/>
            <a:ext cx="2689589" cy="668346"/>
          </a:xfrm>
          <a:prstGeom prst="rect">
            <a:avLst/>
          </a:prstGeom>
        </p:spPr>
      </p:pic>
      <p:sp>
        <p:nvSpPr>
          <p:cNvPr id="15" name="Text Box 10">
            <a:extLst>
              <a:ext uri="{FF2B5EF4-FFF2-40B4-BE49-F238E27FC236}">
                <a16:creationId xmlns:a16="http://schemas.microsoft.com/office/drawing/2014/main" id="{FEBF7CB7-8FFC-30B1-73A7-613F8D8ADFC0}"/>
              </a:ext>
            </a:extLst>
          </p:cNvPr>
          <p:cNvSpPr txBox="1">
            <a:spLocks noChangeArrowheads="1"/>
          </p:cNvSpPr>
          <p:nvPr/>
        </p:nvSpPr>
        <p:spPr bwMode="auto">
          <a:xfrm>
            <a:off x="8288338" y="6296025"/>
            <a:ext cx="827087" cy="366713"/>
          </a:xfrm>
          <a:prstGeom prst="rect">
            <a:avLst/>
          </a:prstGeom>
          <a:noFill/>
          <a:ln w="9525">
            <a:noFill/>
            <a:miter lim="800000"/>
            <a:headEnd/>
            <a:tailEnd/>
          </a:ln>
        </p:spPr>
        <p:txBody>
          <a:bodyPr>
            <a:spAutoFit/>
          </a:bodyPr>
          <a:lstStyle/>
          <a:p>
            <a:pPr>
              <a:spcBef>
                <a:spcPct val="50000"/>
              </a:spcBef>
            </a:pPr>
            <a:endParaRPr lang="pt-PT"/>
          </a:p>
        </p:txBody>
      </p:sp>
      <p:sp>
        <p:nvSpPr>
          <p:cNvPr id="16" name="Rectangle 11">
            <a:extLst>
              <a:ext uri="{FF2B5EF4-FFF2-40B4-BE49-F238E27FC236}">
                <a16:creationId xmlns:a16="http://schemas.microsoft.com/office/drawing/2014/main" id="{2A93322F-9921-EB1E-E793-B20E1987C965}"/>
              </a:ext>
            </a:extLst>
          </p:cNvPr>
          <p:cNvSpPr>
            <a:spLocks noChangeArrowheads="1"/>
          </p:cNvSpPr>
          <p:nvPr/>
        </p:nvSpPr>
        <p:spPr bwMode="auto">
          <a:xfrm>
            <a:off x="8327571" y="6496091"/>
            <a:ext cx="936625" cy="260350"/>
          </a:xfrm>
          <a:prstGeom prst="rect">
            <a:avLst/>
          </a:prstGeom>
          <a:noFill/>
          <a:ln w="9525">
            <a:noFill/>
            <a:miter lim="800000"/>
            <a:headEnd/>
            <a:tailEnd/>
          </a:ln>
        </p:spPr>
        <p:txBody>
          <a:bodyPr anchor="ctr"/>
          <a:lstStyle/>
          <a:p>
            <a:pPr algn="ctr"/>
            <a:r>
              <a:rPr lang="pt-PT" sz="1000" dirty="0"/>
              <a:t>- </a:t>
            </a:r>
            <a:fld id="{1234D2FF-8FB9-47A1-B8C9-42A5F500BA2F}" type="slidenum">
              <a:rPr lang="pt-PT" sz="1000"/>
              <a:pPr algn="ctr"/>
              <a:t>9</a:t>
            </a:fld>
            <a:r>
              <a:rPr lang="pt-PT" sz="1000" dirty="0"/>
              <a:t> -</a:t>
            </a:r>
          </a:p>
        </p:txBody>
      </p:sp>
      <p:pic>
        <p:nvPicPr>
          <p:cNvPr id="17" name="Imagem 16">
            <a:extLst>
              <a:ext uri="{FF2B5EF4-FFF2-40B4-BE49-F238E27FC236}">
                <a16:creationId xmlns:a16="http://schemas.microsoft.com/office/drawing/2014/main" id="{6AABD067-3D32-F3BD-FD90-A5697E70737A}"/>
              </a:ext>
            </a:extLst>
          </p:cNvPr>
          <p:cNvPicPr>
            <a:picLocks noChangeAspect="1"/>
          </p:cNvPicPr>
          <p:nvPr/>
        </p:nvPicPr>
        <p:blipFill>
          <a:blip r:embed="rId5"/>
          <a:stretch>
            <a:fillRect/>
          </a:stretch>
        </p:blipFill>
        <p:spPr>
          <a:xfrm>
            <a:off x="0" y="6320212"/>
            <a:ext cx="9144000" cy="253252"/>
          </a:xfrm>
          <a:prstGeom prst="rect">
            <a:avLst/>
          </a:prstGeom>
        </p:spPr>
      </p:pic>
      <p:sp>
        <p:nvSpPr>
          <p:cNvPr id="19" name="Subtítulo 2">
            <a:extLst>
              <a:ext uri="{FF2B5EF4-FFF2-40B4-BE49-F238E27FC236}">
                <a16:creationId xmlns:a16="http://schemas.microsoft.com/office/drawing/2014/main" id="{2A99A381-D565-5A8F-F19B-C42942622065}"/>
              </a:ext>
            </a:extLst>
          </p:cNvPr>
          <p:cNvSpPr txBox="1">
            <a:spLocks/>
          </p:cNvSpPr>
          <p:nvPr/>
        </p:nvSpPr>
        <p:spPr>
          <a:xfrm>
            <a:off x="836017" y="6524516"/>
            <a:ext cx="7698382" cy="162409"/>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900" dirty="0">
                <a:latin typeface="Arial" charset="0"/>
                <a:ea typeface="Arial" charset="0"/>
                <a:cs typeface="Arial" charset="0"/>
              </a:rPr>
              <a:t>@2025, 28976 – Pedro Poças | Unidade Curricular: Sistemas de Suporte à Decisão – Ano Letivo 2024/2025 </a:t>
            </a:r>
            <a:endParaRPr lang="pt-PT" sz="900" b="1" dirty="0">
              <a:latin typeface="Arial" charset="0"/>
              <a:ea typeface="Arial" charset="0"/>
              <a:cs typeface="Arial" charset="0"/>
            </a:endParaRPr>
          </a:p>
        </p:txBody>
      </p:sp>
      <p:pic>
        <p:nvPicPr>
          <p:cNvPr id="21" name="Imagem 20">
            <a:extLst>
              <a:ext uri="{FF2B5EF4-FFF2-40B4-BE49-F238E27FC236}">
                <a16:creationId xmlns:a16="http://schemas.microsoft.com/office/drawing/2014/main" id="{A992DFE8-AE58-96B7-E6A3-38D7761952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8125" y="6488336"/>
            <a:ext cx="545959" cy="199802"/>
          </a:xfrm>
          <a:prstGeom prst="rect">
            <a:avLst/>
          </a:prstGeom>
        </p:spPr>
      </p:pic>
      <p:sp>
        <p:nvSpPr>
          <p:cNvPr id="5" name="CaixaDeTexto 4">
            <a:extLst>
              <a:ext uri="{FF2B5EF4-FFF2-40B4-BE49-F238E27FC236}">
                <a16:creationId xmlns:a16="http://schemas.microsoft.com/office/drawing/2014/main" id="{3DD7857A-5F82-931C-7095-097D6397273F}"/>
              </a:ext>
            </a:extLst>
          </p:cNvPr>
          <p:cNvSpPr txBox="1"/>
          <p:nvPr/>
        </p:nvSpPr>
        <p:spPr>
          <a:xfrm>
            <a:off x="238125" y="1304291"/>
            <a:ext cx="8677275" cy="1200329"/>
          </a:xfrm>
          <a:prstGeom prst="rect">
            <a:avLst/>
          </a:prstGeom>
          <a:noFill/>
        </p:spPr>
        <p:txBody>
          <a:bodyPr wrap="square" rtlCol="0">
            <a:spAutoFit/>
          </a:bodyPr>
          <a:lstStyle/>
          <a:p>
            <a:pPr algn="just"/>
            <a:r>
              <a:rPr lang="pt-PT" dirty="0"/>
              <a:t>Um gráfico de linha que representa a soma total do uso de luzes por mês, indicando um pico em março seguido por uma queda acentuada. Isto sugere um aumento temporário no uso de iluminação durante março, possivelmente devido a condições mais escuras ou mais atividades noturnas nesse período.</a:t>
            </a:r>
          </a:p>
        </p:txBody>
      </p:sp>
      <p:pic>
        <p:nvPicPr>
          <p:cNvPr id="3" name="Imagem 2">
            <a:extLst>
              <a:ext uri="{FF2B5EF4-FFF2-40B4-BE49-F238E27FC236}">
                <a16:creationId xmlns:a16="http://schemas.microsoft.com/office/drawing/2014/main" id="{5B0166F5-E831-6EB5-EE71-14AA16F5781B}"/>
              </a:ext>
            </a:extLst>
          </p:cNvPr>
          <p:cNvPicPr>
            <a:picLocks noChangeAspect="1"/>
          </p:cNvPicPr>
          <p:nvPr/>
        </p:nvPicPr>
        <p:blipFill>
          <a:blip r:embed="rId7"/>
          <a:stretch>
            <a:fillRect/>
          </a:stretch>
        </p:blipFill>
        <p:spPr>
          <a:xfrm>
            <a:off x="3585070" y="3517546"/>
            <a:ext cx="2200275" cy="1943100"/>
          </a:xfrm>
          <a:prstGeom prst="rect">
            <a:avLst/>
          </a:prstGeom>
        </p:spPr>
      </p:pic>
    </p:spTree>
    <p:extLst>
      <p:ext uri="{BB962C8B-B14F-4D97-AF65-F5344CB8AC3E}">
        <p14:creationId xmlns:p14="http://schemas.microsoft.com/office/powerpoint/2010/main" val="28136370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4572</TotalTime>
  <Words>1298</Words>
  <Application>Microsoft Office PowerPoint</Application>
  <PresentationFormat>Apresentação no Ecrã (4:3)</PresentationFormat>
  <Paragraphs>154</Paragraphs>
  <Slides>15</Slides>
  <Notes>13</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15</vt:i4>
      </vt:variant>
    </vt:vector>
  </HeadingPairs>
  <TitlesOfParts>
    <vt:vector size="20" baseType="lpstr">
      <vt:lpstr>-apple-system</vt:lpstr>
      <vt:lpstr>Arial</vt:lpstr>
      <vt:lpstr>Calibri</vt:lpstr>
      <vt:lpstr>Wingdings</vt:lpstr>
      <vt:lpstr>Tema do Office</vt:lpstr>
      <vt:lpstr>LICENCIATURA EM ENGENHARIA INFORMÁTICA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Jorge Ribeiro</dc:creator>
  <cp:lastModifiedBy>Pedro Poças</cp:lastModifiedBy>
  <cp:revision>270</cp:revision>
  <cp:lastPrinted>2021-02-22T18:49:33Z</cp:lastPrinted>
  <dcterms:created xsi:type="dcterms:W3CDTF">2011-05-31T09:21:51Z</dcterms:created>
  <dcterms:modified xsi:type="dcterms:W3CDTF">2025-03-08T15:27:14Z</dcterms:modified>
</cp:coreProperties>
</file>