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9" r:id="rId2"/>
    <p:sldId id="334" r:id="rId3"/>
    <p:sldId id="314" r:id="rId4"/>
    <p:sldId id="326" r:id="rId5"/>
    <p:sldId id="327" r:id="rId6"/>
    <p:sldId id="333" r:id="rId7"/>
    <p:sldId id="328" r:id="rId8"/>
    <p:sldId id="329" r:id="rId9"/>
    <p:sldId id="330" r:id="rId10"/>
    <p:sldId id="331" r:id="rId11"/>
    <p:sldId id="332" r:id="rId12"/>
    <p:sldId id="335" r:id="rId13"/>
    <p:sldId id="260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7"/>
    <p:restoredTop sz="94655"/>
  </p:normalViewPr>
  <p:slideViewPr>
    <p:cSldViewPr>
      <p:cViewPr varScale="1">
        <p:scale>
          <a:sx n="78" d="100"/>
          <a:sy n="78" d="100"/>
        </p:scale>
        <p:origin x="166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ADB6FF1F-555E-4388-A8B0-D1E524B355D1}" type="datetimeFigureOut">
              <a:rPr lang="pt-PT" smtClean="0"/>
              <a:pPr/>
              <a:t>02/03/2025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CD9FB018-1958-45C1-ABFF-E1E983EC4F4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3478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E77E319B-B046-487F-8D03-B96E4F1A43D0}" type="datetimeFigureOut">
              <a:rPr lang="pt-PT" smtClean="0"/>
              <a:pPr/>
              <a:t>02/03/2025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68" tIns="47384" rIns="94768" bIns="47384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68" tIns="47384" rIns="94768" bIns="47384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F3DD545E-D36A-4832-938A-2ECADA69E4C6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7761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CAD1-2FE7-9394-2096-2C7AFF191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6257671-72D2-E216-2206-B02054A53F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0460D98-BCCF-835F-07AA-F08600D9D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C6F924AC-59CC-9F58-CA5F-2A1C001F8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46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05B-D6DF-A6AD-6668-89F73DA01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48324C4-F30C-6F53-BD28-A76EA0BEB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11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123B11D5-FE8E-3BDA-AF79-BE1D705401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3313B9A7-462B-DCD4-2001-ABFE01577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75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E2EB8-0E34-C5FB-4C18-027C5A165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2ED5678-E7D4-3CFB-24DF-3D0FAA8AB2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12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77FB652-7C2D-F541-8835-D4BC3699FD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3A6B79A-63BE-0DB5-76DA-9E4B77FB5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81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3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051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33D25-014C-E6B3-DF2F-3B3B43289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D31CD5B5-8598-0412-B5D5-502058AC8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4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DED24D3-65B5-7C40-EBCA-497FD9C252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275BCCA-76E2-255D-BA29-9CBDFBD3F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5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82251-20BC-725D-6C6E-86EFB77B2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E0D4E8F3-5A8F-73F2-8EC1-84E6BE621F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5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3AD074C-0965-8100-DA7E-B556AF4B37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F9FABF6B-982D-D6B7-E9EB-18941BCC3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689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39666-5FFB-9183-5CF3-6BC05DE3F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33192B79-B0DF-B13F-F927-73407B7CE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6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AB44195C-4046-D0E2-3F01-A941DC90E8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86DEA629-E251-D6A6-F1D0-1774213EE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2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922CC-0946-4160-2247-EF4AE5800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A0D373FE-51B1-8212-F6B9-E465D5E206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7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F6091AC9-4FCA-1CF5-EFCE-E4492F91C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DDCA7334-4039-6FB2-1768-2B125911C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27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7636F-6C36-B5A7-972E-65966E297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99FB2323-62A4-CA1F-E3AF-A3A0AEB588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8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60266E2-F830-677D-3C23-2D1DEA294C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BAB369A1-1FD7-6980-74C5-8A9A3D751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33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86AE6-4CED-89A8-5437-6160211E3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F0C5A98-A9B9-864E-1001-572AD6B67E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9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1BEDB4C-68DC-66DB-1C1F-36EC71603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1349306A-9A55-C7DA-F9A1-DA581F75D9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68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EEDFF-742C-6E5A-3991-1E9124963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04CCC918-1553-00F0-0F71-832437A96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1F5F-AB60-452E-AA79-64E25350F70B}" type="slidenum">
              <a:rPr lang="pt-PT" smtClean="0">
                <a:latin typeface="Arial" pitchFamily="34" charset="0"/>
              </a:rPr>
              <a:pPr/>
              <a:t>10</a:t>
            </a:fld>
            <a:endParaRPr lang="pt-PT">
              <a:latin typeface="Arial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39A82C0-2CA0-A988-A377-635774933E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6D2C421-FF61-8747-0D9F-E419B43A3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pt-P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6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Faça clique para editar o estilo do subtítulo do modelo global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E61B-3AB3-490F-90D4-269C8A444AE7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do título do Modelo Global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E61B-3AB3-490F-90D4-269C8A444AE7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5C66F-FC7B-4C52-931F-EAABACA1CBDF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dataset/374/appliances+energy+prediction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kaggle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hyperlink" Target="https://grafana.com/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rafana.com/docs/plugins/yesoreyeram-infinity-datasource/lates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archive.ics.uci.edu/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" y="0"/>
            <a:ext cx="99822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7306" y="2735466"/>
            <a:ext cx="5486400" cy="552329"/>
          </a:xfrm>
        </p:spPr>
        <p:txBody>
          <a:bodyPr>
            <a:normAutofit fontScale="90000"/>
          </a:bodyPr>
          <a:lstStyle/>
          <a:p>
            <a:r>
              <a:rPr lang="pt-PT" sz="25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7400" y="3429000"/>
            <a:ext cx="6000750" cy="1371600"/>
          </a:xfrm>
        </p:spPr>
        <p:txBody>
          <a:bodyPr>
            <a:normAutofit fontScale="62500" lnSpcReduction="20000"/>
          </a:bodyPr>
          <a:lstStyle/>
          <a:p>
            <a:r>
              <a:rPr lang="pt-PT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</a:rPr>
              <a:t>APRENDIZAEM ORGANIZACIONAL/SISTEMAS DE SUPORTE À DECISÃO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Estudo de Exploração – Ferramenta </a:t>
            </a:r>
            <a:r>
              <a:rPr lang="pt-PT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Grafana</a:t>
            </a:r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r>
              <a:rPr lang="pt-PT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– Análise de Dados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762000" y="6394330"/>
            <a:ext cx="8191499" cy="276444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1100" b="1" u="sng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Licenciatura em Engenharia Informática</a:t>
            </a:r>
            <a:r>
              <a:rPr lang="pt-PT" sz="11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| Escola Superior de Tecnologia e Gestão| Unidade Curricular: AO/SSD| Ano Letivo 2024/2025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130" y="392731"/>
            <a:ext cx="3872752" cy="96235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DB7617E-BD9F-40A8-BCFA-781CEC4CEE46}"/>
              </a:ext>
            </a:extLst>
          </p:cNvPr>
          <p:cNvSpPr txBox="1">
            <a:spLocks/>
          </p:cNvSpPr>
          <p:nvPr/>
        </p:nvSpPr>
        <p:spPr>
          <a:xfrm>
            <a:off x="4953495" y="5615784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Jorge Ribeiro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jribeiro@estg.ipvc.pt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691EC4ED-17BC-435A-9221-66A1A252A082}"/>
              </a:ext>
            </a:extLst>
          </p:cNvPr>
          <p:cNvSpPr txBox="1">
            <a:spLocks/>
          </p:cNvSpPr>
          <p:nvPr/>
        </p:nvSpPr>
        <p:spPr>
          <a:xfrm>
            <a:off x="1483178" y="5635668"/>
            <a:ext cx="3486150" cy="5714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28976 – Pedro Poças</a:t>
            </a:r>
          </a:p>
          <a:p>
            <a:pPr algn="l"/>
            <a:r>
              <a:rPr lang="pt-PT" sz="105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p.pedro@ipvc.pt</a:t>
            </a: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  <a:p>
            <a:pPr algn="l"/>
            <a:endParaRPr lang="pt-PT" sz="105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01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2E89-C1E8-5CBE-52B1-E95D14877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1559B349-0E26-2008-D5D0-E076DAE8F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Grafana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ED5D85B8-184A-3F20-4730-A318AE9EF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16414E29-D95E-A247-A2A0-FD6C4B598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059AD-D7A2-F23D-398B-E513053F9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69D10171-CF7B-AF99-E29B-F7B8FC02F4C3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964FD8E-1A86-90E2-9B8D-3422CC9170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1555F93E-D282-7FE3-F6E8-313167B88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9C0FED4-E511-E5D4-504C-8B12283B7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10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B84BDCA-BEC0-EB25-B23E-66BDC7108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D8D94977-B4A7-EDBC-9A7F-7F2A5604CF73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@2025, 28976 – Pedro Poças | Unidade Curricular: Sistemas de Suporte à Decisão – Ano Letivo 2024/2025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6BD050E-C4AC-F3CB-8FED-03CF6FEB1B2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DD006B-825E-869A-80C7-E55C8D99CF43}"/>
              </a:ext>
            </a:extLst>
          </p:cNvPr>
          <p:cNvSpPr txBox="1"/>
          <p:nvPr/>
        </p:nvSpPr>
        <p:spPr>
          <a:xfrm>
            <a:off x="238125" y="1304291"/>
            <a:ext cx="8677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Este gráfico </a:t>
            </a:r>
            <a:r>
              <a:rPr lang="pt-PT" dirty="0" err="1"/>
              <a:t>HeatMap</a:t>
            </a:r>
            <a:r>
              <a:rPr lang="pt-PT" dirty="0"/>
              <a:t> permite a visualização da correlação entre os vários parâmetros do </a:t>
            </a:r>
            <a:r>
              <a:rPr lang="pt-PT" dirty="0" err="1"/>
              <a:t>dataset</a:t>
            </a:r>
            <a:r>
              <a:rPr lang="pt-PT" dirty="0"/>
              <a:t>.</a:t>
            </a:r>
          </a:p>
          <a:p>
            <a:pPr algn="just"/>
            <a:r>
              <a:rPr lang="pt-PT" dirty="0"/>
              <a:t>Por exemplo, T1 e T9 tem um correlação forte oque dá a entender que as temperaturas em diferentes locais da casa estão constantes.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6234B2-78A8-4038-C1D9-E908406BE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2650652"/>
            <a:ext cx="3737047" cy="35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CD8B9-7C8F-0F80-5A3A-BC1C0FE8A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EA6D05C0-C4A2-B1A2-AB97-534E878CA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Conclusão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BB41570E-5820-57F1-A6D6-006B01263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56180963-4078-7837-4600-7A6AADA8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97345A4-6130-43C1-0143-CB1F38ED9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2BD7A695-1233-B016-B8D2-6889C1EA43A5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404747C-E448-C88C-DA6D-E2AFA82EE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5E2E602B-09D4-7BF2-2160-8698AB7C2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E43DC6B-54EF-1994-7D63-35A731144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11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DE08880C-F0C6-7C27-BB1B-42A5FCF81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F42A784-35F1-B159-7CCF-8D6C63C95E7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@2025, 28976 – Pedro Poças | Unidade Curricular: Sistemas de Suporte à Decisão – Ano Letivo 2024/2025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505CF7D-F90D-AE33-6FDF-5CC2CF3C83D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8257E5-D389-A80C-E96F-00DF5174B82B}"/>
              </a:ext>
            </a:extLst>
          </p:cNvPr>
          <p:cNvSpPr txBox="1"/>
          <p:nvPr/>
        </p:nvSpPr>
        <p:spPr>
          <a:xfrm>
            <a:off x="238125" y="1304291"/>
            <a:ext cx="8677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O </a:t>
            </a:r>
            <a:r>
              <a:rPr lang="pt-PT" dirty="0" err="1"/>
              <a:t>Grafana</a:t>
            </a:r>
            <a:r>
              <a:rPr lang="pt-PT" dirty="0"/>
              <a:t> é uma ferramenta muito útil para a visualização e analise de </a:t>
            </a:r>
            <a:r>
              <a:rPr lang="pt-PT" dirty="0" err="1"/>
              <a:t>datasets</a:t>
            </a:r>
            <a:r>
              <a:rPr lang="pt-PT" dirty="0"/>
              <a:t> onde depois são visíveis a partir de uma </a:t>
            </a:r>
            <a:r>
              <a:rPr lang="pt-PT" dirty="0" err="1"/>
              <a:t>dasboard</a:t>
            </a:r>
            <a:r>
              <a:rPr lang="pt-PT" dirty="0"/>
              <a:t> com todos os gráficos.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Apresenta diversas vantagens como:</a:t>
            </a:r>
          </a:p>
          <a:p>
            <a:pPr algn="just"/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Diversas Visualizações: Permite a criação de diversos tipos de gráficos.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Fácil Integração: Disponibiliza diversos plugin para inserir os dados.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Alertas e Notificações: Permite que os utilizadores criem alertas com base nos dados. </a:t>
            </a:r>
          </a:p>
          <a:p>
            <a:pPr algn="just"/>
            <a:endParaRPr lang="pt-PT" dirty="0"/>
          </a:p>
          <a:p>
            <a:pPr algn="just"/>
            <a:r>
              <a:rPr lang="pt-PT" dirty="0"/>
              <a:t>Com isto, foi possível explorar uma nova ferramenta para analise de dados que será útil para futuros trabalhos de analise de dados.</a:t>
            </a:r>
          </a:p>
        </p:txBody>
      </p:sp>
    </p:spTree>
    <p:extLst>
      <p:ext uri="{BB962C8B-B14F-4D97-AF65-F5344CB8AC3E}">
        <p14:creationId xmlns:p14="http://schemas.microsoft.com/office/powerpoint/2010/main" val="129731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609E7-94B2-8682-3F39-4255CC1B8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564C9EB3-610A-5637-877B-58B659665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Bibliografia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0C054B1A-9358-0D58-108C-3D05BABB62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BE413AEB-2FA6-B264-FCE1-674D3D60E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BA1F5E-655B-94C8-D592-38BB8981F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F2E8094B-D266-9CB4-82F1-036429A0DC55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FCC91074-8680-972D-33B0-0EFEDF2BEC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DBC389D5-3B73-123D-1F35-7084DBEF9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627F69E-1591-B1FA-4765-A0FBB0F7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12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3365228-5E10-178F-4A4D-B45115A1B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2DA9301B-9C56-A593-99BA-713356DB699A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@2025, 28976 – Pedro Poças | Unidade Curricular: Sistemas de Suporte à Decisão – Ano Letivo 2024/2025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B948CC8-FAA4-E746-F469-486052C6D86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404EE01-82C7-708E-A874-12C9E1F314C2}"/>
              </a:ext>
            </a:extLst>
          </p:cNvPr>
          <p:cNvSpPr txBox="1"/>
          <p:nvPr/>
        </p:nvSpPr>
        <p:spPr>
          <a:xfrm>
            <a:off x="238125" y="1304291"/>
            <a:ext cx="86772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 err="1"/>
              <a:t>Kaggle</a:t>
            </a:r>
            <a:r>
              <a:rPr lang="pt-PT" dirty="0"/>
              <a:t>: </a:t>
            </a:r>
            <a:r>
              <a:rPr lang="pt-PT" dirty="0">
                <a:hlinkClick r:id="rId7"/>
              </a:rPr>
              <a:t>https://www.kaggle.com/</a:t>
            </a:r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 err="1"/>
              <a:t>DataSet</a:t>
            </a:r>
            <a:r>
              <a:rPr lang="pt-PT" dirty="0"/>
              <a:t> </a:t>
            </a:r>
            <a:r>
              <a:rPr lang="pt-PT" dirty="0" err="1"/>
              <a:t>Appliances</a:t>
            </a:r>
            <a:r>
              <a:rPr lang="pt-PT" dirty="0"/>
              <a:t> </a:t>
            </a:r>
            <a:r>
              <a:rPr lang="pt-PT" dirty="0" err="1"/>
              <a:t>Energy</a:t>
            </a:r>
            <a:r>
              <a:rPr lang="pt-PT" dirty="0"/>
              <a:t> </a:t>
            </a:r>
            <a:r>
              <a:rPr lang="pt-PT" dirty="0" err="1"/>
              <a:t>Prediction</a:t>
            </a:r>
            <a:r>
              <a:rPr lang="pt-PT" dirty="0"/>
              <a:t>:</a:t>
            </a:r>
          </a:p>
          <a:p>
            <a:pPr algn="just"/>
            <a:r>
              <a:rPr lang="pt-PT" dirty="0">
                <a:hlinkClick r:id="rId8"/>
              </a:rPr>
              <a:t>https://archive.ics.uci.edu/dataset/374/appliances+energy+prediction</a:t>
            </a:r>
            <a:endParaRPr lang="pt-PT" dirty="0"/>
          </a:p>
          <a:p>
            <a:pPr algn="just"/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/>
              <a:t>Plugin </a:t>
            </a:r>
            <a:r>
              <a:rPr lang="pt-PT" dirty="0" err="1"/>
              <a:t>Infinity</a:t>
            </a:r>
            <a:r>
              <a:rPr lang="pt-PT" dirty="0"/>
              <a:t> </a:t>
            </a:r>
            <a:r>
              <a:rPr lang="pt-PT" dirty="0" err="1"/>
              <a:t>Documentacion</a:t>
            </a:r>
            <a:r>
              <a:rPr lang="pt-PT" dirty="0"/>
              <a:t>: </a:t>
            </a:r>
            <a:r>
              <a:rPr lang="pt-PT" dirty="0">
                <a:hlinkClick r:id="rId9"/>
              </a:rPr>
              <a:t>https://grafana.com/docs/plugins/yesoreyeram-infinity-datasource/latest/</a:t>
            </a:r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PT" dirty="0" err="1"/>
              <a:t>Grafana</a:t>
            </a:r>
            <a:r>
              <a:rPr lang="pt-PT" dirty="0"/>
              <a:t>: </a:t>
            </a:r>
            <a:r>
              <a:rPr lang="pt-PT" dirty="0">
                <a:hlinkClick r:id="rId10"/>
              </a:rPr>
              <a:t>https://grafana.com/</a:t>
            </a:r>
            <a:endParaRPr lang="pt-PT" dirty="0"/>
          </a:p>
          <a:p>
            <a:pPr algn="just"/>
            <a:endParaRPr lang="pt-PT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PT" dirty="0"/>
          </a:p>
          <a:p>
            <a:pPr algn="just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5104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00250" y="5867400"/>
            <a:ext cx="5143500" cy="489738"/>
          </a:xfrm>
        </p:spPr>
        <p:txBody>
          <a:bodyPr>
            <a:normAutofit/>
          </a:bodyPr>
          <a:lstStyle/>
          <a:p>
            <a:r>
              <a:rPr lang="pt-PT" sz="1500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www.ipvc.pt</a:t>
            </a:r>
            <a:endParaRPr lang="pt-PT" sz="15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606" y="3409950"/>
            <a:ext cx="4048787" cy="10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5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4C973-2E57-1658-1ABF-55E1BE488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274D9FE7-563D-F719-D1C8-DA7374F4E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Índice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9BA1587F-1D27-C576-0D14-4C2E17024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218204D8-14FA-4915-739A-2AF8AF8B1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FDF7391-3DB7-B453-667C-2B5BA03D5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318997BC-7958-0969-6BCD-8D5886F52363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160D4EE-1C98-9DA5-3552-4D4C00CD5A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FF17C104-80B3-0F46-2555-DBA4AFE49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DA437C1-4EDD-7943-BFEC-8DF6D2D43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2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05EA0E7F-8B50-0375-C153-A7B5D3E33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58E70B08-910C-6B10-86C4-D404ECC89F69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@2025, 28976 – Pedro Poças | Unidade Curricular: Sistemas de Suporte à Decisão – Ano Letivo 2024/2025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CE8882D4-9B13-A2D0-1DAE-95DB58CC24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1C367B7-3A92-CF70-FBC3-7634BA85EAE6}"/>
              </a:ext>
            </a:extLst>
          </p:cNvPr>
          <p:cNvSpPr txBox="1"/>
          <p:nvPr/>
        </p:nvSpPr>
        <p:spPr>
          <a:xfrm>
            <a:off x="101225" y="1295400"/>
            <a:ext cx="88141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Objetivos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DataSet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Estratégia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err="1"/>
              <a:t>Grafana</a:t>
            </a:r>
            <a:r>
              <a:rPr lang="pt-PT" dirty="0"/>
              <a:t> – </a:t>
            </a:r>
            <a:r>
              <a:rPr lang="pt-PT" dirty="0" err="1"/>
              <a:t>Dasboard</a:t>
            </a: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Gráficos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Conclusão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Bibliografia</a:t>
            </a:r>
          </a:p>
        </p:txBody>
      </p:sp>
    </p:spTree>
    <p:extLst>
      <p:ext uri="{BB962C8B-B14F-4D97-AF65-F5344CB8AC3E}">
        <p14:creationId xmlns:p14="http://schemas.microsoft.com/office/powerpoint/2010/main" val="50660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Objetivos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/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4D42837-E70D-4C64-A8A7-E7F751502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CC873ECC-2D88-4A22-91F1-E738DF9BE5E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98D1AFC-0FD6-4DFA-A381-805A758D4B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4" name="Text Box 19">
            <a:extLst>
              <a:ext uri="{FF2B5EF4-FFF2-40B4-BE49-F238E27FC236}">
                <a16:creationId xmlns:a16="http://schemas.microsoft.com/office/drawing/2014/main" id="{F916920E-C12B-4637-810C-A4B2E6C3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46" y="1203170"/>
            <a:ext cx="8509454" cy="5131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altLang="pt-PT" sz="1600" dirty="0">
                <a:cs typeface="Arial" panose="020B0604020202020204" pitchFamily="34" charset="0"/>
              </a:rPr>
              <a:t>Escolher um </a:t>
            </a:r>
            <a:r>
              <a:rPr lang="pt-PT" altLang="pt-PT" sz="1600" dirty="0" err="1">
                <a:cs typeface="Arial" panose="020B0604020202020204" pitchFamily="34" charset="0"/>
              </a:rPr>
              <a:t>DataSet</a:t>
            </a:r>
            <a:r>
              <a:rPr lang="pt-PT" altLang="pt-PT" sz="1600" dirty="0">
                <a:cs typeface="Arial" panose="020B0604020202020204" pitchFamily="34" charset="0"/>
              </a:rPr>
              <a:t> neste website </a:t>
            </a:r>
            <a:r>
              <a:rPr lang="pt-PT" altLang="pt-PT" sz="1600" dirty="0">
                <a:cs typeface="Arial" panose="020B0604020202020204" pitchFamily="34" charset="0"/>
                <a:hlinkClick r:id="rId5"/>
              </a:rPr>
              <a:t>https://archive.ics.uci.edu/</a:t>
            </a:r>
            <a:r>
              <a:rPr lang="pt-PT" altLang="pt-PT" sz="1600" dirty="0">
                <a:cs typeface="Arial" panose="020B0604020202020204" pitchFamily="34" charset="0"/>
              </a:rPr>
              <a:t> e efetuar a analise estatística de um </a:t>
            </a:r>
            <a:r>
              <a:rPr lang="pt-PT" altLang="pt-PT" sz="1600" dirty="0" err="1">
                <a:cs typeface="Arial" panose="020B0604020202020204" pitchFamily="34" charset="0"/>
              </a:rPr>
              <a:t>dataset</a:t>
            </a:r>
            <a:r>
              <a:rPr lang="pt-PT" altLang="pt-PT" sz="1600" dirty="0">
                <a:cs typeface="Arial" panose="020B0604020202020204" pitchFamily="34" charset="0"/>
              </a:rPr>
              <a:t> e registar as evidencias.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PT" altLang="pt-PT" sz="1600" dirty="0"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altLang="pt-PT" sz="1600" dirty="0">
                <a:cs typeface="Arial" panose="020B0604020202020204" pitchFamily="34" charset="0"/>
              </a:rPr>
              <a:t>O </a:t>
            </a:r>
            <a:r>
              <a:rPr lang="pt-PT" altLang="pt-PT" sz="1600" dirty="0" err="1">
                <a:cs typeface="Arial" panose="020B0604020202020204" pitchFamily="34" charset="0"/>
              </a:rPr>
              <a:t>dataset</a:t>
            </a:r>
            <a:r>
              <a:rPr lang="pt-PT" altLang="pt-PT" sz="1600" dirty="0">
                <a:cs typeface="Arial" panose="020B0604020202020204" pitchFamily="34" charset="0"/>
              </a:rPr>
              <a:t> utilizado foi o “</a:t>
            </a:r>
            <a:r>
              <a:rPr lang="pt-PT" altLang="pt-PT" sz="1600" dirty="0" err="1">
                <a:cs typeface="Arial" panose="020B0604020202020204" pitchFamily="34" charset="0"/>
              </a:rPr>
              <a:t>Appliances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Energy</a:t>
            </a:r>
            <a:r>
              <a:rPr lang="pt-PT" altLang="pt-PT" sz="1600" dirty="0">
                <a:cs typeface="Arial" panose="020B0604020202020204" pitchFamily="34" charset="0"/>
              </a:rPr>
              <a:t> </a:t>
            </a:r>
            <a:r>
              <a:rPr lang="pt-PT" altLang="pt-PT" sz="1600" dirty="0" err="1">
                <a:cs typeface="Arial" panose="020B0604020202020204" pitchFamily="34" charset="0"/>
              </a:rPr>
              <a:t>Prediction</a:t>
            </a:r>
            <a:r>
              <a:rPr lang="pt-PT" altLang="pt-PT" sz="1600" dirty="0">
                <a:cs typeface="Arial" panose="020B0604020202020204" pitchFamily="34" charset="0"/>
              </a:rPr>
              <a:t>” onde inclui informação sobre a temperatura, umidade, consumo de energia dos eletrodomésticos e condições meteorológicas externas.</a:t>
            </a:r>
          </a:p>
          <a:p>
            <a:pPr algn="l">
              <a:lnSpc>
                <a:spcPct val="150000"/>
              </a:lnSpc>
              <a:buNone/>
            </a:pPr>
            <a:endParaRPr lang="pt-PT" altLang="pt-PT" sz="16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None/>
            </a:pPr>
            <a:endParaRPr lang="pt-PT" altLang="pt-PT" sz="1600" dirty="0"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buNone/>
            </a:pPr>
            <a:endParaRPr lang="pt-PT" sz="1600" b="0" i="0" dirty="0">
              <a:effectLst/>
              <a:latin typeface="-apple-system"/>
            </a:endParaRPr>
          </a:p>
          <a:p>
            <a:pPr lvl="1" algn="just">
              <a:lnSpc>
                <a:spcPct val="150000"/>
              </a:lnSpc>
            </a:pPr>
            <a:endParaRPr lang="pt-PT" sz="1600" b="1" i="0" dirty="0">
              <a:effectLst/>
              <a:latin typeface="-apple-system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pt-PT" altLang="pt-PT" sz="1600" b="1" dirty="0"/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lang="pt-PT" altLang="pt-PT" sz="1200" dirty="0"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pt-PT" altLang="pt-PT" sz="1200" dirty="0">
                <a:cs typeface="Arial" panose="020B0604020202020204" pitchFamily="34" charset="0"/>
              </a:rPr>
              <a:t> </a:t>
            </a:r>
            <a:endParaRPr lang="pt-PT" altLang="pt-PT" sz="1200" b="1" dirty="0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2AE8AC60-74C9-4824-90A3-A23A5C2A3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07A20E72-4407-4F3E-98C6-99518A20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3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ED8EEE7-4A6C-417E-A3EF-6BF0EA210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18C9A691-8CD2-4B06-B51B-700E27ED2FF7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@2025, 28976 – Pedro Poças | Unidade Curricular: Sistemas de Suporte à Decisão – Ano Letivo 2024/2025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3E33BC33-E477-4247-B106-480F5560B0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262375B-5C07-99ED-1D49-6C6C08C9E7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0" y="3933037"/>
            <a:ext cx="5265811" cy="15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3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5C207-4290-A7E3-B53A-429B90322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5CD94D8C-6560-4678-C83E-9ED6B25BE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DataSet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C156DFDF-C306-05BB-9770-766349578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826BEED0-EC34-0CE6-915A-B6E9362EE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7779AE-AB9B-FBC0-E4B7-38EF160C5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DD7E5F8B-290A-00F5-6826-63521B9EAF0F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691D4D7-E68E-3753-EAAE-16E207180A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8125FF72-5D5E-703D-99DD-D0B54B231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F744EA5F-C06D-686D-F402-B361339A5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4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D68D1AF-DBAE-FCBF-AA3D-E5AD4FD00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BD307087-4594-B0DC-DA5C-8A63B712399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@2025, 28976 – Pedro Poças | Unidade Curricular: Sistemas de Suporte à Decisão – Ano Letivo 2024/2025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B745C80-380C-4027-2DAA-204021E060D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431EA35-A140-D3FF-A1F6-8F85C4E56220}"/>
              </a:ext>
            </a:extLst>
          </p:cNvPr>
          <p:cNvSpPr txBox="1"/>
          <p:nvPr/>
        </p:nvSpPr>
        <p:spPr>
          <a:xfrm>
            <a:off x="101225" y="1170723"/>
            <a:ext cx="8890375" cy="5278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Variáveis do </a:t>
            </a:r>
            <a:r>
              <a:rPr lang="pt-PT" dirty="0" err="1"/>
              <a:t>DataSet</a:t>
            </a:r>
            <a:endParaRPr lang="pt-PT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data hora ano-mês-dia </a:t>
            </a:r>
            <a:r>
              <a:rPr lang="pt-PT" sz="1100" dirty="0" err="1"/>
              <a:t>hora:minuto:segundo</a:t>
            </a:r>
            <a:endParaRPr lang="pt-PT" sz="11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Eletrodomésticos, consumo de energia em </a:t>
            </a:r>
            <a:r>
              <a:rPr lang="pt-PT" sz="1100" dirty="0" err="1"/>
              <a:t>Wh</a:t>
            </a:r>
            <a:endParaRPr lang="pt-PT" sz="11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luzes, consumo de energia das luminárias na casa em </a:t>
            </a:r>
            <a:r>
              <a:rPr lang="pt-PT" sz="1100" dirty="0" err="1"/>
              <a:t>Wh</a:t>
            </a:r>
            <a:endParaRPr lang="pt-PT" sz="11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T1, Temperatura na área da cozinha, em Celsius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RH_1, Humidade na área da cozinha, em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T2, Temperatura na área da sala de estar, em Celsius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RH_2, Humidade na área da sala de estar, em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T3, Temperatura na área da lavandaria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RH_3, Humidade na área da lavandaria, em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T4, Temperatura no escritório, em Celsius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RH_4, Humidade no escritório, em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T5, Temperatura na casa de banho, em Celsius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RH_5, Humidade na casa de banho, em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T6, Temperatura no exterior do edifício (lado norte), em Celsius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RH_6, Humidade no exterior do edifício (lado norte), em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T7, Temperatura na sala de engomar, em Celsius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RH_7, Humidade na sala de engomar, em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T8, Temperatura no quarto do adolescente 2, em Celsius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RH_8, Humidade no quarto do adolescente 2, em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T9, Temperatura no quarto dos pais, em Celsius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RH_9, Humidade no quarto dos pais, em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 err="1"/>
              <a:t>T_out</a:t>
            </a:r>
            <a:r>
              <a:rPr lang="pt-PT" sz="1100" dirty="0"/>
              <a:t>, Temperatura exterior (da estação meteorológica de </a:t>
            </a:r>
            <a:r>
              <a:rPr lang="pt-PT" sz="1100" dirty="0" err="1"/>
              <a:t>Chievres</a:t>
            </a:r>
            <a:r>
              <a:rPr lang="pt-PT" sz="1100" dirty="0"/>
              <a:t>), em Celsius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 err="1"/>
              <a:t>Press_mm_hg</a:t>
            </a:r>
            <a:r>
              <a:rPr lang="pt-PT" sz="1100" dirty="0"/>
              <a:t>, (da estação meteorológica de </a:t>
            </a:r>
            <a:r>
              <a:rPr lang="pt-PT" sz="1100" dirty="0" err="1"/>
              <a:t>Chievres</a:t>
            </a:r>
            <a:r>
              <a:rPr lang="pt-PT" sz="1100" dirty="0"/>
              <a:t>), em mm Hg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 err="1"/>
              <a:t>RH_out</a:t>
            </a:r>
            <a:r>
              <a:rPr lang="pt-PT" sz="1100" dirty="0"/>
              <a:t>, Humidade exterior (da estação meteorológica de </a:t>
            </a:r>
            <a:r>
              <a:rPr lang="pt-PT" sz="1100" dirty="0" err="1"/>
              <a:t>Chievres</a:t>
            </a:r>
            <a:r>
              <a:rPr lang="pt-PT" sz="1100" dirty="0"/>
              <a:t>), em %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 err="1"/>
              <a:t>Windspeed</a:t>
            </a:r>
            <a:r>
              <a:rPr lang="pt-PT" sz="1100" dirty="0"/>
              <a:t>, (da estação meteorológica de </a:t>
            </a:r>
            <a:r>
              <a:rPr lang="pt-PT" sz="1100" dirty="0" err="1"/>
              <a:t>Chievres</a:t>
            </a:r>
            <a:r>
              <a:rPr lang="pt-PT" sz="1100" dirty="0"/>
              <a:t>), em m/s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 err="1"/>
              <a:t>Visibility</a:t>
            </a:r>
            <a:r>
              <a:rPr lang="pt-PT" sz="1100" dirty="0"/>
              <a:t>, (da estação meteorológica de </a:t>
            </a:r>
            <a:r>
              <a:rPr lang="pt-PT" sz="1100" dirty="0" err="1"/>
              <a:t>Chievres</a:t>
            </a:r>
            <a:r>
              <a:rPr lang="pt-PT" sz="1100" dirty="0"/>
              <a:t>), em km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 err="1"/>
              <a:t>Tdewpoint</a:t>
            </a:r>
            <a:r>
              <a:rPr lang="pt-PT" sz="1100" dirty="0"/>
              <a:t>, (da estação meteorológica de </a:t>
            </a:r>
            <a:r>
              <a:rPr lang="pt-PT" sz="1100" dirty="0" err="1"/>
              <a:t>Chievres</a:t>
            </a:r>
            <a:r>
              <a:rPr lang="pt-PT" sz="1100" dirty="0"/>
              <a:t>), em °C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Rv1, Variável aleatória 1, adimensional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sz="1100" dirty="0"/>
              <a:t>Rv2, Variável aleatória 2, adimensional</a:t>
            </a:r>
          </a:p>
        </p:txBody>
      </p:sp>
    </p:spTree>
    <p:extLst>
      <p:ext uri="{BB962C8B-B14F-4D97-AF65-F5344CB8AC3E}">
        <p14:creationId xmlns:p14="http://schemas.microsoft.com/office/powerpoint/2010/main" val="1532950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F6D49-33C0-2DDF-051C-35F60B70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4D2AA581-6A20-5256-C833-7D53470A2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Estratégia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FC5E7BA5-34BB-303A-AFD1-EC0A93096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134AE36C-4699-9630-86E7-C1758E791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F3837E7-0970-4D27-CCD7-F36BA8209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9953D5A9-DC40-2D69-48CC-973FB69898CC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A042820-8A01-7007-D0AB-C3E8882739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A9DCA79F-5D4E-DDDD-E602-A9FDCF8C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0220B80-2F1F-1BB9-4BCA-E31B2C49C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5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93931C-063D-2643-3459-04D6C01FD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C8F2F9EF-FAF2-A50C-BF86-7B0F21A9A7B3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@2025, 28976 – Pedro Poças | Unidade Curricular: Sistemas de Suporte à Decisão – Ano Letivo 2024/2025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477E869-7782-2F3E-622E-6E2767EBA7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A4C5F43-5805-EBD5-959A-C75546E11165}"/>
              </a:ext>
            </a:extLst>
          </p:cNvPr>
          <p:cNvSpPr txBox="1"/>
          <p:nvPr/>
        </p:nvSpPr>
        <p:spPr>
          <a:xfrm>
            <a:off x="101225" y="1447800"/>
            <a:ext cx="881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/>
              <a:t>Para importar o data set teve – se que instalar o plugin “</a:t>
            </a:r>
            <a:r>
              <a:rPr lang="pt-PT" dirty="0" err="1"/>
              <a:t>Infinity</a:t>
            </a:r>
            <a:r>
              <a:rPr lang="pt-PT" dirty="0"/>
              <a:t>” para que se fosse possível fazer a importação de ficheiros CSV para o </a:t>
            </a:r>
            <a:r>
              <a:rPr lang="pt-PT" dirty="0" err="1"/>
              <a:t>Grafana</a:t>
            </a:r>
            <a:r>
              <a:rPr lang="pt-PT" dirty="0"/>
              <a:t>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673E4CB-B16A-9DD2-5957-B77F73A820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841" y="2542985"/>
            <a:ext cx="6858000" cy="10206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E60696-D5D8-C096-0325-6FF524EBF0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0" y="3825231"/>
            <a:ext cx="4191001" cy="114737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546D020-9C85-DC66-7500-3EEADDE9DE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5581" y="4959968"/>
            <a:ext cx="4181420" cy="141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5B645-4C72-2138-4DA2-F4C71AF2F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BF67F8A8-3F62-906F-C511-B9509D111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Grafana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-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Dashboard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00D7E589-B07C-DF71-B2BC-BFC26C941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206C1927-12AD-BB6A-BBDA-B08A0DB44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946E5E4-320F-D04A-0902-FFCF789B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6F339028-3DEC-1C83-B99B-8654C290E0B3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83276A2-63FA-0DDB-FEB5-606F888C39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1EB48824-5E0D-00A4-4F95-ECA2855DA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7FD24E63-2578-6669-9134-A6565E95A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6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24EC1DA-B5D2-F69E-E65A-7625622FE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F8E879C4-0AF8-B3F3-27F4-207AAA9EBB1B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@2025, 28976 – Pedro Poças | Unidade Curricular: Sistemas de Suporte à Decisão – Ano Letivo 2024/2025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E40EC096-3D00-3D71-C275-8DAEB3EAAF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41ADCCC-0EC3-2858-E576-C8DA0BE9E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19" y="1982769"/>
            <a:ext cx="7377990" cy="29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6884E-F834-DD1C-39BB-80071AE0F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21EFF2CF-06F8-8EA6-ECCD-80EE63CE3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Grafana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2FEF40F8-E8C8-935D-F16C-844C10C57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63C823B3-0DF5-E5E1-9DB8-79F935CCC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4BF6DC5-44A3-F856-0512-139C615F6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A2BE2481-1521-513D-C8E8-911B8760760E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FC2617C-2FDB-37C3-7C7C-58CC99AF4B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496E4819-BF4A-4543-EAA2-D3CA6B484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99F3393-6858-76B1-0843-12881E606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7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014A3AA-2A13-F8E3-4153-8D97A14F5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9F3334CD-337F-323D-D1CB-589B8F1E02F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@2025, 28976 – Pedro Poças | Unidade Curricular: Sistemas de Suporte à Decisão – Ano Letivo 2024/2025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897B895D-5085-D741-38DE-2389622F53B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ABCB91A-2EC7-4A8B-817F-40EFD64B1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3401961"/>
            <a:ext cx="6096000" cy="291530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1A2D118-20C3-231C-4971-E6F9072F6DF6}"/>
              </a:ext>
            </a:extLst>
          </p:cNvPr>
          <p:cNvSpPr txBox="1"/>
          <p:nvPr/>
        </p:nvSpPr>
        <p:spPr>
          <a:xfrm>
            <a:off x="238125" y="1304291"/>
            <a:ext cx="8677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Este histograma mostra a distribuição presente dos diversos parâmetros do </a:t>
            </a:r>
            <a:r>
              <a:rPr lang="pt-PT" dirty="0" err="1"/>
              <a:t>DataSet</a:t>
            </a:r>
            <a:r>
              <a:rPr lang="pt-PT" dirty="0"/>
              <a:t>.</a:t>
            </a:r>
          </a:p>
          <a:p>
            <a:pPr algn="just"/>
            <a:r>
              <a:rPr lang="pt-PT" dirty="0"/>
              <a:t>Este tipo de visualização é útil para compreender a distribuição dos valores de cada </a:t>
            </a:r>
            <a:r>
              <a:rPr lang="pt-PT" dirty="0" err="1"/>
              <a:t>parametro</a:t>
            </a:r>
            <a:r>
              <a:rPr lang="pt-PT" dirty="0"/>
              <a:t> do </a:t>
            </a:r>
            <a:r>
              <a:rPr lang="pt-PT" dirty="0" err="1"/>
              <a:t>dataset</a:t>
            </a:r>
            <a:r>
              <a:rPr lang="pt-PT" dirty="0"/>
              <a:t>, oque ajuda a identificar padrões como concentrações de dados ou valores atípicos. Por exemplo, a variável "</a:t>
            </a:r>
            <a:r>
              <a:rPr lang="pt-PT" dirty="0" err="1"/>
              <a:t>RH_out</a:t>
            </a:r>
            <a:r>
              <a:rPr lang="pt-PT" dirty="0"/>
              <a:t>" parece ter uma distribuição bastante concentrada em torno de um valor específico, o que pode indicar condições externas estáveis durante o período de recolha de dados.</a:t>
            </a:r>
          </a:p>
        </p:txBody>
      </p:sp>
    </p:spTree>
    <p:extLst>
      <p:ext uri="{BB962C8B-B14F-4D97-AF65-F5344CB8AC3E}">
        <p14:creationId xmlns:p14="http://schemas.microsoft.com/office/powerpoint/2010/main" val="210588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A9F58-81E2-7383-26ED-43127931D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778A7B2F-C5A0-5B54-90BE-5C4739DEA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Grafana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F55BB17E-BFD9-152B-DEB1-A35A35FC8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B142B7D4-E660-92CE-2744-0A66678B4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40C895A-BCC8-5C5D-A543-E390A57AE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284B6B39-0BE7-07D5-D95A-08D0941FAC39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7B2F62B-68F9-6E04-9A89-DB9B37E9CD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D258DABE-FF33-7C2C-3D38-1A9C9005C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6EC665E3-7FD3-DEB9-0AD3-D5CF5DD07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8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CC94C8F-7DB0-09CF-E202-578E81585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AF837219-8331-1CB6-2AB5-1164D88A2940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@2025, 28976 – Pedro Poças | Unidade Curricular: Sistemas de Suporte à Decisão – Ano Letivo 2024/2025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1B1403B4-318D-0F39-A039-949D332751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7D5F3F6-ED27-AFC9-5473-57A282EE97F3}"/>
              </a:ext>
            </a:extLst>
          </p:cNvPr>
          <p:cNvSpPr txBox="1"/>
          <p:nvPr/>
        </p:nvSpPr>
        <p:spPr>
          <a:xfrm>
            <a:off x="238125" y="1304291"/>
            <a:ext cx="8677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Este gráfico, apresenta a variação da umidade relativa (RH) em diversas áreas de uma residência ao longo do tempo. Cada linha colorida representa a umidade relativa medida numa localização específica, de RH_1 a RH_9, durante um período de tempo.</a:t>
            </a:r>
          </a:p>
          <a:p>
            <a:pPr algn="just"/>
            <a:r>
              <a:rPr lang="pt-PT" dirty="0"/>
              <a:t>Este gráfico é útil para monitorizar e analisar a umidade relativa numa residência, podendo ajudar a identificar necessidades de ajustes no sistema de climatização ou áreas que requerem melhor isolamento ou ventilação para manter um ambiente confortável e saudável.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4E336B4-CD77-8738-450C-705D3449C4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993" y="3495423"/>
            <a:ext cx="5981700" cy="285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52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6C3BC-61B0-E0BC-4354-C9F57EF26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9" name="Text Box 13">
            <a:extLst>
              <a:ext uri="{FF2B5EF4-FFF2-40B4-BE49-F238E27FC236}">
                <a16:creationId xmlns:a16="http://schemas.microsoft.com/office/drawing/2014/main" id="{EF3B3A40-FA4A-477E-1E57-FB16A642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88" y="557213"/>
            <a:ext cx="6981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PT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■</a:t>
            </a:r>
            <a:r>
              <a:rPr lang="pt-PT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pt-PT" sz="20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Grafana</a:t>
            </a:r>
            <a:endParaRPr lang="pt-PT" sz="2000" b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0247" name="Line 15">
            <a:extLst>
              <a:ext uri="{FF2B5EF4-FFF2-40B4-BE49-F238E27FC236}">
                <a16:creationId xmlns:a16="http://schemas.microsoft.com/office/drawing/2014/main" id="{DD2D8608-E78B-3DD2-02CA-2D039DBC1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" y="0"/>
            <a:ext cx="0" cy="765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PT"/>
          </a:p>
        </p:txBody>
      </p:sp>
      <p:sp>
        <p:nvSpPr>
          <p:cNvPr id="9237" name="Text Box 21">
            <a:extLst>
              <a:ext uri="{FF2B5EF4-FFF2-40B4-BE49-F238E27FC236}">
                <a16:creationId xmlns:a16="http://schemas.microsoft.com/office/drawing/2014/main" id="{2F09E561-4992-593E-E8F7-714BDF6B6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44450"/>
            <a:ext cx="6981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PT" sz="14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293499-8CDF-DE97-63EE-2C9AC96D5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5" y="904241"/>
            <a:ext cx="9014192" cy="266482"/>
          </a:xfrm>
          <a:prstGeom prst="rect">
            <a:avLst/>
          </a:prstGeom>
        </p:spPr>
      </p:pic>
      <p:sp>
        <p:nvSpPr>
          <p:cNvPr id="18" name="Rectângulo 19">
            <a:extLst>
              <a:ext uri="{FF2B5EF4-FFF2-40B4-BE49-F238E27FC236}">
                <a16:creationId xmlns:a16="http://schemas.microsoft.com/office/drawing/2014/main" id="{71B13BDB-86E6-B349-CAA4-147731E150BB}"/>
              </a:ext>
            </a:extLst>
          </p:cNvPr>
          <p:cNvSpPr/>
          <p:nvPr/>
        </p:nvSpPr>
        <p:spPr>
          <a:xfrm>
            <a:off x="5535613" y="610184"/>
            <a:ext cx="3505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sz="1100" b="1" cap="all" dirty="0">
                <a:highlight>
                  <a:srgbClr val="FFFF00"/>
                </a:highlight>
              </a:rPr>
              <a:t>ENGENHARIA INFORMÁTICA</a:t>
            </a:r>
            <a:endParaRPr lang="pt-PT" sz="1100" dirty="0">
              <a:highlight>
                <a:srgbClr val="FFFF00"/>
              </a:highlight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7087A9C2-FB61-FA29-446C-AFF08E5C43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047" y="81007"/>
            <a:ext cx="2689589" cy="668346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FEBF7CB7-8FFC-30B1-73A7-613F8D8AD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8338" y="6296025"/>
            <a:ext cx="827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pt-PT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2A93322F-9921-EB1E-E793-B20E1987C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7571" y="6496091"/>
            <a:ext cx="9366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pt-PT" sz="1000" dirty="0"/>
              <a:t>- </a:t>
            </a:r>
            <a:fld id="{1234D2FF-8FB9-47A1-B8C9-42A5F500BA2F}" type="slidenum">
              <a:rPr lang="pt-PT" sz="1000"/>
              <a:pPr algn="ctr"/>
              <a:t>9</a:t>
            </a:fld>
            <a:r>
              <a:rPr lang="pt-PT" sz="1000" dirty="0"/>
              <a:t> -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AABD067-3D32-F3BD-FD90-A5697E707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0212"/>
            <a:ext cx="9144000" cy="253252"/>
          </a:xfrm>
          <a:prstGeom prst="rect">
            <a:avLst/>
          </a:prstGeom>
        </p:spPr>
      </p:pic>
      <p:sp>
        <p:nvSpPr>
          <p:cNvPr id="19" name="Subtítulo 2">
            <a:extLst>
              <a:ext uri="{FF2B5EF4-FFF2-40B4-BE49-F238E27FC236}">
                <a16:creationId xmlns:a16="http://schemas.microsoft.com/office/drawing/2014/main" id="{2A99A381-D565-5A8F-F19B-C42942622065}"/>
              </a:ext>
            </a:extLst>
          </p:cNvPr>
          <p:cNvSpPr txBox="1">
            <a:spLocks/>
          </p:cNvSpPr>
          <p:nvPr/>
        </p:nvSpPr>
        <p:spPr>
          <a:xfrm>
            <a:off x="836017" y="6524516"/>
            <a:ext cx="7698382" cy="162409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PT" sz="900" dirty="0">
                <a:latin typeface="Arial" charset="0"/>
                <a:ea typeface="Arial" charset="0"/>
                <a:cs typeface="Arial" charset="0"/>
              </a:rPr>
              <a:t>@2025, 28976 – Pedro Poças | Unidade Curricular: Sistemas de Suporte à Decisão – Ano Letivo 2024/2025 </a:t>
            </a:r>
            <a:endParaRPr lang="pt-PT" sz="9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A992DFE8-AE58-96B7-E6A3-38D776195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6488336"/>
            <a:ext cx="545959" cy="19980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D7857A-5F82-931C-7095-097D6397273F}"/>
              </a:ext>
            </a:extLst>
          </p:cNvPr>
          <p:cNvSpPr txBox="1"/>
          <p:nvPr/>
        </p:nvSpPr>
        <p:spPr>
          <a:xfrm>
            <a:off x="238125" y="1304291"/>
            <a:ext cx="8677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Este gráfico, exibe as leituras de temperatura de várias áreas dentro de uma residência (indicadas como T1 a T9), além da temperatura externa. O design em forma de medidor (ou "</a:t>
            </a:r>
            <a:r>
              <a:rPr lang="pt-PT" dirty="0" err="1"/>
              <a:t>gauge</a:t>
            </a:r>
            <a:r>
              <a:rPr lang="pt-PT" dirty="0"/>
              <a:t>") proporciona uma visualização instantânea das condições térmicas em cada localização e no exterior.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EE63B0-E1AD-257C-0A3B-AD6DDB7956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59" y="3637754"/>
            <a:ext cx="7565923" cy="14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37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Words>1224</Words>
  <Application>Microsoft Office PowerPoint</Application>
  <PresentationFormat>Apresentação no Ecrã (4:3)</PresentationFormat>
  <Paragraphs>145</Paragraphs>
  <Slides>13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Wingdings</vt:lpstr>
      <vt:lpstr>Tema do Office</vt:lpstr>
      <vt:lpstr>LICENCIATURA EM ENGENHARIA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Jorge Ribeiro</dc:creator>
  <cp:lastModifiedBy>Pedro Poças</cp:lastModifiedBy>
  <cp:revision>263</cp:revision>
  <cp:lastPrinted>2021-02-22T18:49:33Z</cp:lastPrinted>
  <dcterms:created xsi:type="dcterms:W3CDTF">2011-05-31T09:21:51Z</dcterms:created>
  <dcterms:modified xsi:type="dcterms:W3CDTF">2025-03-02T22:55:52Z</dcterms:modified>
</cp:coreProperties>
</file>