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309" r:id="rId2"/>
    <p:sldId id="314" r:id="rId3"/>
    <p:sldId id="325" r:id="rId4"/>
    <p:sldId id="326" r:id="rId5"/>
    <p:sldId id="327" r:id="rId6"/>
    <p:sldId id="328" r:id="rId7"/>
    <p:sldId id="329" r:id="rId8"/>
    <p:sldId id="330" r:id="rId9"/>
    <p:sldId id="349" r:id="rId10"/>
    <p:sldId id="331" r:id="rId11"/>
    <p:sldId id="350" r:id="rId12"/>
    <p:sldId id="332" r:id="rId13"/>
    <p:sldId id="351" r:id="rId14"/>
    <p:sldId id="333" r:id="rId15"/>
    <p:sldId id="352" r:id="rId16"/>
    <p:sldId id="334" r:id="rId17"/>
    <p:sldId id="353" r:id="rId18"/>
    <p:sldId id="354" r:id="rId19"/>
    <p:sldId id="355" r:id="rId20"/>
    <p:sldId id="336" r:id="rId21"/>
    <p:sldId id="356" r:id="rId22"/>
    <p:sldId id="337" r:id="rId23"/>
    <p:sldId id="357" r:id="rId24"/>
    <p:sldId id="338" r:id="rId25"/>
    <p:sldId id="358" r:id="rId26"/>
    <p:sldId id="339" r:id="rId27"/>
    <p:sldId id="359" r:id="rId28"/>
    <p:sldId id="340" r:id="rId29"/>
    <p:sldId id="341" r:id="rId30"/>
    <p:sldId id="342" r:id="rId31"/>
    <p:sldId id="343" r:id="rId32"/>
    <p:sldId id="360" r:id="rId33"/>
    <p:sldId id="344" r:id="rId34"/>
    <p:sldId id="345" r:id="rId35"/>
    <p:sldId id="346" r:id="rId36"/>
    <p:sldId id="361" r:id="rId37"/>
    <p:sldId id="362" r:id="rId38"/>
    <p:sldId id="347" r:id="rId39"/>
    <p:sldId id="348" r:id="rId40"/>
    <p:sldId id="363" r:id="rId41"/>
    <p:sldId id="364" r:id="rId42"/>
    <p:sldId id="365" r:id="rId43"/>
    <p:sldId id="366" r:id="rId44"/>
    <p:sldId id="367" r:id="rId45"/>
    <p:sldId id="368" r:id="rId46"/>
    <p:sldId id="369" r:id="rId47"/>
    <p:sldId id="370" r:id="rId48"/>
    <p:sldId id="371" r:id="rId49"/>
    <p:sldId id="260" r:id="rId5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7"/>
    <p:restoredTop sz="94655"/>
  </p:normalViewPr>
  <p:slideViewPr>
    <p:cSldViewPr>
      <p:cViewPr varScale="1">
        <p:scale>
          <a:sx n="78" d="100"/>
          <a:sy n="78" d="100"/>
        </p:scale>
        <p:origin x="16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08/03/2025</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08/03/2025</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5705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AD049-A409-26C2-B99D-FE14DDAE2767}"/>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2F83A574-DCE2-7E9D-2CD7-F49DFB1F3BA0}"/>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a:extLst>
              <a:ext uri="{FF2B5EF4-FFF2-40B4-BE49-F238E27FC236}">
                <a16:creationId xmlns:a16="http://schemas.microsoft.com/office/drawing/2014/main" id="{C88FE0C1-5895-6889-3164-74ABE358310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0981FFB-22D7-C857-1AD5-E4902FC71236}"/>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082141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D09E-409A-9638-33C9-B6083AA237F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878FD3AE-ACA4-6CEE-6AE6-D53C9D6293FA}"/>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a:extLst>
              <a:ext uri="{FF2B5EF4-FFF2-40B4-BE49-F238E27FC236}">
                <a16:creationId xmlns:a16="http://schemas.microsoft.com/office/drawing/2014/main" id="{841AE92F-EEA1-A546-E1E4-07D03F158F2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3BFD685-806A-0317-5DD7-E54ED1CB692B}"/>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762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877EF-D68E-8C11-241F-6EA8298A0DF8}"/>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E399B817-4617-AA4E-2E16-634416BE857C}"/>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a:extLst>
              <a:ext uri="{FF2B5EF4-FFF2-40B4-BE49-F238E27FC236}">
                <a16:creationId xmlns:a16="http://schemas.microsoft.com/office/drawing/2014/main" id="{3F89EBDE-3EE3-EDD5-DBB0-1573C59FEEB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7413B92-5035-9E73-0973-C3B926E4306A}"/>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185378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0C6F1-DA26-DC60-3D61-CB1FE1572DC1}"/>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31B985A8-D1DE-4F8C-3E3B-E5BB217B5AD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a:extLst>
              <a:ext uri="{FF2B5EF4-FFF2-40B4-BE49-F238E27FC236}">
                <a16:creationId xmlns:a16="http://schemas.microsoft.com/office/drawing/2014/main" id="{EC4379E1-AC3D-0425-C6AB-0E9024F319B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970966D-B2A0-8613-C0FC-AD5F23392487}"/>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495717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484A2-8A4F-7321-F069-60604826A92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D0E827F6-D81C-92BE-76E7-40D35F566B8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15</a:t>
            </a:fld>
            <a:endParaRPr lang="pt-PT">
              <a:latin typeface="Arial" pitchFamily="34" charset="0"/>
            </a:endParaRPr>
          </a:p>
        </p:txBody>
      </p:sp>
      <p:sp>
        <p:nvSpPr>
          <p:cNvPr id="93187" name="Rectangle 2">
            <a:extLst>
              <a:ext uri="{FF2B5EF4-FFF2-40B4-BE49-F238E27FC236}">
                <a16:creationId xmlns:a16="http://schemas.microsoft.com/office/drawing/2014/main" id="{E29BEC68-0981-8774-9E32-15B3E230912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CA696975-C610-0126-3526-C1FE6B10186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7157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979CB-881D-E732-EB70-DED2F9A0876A}"/>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3303CF55-A11B-84E1-B666-997783E17926}"/>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16</a:t>
            </a:fld>
            <a:endParaRPr lang="pt-PT">
              <a:latin typeface="Arial" pitchFamily="34" charset="0"/>
            </a:endParaRPr>
          </a:p>
        </p:txBody>
      </p:sp>
      <p:sp>
        <p:nvSpPr>
          <p:cNvPr id="93187" name="Rectangle 2">
            <a:extLst>
              <a:ext uri="{FF2B5EF4-FFF2-40B4-BE49-F238E27FC236}">
                <a16:creationId xmlns:a16="http://schemas.microsoft.com/office/drawing/2014/main" id="{5E723913-9847-5122-F4BC-DC514644EA1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692D6EF-93EC-2430-E1D5-0EA6F90DF883}"/>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241625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D200F-BEDC-1F6F-50BD-B775DA9F312C}"/>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E1B94541-1B12-E2D9-13C7-56FB96EF7A2A}"/>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17</a:t>
            </a:fld>
            <a:endParaRPr lang="pt-PT">
              <a:latin typeface="Arial" pitchFamily="34" charset="0"/>
            </a:endParaRPr>
          </a:p>
        </p:txBody>
      </p:sp>
      <p:sp>
        <p:nvSpPr>
          <p:cNvPr id="93187" name="Rectangle 2">
            <a:extLst>
              <a:ext uri="{FF2B5EF4-FFF2-40B4-BE49-F238E27FC236}">
                <a16:creationId xmlns:a16="http://schemas.microsoft.com/office/drawing/2014/main" id="{13F8C0EB-EBDB-0A34-E007-B9DA55C8006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93F9BE4-AF70-B5A4-A87A-A6975DF4565B}"/>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9882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89C8A-084E-67CC-E7B6-5B3C74A914CB}"/>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956A105-7CBE-17B8-0889-4D463910E35D}"/>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18</a:t>
            </a:fld>
            <a:endParaRPr lang="pt-PT">
              <a:latin typeface="Arial" pitchFamily="34" charset="0"/>
            </a:endParaRPr>
          </a:p>
        </p:txBody>
      </p:sp>
      <p:sp>
        <p:nvSpPr>
          <p:cNvPr id="93187" name="Rectangle 2">
            <a:extLst>
              <a:ext uri="{FF2B5EF4-FFF2-40B4-BE49-F238E27FC236}">
                <a16:creationId xmlns:a16="http://schemas.microsoft.com/office/drawing/2014/main" id="{01A1FF80-903E-D49B-7BCB-1F23E8EDB56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D6C4BDA-0FB6-3713-A008-9206A4FBA6E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26614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026F3-7E82-CD0A-3124-4892B073E33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33004878-4A00-A309-FD66-D1F57FA7A9A5}"/>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19</a:t>
            </a:fld>
            <a:endParaRPr lang="pt-PT">
              <a:latin typeface="Arial" pitchFamily="34" charset="0"/>
            </a:endParaRPr>
          </a:p>
        </p:txBody>
      </p:sp>
      <p:sp>
        <p:nvSpPr>
          <p:cNvPr id="93187" name="Rectangle 2">
            <a:extLst>
              <a:ext uri="{FF2B5EF4-FFF2-40B4-BE49-F238E27FC236}">
                <a16:creationId xmlns:a16="http://schemas.microsoft.com/office/drawing/2014/main" id="{FE62B4E6-56DA-3991-5119-81BDAEBFC25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ECC2DC8-7BCE-E598-237C-76B143401F66}"/>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09802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38FA8-E03B-DB78-ACB4-C34966E2A2F5}"/>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4E1BAD76-335A-0B5B-D234-5AA8FDAFD56E}"/>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20</a:t>
            </a:fld>
            <a:endParaRPr lang="pt-PT">
              <a:latin typeface="Arial" pitchFamily="34" charset="0"/>
            </a:endParaRPr>
          </a:p>
        </p:txBody>
      </p:sp>
      <p:sp>
        <p:nvSpPr>
          <p:cNvPr id="93187" name="Rectangle 2">
            <a:extLst>
              <a:ext uri="{FF2B5EF4-FFF2-40B4-BE49-F238E27FC236}">
                <a16:creationId xmlns:a16="http://schemas.microsoft.com/office/drawing/2014/main" id="{A5489918-74CE-AACE-C5A0-411A45D5A6C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9BB6847-D558-350E-8E24-4849FFE4174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0310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A2625-9CC5-92AA-CD40-47F79814CC20}"/>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76C7242-C2BE-51ED-6942-52DB2D47A43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a:extLst>
              <a:ext uri="{FF2B5EF4-FFF2-40B4-BE49-F238E27FC236}">
                <a16:creationId xmlns:a16="http://schemas.microsoft.com/office/drawing/2014/main" id="{3CD683DC-D3BF-51BD-9FA7-655B6DEB7D6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398B17E-4CA6-CCE9-566D-B82634E84712}"/>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718096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D5F4-3321-B04D-9AC2-7796A63151B8}"/>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35AAE43B-D6C8-3E88-CEE0-5F6016B98E6E}"/>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21</a:t>
            </a:fld>
            <a:endParaRPr lang="pt-PT">
              <a:latin typeface="Arial" pitchFamily="34" charset="0"/>
            </a:endParaRPr>
          </a:p>
        </p:txBody>
      </p:sp>
      <p:sp>
        <p:nvSpPr>
          <p:cNvPr id="93187" name="Rectangle 2">
            <a:extLst>
              <a:ext uri="{FF2B5EF4-FFF2-40B4-BE49-F238E27FC236}">
                <a16:creationId xmlns:a16="http://schemas.microsoft.com/office/drawing/2014/main" id="{DCDAC780-EC29-A489-9FD3-6E358AF69F5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AB01866-DFF5-891E-F8C6-4F5CA2C03EC7}"/>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38532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477E8-5008-4FE9-A332-EBE91F7ABB65}"/>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16E078D2-2E7B-8D21-C056-5EA3804AC66A}"/>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22</a:t>
            </a:fld>
            <a:endParaRPr lang="pt-PT">
              <a:latin typeface="Arial" pitchFamily="34" charset="0"/>
            </a:endParaRPr>
          </a:p>
        </p:txBody>
      </p:sp>
      <p:sp>
        <p:nvSpPr>
          <p:cNvPr id="93187" name="Rectangle 2">
            <a:extLst>
              <a:ext uri="{FF2B5EF4-FFF2-40B4-BE49-F238E27FC236}">
                <a16:creationId xmlns:a16="http://schemas.microsoft.com/office/drawing/2014/main" id="{E7219468-C4C1-6C82-FE33-147CBC3AC09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8D6B423-1FA5-FD1A-8476-C195C5F69245}"/>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0055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F9FD1-F6E5-9C65-F34B-AB4F31967EF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75ADA758-0292-626C-2D24-6E98FCCAC16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23</a:t>
            </a:fld>
            <a:endParaRPr lang="pt-PT">
              <a:latin typeface="Arial" pitchFamily="34" charset="0"/>
            </a:endParaRPr>
          </a:p>
        </p:txBody>
      </p:sp>
      <p:sp>
        <p:nvSpPr>
          <p:cNvPr id="93187" name="Rectangle 2">
            <a:extLst>
              <a:ext uri="{FF2B5EF4-FFF2-40B4-BE49-F238E27FC236}">
                <a16:creationId xmlns:a16="http://schemas.microsoft.com/office/drawing/2014/main" id="{D6834C05-3A40-36C6-16D9-3A4346CF30E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9BB57FC-089D-ED6F-3C08-7215FDAAAB3E}"/>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071167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E91C7-8940-E63B-ADF0-54C31E4A5D5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80EC8564-E728-7D72-A466-9E567D445B69}"/>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24</a:t>
            </a:fld>
            <a:endParaRPr lang="pt-PT">
              <a:latin typeface="Arial" pitchFamily="34" charset="0"/>
            </a:endParaRPr>
          </a:p>
        </p:txBody>
      </p:sp>
      <p:sp>
        <p:nvSpPr>
          <p:cNvPr id="93187" name="Rectangle 2">
            <a:extLst>
              <a:ext uri="{FF2B5EF4-FFF2-40B4-BE49-F238E27FC236}">
                <a16:creationId xmlns:a16="http://schemas.microsoft.com/office/drawing/2014/main" id="{6B5EF661-73E8-4D15-FD9D-65FBE95E7EE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0EA5A9E-B3D8-DE85-DC6E-14089EBD9AC0}"/>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08472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1FFFF-4180-0D9B-B18A-4ECD1067A93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84D1AE9D-0B39-1345-8804-1985B949E1ED}"/>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25</a:t>
            </a:fld>
            <a:endParaRPr lang="pt-PT">
              <a:latin typeface="Arial" pitchFamily="34" charset="0"/>
            </a:endParaRPr>
          </a:p>
        </p:txBody>
      </p:sp>
      <p:sp>
        <p:nvSpPr>
          <p:cNvPr id="93187" name="Rectangle 2">
            <a:extLst>
              <a:ext uri="{FF2B5EF4-FFF2-40B4-BE49-F238E27FC236}">
                <a16:creationId xmlns:a16="http://schemas.microsoft.com/office/drawing/2014/main" id="{1EE5B6F0-E40A-230B-1333-060FCE3063A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9E3E44F-950D-8C53-E1FB-1C6DEDC30E5D}"/>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88066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830B5-F391-2FC4-7D02-E9F513AA1DB9}"/>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598B194-EEB4-D843-5680-E7FB46E1AB21}"/>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26</a:t>
            </a:fld>
            <a:endParaRPr lang="pt-PT">
              <a:latin typeface="Arial" pitchFamily="34" charset="0"/>
            </a:endParaRPr>
          </a:p>
        </p:txBody>
      </p:sp>
      <p:sp>
        <p:nvSpPr>
          <p:cNvPr id="93187" name="Rectangle 2">
            <a:extLst>
              <a:ext uri="{FF2B5EF4-FFF2-40B4-BE49-F238E27FC236}">
                <a16:creationId xmlns:a16="http://schemas.microsoft.com/office/drawing/2014/main" id="{04A20CBB-A8D7-3E37-E1F2-992133A823D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94E049F-7242-B17B-3943-EA8382DCBB53}"/>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22783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93491-67CD-4937-EC8A-2077656F42C7}"/>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50B2C5D6-0594-8BFB-27A7-F58F4F57C126}"/>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27</a:t>
            </a:fld>
            <a:endParaRPr lang="pt-PT">
              <a:latin typeface="Arial" pitchFamily="34" charset="0"/>
            </a:endParaRPr>
          </a:p>
        </p:txBody>
      </p:sp>
      <p:sp>
        <p:nvSpPr>
          <p:cNvPr id="93187" name="Rectangle 2">
            <a:extLst>
              <a:ext uri="{FF2B5EF4-FFF2-40B4-BE49-F238E27FC236}">
                <a16:creationId xmlns:a16="http://schemas.microsoft.com/office/drawing/2014/main" id="{5A2A2262-5466-FF93-447C-BF006703DF5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AAB0C45-29ED-34B8-4D20-37B336F02B34}"/>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895199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C8B4-CFCF-3A13-0B39-F6F400646A3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6761A6C9-DE24-C07F-7AF2-1B3551B7C1FC}"/>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28</a:t>
            </a:fld>
            <a:endParaRPr lang="pt-PT">
              <a:latin typeface="Arial" pitchFamily="34" charset="0"/>
            </a:endParaRPr>
          </a:p>
        </p:txBody>
      </p:sp>
      <p:sp>
        <p:nvSpPr>
          <p:cNvPr id="93187" name="Rectangle 2">
            <a:extLst>
              <a:ext uri="{FF2B5EF4-FFF2-40B4-BE49-F238E27FC236}">
                <a16:creationId xmlns:a16="http://schemas.microsoft.com/office/drawing/2014/main" id="{95D2863E-A53E-28B8-62B2-3C16371D4FD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4BF13897-2446-79E5-7E14-AD2C1FD5F248}"/>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69157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C6725-8506-4B62-0826-756452178144}"/>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3D7B915-BCD5-36A7-D662-7FD548124FEE}"/>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29</a:t>
            </a:fld>
            <a:endParaRPr lang="pt-PT">
              <a:latin typeface="Arial" pitchFamily="34" charset="0"/>
            </a:endParaRPr>
          </a:p>
        </p:txBody>
      </p:sp>
      <p:sp>
        <p:nvSpPr>
          <p:cNvPr id="93187" name="Rectangle 2">
            <a:extLst>
              <a:ext uri="{FF2B5EF4-FFF2-40B4-BE49-F238E27FC236}">
                <a16:creationId xmlns:a16="http://schemas.microsoft.com/office/drawing/2014/main" id="{8A22266B-4FB8-7AB0-EDD8-52DD637DF73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206A77D-FDFC-7C75-A50A-D8770B0FC00D}"/>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791458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BA14-5CEC-F9F8-3E0C-BF2123C5F3C6}"/>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7CCD1714-952C-9E1E-1AB8-77FF177041A9}"/>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30</a:t>
            </a:fld>
            <a:endParaRPr lang="pt-PT">
              <a:latin typeface="Arial" pitchFamily="34" charset="0"/>
            </a:endParaRPr>
          </a:p>
        </p:txBody>
      </p:sp>
      <p:sp>
        <p:nvSpPr>
          <p:cNvPr id="93187" name="Rectangle 2">
            <a:extLst>
              <a:ext uri="{FF2B5EF4-FFF2-40B4-BE49-F238E27FC236}">
                <a16:creationId xmlns:a16="http://schemas.microsoft.com/office/drawing/2014/main" id="{41F28E1F-BF27-752D-6136-19FCB211B86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C0A23A4-EB7D-4AB8-874D-FCD42B8AF32B}"/>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5253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33D25-014C-E6B3-DF2F-3B3B43289AF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D31CD5B5-8598-0412-B5D5-502058AC814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a:extLst>
              <a:ext uri="{FF2B5EF4-FFF2-40B4-BE49-F238E27FC236}">
                <a16:creationId xmlns:a16="http://schemas.microsoft.com/office/drawing/2014/main" id="{EDED24D3-65B5-7C40-EBCA-497FD9C2524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275BCCA-76E2-255D-BA29-9CBDFBD3F3E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1975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3F82C-4121-5A01-673B-FA7EDD3813C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6EB977BE-1042-C0E7-4139-B84DAA1C0BDD}"/>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31</a:t>
            </a:fld>
            <a:endParaRPr lang="pt-PT">
              <a:latin typeface="Arial" pitchFamily="34" charset="0"/>
            </a:endParaRPr>
          </a:p>
        </p:txBody>
      </p:sp>
      <p:sp>
        <p:nvSpPr>
          <p:cNvPr id="93187" name="Rectangle 2">
            <a:extLst>
              <a:ext uri="{FF2B5EF4-FFF2-40B4-BE49-F238E27FC236}">
                <a16:creationId xmlns:a16="http://schemas.microsoft.com/office/drawing/2014/main" id="{0ADFFBB1-83CB-07C3-D63A-8F1F6B60A2F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A41FB1C-EF4F-A8BB-FC2D-8DFC46F04110}"/>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577133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93DB2-DDBC-7DEF-B1C3-AEA777D9F98B}"/>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47C5627F-0804-796D-BB0D-73600DECAB4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32</a:t>
            </a:fld>
            <a:endParaRPr lang="pt-PT">
              <a:latin typeface="Arial" pitchFamily="34" charset="0"/>
            </a:endParaRPr>
          </a:p>
        </p:txBody>
      </p:sp>
      <p:sp>
        <p:nvSpPr>
          <p:cNvPr id="93187" name="Rectangle 2">
            <a:extLst>
              <a:ext uri="{FF2B5EF4-FFF2-40B4-BE49-F238E27FC236}">
                <a16:creationId xmlns:a16="http://schemas.microsoft.com/office/drawing/2014/main" id="{11888430-E8BC-6BB7-BAF2-687AF164C45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1C7E6BA-2450-5A01-3813-20596773B1A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22459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9A61B-222B-95D1-4E4F-81034DFC8E1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596692B9-AD5B-DA49-D73B-42D17B896BF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33</a:t>
            </a:fld>
            <a:endParaRPr lang="pt-PT">
              <a:latin typeface="Arial" pitchFamily="34" charset="0"/>
            </a:endParaRPr>
          </a:p>
        </p:txBody>
      </p:sp>
      <p:sp>
        <p:nvSpPr>
          <p:cNvPr id="93187" name="Rectangle 2">
            <a:extLst>
              <a:ext uri="{FF2B5EF4-FFF2-40B4-BE49-F238E27FC236}">
                <a16:creationId xmlns:a16="http://schemas.microsoft.com/office/drawing/2014/main" id="{AE9E982A-BEFD-17E7-2EFC-403E90FDF037}"/>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1523AFE-9607-223B-D4F5-14DFCF89EB97}"/>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85932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BD136-6D17-A3D1-6577-288A01D0285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B2AF367-B890-F1BA-7E41-F123189AD107}"/>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34</a:t>
            </a:fld>
            <a:endParaRPr lang="pt-PT">
              <a:latin typeface="Arial" pitchFamily="34" charset="0"/>
            </a:endParaRPr>
          </a:p>
        </p:txBody>
      </p:sp>
      <p:sp>
        <p:nvSpPr>
          <p:cNvPr id="93187" name="Rectangle 2">
            <a:extLst>
              <a:ext uri="{FF2B5EF4-FFF2-40B4-BE49-F238E27FC236}">
                <a16:creationId xmlns:a16="http://schemas.microsoft.com/office/drawing/2014/main" id="{A8B5C66C-259E-7DF6-BA64-3F9F3EB4281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E410AFD-B15F-435E-243D-278945F8AEB4}"/>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83026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A7A2C-29BE-3A1C-F8B5-4CC151A862AB}"/>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D0F1A48C-5194-90F5-A2BD-36F5B062FA8D}"/>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35</a:t>
            </a:fld>
            <a:endParaRPr lang="pt-PT">
              <a:latin typeface="Arial" pitchFamily="34" charset="0"/>
            </a:endParaRPr>
          </a:p>
        </p:txBody>
      </p:sp>
      <p:sp>
        <p:nvSpPr>
          <p:cNvPr id="93187" name="Rectangle 2">
            <a:extLst>
              <a:ext uri="{FF2B5EF4-FFF2-40B4-BE49-F238E27FC236}">
                <a16:creationId xmlns:a16="http://schemas.microsoft.com/office/drawing/2014/main" id="{71D4080F-20BD-1527-E50E-56B0968E5F4D}"/>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FB6934C-837D-4D61-D355-5D4584526B76}"/>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276621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8C36-40EB-6DEB-36A8-E28FC03EAC7D}"/>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EED1B12-73E5-8700-AC9F-B544A755BBAA}"/>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36</a:t>
            </a:fld>
            <a:endParaRPr lang="pt-PT">
              <a:latin typeface="Arial" pitchFamily="34" charset="0"/>
            </a:endParaRPr>
          </a:p>
        </p:txBody>
      </p:sp>
      <p:sp>
        <p:nvSpPr>
          <p:cNvPr id="93187" name="Rectangle 2">
            <a:extLst>
              <a:ext uri="{FF2B5EF4-FFF2-40B4-BE49-F238E27FC236}">
                <a16:creationId xmlns:a16="http://schemas.microsoft.com/office/drawing/2014/main" id="{CEAA0401-2215-8441-1D18-388598AF954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E25A562-FBF6-CBA0-2181-208AD5DBE6C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13413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91B0E-67BB-2DC7-61BC-DB701810051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559AD95-BFEA-8DB9-9371-C0B3B0C4494A}"/>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37</a:t>
            </a:fld>
            <a:endParaRPr lang="pt-PT">
              <a:latin typeface="Arial" pitchFamily="34" charset="0"/>
            </a:endParaRPr>
          </a:p>
        </p:txBody>
      </p:sp>
      <p:sp>
        <p:nvSpPr>
          <p:cNvPr id="93187" name="Rectangle 2">
            <a:extLst>
              <a:ext uri="{FF2B5EF4-FFF2-40B4-BE49-F238E27FC236}">
                <a16:creationId xmlns:a16="http://schemas.microsoft.com/office/drawing/2014/main" id="{AF2938B2-E2B7-ABB5-778D-893D9A40E87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A807C7F-7199-323B-919C-33347E141F69}"/>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66759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E2904-21D9-BC08-F348-F0288008FDE6}"/>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D67EDCCC-7D1D-475D-1EAA-AC7497DB69B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38</a:t>
            </a:fld>
            <a:endParaRPr lang="pt-PT">
              <a:latin typeface="Arial" pitchFamily="34" charset="0"/>
            </a:endParaRPr>
          </a:p>
        </p:txBody>
      </p:sp>
      <p:sp>
        <p:nvSpPr>
          <p:cNvPr id="93187" name="Rectangle 2">
            <a:extLst>
              <a:ext uri="{FF2B5EF4-FFF2-40B4-BE49-F238E27FC236}">
                <a16:creationId xmlns:a16="http://schemas.microsoft.com/office/drawing/2014/main" id="{A39CD1F3-1498-9482-DB81-40F02B3FF97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9FAB75A-0C64-64D4-205D-BE0C27B3FEEF}"/>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194463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8DA8A-1EC3-9C87-3851-750D53E475F6}"/>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4320AB62-060C-2D6B-3F05-7A59E78FA0C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39</a:t>
            </a:fld>
            <a:endParaRPr lang="pt-PT">
              <a:latin typeface="Arial" pitchFamily="34" charset="0"/>
            </a:endParaRPr>
          </a:p>
        </p:txBody>
      </p:sp>
      <p:sp>
        <p:nvSpPr>
          <p:cNvPr id="93187" name="Rectangle 2">
            <a:extLst>
              <a:ext uri="{FF2B5EF4-FFF2-40B4-BE49-F238E27FC236}">
                <a16:creationId xmlns:a16="http://schemas.microsoft.com/office/drawing/2014/main" id="{2964D804-A7D9-59BC-770C-2A3D3B4843D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3C87365-64FE-97B5-E79F-52F57E6A3206}"/>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992970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099F5-B10D-AD0B-B3F5-F5BEEFE0E877}"/>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8ADCAC02-63F3-7AE6-1DAD-B3A02444C866}"/>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40</a:t>
            </a:fld>
            <a:endParaRPr lang="pt-PT">
              <a:latin typeface="Arial" pitchFamily="34" charset="0"/>
            </a:endParaRPr>
          </a:p>
        </p:txBody>
      </p:sp>
      <p:sp>
        <p:nvSpPr>
          <p:cNvPr id="93187" name="Rectangle 2">
            <a:extLst>
              <a:ext uri="{FF2B5EF4-FFF2-40B4-BE49-F238E27FC236}">
                <a16:creationId xmlns:a16="http://schemas.microsoft.com/office/drawing/2014/main" id="{F9A88931-3B5B-D2FE-A964-CC3FC55569EA}"/>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CAE4587-98D4-76EC-8695-7AF5B90287C9}"/>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7770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109EA-527A-51B3-3997-2E9400C52A5B}"/>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6E50377-8E72-7333-408A-8967FD3EC620}"/>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a:extLst>
              <a:ext uri="{FF2B5EF4-FFF2-40B4-BE49-F238E27FC236}">
                <a16:creationId xmlns:a16="http://schemas.microsoft.com/office/drawing/2014/main" id="{99FD64E5-F707-4C77-EB87-1E30F9503BA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2BEC355-F44C-A40C-F4A7-4235B0FAB610}"/>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30024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6941F-0F57-E384-E8E3-6ED29AD2EE88}"/>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59A9CEB7-A732-E15C-B7CA-6FD1F429B2A5}"/>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41</a:t>
            </a:fld>
            <a:endParaRPr lang="pt-PT">
              <a:latin typeface="Arial" pitchFamily="34" charset="0"/>
            </a:endParaRPr>
          </a:p>
        </p:txBody>
      </p:sp>
      <p:sp>
        <p:nvSpPr>
          <p:cNvPr id="93187" name="Rectangle 2">
            <a:extLst>
              <a:ext uri="{FF2B5EF4-FFF2-40B4-BE49-F238E27FC236}">
                <a16:creationId xmlns:a16="http://schemas.microsoft.com/office/drawing/2014/main" id="{66DF7FE9-5D51-EAB6-B618-DB98E413283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715305F-AB1F-5784-9E8B-F740100C544E}"/>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77754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E727-A608-619D-A483-A2457EC6275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1C02E47-3407-96A5-570F-5ACC2600D5D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42</a:t>
            </a:fld>
            <a:endParaRPr lang="pt-PT">
              <a:latin typeface="Arial" pitchFamily="34" charset="0"/>
            </a:endParaRPr>
          </a:p>
        </p:txBody>
      </p:sp>
      <p:sp>
        <p:nvSpPr>
          <p:cNvPr id="93187" name="Rectangle 2">
            <a:extLst>
              <a:ext uri="{FF2B5EF4-FFF2-40B4-BE49-F238E27FC236}">
                <a16:creationId xmlns:a16="http://schemas.microsoft.com/office/drawing/2014/main" id="{76D8CFC7-4A9B-563D-37A2-047DFCD02F3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2AD0A41-AA1F-0BEE-0DC0-1581E4569FE2}"/>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45064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63BD7-EC58-E3FF-8960-BB79EDE2A664}"/>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5791DE63-FEDA-2E33-9641-AE5AE629121B}"/>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43</a:t>
            </a:fld>
            <a:endParaRPr lang="pt-PT">
              <a:latin typeface="Arial" pitchFamily="34" charset="0"/>
            </a:endParaRPr>
          </a:p>
        </p:txBody>
      </p:sp>
      <p:sp>
        <p:nvSpPr>
          <p:cNvPr id="93187" name="Rectangle 2">
            <a:extLst>
              <a:ext uri="{FF2B5EF4-FFF2-40B4-BE49-F238E27FC236}">
                <a16:creationId xmlns:a16="http://schemas.microsoft.com/office/drawing/2014/main" id="{A5FDDB7C-DE65-E4F1-E28C-CBF250F028F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A23FED2-5BCD-A290-0B46-AF568A728A18}"/>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629741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FA774-10AB-CDBC-9163-A4712EA3A86C}"/>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BE70B82C-7822-0D80-B421-40C1CA83EEC8}"/>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44</a:t>
            </a:fld>
            <a:endParaRPr lang="pt-PT">
              <a:latin typeface="Arial" pitchFamily="34" charset="0"/>
            </a:endParaRPr>
          </a:p>
        </p:txBody>
      </p:sp>
      <p:sp>
        <p:nvSpPr>
          <p:cNvPr id="93187" name="Rectangle 2">
            <a:extLst>
              <a:ext uri="{FF2B5EF4-FFF2-40B4-BE49-F238E27FC236}">
                <a16:creationId xmlns:a16="http://schemas.microsoft.com/office/drawing/2014/main" id="{05CD470C-80F4-D6C2-E9E8-E86BF8000BF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0BE0DD2-C391-EF16-024D-E6D29BC8118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0224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776E9-4011-BCF4-796E-3B558C1BCE1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2D80A522-52C1-20B5-3796-9926012DA250}"/>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45</a:t>
            </a:fld>
            <a:endParaRPr lang="pt-PT">
              <a:latin typeface="Arial" pitchFamily="34" charset="0"/>
            </a:endParaRPr>
          </a:p>
        </p:txBody>
      </p:sp>
      <p:sp>
        <p:nvSpPr>
          <p:cNvPr id="93187" name="Rectangle 2">
            <a:extLst>
              <a:ext uri="{FF2B5EF4-FFF2-40B4-BE49-F238E27FC236}">
                <a16:creationId xmlns:a16="http://schemas.microsoft.com/office/drawing/2014/main" id="{9033F52D-5606-0E49-12AE-BFAA0C2339F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3128816-C250-3D3F-7A83-312B977A541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774435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79750-5DEA-9AE4-A873-5F5C0E308025}"/>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B85E759A-1F4E-F0F0-6B4A-68C81F48462B}"/>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46</a:t>
            </a:fld>
            <a:endParaRPr lang="pt-PT">
              <a:latin typeface="Arial" pitchFamily="34" charset="0"/>
            </a:endParaRPr>
          </a:p>
        </p:txBody>
      </p:sp>
      <p:sp>
        <p:nvSpPr>
          <p:cNvPr id="93187" name="Rectangle 2">
            <a:extLst>
              <a:ext uri="{FF2B5EF4-FFF2-40B4-BE49-F238E27FC236}">
                <a16:creationId xmlns:a16="http://schemas.microsoft.com/office/drawing/2014/main" id="{D16C27A6-150D-6E44-2175-D9F9B3FF169D}"/>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10FD701-0894-B298-1BDB-61D15F462F49}"/>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537927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8477-C4B8-4680-B04D-97EC08E099C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128ABB2C-4667-7A86-E655-1FEDA2CAFE4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47</a:t>
            </a:fld>
            <a:endParaRPr lang="pt-PT">
              <a:latin typeface="Arial" pitchFamily="34" charset="0"/>
            </a:endParaRPr>
          </a:p>
        </p:txBody>
      </p:sp>
      <p:sp>
        <p:nvSpPr>
          <p:cNvPr id="93187" name="Rectangle 2">
            <a:extLst>
              <a:ext uri="{FF2B5EF4-FFF2-40B4-BE49-F238E27FC236}">
                <a16:creationId xmlns:a16="http://schemas.microsoft.com/office/drawing/2014/main" id="{54B2A41E-5AAE-6F21-CA75-A84271804B6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CBECEEF0-A7D5-1A12-1A50-3A2DCE4E5B7A}"/>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621593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923EC-4A26-0CF2-2DA8-F9C92F0E31B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E92D2C8D-377A-FBA1-3188-17C193A22DA5}"/>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48</a:t>
            </a:fld>
            <a:endParaRPr lang="pt-PT">
              <a:latin typeface="Arial" pitchFamily="34" charset="0"/>
            </a:endParaRPr>
          </a:p>
        </p:txBody>
      </p:sp>
      <p:sp>
        <p:nvSpPr>
          <p:cNvPr id="93187" name="Rectangle 2">
            <a:extLst>
              <a:ext uri="{FF2B5EF4-FFF2-40B4-BE49-F238E27FC236}">
                <a16:creationId xmlns:a16="http://schemas.microsoft.com/office/drawing/2014/main" id="{EF596FEC-02A8-7DC3-284D-CF361650D30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540E0B0-EDD5-AE00-7139-6A602EA42EB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546835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3AB1-19FB-44C3-BA28-CF6F0B3CE02E}"/>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2ADD8619-6271-1BB6-471B-41E29AA7C0A4}"/>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a:extLst>
              <a:ext uri="{FF2B5EF4-FFF2-40B4-BE49-F238E27FC236}">
                <a16:creationId xmlns:a16="http://schemas.microsoft.com/office/drawing/2014/main" id="{DA1B03D5-1081-C5A1-0F18-15FAFA0386D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92A78F1-AB85-89EA-AED3-F3FC3159E822}"/>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94089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32952-F743-4255-4D80-DE27F077B7AC}"/>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FA0D58E-3279-2931-9CB8-3F222DA7117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a:extLst>
              <a:ext uri="{FF2B5EF4-FFF2-40B4-BE49-F238E27FC236}">
                <a16:creationId xmlns:a16="http://schemas.microsoft.com/office/drawing/2014/main" id="{7A435E71-A8D7-3DD5-E9D7-7883053750A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7338C7DE-CAD9-1C65-3369-805DEDAD6A68}"/>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2067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5FF2-03BC-8B4D-ABFB-C807EE0719A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1932BA28-8E9A-CCC2-E283-C2998929DE44}"/>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a:extLst>
              <a:ext uri="{FF2B5EF4-FFF2-40B4-BE49-F238E27FC236}">
                <a16:creationId xmlns:a16="http://schemas.microsoft.com/office/drawing/2014/main" id="{8645A824-F269-1296-23C2-08C2EF7F0D5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A83A6FA-1F8D-E7D4-F9E9-1CACED6C6D2F}"/>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660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5C14E-FE21-18DB-EF9A-A054015B6D25}"/>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4A60A917-4B21-C8B1-540C-9D7B9EE76AFC}"/>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a:extLst>
              <a:ext uri="{FF2B5EF4-FFF2-40B4-BE49-F238E27FC236}">
                <a16:creationId xmlns:a16="http://schemas.microsoft.com/office/drawing/2014/main" id="{1ECF8506-E064-123A-147F-4E97460EDEE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AED2AE9-A01B-8B69-FF47-F101DC90109F}"/>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89793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2425-690B-143A-03C2-5DDA841F9313}"/>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FBE737D4-CFA4-FB5A-4086-50BB0BC3342B}"/>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a:extLst>
              <a:ext uri="{FF2B5EF4-FFF2-40B4-BE49-F238E27FC236}">
                <a16:creationId xmlns:a16="http://schemas.microsoft.com/office/drawing/2014/main" id="{AD398E70-1973-7C62-6EDB-3015678F892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CCC7AA5-D61C-6CD6-568E-907589B42FEB}"/>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6599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3/8/2025</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3/8/2025</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3/8/2025</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archive.ics.uci.edu/"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hyperlink" Target="https://julius.ai/" TargetMode="External"/><Relationship Id="rId3" Type="http://schemas.openxmlformats.org/officeDocument/2006/relationships/image" Target="../media/image3.png"/><Relationship Id="rId7" Type="http://schemas.openxmlformats.org/officeDocument/2006/relationships/hyperlink" Target="https://www.kaggle.com/"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hyperlink" Target="https://www.kaggle.com/code/pedropoas/cp1-a" TargetMode="External"/><Relationship Id="rId4" Type="http://schemas.openxmlformats.org/officeDocument/2006/relationships/image" Target="../media/image4.png"/><Relationship Id="rId9" Type="http://schemas.openxmlformats.org/officeDocument/2006/relationships/hyperlink" Target="https://archive.ics.uci.edu/dataset/374/appliances+energy+prediction"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code/pedropoas/cp1-a" TargetMode="External"/><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987306" y="2735466"/>
            <a:ext cx="5486400" cy="552329"/>
          </a:xfrm>
        </p:spPr>
        <p:txBody>
          <a:bodyPr>
            <a:normAutofit fontScale="90000"/>
          </a:bodyPr>
          <a:lstStyle/>
          <a:p>
            <a:r>
              <a:rPr lang="pt-PT" sz="2500" b="1" dirty="0">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57400" y="3429000"/>
            <a:ext cx="6000750" cy="1371600"/>
          </a:xfrm>
        </p:spPr>
        <p:txBody>
          <a:bodyPr>
            <a:normAutofit fontScale="62500" lnSpcReduction="20000"/>
          </a:bodyPr>
          <a:lstStyle/>
          <a:p>
            <a:r>
              <a:rPr lang="pt-PT" dirty="0">
                <a:solidFill>
                  <a:srgbClr val="FFFF00"/>
                </a:solidFill>
                <a:latin typeface="Arial" charset="0"/>
                <a:ea typeface="Arial" charset="0"/>
                <a:cs typeface="Arial" charset="0"/>
              </a:rPr>
              <a:t>APRENDIZAEM ORGANIZACIONAL/SISTEMAS DE SUPORTE À DECISÃO</a:t>
            </a:r>
          </a:p>
          <a:p>
            <a:r>
              <a:rPr lang="pt-PT" dirty="0">
                <a:solidFill>
                  <a:schemeClr val="bg1"/>
                </a:solidFill>
                <a:latin typeface="Arial" charset="0"/>
                <a:ea typeface="Arial" charset="0"/>
                <a:cs typeface="Arial" charset="0"/>
              </a:rPr>
              <a:t>~ Estudo de Exploração – Ferramenta </a:t>
            </a:r>
            <a:r>
              <a:rPr lang="pt-PT" dirty="0" err="1">
                <a:solidFill>
                  <a:schemeClr val="bg1"/>
                </a:solidFill>
                <a:latin typeface="Arial" charset="0"/>
                <a:ea typeface="Arial" charset="0"/>
                <a:cs typeface="Arial" charset="0"/>
              </a:rPr>
              <a:t>Kaggle</a:t>
            </a:r>
            <a:endParaRPr lang="pt-PT" dirty="0">
              <a:solidFill>
                <a:schemeClr val="bg1"/>
              </a:solidFill>
              <a:latin typeface="Arial" charset="0"/>
              <a:ea typeface="Arial" charset="0"/>
              <a:cs typeface="Arial" charset="0"/>
            </a:endParaRPr>
          </a:p>
          <a:p>
            <a:r>
              <a:rPr lang="pt-PT" dirty="0" err="1">
                <a:solidFill>
                  <a:schemeClr val="bg1"/>
                </a:solidFill>
                <a:latin typeface="Arial" charset="0"/>
                <a:ea typeface="Arial" charset="0"/>
                <a:cs typeface="Arial" charset="0"/>
              </a:rPr>
              <a:t>Scrypts</a:t>
            </a:r>
            <a:r>
              <a:rPr lang="pt-PT" dirty="0">
                <a:solidFill>
                  <a:schemeClr val="bg1"/>
                </a:solidFill>
                <a:latin typeface="Arial" charset="0"/>
                <a:ea typeface="Arial" charset="0"/>
                <a:cs typeface="Arial" charset="0"/>
              </a:rPr>
              <a:t> em </a:t>
            </a:r>
            <a:r>
              <a:rPr lang="pt-PT" dirty="0" err="1">
                <a:solidFill>
                  <a:schemeClr val="bg1"/>
                </a:solidFill>
                <a:latin typeface="Arial" charset="0"/>
                <a:ea typeface="Arial" charset="0"/>
                <a:cs typeface="Arial" charset="0"/>
              </a:rPr>
              <a:t>Python</a:t>
            </a:r>
            <a:r>
              <a:rPr lang="pt-PT" dirty="0">
                <a:solidFill>
                  <a:schemeClr val="bg1"/>
                </a:solidFill>
                <a:latin typeface="Arial" charset="0"/>
                <a:ea typeface="Arial" charset="0"/>
                <a:cs typeface="Arial" charset="0"/>
              </a:rPr>
              <a:t> – Análise Avançada de Dados</a:t>
            </a: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AO/SSD| Ano Letivo 2024/2025</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5" y="5615784"/>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Jorge Ribeiro</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jribeiro@estg.ipvc.pt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N.º do aluno - Primeiro e Último Nome do Aluno</a:t>
            </a:r>
          </a:p>
          <a:p>
            <a:pPr algn="l"/>
            <a:r>
              <a:rPr lang="pt-PT" sz="1050" dirty="0">
                <a:solidFill>
                  <a:schemeClr val="bg1"/>
                </a:solidFill>
                <a:latin typeface="Arial" charset="0"/>
                <a:ea typeface="Arial" charset="0"/>
                <a:cs typeface="Arial" charset="0"/>
              </a:rPr>
              <a:t>E-mail do aluno</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97778-3F25-C77A-7B9C-1F0396ABF69A}"/>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46DC3F45-70E3-ED6B-B64D-5D51A837B1B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396DF613-B006-97A0-87E8-14B5070FBF3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39DD61C2-61E3-493B-4322-7DAC8443A7C1}"/>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0C763E93-EDC2-3019-00EC-7C68BD925C8A}"/>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01D58D56-21BD-DD41-F448-8120721BEDC4}"/>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08757B5F-7CEF-E6E6-3A8C-668A8F7C4F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6561C73-DE81-9864-FA04-D74966C114A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3113A454-A493-5582-22DC-1A0635167F1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17" name="Imagem 16">
            <a:extLst>
              <a:ext uri="{FF2B5EF4-FFF2-40B4-BE49-F238E27FC236}">
                <a16:creationId xmlns:a16="http://schemas.microsoft.com/office/drawing/2014/main" id="{6B3FAD41-9E9F-8DE1-9F79-F027D1C114BD}"/>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1F67C39-1CAE-A6A9-5647-F9BFADA2B76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6FF53876-E6D8-E20B-918E-E5D509A037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6AA2BA22-68B4-B197-37B1-71659A4A5329}"/>
              </a:ext>
            </a:extLst>
          </p:cNvPr>
          <p:cNvPicPr>
            <a:picLocks noChangeAspect="1"/>
          </p:cNvPicPr>
          <p:nvPr/>
        </p:nvPicPr>
        <p:blipFill>
          <a:blip r:embed="rId7"/>
          <a:stretch>
            <a:fillRect/>
          </a:stretch>
        </p:blipFill>
        <p:spPr>
          <a:xfrm>
            <a:off x="1447800" y="1676400"/>
            <a:ext cx="6000750" cy="4143375"/>
          </a:xfrm>
          <a:prstGeom prst="rect">
            <a:avLst/>
          </a:prstGeom>
        </p:spPr>
      </p:pic>
    </p:spTree>
    <p:extLst>
      <p:ext uri="{BB962C8B-B14F-4D97-AF65-F5344CB8AC3E}">
        <p14:creationId xmlns:p14="http://schemas.microsoft.com/office/powerpoint/2010/main" val="35421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8A6BA-86F4-C12B-F7FC-FA6753AC3B32}"/>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E148AA7-90FE-E6B1-C3DA-0DECE61AD7B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74E2794A-0D95-A09B-E3DB-4CBC3F63D77C}"/>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B8FC5C27-29E6-B70D-F952-C7584B668CA8}"/>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2E8928D-C74D-B618-9271-3E7AEA5A62B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2979FFB-E740-D4A6-9DF1-9BEDDF337BAA}"/>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DFB4FFC-B3BB-759A-9E67-130876358A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555FC5F-9C65-AAE0-4136-CF931526D0C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8DAFE909-837E-6830-0F9B-380A8A8586A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17" name="Imagem 16">
            <a:extLst>
              <a:ext uri="{FF2B5EF4-FFF2-40B4-BE49-F238E27FC236}">
                <a16:creationId xmlns:a16="http://schemas.microsoft.com/office/drawing/2014/main" id="{E5D5744A-7E83-FCC4-4939-0712E4E94EBA}"/>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8AE847CE-AF55-CCB2-EDE6-2663BFC099F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8B0FD7D-F79A-F529-3EA3-A0E36F6933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C20BD0D6-12B8-C0D1-278E-25B7F1200200}"/>
              </a:ext>
            </a:extLst>
          </p:cNvPr>
          <p:cNvSpPr txBox="1"/>
          <p:nvPr/>
        </p:nvSpPr>
        <p:spPr>
          <a:xfrm>
            <a:off x="260350" y="1371600"/>
            <a:ext cx="8655050" cy="4524315"/>
          </a:xfrm>
          <a:prstGeom prst="rect">
            <a:avLst/>
          </a:prstGeom>
          <a:noFill/>
        </p:spPr>
        <p:txBody>
          <a:bodyPr wrap="square" rtlCol="0">
            <a:spAutoFit/>
          </a:bodyPr>
          <a:lstStyle/>
          <a:p>
            <a:r>
              <a:rPr lang="pt-PT" dirty="0"/>
              <a:t>Analise de alguns parâmetros do data set:</a:t>
            </a:r>
          </a:p>
          <a:p>
            <a:endParaRPr lang="pt-PT" dirty="0"/>
          </a:p>
          <a:p>
            <a:pPr marL="742950" lvl="1" indent="-285750">
              <a:buFont typeface="Wingdings" panose="05000000000000000000" pitchFamily="2" charset="2"/>
              <a:buChar char="§"/>
            </a:pPr>
            <a:r>
              <a:rPr lang="pt-PT" b="1" dirty="0" err="1"/>
              <a:t>Appliances</a:t>
            </a:r>
            <a:r>
              <a:rPr lang="pt-PT" dirty="0"/>
              <a:t>: A média de consumo é de aproximadamente 97,69 watts, o que pode ser interpretado como o consumo médio de energia dos eletrodomésticos.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Lights</a:t>
            </a:r>
            <a:r>
              <a:rPr lang="pt-PT" dirty="0"/>
              <a:t>: A média é de cerca de 3,80 watts, indicando um baixo consumo médio de energia das luzes.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T1</a:t>
            </a:r>
            <a:r>
              <a:rPr lang="pt-PT" dirty="0"/>
              <a:t> a </a:t>
            </a:r>
            <a:r>
              <a:rPr lang="pt-PT" b="1" dirty="0"/>
              <a:t>T4</a:t>
            </a:r>
            <a:r>
              <a:rPr lang="pt-PT" dirty="0"/>
              <a:t>: Representam temperaturas médias em diferentes locais ou zonas, variando de 21,8°C a 20,85°C. Estas temperaturas podem ser importantes para análises relacionadas com o controlo climático e a eficiência energética.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RH_1</a:t>
            </a:r>
            <a:r>
              <a:rPr lang="pt-PT" dirty="0"/>
              <a:t> a </a:t>
            </a:r>
            <a:r>
              <a:rPr lang="pt-PT" b="1" dirty="0"/>
              <a:t>RH_3</a:t>
            </a:r>
            <a:r>
              <a:rPr lang="pt-PT" dirty="0"/>
              <a:t>: Indicam as médias de humidade relativa em diferentes locais, variando de 40,25% a 39,24%. Valores típicos de humidade interior que podem impactar tanto o conforto quanto a eficiência de sistemas de aquecimento e refrigeração.</a:t>
            </a:r>
          </a:p>
        </p:txBody>
      </p:sp>
    </p:spTree>
    <p:extLst>
      <p:ext uri="{BB962C8B-B14F-4D97-AF65-F5344CB8AC3E}">
        <p14:creationId xmlns:p14="http://schemas.microsoft.com/office/powerpoint/2010/main" val="320979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F3E91-794A-E04C-4377-CC5AA6B2406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05DF83E-A9F4-CB31-9011-97E6EFE471F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1FE05EB9-8215-C634-4BD5-6CE3A30E0D8A}"/>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7B344FE4-7DBC-B606-7C3D-4E7C18779351}"/>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4C1E2CFA-1BA4-7790-3912-7A94091E5538}"/>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CE8AAE3-E3DB-FE53-49EA-0A248A126D0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14ED2898-821A-9F22-9520-60EB509E8C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50E61BA-CA4F-DAFA-CAF5-C0724385FDD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F3A307AA-4423-B7D7-9C9E-DB6C9671A22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12</a:t>
            </a:fld>
            <a:r>
              <a:rPr lang="pt-PT" sz="1000" dirty="0"/>
              <a:t> -</a:t>
            </a:r>
          </a:p>
        </p:txBody>
      </p:sp>
      <p:pic>
        <p:nvPicPr>
          <p:cNvPr id="17" name="Imagem 16">
            <a:extLst>
              <a:ext uri="{FF2B5EF4-FFF2-40B4-BE49-F238E27FC236}">
                <a16:creationId xmlns:a16="http://schemas.microsoft.com/office/drawing/2014/main" id="{AECE4B08-998C-E4E5-2C41-18335EBF9B32}"/>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9CE566B-96FA-17F3-9252-A9655490C17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FAD369E5-754C-50D5-A937-1FA24E3E58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6" name="Imagem 5">
            <a:extLst>
              <a:ext uri="{FF2B5EF4-FFF2-40B4-BE49-F238E27FC236}">
                <a16:creationId xmlns:a16="http://schemas.microsoft.com/office/drawing/2014/main" id="{DD65344A-F5E7-C813-3143-CF87A869A9F3}"/>
              </a:ext>
            </a:extLst>
          </p:cNvPr>
          <p:cNvPicPr>
            <a:picLocks noChangeAspect="1"/>
          </p:cNvPicPr>
          <p:nvPr/>
        </p:nvPicPr>
        <p:blipFill>
          <a:blip r:embed="rId7"/>
          <a:stretch>
            <a:fillRect/>
          </a:stretch>
        </p:blipFill>
        <p:spPr>
          <a:xfrm>
            <a:off x="306388" y="1955122"/>
            <a:ext cx="8327571" cy="2947756"/>
          </a:xfrm>
          <a:prstGeom prst="rect">
            <a:avLst/>
          </a:prstGeom>
        </p:spPr>
      </p:pic>
    </p:spTree>
    <p:extLst>
      <p:ext uri="{BB962C8B-B14F-4D97-AF65-F5344CB8AC3E}">
        <p14:creationId xmlns:p14="http://schemas.microsoft.com/office/powerpoint/2010/main" val="235441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54951-2953-34EF-6163-6B3F29631CE6}"/>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92469681-C2C7-8562-A0E0-0DC21A1B9D3C}"/>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793BFA81-4FF8-69CA-CACD-7893A6C5DD7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5A7FEFBE-EE71-3D38-E8EA-39890FDF5DDC}"/>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8F98608-E8F6-C9E9-6617-3301632A0AC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7C888FF-6B56-8F10-F1CE-DCB6C5FD0E6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74790E68-9F35-188B-70FA-0A3F1A4BB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16015BC-EDC4-0A09-E0C5-FD7A6ACF3BFC}"/>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8268CBF3-EF6A-FCA8-D703-F6E09F7D58A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13</a:t>
            </a:fld>
            <a:r>
              <a:rPr lang="pt-PT" sz="1000" dirty="0"/>
              <a:t> -</a:t>
            </a:r>
          </a:p>
        </p:txBody>
      </p:sp>
      <p:pic>
        <p:nvPicPr>
          <p:cNvPr id="17" name="Imagem 16">
            <a:extLst>
              <a:ext uri="{FF2B5EF4-FFF2-40B4-BE49-F238E27FC236}">
                <a16:creationId xmlns:a16="http://schemas.microsoft.com/office/drawing/2014/main" id="{118648DB-BCAE-E6FF-0EE1-0F055DD5EF10}"/>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A5AAEDC0-275D-C98C-0553-80E81CC62C3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55603509-75C8-D249-E8FA-56746A2D40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52EADD57-FAF0-CF00-5B5A-3C41C0FE4CD5}"/>
              </a:ext>
            </a:extLst>
          </p:cNvPr>
          <p:cNvSpPr txBox="1"/>
          <p:nvPr/>
        </p:nvSpPr>
        <p:spPr>
          <a:xfrm>
            <a:off x="306388" y="1371600"/>
            <a:ext cx="8609012" cy="5355312"/>
          </a:xfrm>
          <a:prstGeom prst="rect">
            <a:avLst/>
          </a:prstGeom>
          <a:noFill/>
        </p:spPr>
        <p:txBody>
          <a:bodyPr wrap="square" rtlCol="0">
            <a:spAutoFit/>
          </a:bodyPr>
          <a:lstStyle/>
          <a:p>
            <a:r>
              <a:rPr lang="pt-PT" dirty="0"/>
              <a:t>Analise de alguns parâmetros do data set:</a:t>
            </a:r>
          </a:p>
          <a:p>
            <a:endParaRPr lang="pt-PT" dirty="0"/>
          </a:p>
          <a:p>
            <a:pPr marL="742950" lvl="1" indent="-285750">
              <a:buFont typeface="Wingdings" panose="05000000000000000000" pitchFamily="2" charset="2"/>
              <a:buChar char="§"/>
            </a:pPr>
            <a:r>
              <a:rPr lang="pt-PT" b="1" dirty="0" err="1"/>
              <a:t>Appliances</a:t>
            </a:r>
            <a:r>
              <a:rPr lang="pt-PT" dirty="0"/>
              <a:t>: A mediana do consumo é 60, o que sugere que metade do consumo de energia dos aparelhos está abaixo de 60 e a outra metade está acima. Isso pode indicar um consumo relativamente moderado na maioria das vezes.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Lights</a:t>
            </a:r>
            <a:r>
              <a:rPr lang="pt-PT" dirty="0"/>
              <a:t>: A mediana é 0, indicando que a maioria das medições para o consumo de energia das luzes é zero, o que sugere que as luzes não estão frequentemente ligadas ou que o consumo é muito baixo na maioria das vezes.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T1</a:t>
            </a:r>
            <a:r>
              <a:rPr lang="pt-PT" dirty="0"/>
              <a:t> a </a:t>
            </a:r>
            <a:r>
              <a:rPr lang="pt-PT" b="1" dirty="0"/>
              <a:t>T4</a:t>
            </a:r>
            <a:r>
              <a:rPr lang="pt-PT" dirty="0"/>
              <a:t>: As medianas dessas temperaturas variam de 20.67°C a 39.57°C, mostrando o valor central para as temperaturas registradas em diferentes locais ou momentos.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RH_1</a:t>
            </a:r>
            <a:r>
              <a:rPr lang="pt-PT" dirty="0"/>
              <a:t> a </a:t>
            </a:r>
            <a:r>
              <a:rPr lang="pt-PT" b="1" dirty="0"/>
              <a:t>RH_3</a:t>
            </a:r>
            <a:r>
              <a:rPr lang="pt-PT" dirty="0"/>
              <a:t>: As medianas das umidades relativas são de aproximadamente 40.25% a 38.53%. Estes valores indicam a umidade relativa média em diferentes locais, fornecendo um bom indicativo do ambiente em termos de umidade.</a:t>
            </a:r>
          </a:p>
          <a:p>
            <a:endParaRPr lang="pt-PT" dirty="0"/>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74064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32BE4-8B13-4EEF-3FB1-917B7CEBC2D8}"/>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0218810B-6E56-9944-64EE-28BB583F3B2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EF9092EE-70DA-E058-8D91-61A8328EA2A0}"/>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95A89DDD-A811-6877-B988-04FC35638409}"/>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4A29239A-219E-8241-81C5-841E2564FF8F}"/>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4D3FF19A-1B71-27B8-251C-04A7888D3F2E}"/>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C81AF6E1-CB4D-F468-4BC0-967CA7E592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0C1DC6EA-1F03-404A-AF62-51C9BB292D23}"/>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CF326241-FD82-76BD-9512-71AE0E967F1E}"/>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14</a:t>
            </a:fld>
            <a:r>
              <a:rPr lang="pt-PT" sz="1000" dirty="0"/>
              <a:t> -</a:t>
            </a:r>
          </a:p>
        </p:txBody>
      </p:sp>
      <p:pic>
        <p:nvPicPr>
          <p:cNvPr id="17" name="Imagem 16">
            <a:extLst>
              <a:ext uri="{FF2B5EF4-FFF2-40B4-BE49-F238E27FC236}">
                <a16:creationId xmlns:a16="http://schemas.microsoft.com/office/drawing/2014/main" id="{B8CAAF8E-FBB3-9FCF-4A7E-35DD61E5331B}"/>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CDA8D25F-BA1F-EBBC-B126-E1A7DA04F1A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D7FF88B6-0970-9D07-4828-FDEA849E4F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7B4115F5-3352-0C7A-A905-00ACBD02CA65}"/>
              </a:ext>
            </a:extLst>
          </p:cNvPr>
          <p:cNvPicPr>
            <a:picLocks noChangeAspect="1"/>
          </p:cNvPicPr>
          <p:nvPr/>
        </p:nvPicPr>
        <p:blipFill>
          <a:blip r:embed="rId7"/>
          <a:stretch>
            <a:fillRect/>
          </a:stretch>
        </p:blipFill>
        <p:spPr>
          <a:xfrm>
            <a:off x="341121" y="1610413"/>
            <a:ext cx="8534399" cy="3476530"/>
          </a:xfrm>
          <a:prstGeom prst="rect">
            <a:avLst/>
          </a:prstGeom>
        </p:spPr>
      </p:pic>
    </p:spTree>
    <p:extLst>
      <p:ext uri="{BB962C8B-B14F-4D97-AF65-F5344CB8AC3E}">
        <p14:creationId xmlns:p14="http://schemas.microsoft.com/office/powerpoint/2010/main" val="137716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7DB9F-9F95-A96E-C253-9292CDC99A88}"/>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33D2AC5-61BD-6ACB-B40F-7E7E5DD48C21}"/>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E86F86F0-259D-043C-C101-E3C48DA3758F}"/>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5FAF7E53-8530-DDCC-4113-98D00529AB89}"/>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28AA5A3-65C8-29D7-4616-18B102509617}"/>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D00EB505-8DCD-14B3-4C11-35CF1F99097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3E9F3C6-81ED-70C8-7A4F-C49AD6E231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EE7DFEB5-5A20-F4AD-1CE7-25E35415F48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34247D93-4B96-23B7-F9BE-37D14FED8384}"/>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15</a:t>
            </a:fld>
            <a:r>
              <a:rPr lang="pt-PT" sz="1000" dirty="0"/>
              <a:t> -</a:t>
            </a:r>
          </a:p>
        </p:txBody>
      </p:sp>
      <p:pic>
        <p:nvPicPr>
          <p:cNvPr id="17" name="Imagem 16">
            <a:extLst>
              <a:ext uri="{FF2B5EF4-FFF2-40B4-BE49-F238E27FC236}">
                <a16:creationId xmlns:a16="http://schemas.microsoft.com/office/drawing/2014/main" id="{DEB9B6C4-242D-F3C4-A707-A682B012DC7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6A8FE4F-0CB5-F26F-E63E-703662001B9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024282BB-2EAE-8E71-DE93-965287B2041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E96328A5-9918-1ACB-139D-3C483DEB2644}"/>
              </a:ext>
            </a:extLst>
          </p:cNvPr>
          <p:cNvSpPr txBox="1"/>
          <p:nvPr/>
        </p:nvSpPr>
        <p:spPr>
          <a:xfrm>
            <a:off x="260350" y="1371600"/>
            <a:ext cx="8731250" cy="5355312"/>
          </a:xfrm>
          <a:prstGeom prst="rect">
            <a:avLst/>
          </a:prstGeom>
          <a:noFill/>
        </p:spPr>
        <p:txBody>
          <a:bodyPr wrap="square" rtlCol="0">
            <a:spAutoFit/>
          </a:bodyPr>
          <a:lstStyle/>
          <a:p>
            <a:r>
              <a:rPr lang="pt-PT" dirty="0"/>
              <a:t>Analise de alguns parâmetros do data set:</a:t>
            </a:r>
          </a:p>
          <a:p>
            <a:endParaRPr lang="pt-PT" dirty="0"/>
          </a:p>
          <a:p>
            <a:pPr marL="742950" lvl="1" indent="-285750">
              <a:buFont typeface="Wingdings" panose="05000000000000000000" pitchFamily="2" charset="2"/>
              <a:buChar char="§"/>
            </a:pPr>
            <a:r>
              <a:rPr lang="pt-PT" b="1" dirty="0" err="1"/>
              <a:t>Appliances</a:t>
            </a:r>
            <a:r>
              <a:rPr lang="pt-PT" dirty="0"/>
              <a:t>: Os valores de 50 no 1º quartil, 60 na mediana e 100 no 3º quartil sugerem uma distribuição relativamente equilibrada, com uma concentração moderada de valores mais altos até o 3º quartil.</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Lights</a:t>
            </a:r>
            <a:r>
              <a:rPr lang="pt-PT" dirty="0"/>
              <a:t>: Há um aumento progressivo de 0 no 1º quartil e na mediana para 20 no 3º quartil, indicando que a maioria dos dados está concentrada em valores baixos, com alguns valores mais altos aparecendo apenas no último quartil.</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T1</a:t>
            </a:r>
            <a:r>
              <a:rPr lang="pt-PT" dirty="0"/>
              <a:t> a </a:t>
            </a:r>
            <a:r>
              <a:rPr lang="pt-PT" b="1" dirty="0"/>
              <a:t>T4</a:t>
            </a:r>
            <a:r>
              <a:rPr lang="pt-PT" dirty="0"/>
              <a:t>: Estas temperaturas apresentam uma variação consistente entre os quartis, indicando distribuições de temperatura que provavelmente são influenciadas por fatores externos ou pela localização dos sensores. Por exemplo, T4 mostra um aumento da temperatura de 19.54°C no 1º quartil para 20.67°C no 3º quartil.</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RH_1</a:t>
            </a:r>
            <a:r>
              <a:rPr lang="pt-PT" dirty="0"/>
              <a:t> a </a:t>
            </a:r>
            <a:r>
              <a:rPr lang="pt-PT" b="1" dirty="0"/>
              <a:t>RH_3</a:t>
            </a:r>
            <a:r>
              <a:rPr lang="pt-PT" dirty="0"/>
              <a:t>: Os valores de umidade apresentam aumentos modestos entre os quartis, sugerindo distribuições relativamente uniformes. Por exemplo, RH_1 aumenta de 40.59% no 1º quartil para 47.26% no 3º quartil.</a:t>
            </a:r>
          </a:p>
          <a:p>
            <a:endParaRPr lang="pt-PT" dirty="0"/>
          </a:p>
        </p:txBody>
      </p:sp>
    </p:spTree>
    <p:extLst>
      <p:ext uri="{BB962C8B-B14F-4D97-AF65-F5344CB8AC3E}">
        <p14:creationId xmlns:p14="http://schemas.microsoft.com/office/powerpoint/2010/main" val="3921611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EAD4-0C87-7950-C1EA-256634D1D5D7}"/>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641C12C-E3FE-83CB-C27A-45AC2F29358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D2C55B6-7D1F-B891-22EF-B4BCF6164F6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794A381C-F363-9232-C666-2DE4ADA583D6}"/>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4C5EE991-3194-A83D-CDBC-F39857544CFC}"/>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76DCF2B-ACEB-5FCD-5B3C-BA2FD5740B9D}"/>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465B7317-4962-BF22-DA30-B67ABCFC3E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0CCE6C7-4978-49F9-0E88-A770BF14D06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DFF567DA-2327-D0FB-C967-8CF4CF56408D}"/>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16</a:t>
            </a:fld>
            <a:r>
              <a:rPr lang="pt-PT" sz="1000" dirty="0"/>
              <a:t> -</a:t>
            </a:r>
          </a:p>
        </p:txBody>
      </p:sp>
      <p:pic>
        <p:nvPicPr>
          <p:cNvPr id="17" name="Imagem 16">
            <a:extLst>
              <a:ext uri="{FF2B5EF4-FFF2-40B4-BE49-F238E27FC236}">
                <a16:creationId xmlns:a16="http://schemas.microsoft.com/office/drawing/2014/main" id="{AE7831A8-20BB-05F5-0DBF-6A1F09F90D56}"/>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5730255-5AF3-E348-04DF-B167CAEF4BB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470310FB-5E73-95BC-393B-F3A65790E2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D49A217F-E113-E2AA-20AB-6098C8399313}"/>
              </a:ext>
            </a:extLst>
          </p:cNvPr>
          <p:cNvPicPr>
            <a:picLocks noChangeAspect="1"/>
          </p:cNvPicPr>
          <p:nvPr/>
        </p:nvPicPr>
        <p:blipFill>
          <a:blip r:embed="rId7"/>
          <a:stretch>
            <a:fillRect/>
          </a:stretch>
        </p:blipFill>
        <p:spPr>
          <a:xfrm>
            <a:off x="784084" y="1291198"/>
            <a:ext cx="6858000" cy="2577175"/>
          </a:xfrm>
          <a:prstGeom prst="rect">
            <a:avLst/>
          </a:prstGeom>
        </p:spPr>
      </p:pic>
      <p:pic>
        <p:nvPicPr>
          <p:cNvPr id="6" name="Imagem 5">
            <a:extLst>
              <a:ext uri="{FF2B5EF4-FFF2-40B4-BE49-F238E27FC236}">
                <a16:creationId xmlns:a16="http://schemas.microsoft.com/office/drawing/2014/main" id="{824153E6-B47F-8433-D916-B47C4332D0D0}"/>
              </a:ext>
            </a:extLst>
          </p:cNvPr>
          <p:cNvPicPr>
            <a:picLocks noChangeAspect="1"/>
          </p:cNvPicPr>
          <p:nvPr/>
        </p:nvPicPr>
        <p:blipFill>
          <a:blip r:embed="rId8"/>
          <a:stretch>
            <a:fillRect/>
          </a:stretch>
        </p:blipFill>
        <p:spPr>
          <a:xfrm>
            <a:off x="4953000" y="1218822"/>
            <a:ext cx="2976563" cy="4944805"/>
          </a:xfrm>
          <a:prstGeom prst="rect">
            <a:avLst/>
          </a:prstGeom>
        </p:spPr>
      </p:pic>
    </p:spTree>
    <p:extLst>
      <p:ext uri="{BB962C8B-B14F-4D97-AF65-F5344CB8AC3E}">
        <p14:creationId xmlns:p14="http://schemas.microsoft.com/office/powerpoint/2010/main" val="271964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0FAC6-6490-AE28-8E63-F5D65587E0C4}"/>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86A6EDC9-9890-D8F2-9F2B-5C44A41943C3}"/>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BBD3EA89-4970-2DE6-16A5-BF8897C39523}"/>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31B10E4C-7947-FF52-AC3A-AEE6FB54F75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CD5F875D-22A9-D0C1-B0DB-7B00F05E5347}"/>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F5F7607C-ADB6-BCBB-21F4-F74E10A80AB8}"/>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AEC2EFF8-1156-4846-B93B-B292F257AE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BC6F56B-119D-46C3-E021-69D75E3FC4D0}"/>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1EF67428-CA19-672A-1A3A-572532C30C73}"/>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17</a:t>
            </a:fld>
            <a:r>
              <a:rPr lang="pt-PT" sz="1000" dirty="0"/>
              <a:t> -</a:t>
            </a:r>
          </a:p>
        </p:txBody>
      </p:sp>
      <p:pic>
        <p:nvPicPr>
          <p:cNvPr id="17" name="Imagem 16">
            <a:extLst>
              <a:ext uri="{FF2B5EF4-FFF2-40B4-BE49-F238E27FC236}">
                <a16:creationId xmlns:a16="http://schemas.microsoft.com/office/drawing/2014/main" id="{834A8F85-BDA2-7AD7-70BB-926FD1EE3C5F}"/>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7C62E515-C5B3-90FF-EE2B-937BC2FCF54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A2E9A280-2854-53CB-0BE2-38080976A5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BD22EFED-5598-7A5A-2729-D200A3B1AE21}"/>
              </a:ext>
            </a:extLst>
          </p:cNvPr>
          <p:cNvSpPr txBox="1"/>
          <p:nvPr/>
        </p:nvSpPr>
        <p:spPr>
          <a:xfrm>
            <a:off x="306388" y="1371600"/>
            <a:ext cx="8532812" cy="4247317"/>
          </a:xfrm>
          <a:prstGeom prst="rect">
            <a:avLst/>
          </a:prstGeom>
          <a:noFill/>
        </p:spPr>
        <p:txBody>
          <a:bodyPr wrap="square" rtlCol="0">
            <a:spAutoFit/>
          </a:bodyPr>
          <a:lstStyle/>
          <a:p>
            <a:r>
              <a:rPr lang="pt-PT" dirty="0"/>
              <a:t>Analise de alguns parâmetros do data set:</a:t>
            </a:r>
          </a:p>
          <a:p>
            <a:endParaRPr lang="pt-PT" dirty="0"/>
          </a:p>
          <a:p>
            <a:endParaRPr lang="pt-PT" dirty="0"/>
          </a:p>
          <a:p>
            <a:r>
              <a:rPr lang="pt-PT" dirty="0"/>
              <a:t>Variância (var)</a:t>
            </a:r>
          </a:p>
          <a:p>
            <a:endParaRPr lang="pt-PT" dirty="0"/>
          </a:p>
          <a:p>
            <a:pPr marL="742950" lvl="1" indent="-285750">
              <a:buFont typeface="Wingdings" panose="05000000000000000000" pitchFamily="2" charset="2"/>
              <a:buChar char="§"/>
            </a:pPr>
            <a:r>
              <a:rPr lang="pt-PT" b="1" dirty="0" err="1"/>
              <a:t>Appliances</a:t>
            </a:r>
            <a:r>
              <a:rPr lang="pt-PT" dirty="0"/>
              <a:t>: Com uma variância de 10511.353180, mostra uma grande dispersão no uso de energia dos aparelhos, indicando diferenças significativas no consumo de energia entre diferentes observações.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RH_6</a:t>
            </a:r>
            <a:r>
              <a:rPr lang="pt-PT" dirty="0"/>
              <a:t>: Extremamente alta variância de 970.310406, indicando uma grande variação na umidade relativa na localização correspondente.</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RH_out</a:t>
            </a:r>
            <a:r>
              <a:rPr lang="pt-PT" dirty="0"/>
              <a:t>: A variância é 222.042410, também destacando uma grande dispersão na umidade externa.</a:t>
            </a:r>
          </a:p>
          <a:p>
            <a:endParaRPr lang="pt-PT" dirty="0"/>
          </a:p>
        </p:txBody>
      </p:sp>
    </p:spTree>
    <p:extLst>
      <p:ext uri="{BB962C8B-B14F-4D97-AF65-F5344CB8AC3E}">
        <p14:creationId xmlns:p14="http://schemas.microsoft.com/office/powerpoint/2010/main" val="4221158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E4038-AF87-DFC0-0DE2-201508F59813}"/>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9485494B-C4BA-252E-3A9F-24E14DD531D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700A779-F7F1-602E-DEAD-69820887E5EC}"/>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DED53B3E-EA94-68C4-B43E-111B4DC9624E}"/>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3761EE19-8AE2-85DD-D19E-3ED4630CCD6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B36D732-2E5B-0B79-E9E3-714D83D409D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2B2783FB-D1CC-69B3-266F-1B073F89A7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AF84E52B-6F58-6913-557F-8EADF1A1C4B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B7198BF2-BF53-8550-EBA4-E2D46BEC61C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18</a:t>
            </a:fld>
            <a:r>
              <a:rPr lang="pt-PT" sz="1000" dirty="0"/>
              <a:t> -</a:t>
            </a:r>
          </a:p>
        </p:txBody>
      </p:sp>
      <p:pic>
        <p:nvPicPr>
          <p:cNvPr id="17" name="Imagem 16">
            <a:extLst>
              <a:ext uri="{FF2B5EF4-FFF2-40B4-BE49-F238E27FC236}">
                <a16:creationId xmlns:a16="http://schemas.microsoft.com/office/drawing/2014/main" id="{3B663D66-9A85-7FCC-0F50-5AAF40ABF8F6}"/>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01D65492-CA83-5BD8-A717-C2BA54ABA4F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DFEA306-69F1-156E-3FDB-BDF1B5F102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06B2CA2A-5F9F-5F3A-09EF-EA9FF22BDBEA}"/>
              </a:ext>
            </a:extLst>
          </p:cNvPr>
          <p:cNvSpPr txBox="1"/>
          <p:nvPr/>
        </p:nvSpPr>
        <p:spPr>
          <a:xfrm>
            <a:off x="306388" y="1371600"/>
            <a:ext cx="8532812" cy="3693319"/>
          </a:xfrm>
          <a:prstGeom prst="rect">
            <a:avLst/>
          </a:prstGeom>
          <a:noFill/>
        </p:spPr>
        <p:txBody>
          <a:bodyPr wrap="square" rtlCol="0">
            <a:spAutoFit/>
          </a:bodyPr>
          <a:lstStyle/>
          <a:p>
            <a:r>
              <a:rPr lang="pt-PT" dirty="0"/>
              <a:t>Analise de alguns parâmetros do data set:</a:t>
            </a:r>
          </a:p>
          <a:p>
            <a:endParaRPr lang="pt-PT" dirty="0"/>
          </a:p>
          <a:p>
            <a:endParaRPr lang="pt-PT" dirty="0"/>
          </a:p>
          <a:p>
            <a:r>
              <a:rPr lang="pt-PT" dirty="0"/>
              <a:t>Desvio Padrão (</a:t>
            </a:r>
            <a:r>
              <a:rPr lang="pt-PT" dirty="0" err="1"/>
              <a:t>std</a:t>
            </a:r>
            <a:r>
              <a:rPr lang="pt-PT" dirty="0"/>
              <a:t>)</a:t>
            </a:r>
          </a:p>
          <a:p>
            <a:endParaRPr lang="pt-PT" dirty="0"/>
          </a:p>
          <a:p>
            <a:pPr marL="742950" lvl="1" indent="-285750">
              <a:buFont typeface="Wingdings" panose="05000000000000000000" pitchFamily="2" charset="2"/>
              <a:buChar char="§"/>
            </a:pPr>
            <a:r>
              <a:rPr lang="pt-PT" b="1" dirty="0" err="1"/>
              <a:t>Appliances</a:t>
            </a:r>
            <a:r>
              <a:rPr lang="pt-PT" dirty="0"/>
              <a:t>: Desvio padrão de 102.524891, o que confirma que o consumo de energia dos aparelhos varia significativamente entre as observações.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RH_6</a:t>
            </a:r>
            <a:r>
              <a:rPr lang="pt-PT" dirty="0"/>
              <a:t>: Desvio padrão de 31.149806, que é muito alto, sugerindo uma ampla variação na leitura de umidade nesta localização específica.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T_out</a:t>
            </a:r>
            <a:r>
              <a:rPr lang="pt-PT" dirty="0"/>
              <a:t>: Desvio padrão de 5.317409, mostrando uma variação moderada na temperatura externa.</a:t>
            </a:r>
          </a:p>
        </p:txBody>
      </p:sp>
    </p:spTree>
    <p:extLst>
      <p:ext uri="{BB962C8B-B14F-4D97-AF65-F5344CB8AC3E}">
        <p14:creationId xmlns:p14="http://schemas.microsoft.com/office/powerpoint/2010/main" val="7978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505E3-3CA5-8852-6D4A-39939822845F}"/>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A8BF11D7-C73B-7847-BCF4-52C32C75053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69C9ACBD-B5E9-43A1-C132-5EE39EA408BB}"/>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B066F799-218F-D89B-70AE-A119475734D8}"/>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3796885A-60F0-0861-1DAD-B4F4BE827E7B}"/>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FD77BD5-2CD7-FA4E-059B-529DD535D75A}"/>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F8296A6-AEAC-D65F-60A5-FABFBCEBB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7D5DA666-F534-0FCA-359F-602AECA4E1F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CA9DD8FF-E4C4-A773-2ADB-ABF84A8C082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19</a:t>
            </a:fld>
            <a:r>
              <a:rPr lang="pt-PT" sz="1000" dirty="0"/>
              <a:t> -</a:t>
            </a:r>
          </a:p>
        </p:txBody>
      </p:sp>
      <p:pic>
        <p:nvPicPr>
          <p:cNvPr id="17" name="Imagem 16">
            <a:extLst>
              <a:ext uri="{FF2B5EF4-FFF2-40B4-BE49-F238E27FC236}">
                <a16:creationId xmlns:a16="http://schemas.microsoft.com/office/drawing/2014/main" id="{37AF4FB6-968E-D27A-54D3-AFC49FD1DEE3}"/>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058DCB52-8409-7F19-AF1B-F17616E9496C}"/>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07B6A6D8-0DCC-7260-0278-00B43DEFE3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47F7610B-C59E-4FB0-E784-F2608F672694}"/>
              </a:ext>
            </a:extLst>
          </p:cNvPr>
          <p:cNvSpPr txBox="1"/>
          <p:nvPr/>
        </p:nvSpPr>
        <p:spPr>
          <a:xfrm>
            <a:off x="306388" y="1371600"/>
            <a:ext cx="8532812" cy="3970318"/>
          </a:xfrm>
          <a:prstGeom prst="rect">
            <a:avLst/>
          </a:prstGeom>
          <a:noFill/>
        </p:spPr>
        <p:txBody>
          <a:bodyPr wrap="square" rtlCol="0">
            <a:spAutoFit/>
          </a:bodyPr>
          <a:lstStyle/>
          <a:p>
            <a:r>
              <a:rPr lang="pt-PT" dirty="0"/>
              <a:t>Analise de alguns parâmetros do data set:</a:t>
            </a:r>
          </a:p>
          <a:p>
            <a:endParaRPr lang="pt-PT" dirty="0"/>
          </a:p>
          <a:p>
            <a:endParaRPr lang="pt-PT" dirty="0"/>
          </a:p>
          <a:p>
            <a:r>
              <a:rPr lang="pt-PT" dirty="0"/>
              <a:t>Analise Geral</a:t>
            </a:r>
          </a:p>
          <a:p>
            <a:endParaRPr lang="pt-PT" dirty="0"/>
          </a:p>
          <a:p>
            <a:pPr marL="742950" lvl="1" indent="-285750">
              <a:buFont typeface="Wingdings" panose="05000000000000000000" pitchFamily="2" charset="2"/>
              <a:buChar char="§"/>
            </a:pPr>
            <a:r>
              <a:rPr lang="pt-PT" b="1" dirty="0"/>
              <a:t>Menores variâncias e desvios padrão em variáveis como T1, T3, T4</a:t>
            </a:r>
            <a:r>
              <a:rPr lang="pt-PT" dirty="0"/>
              <a:t> indicam que as temperaturas nessas localizações são mais consistentes, com menos variação.</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Variáveis relacionadas à luz (</a:t>
            </a:r>
            <a:r>
              <a:rPr lang="pt-PT" b="1" dirty="0" err="1"/>
              <a:t>lights</a:t>
            </a:r>
            <a:r>
              <a:rPr lang="pt-PT" b="1" dirty="0"/>
              <a:t>)</a:t>
            </a:r>
            <a:r>
              <a:rPr lang="pt-PT" dirty="0"/>
              <a:t> têm baixa variância e desvio padrão, indicando que o uso da luz é relativamente estável, exceto por alguns picos.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Variáveis de visibilidade e ponto de orvalho (</a:t>
            </a:r>
            <a:r>
              <a:rPr lang="pt-PT" b="1" dirty="0" err="1"/>
              <a:t>Visibility</a:t>
            </a:r>
            <a:r>
              <a:rPr lang="pt-PT" b="1" dirty="0"/>
              <a:t>, </a:t>
            </a:r>
            <a:r>
              <a:rPr lang="pt-PT" b="1" dirty="0" err="1"/>
              <a:t>Tdewpoint</a:t>
            </a:r>
            <a:r>
              <a:rPr lang="pt-PT" b="1" dirty="0"/>
              <a:t>)</a:t>
            </a:r>
            <a:r>
              <a:rPr lang="pt-PT" dirty="0"/>
              <a:t> têm desvios padrões razoavelmente baixos, sugerindo consistência nessas condições ao longo do tempo.</a:t>
            </a:r>
          </a:p>
        </p:txBody>
      </p:sp>
    </p:spTree>
    <p:extLst>
      <p:ext uri="{BB962C8B-B14F-4D97-AF65-F5344CB8AC3E}">
        <p14:creationId xmlns:p14="http://schemas.microsoft.com/office/powerpoint/2010/main" val="237134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3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gn="l">
              <a:lnSpc>
                <a:spcPct val="150000"/>
              </a:lnSpc>
              <a:buFont typeface="Wingdings" panose="05000000000000000000" pitchFamily="2" charset="2"/>
              <a:buChar char="§"/>
            </a:pPr>
            <a:r>
              <a:rPr lang="pt-PT" altLang="pt-PT" sz="1600" dirty="0">
                <a:cs typeface="Arial" panose="020B0604020202020204" pitchFamily="34" charset="0"/>
              </a:rPr>
              <a:t>Escolher um </a:t>
            </a:r>
            <a:r>
              <a:rPr lang="pt-PT" altLang="pt-PT" sz="1600" dirty="0" err="1">
                <a:cs typeface="Arial" panose="020B0604020202020204" pitchFamily="34" charset="0"/>
              </a:rPr>
              <a:t>DataSet</a:t>
            </a:r>
            <a:r>
              <a:rPr lang="pt-PT" altLang="pt-PT" sz="1600" dirty="0">
                <a:cs typeface="Arial" panose="020B0604020202020204" pitchFamily="34" charset="0"/>
              </a:rPr>
              <a:t> neste website </a:t>
            </a:r>
            <a:r>
              <a:rPr lang="pt-PT" altLang="pt-PT" sz="1600" dirty="0">
                <a:cs typeface="Arial" panose="020B0604020202020204" pitchFamily="34" charset="0"/>
                <a:hlinkClick r:id="rId5"/>
              </a:rPr>
              <a:t>https://archive.ics.uci.edu/</a:t>
            </a:r>
            <a:r>
              <a:rPr lang="pt-PT" altLang="pt-PT" sz="1600" dirty="0">
                <a:cs typeface="Arial" panose="020B0604020202020204" pitchFamily="34" charset="0"/>
              </a:rPr>
              <a:t> e efetuar a analise estatística de um </a:t>
            </a:r>
            <a:r>
              <a:rPr lang="pt-PT" altLang="pt-PT" sz="1600" dirty="0" err="1">
                <a:cs typeface="Arial" panose="020B0604020202020204" pitchFamily="34" charset="0"/>
              </a:rPr>
              <a:t>dataset</a:t>
            </a:r>
            <a:r>
              <a:rPr lang="pt-PT" altLang="pt-PT" sz="1600" dirty="0">
                <a:cs typeface="Arial" panose="020B0604020202020204" pitchFamily="34" charset="0"/>
              </a:rPr>
              <a:t> e registar as evidencias.</a:t>
            </a:r>
          </a:p>
          <a:p>
            <a:pPr marL="285750" indent="-285750" algn="l">
              <a:lnSpc>
                <a:spcPct val="150000"/>
              </a:lnSpc>
              <a:buFont typeface="Wingdings" panose="05000000000000000000" pitchFamily="2" charset="2"/>
              <a:buChar char="§"/>
            </a:pPr>
            <a:endParaRPr lang="pt-PT" altLang="pt-PT" sz="1600" dirty="0">
              <a:cs typeface="Arial" panose="020B0604020202020204" pitchFamily="34" charset="0"/>
            </a:endParaRPr>
          </a:p>
          <a:p>
            <a:pPr marL="285750" indent="-285750">
              <a:lnSpc>
                <a:spcPct val="150000"/>
              </a:lnSpc>
              <a:buFont typeface="Wingdings" panose="05000000000000000000" pitchFamily="2" charset="2"/>
              <a:buChar char="§"/>
            </a:pPr>
            <a:r>
              <a:rPr lang="pt-PT" altLang="pt-PT" sz="1600" dirty="0">
                <a:cs typeface="Arial" panose="020B0604020202020204" pitchFamily="34" charset="0"/>
              </a:rPr>
              <a:t>O </a:t>
            </a:r>
            <a:r>
              <a:rPr lang="pt-PT" altLang="pt-PT" sz="1600" dirty="0" err="1">
                <a:cs typeface="Arial" panose="020B0604020202020204" pitchFamily="34" charset="0"/>
              </a:rPr>
              <a:t>dataset</a:t>
            </a:r>
            <a:r>
              <a:rPr lang="pt-PT" altLang="pt-PT" sz="1600" dirty="0">
                <a:cs typeface="Arial" panose="020B0604020202020204" pitchFamily="34" charset="0"/>
              </a:rPr>
              <a:t> utilizado foi o “</a:t>
            </a:r>
            <a:r>
              <a:rPr lang="pt-PT" altLang="pt-PT" sz="1600" dirty="0" err="1">
                <a:cs typeface="Arial" panose="020B0604020202020204" pitchFamily="34" charset="0"/>
              </a:rPr>
              <a:t>Appliances</a:t>
            </a:r>
            <a:r>
              <a:rPr lang="pt-PT" altLang="pt-PT" sz="1600" dirty="0">
                <a:cs typeface="Arial" panose="020B0604020202020204" pitchFamily="34" charset="0"/>
              </a:rPr>
              <a:t> </a:t>
            </a:r>
            <a:r>
              <a:rPr lang="pt-PT" altLang="pt-PT" sz="1600" dirty="0" err="1">
                <a:cs typeface="Arial" panose="020B0604020202020204" pitchFamily="34" charset="0"/>
              </a:rPr>
              <a:t>Energy</a:t>
            </a:r>
            <a:r>
              <a:rPr lang="pt-PT" altLang="pt-PT" sz="1600" dirty="0">
                <a:cs typeface="Arial" panose="020B0604020202020204" pitchFamily="34" charset="0"/>
              </a:rPr>
              <a:t> </a:t>
            </a:r>
            <a:r>
              <a:rPr lang="pt-PT" altLang="pt-PT" sz="1600" dirty="0" err="1">
                <a:cs typeface="Arial" panose="020B0604020202020204" pitchFamily="34" charset="0"/>
              </a:rPr>
              <a:t>Prediction</a:t>
            </a:r>
            <a:r>
              <a:rPr lang="pt-PT" altLang="pt-PT" sz="1600" dirty="0">
                <a:cs typeface="Arial" panose="020B0604020202020204" pitchFamily="34" charset="0"/>
              </a:rPr>
              <a:t>” onde inclui informação sobre a temperatura, umidade, consumo de energia dos eletrodomésticos e condições meteorológicas externas.</a:t>
            </a:r>
          </a:p>
          <a:p>
            <a:pPr algn="l">
              <a:lnSpc>
                <a:spcPct val="150000"/>
              </a:lnSpc>
              <a:buNone/>
            </a:pPr>
            <a:endParaRPr lang="pt-PT" altLang="pt-PT" sz="1600" dirty="0">
              <a:cs typeface="Arial" panose="020B0604020202020204" pitchFamily="34" charset="0"/>
            </a:endParaRPr>
          </a:p>
          <a:p>
            <a:pPr algn="l">
              <a:lnSpc>
                <a:spcPct val="150000"/>
              </a:lnSpc>
              <a:buNone/>
            </a:pPr>
            <a:endParaRPr lang="pt-PT" altLang="pt-PT" sz="1600" dirty="0">
              <a:cs typeface="Arial" panose="020B0604020202020204" pitchFamily="34" charset="0"/>
            </a:endParaRPr>
          </a:p>
          <a:p>
            <a:pPr algn="l">
              <a:lnSpc>
                <a:spcPct val="150000"/>
              </a:lnSpc>
              <a:buNone/>
            </a:pPr>
            <a:endParaRPr lang="pt-PT" sz="1600" b="0" i="0" dirty="0">
              <a:effectLst/>
              <a:latin typeface="-apple-system"/>
            </a:endParaRPr>
          </a:p>
          <a:p>
            <a:pPr lvl="1" algn="just">
              <a:lnSpc>
                <a:spcPct val="150000"/>
              </a:lnSpc>
            </a:pPr>
            <a:endParaRPr lang="pt-PT" sz="1600" b="1" i="0" dirty="0">
              <a:effectLst/>
              <a:latin typeface="-apple-system"/>
            </a:endParaRPr>
          </a:p>
          <a:p>
            <a:pPr algn="just">
              <a:lnSpc>
                <a:spcPct val="150000"/>
              </a:lnSpc>
              <a:spcBef>
                <a:spcPct val="0"/>
              </a:spcBef>
              <a:buNone/>
            </a:pPr>
            <a:endParaRPr lang="pt-PT" altLang="pt-PT" sz="1600" b="1" dirty="0"/>
          </a:p>
          <a:p>
            <a:pPr algn="just" eaLnBrk="1" hangingPunct="1">
              <a:lnSpc>
                <a:spcPct val="200000"/>
              </a:lnSpc>
              <a:spcBef>
                <a:spcPct val="0"/>
              </a:spcBef>
              <a:buFontTx/>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1262375B-5C07-99ED-1D49-6C6C08C9E727}"/>
              </a:ext>
            </a:extLst>
          </p:cNvPr>
          <p:cNvPicPr>
            <a:picLocks noChangeAspect="1"/>
          </p:cNvPicPr>
          <p:nvPr/>
        </p:nvPicPr>
        <p:blipFill>
          <a:blip r:embed="rId8"/>
          <a:stretch>
            <a:fillRect/>
          </a:stretch>
        </p:blipFill>
        <p:spPr>
          <a:xfrm>
            <a:off x="1828800" y="3933037"/>
            <a:ext cx="5265811" cy="1568160"/>
          </a:xfrm>
          <a:prstGeom prst="rect">
            <a:avLst/>
          </a:prstGeom>
        </p:spPr>
      </p:pic>
    </p:spTree>
    <p:extLst>
      <p:ext uri="{BB962C8B-B14F-4D97-AF65-F5344CB8AC3E}">
        <p14:creationId xmlns:p14="http://schemas.microsoft.com/office/powerpoint/2010/main" val="376573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9F345-73E1-6186-5461-E3720F16FBDA}"/>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AAEAADE6-F17E-AD41-722C-072588FA8F7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25A8FEDF-1BE4-45F8-6814-AC952106A82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03259360-AB96-1F51-CFD9-7D785C1EF0D3}"/>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29150B76-115D-6A47-B6A3-9DF26C101048}"/>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BC62B183-37AC-9B47-FA9A-1EF4E63F70B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F12A9025-3C99-5BDF-772F-B5820EECFB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B183364D-1B92-4502-7A92-011646827EB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3B5DAD6A-FC80-D413-CB25-1DE70E154E7F}"/>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20</a:t>
            </a:fld>
            <a:r>
              <a:rPr lang="pt-PT" sz="1000" dirty="0"/>
              <a:t> -</a:t>
            </a:r>
          </a:p>
        </p:txBody>
      </p:sp>
      <p:pic>
        <p:nvPicPr>
          <p:cNvPr id="17" name="Imagem 16">
            <a:extLst>
              <a:ext uri="{FF2B5EF4-FFF2-40B4-BE49-F238E27FC236}">
                <a16:creationId xmlns:a16="http://schemas.microsoft.com/office/drawing/2014/main" id="{9F58C307-2C8D-9EBE-CDC6-5D70E9DF04F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F046E21-16CA-167A-DED0-4EEB9B33AD8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B2A076E-83CE-B9B0-4C09-9C5C30FD9F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EB090E82-895F-1A67-792B-94A1ABAE7383}"/>
              </a:ext>
            </a:extLst>
          </p:cNvPr>
          <p:cNvPicPr>
            <a:picLocks noChangeAspect="1"/>
          </p:cNvPicPr>
          <p:nvPr/>
        </p:nvPicPr>
        <p:blipFill>
          <a:blip r:embed="rId7"/>
          <a:stretch>
            <a:fillRect/>
          </a:stretch>
        </p:blipFill>
        <p:spPr>
          <a:xfrm>
            <a:off x="1021118" y="1581439"/>
            <a:ext cx="6705600" cy="3626960"/>
          </a:xfrm>
          <a:prstGeom prst="rect">
            <a:avLst/>
          </a:prstGeom>
        </p:spPr>
      </p:pic>
    </p:spTree>
    <p:extLst>
      <p:ext uri="{BB962C8B-B14F-4D97-AF65-F5344CB8AC3E}">
        <p14:creationId xmlns:p14="http://schemas.microsoft.com/office/powerpoint/2010/main" val="230845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99718-4756-7D4F-A1BE-4D5D3AFBE070}"/>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F6ACE781-2D14-12B8-486F-6D686EA5EAD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F76EC9B-CD45-215E-0C03-D2D61327601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62C979B3-5EA7-A6EA-65FE-88D6E8301CB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114E9857-8BB5-0C38-C3F3-409AF655EBCA}"/>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51E02A68-249C-C759-E5C1-B03A646A670D}"/>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ADFF487-AD3C-66CA-FBE0-6549E0D39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0235780F-CE10-6983-4834-8D2B239DDC93}"/>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A0FA982A-54AC-A7A5-8402-C3F6E382133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21</a:t>
            </a:fld>
            <a:r>
              <a:rPr lang="pt-PT" sz="1000" dirty="0"/>
              <a:t> -</a:t>
            </a:r>
          </a:p>
        </p:txBody>
      </p:sp>
      <p:pic>
        <p:nvPicPr>
          <p:cNvPr id="17" name="Imagem 16">
            <a:extLst>
              <a:ext uri="{FF2B5EF4-FFF2-40B4-BE49-F238E27FC236}">
                <a16:creationId xmlns:a16="http://schemas.microsoft.com/office/drawing/2014/main" id="{9A15E7B2-7E39-E96A-6228-B0FC7318E18B}"/>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6C7B2DA-DF4A-3C3F-D6C1-4ED4C0E2B8F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ADF77B20-F18F-9214-589C-6C15D003F8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C3BB3FAA-6648-8932-01E9-08C130C8AC17}"/>
              </a:ext>
            </a:extLst>
          </p:cNvPr>
          <p:cNvSpPr txBox="1"/>
          <p:nvPr/>
        </p:nvSpPr>
        <p:spPr>
          <a:xfrm>
            <a:off x="306388" y="1371600"/>
            <a:ext cx="8609012" cy="3416320"/>
          </a:xfrm>
          <a:prstGeom prst="rect">
            <a:avLst/>
          </a:prstGeom>
          <a:noFill/>
        </p:spPr>
        <p:txBody>
          <a:bodyPr wrap="square" rtlCol="0">
            <a:spAutoFit/>
          </a:bodyPr>
          <a:lstStyle/>
          <a:p>
            <a:r>
              <a:rPr lang="pt-PT" dirty="0"/>
              <a:t>Analise da distribuição normal do parâmetro RH_2:</a:t>
            </a:r>
          </a:p>
          <a:p>
            <a:endParaRPr lang="pt-PT" dirty="0"/>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O histograma indica que a maioria dos valores de umidade relativa (RH_2) se agrupa em torno da média, que pode ser visualizada aproximadamente no meio do histograma. Isso sugere um valor médio de umidade relativamente estável.</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Os dados se espalham desde valores tão baixos quanto 20% até acima de 50%, com a maioria dos dados caindo entre 30% e 50%. Isso mostra a variação típica da umidade em diferentes condições, possivelmente afetada por fatores como tempo ou uso de sistemas de climatização internos.</a:t>
            </a:r>
          </a:p>
          <a:p>
            <a:pPr marL="742950" lvl="1"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346842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3C97D-310D-EF25-5882-358E82CE147E}"/>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B1FFFB6D-068F-3151-0BF3-BB700BE47ED0}"/>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A965E74F-820A-C3FA-FCCB-A38119F5E385}"/>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D3EEBE5A-1C71-6A6B-E31C-8A012E5B7920}"/>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2327B81D-F601-B663-5BB8-43B661B4F7F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EF84F9B7-6B74-3DAF-72D6-04E39FF6BB0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E2728CF-0F71-F4C0-BDF8-46732E42D9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7CB5C165-14C3-6447-B00D-10F1AE7175B5}"/>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198F6F1-F6A7-1C63-1DBD-6D5DF1052F1F}"/>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22</a:t>
            </a:fld>
            <a:r>
              <a:rPr lang="pt-PT" sz="1000" dirty="0"/>
              <a:t> -</a:t>
            </a:r>
          </a:p>
        </p:txBody>
      </p:sp>
      <p:pic>
        <p:nvPicPr>
          <p:cNvPr id="17" name="Imagem 16">
            <a:extLst>
              <a:ext uri="{FF2B5EF4-FFF2-40B4-BE49-F238E27FC236}">
                <a16:creationId xmlns:a16="http://schemas.microsoft.com/office/drawing/2014/main" id="{C06064F6-FCC9-0C6F-D43B-F2A2709065E1}"/>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CD63769-29DD-25FB-9268-244E24A7671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055D991-3EFB-D2AF-D413-0672F88BCB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18069F34-CB79-7678-8572-92ACFC98B357}"/>
              </a:ext>
            </a:extLst>
          </p:cNvPr>
          <p:cNvPicPr>
            <a:picLocks noChangeAspect="1"/>
          </p:cNvPicPr>
          <p:nvPr/>
        </p:nvPicPr>
        <p:blipFill>
          <a:blip r:embed="rId7"/>
          <a:stretch>
            <a:fillRect/>
          </a:stretch>
        </p:blipFill>
        <p:spPr>
          <a:xfrm>
            <a:off x="211086" y="1214342"/>
            <a:ext cx="6019800" cy="2431421"/>
          </a:xfrm>
          <a:prstGeom prst="rect">
            <a:avLst/>
          </a:prstGeom>
        </p:spPr>
      </p:pic>
      <p:pic>
        <p:nvPicPr>
          <p:cNvPr id="6" name="Imagem 5">
            <a:extLst>
              <a:ext uri="{FF2B5EF4-FFF2-40B4-BE49-F238E27FC236}">
                <a16:creationId xmlns:a16="http://schemas.microsoft.com/office/drawing/2014/main" id="{065C1B80-7C83-E087-2E40-88E12CAC0BA9}"/>
              </a:ext>
            </a:extLst>
          </p:cNvPr>
          <p:cNvPicPr>
            <a:picLocks noChangeAspect="1"/>
          </p:cNvPicPr>
          <p:nvPr/>
        </p:nvPicPr>
        <p:blipFill>
          <a:blip r:embed="rId8"/>
          <a:stretch>
            <a:fillRect/>
          </a:stretch>
        </p:blipFill>
        <p:spPr>
          <a:xfrm>
            <a:off x="4396093" y="3290870"/>
            <a:ext cx="4148138" cy="2846365"/>
          </a:xfrm>
          <a:prstGeom prst="rect">
            <a:avLst/>
          </a:prstGeom>
        </p:spPr>
      </p:pic>
    </p:spTree>
    <p:extLst>
      <p:ext uri="{BB962C8B-B14F-4D97-AF65-F5344CB8AC3E}">
        <p14:creationId xmlns:p14="http://schemas.microsoft.com/office/powerpoint/2010/main" val="266009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0C5D2-A429-7C66-5253-914EA8067564}"/>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2B73A8F-189A-C293-DAFB-985F4C2003D6}"/>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2AC827FD-44D1-E5D7-E057-DD4F6F9B083A}"/>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C4CF3E07-E251-FEBB-BF31-7F721C44B311}"/>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1D6A810D-2292-2B1F-1982-B89A6660F54A}"/>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5664DCE-DF6B-DC93-83CE-A940868AFF9C}"/>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AD848195-5D9C-FBE9-19F5-F34CE7377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897A2D7C-07DF-3D98-4E24-98C9D091E668}"/>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49F2EEDF-C23E-64FA-EA6E-94852901DCEA}"/>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23</a:t>
            </a:fld>
            <a:r>
              <a:rPr lang="pt-PT" sz="1000" dirty="0"/>
              <a:t> -</a:t>
            </a:r>
          </a:p>
        </p:txBody>
      </p:sp>
      <p:pic>
        <p:nvPicPr>
          <p:cNvPr id="17" name="Imagem 16">
            <a:extLst>
              <a:ext uri="{FF2B5EF4-FFF2-40B4-BE49-F238E27FC236}">
                <a16:creationId xmlns:a16="http://schemas.microsoft.com/office/drawing/2014/main" id="{B59C2FB6-6540-A7CC-69D6-0D375BBAC5CE}"/>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EE30C71-CA97-032D-0C1C-C759FA04485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131C30B-A60E-CF46-F4D3-944946AD03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6A0B40B7-1E93-8F7E-9371-9ACDB88824E6}"/>
              </a:ext>
            </a:extLst>
          </p:cNvPr>
          <p:cNvSpPr txBox="1"/>
          <p:nvPr/>
        </p:nvSpPr>
        <p:spPr>
          <a:xfrm>
            <a:off x="306388" y="1447800"/>
            <a:ext cx="8532812" cy="3970318"/>
          </a:xfrm>
          <a:prstGeom prst="rect">
            <a:avLst/>
          </a:prstGeom>
          <a:noFill/>
        </p:spPr>
        <p:txBody>
          <a:bodyPr wrap="square" rtlCol="0">
            <a:spAutoFit/>
          </a:bodyPr>
          <a:lstStyle/>
          <a:p>
            <a:r>
              <a:rPr lang="pt-PT" dirty="0"/>
              <a:t>Analise da distribuição binomial:</a:t>
            </a:r>
          </a:p>
          <a:p>
            <a:endParaRPr lang="pt-PT" dirty="0"/>
          </a:p>
          <a:p>
            <a:pPr marL="285750"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O gráfico apresenta um pico acentuado próximo a 10.000, o que sugere que a probabilidade mais alta (em torno de 0.005 ou 0.5%) ocorre quando aproximadamente metade dos eventos são sucessos, o que é consistente com a probabilidade de sucesso de 0.5 assumida.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A natureza estreita e centrada do pico indica uma grande amostra, onde a variabilidade em torno da média é relativamente baixa, refletindo o teorema do limite central, que diz que a distribuição de amostragem de uma média se aproxima de uma distribuição normal à medida que o tamanho da amostra aumenta, mesmo que a distribuição subjacente não seja normal.</a:t>
            </a:r>
          </a:p>
          <a:p>
            <a:pPr marL="742950" lvl="1"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2768276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3CDC4-02B9-EA01-3ED2-5135783E83B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30F6E719-8192-4AEE-C724-2A04F648BDA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BFEC5812-E9EE-5A1F-4186-84D1BB2F1FCB}"/>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BF1EE838-19A1-CD36-B275-9CE0D60A1526}"/>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6710FC2-BD8D-ED52-A248-FBE81E3EBFE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B11003A-2209-118B-C454-9D8958B55F52}"/>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5E77801F-019B-4A23-E3CF-CE4658DCA9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5F46FCA3-54B9-E610-E8E3-66264393BA8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95B862F6-BB4C-7072-5E87-E5096898995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24</a:t>
            </a:fld>
            <a:r>
              <a:rPr lang="pt-PT" sz="1000" dirty="0"/>
              <a:t> -</a:t>
            </a:r>
          </a:p>
        </p:txBody>
      </p:sp>
      <p:pic>
        <p:nvPicPr>
          <p:cNvPr id="17" name="Imagem 16">
            <a:extLst>
              <a:ext uri="{FF2B5EF4-FFF2-40B4-BE49-F238E27FC236}">
                <a16:creationId xmlns:a16="http://schemas.microsoft.com/office/drawing/2014/main" id="{97F0D2BF-051B-0C84-9242-D32C64C62660}"/>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79230E05-7A71-D643-2EEC-F33B4BE2744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F02BF841-3CC8-196A-C805-6785A8D6EB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CA1927E0-95BD-246F-4935-0FE52D46D9B0}"/>
              </a:ext>
            </a:extLst>
          </p:cNvPr>
          <p:cNvPicPr>
            <a:picLocks noChangeAspect="1"/>
          </p:cNvPicPr>
          <p:nvPr/>
        </p:nvPicPr>
        <p:blipFill>
          <a:blip r:embed="rId7"/>
          <a:stretch>
            <a:fillRect/>
          </a:stretch>
        </p:blipFill>
        <p:spPr>
          <a:xfrm>
            <a:off x="233209" y="1189325"/>
            <a:ext cx="6781800" cy="2849959"/>
          </a:xfrm>
          <a:prstGeom prst="rect">
            <a:avLst/>
          </a:prstGeom>
        </p:spPr>
      </p:pic>
      <p:pic>
        <p:nvPicPr>
          <p:cNvPr id="8" name="Imagem 7">
            <a:extLst>
              <a:ext uri="{FF2B5EF4-FFF2-40B4-BE49-F238E27FC236}">
                <a16:creationId xmlns:a16="http://schemas.microsoft.com/office/drawing/2014/main" id="{1B6C7D82-9B1D-D24F-9DB5-4A0C4BA0E1BF}"/>
              </a:ext>
            </a:extLst>
          </p:cNvPr>
          <p:cNvPicPr>
            <a:picLocks noChangeAspect="1"/>
          </p:cNvPicPr>
          <p:nvPr/>
        </p:nvPicPr>
        <p:blipFill>
          <a:blip r:embed="rId8"/>
          <a:stretch>
            <a:fillRect/>
          </a:stretch>
        </p:blipFill>
        <p:spPr>
          <a:xfrm>
            <a:off x="2819400" y="3703030"/>
            <a:ext cx="5181600" cy="2638509"/>
          </a:xfrm>
          <a:prstGeom prst="rect">
            <a:avLst/>
          </a:prstGeom>
        </p:spPr>
      </p:pic>
    </p:spTree>
    <p:extLst>
      <p:ext uri="{BB962C8B-B14F-4D97-AF65-F5344CB8AC3E}">
        <p14:creationId xmlns:p14="http://schemas.microsoft.com/office/powerpoint/2010/main" val="15295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5FE4-37C5-1D36-FB01-786D6697E453}"/>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A30A367-C8D9-0F77-FF66-93E81150971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DC235D76-947A-89DA-E9B1-934A6EF0A24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5532FF8D-CE1C-6108-EBF3-8F433F494E8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1DB3A2DF-962A-CABD-64BC-561B98C0BB1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8DAEBD2-4966-17C7-BE18-7D2AA5B55EA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D2BC4EE0-4C96-F176-ED8E-33C209630A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EF91C8A-EEC6-09EF-F785-9F19CBDD2C9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5FB5247C-4345-7CFA-65D9-21FC6B849093}"/>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25</a:t>
            </a:fld>
            <a:r>
              <a:rPr lang="pt-PT" sz="1000" dirty="0"/>
              <a:t> -</a:t>
            </a:r>
          </a:p>
        </p:txBody>
      </p:sp>
      <p:pic>
        <p:nvPicPr>
          <p:cNvPr id="17" name="Imagem 16">
            <a:extLst>
              <a:ext uri="{FF2B5EF4-FFF2-40B4-BE49-F238E27FC236}">
                <a16:creationId xmlns:a16="http://schemas.microsoft.com/office/drawing/2014/main" id="{155C7C0E-77BC-6A51-616F-C349561D8636}"/>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2D77EFD-72CB-224A-68D0-EE4E66F5505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2F2F5C5E-026D-1241-68F3-12C6679795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7F9FDDBF-A337-F80F-F740-AE450DF887D3}"/>
              </a:ext>
            </a:extLst>
          </p:cNvPr>
          <p:cNvSpPr txBox="1"/>
          <p:nvPr/>
        </p:nvSpPr>
        <p:spPr>
          <a:xfrm>
            <a:off x="306388" y="1371600"/>
            <a:ext cx="8609012" cy="1754326"/>
          </a:xfrm>
          <a:prstGeom prst="rect">
            <a:avLst/>
          </a:prstGeom>
          <a:noFill/>
        </p:spPr>
        <p:txBody>
          <a:bodyPr wrap="square" rtlCol="0">
            <a:spAutoFit/>
          </a:bodyPr>
          <a:lstStyle/>
          <a:p>
            <a:r>
              <a:rPr lang="pt-PT" dirty="0"/>
              <a:t>Análise da distribuição </a:t>
            </a:r>
            <a:r>
              <a:rPr lang="pt-PT" dirty="0" err="1"/>
              <a:t>Poisson</a:t>
            </a:r>
            <a:r>
              <a:rPr lang="pt-PT" dirty="0"/>
              <a:t>:</a:t>
            </a:r>
          </a:p>
          <a:p>
            <a:endParaRPr lang="pt-PT" dirty="0"/>
          </a:p>
          <a:p>
            <a:endParaRPr lang="pt-PT" dirty="0"/>
          </a:p>
          <a:p>
            <a:pPr marL="285750" indent="-285750">
              <a:buFont typeface="Wingdings" panose="05000000000000000000" pitchFamily="2" charset="2"/>
              <a:buChar char="§"/>
            </a:pPr>
            <a:r>
              <a:rPr lang="pt-PT" dirty="0"/>
              <a:t>Mostra a frequência do consumo de energia real dos aparelhos. O pico significativo próximo de zero sugere que a maioria dos intervalos registra um consumo muito baixo ou nulo de energia.</a:t>
            </a:r>
          </a:p>
        </p:txBody>
      </p:sp>
    </p:spTree>
    <p:extLst>
      <p:ext uri="{BB962C8B-B14F-4D97-AF65-F5344CB8AC3E}">
        <p14:creationId xmlns:p14="http://schemas.microsoft.com/office/powerpoint/2010/main" val="3575426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06E03-09CC-9B63-0067-A292E5222767}"/>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FAA145F1-0F1D-7FAF-2788-B55669DE6EB1}"/>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2ABB42FE-A5FE-AC0F-DDFD-43B94DD4F33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4F7A46CA-DA52-5DE5-0888-C5F0ECA3E131}"/>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6BF20527-C0C7-D687-E523-AAF50FAF61EC}"/>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01121F3E-D7AA-0FFA-8553-EEAAE49C1C71}"/>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2D0E4064-1909-2B70-FD9C-84987CB14F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A18650B5-C1B6-39B7-B1AD-0C223CF9C00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D8048A19-4FAA-4905-4D10-8BFBA4585B1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26</a:t>
            </a:fld>
            <a:r>
              <a:rPr lang="pt-PT" sz="1000" dirty="0"/>
              <a:t> -</a:t>
            </a:r>
          </a:p>
        </p:txBody>
      </p:sp>
      <p:pic>
        <p:nvPicPr>
          <p:cNvPr id="17" name="Imagem 16">
            <a:extLst>
              <a:ext uri="{FF2B5EF4-FFF2-40B4-BE49-F238E27FC236}">
                <a16:creationId xmlns:a16="http://schemas.microsoft.com/office/drawing/2014/main" id="{BC0F464B-415C-A76F-D69E-F58B49F1EDB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6C5D355-51EB-A3F5-5AC9-2FD71AE4ED6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E69571F-9449-5FC6-9C03-AAF8D77215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8F66229D-7C5C-FE5A-0118-778850A7547E}"/>
              </a:ext>
            </a:extLst>
          </p:cNvPr>
          <p:cNvPicPr>
            <a:picLocks noChangeAspect="1"/>
          </p:cNvPicPr>
          <p:nvPr/>
        </p:nvPicPr>
        <p:blipFill>
          <a:blip r:embed="rId7"/>
          <a:stretch>
            <a:fillRect/>
          </a:stretch>
        </p:blipFill>
        <p:spPr>
          <a:xfrm>
            <a:off x="140161" y="1253235"/>
            <a:ext cx="5410200" cy="2374408"/>
          </a:xfrm>
          <a:prstGeom prst="rect">
            <a:avLst/>
          </a:prstGeom>
        </p:spPr>
      </p:pic>
      <p:pic>
        <p:nvPicPr>
          <p:cNvPr id="6" name="Imagem 5">
            <a:extLst>
              <a:ext uri="{FF2B5EF4-FFF2-40B4-BE49-F238E27FC236}">
                <a16:creationId xmlns:a16="http://schemas.microsoft.com/office/drawing/2014/main" id="{C930D213-4C01-1D1C-8344-74C885F8CC32}"/>
              </a:ext>
            </a:extLst>
          </p:cNvPr>
          <p:cNvPicPr>
            <a:picLocks noChangeAspect="1"/>
          </p:cNvPicPr>
          <p:nvPr/>
        </p:nvPicPr>
        <p:blipFill>
          <a:blip r:embed="rId8"/>
          <a:stretch>
            <a:fillRect/>
          </a:stretch>
        </p:blipFill>
        <p:spPr>
          <a:xfrm>
            <a:off x="3124200" y="3710155"/>
            <a:ext cx="4529138" cy="2480366"/>
          </a:xfrm>
          <a:prstGeom prst="rect">
            <a:avLst/>
          </a:prstGeom>
        </p:spPr>
      </p:pic>
    </p:spTree>
    <p:extLst>
      <p:ext uri="{BB962C8B-B14F-4D97-AF65-F5344CB8AC3E}">
        <p14:creationId xmlns:p14="http://schemas.microsoft.com/office/powerpoint/2010/main" val="364450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7C310-6950-6270-8EC5-7A020C54EE0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1440957-9E55-7C7F-2F9F-E95ACA4AD63D}"/>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3103F204-2865-9CCD-70E9-8B83C3E56469}"/>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A81E0131-BA20-1A7E-3726-0CE50CCEFBA4}"/>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88A1751-56A4-7956-043B-12CD6499B8E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12F4B759-FC2E-7E1B-4F91-864668DE7272}"/>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B9D6556D-D534-38A2-2282-7D4A9E9780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A76FA564-2F7B-FB6C-8FB9-1C08D153551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9931690-03CD-6268-967E-09DF22318A6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27</a:t>
            </a:fld>
            <a:r>
              <a:rPr lang="pt-PT" sz="1000" dirty="0"/>
              <a:t> -</a:t>
            </a:r>
          </a:p>
        </p:txBody>
      </p:sp>
      <p:pic>
        <p:nvPicPr>
          <p:cNvPr id="17" name="Imagem 16">
            <a:extLst>
              <a:ext uri="{FF2B5EF4-FFF2-40B4-BE49-F238E27FC236}">
                <a16:creationId xmlns:a16="http://schemas.microsoft.com/office/drawing/2014/main" id="{CEE4CB1D-7AF8-53DB-A02F-5FA68D77B7A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7823F327-4457-187B-7460-AF7F4D95A49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981442A-D2FA-291D-4B70-A28F877021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8393BF41-ACC3-DDC4-F857-AAEA3813A709}"/>
              </a:ext>
            </a:extLst>
          </p:cNvPr>
          <p:cNvSpPr txBox="1"/>
          <p:nvPr/>
        </p:nvSpPr>
        <p:spPr>
          <a:xfrm>
            <a:off x="260350" y="1371600"/>
            <a:ext cx="8655050" cy="3970318"/>
          </a:xfrm>
          <a:prstGeom prst="rect">
            <a:avLst/>
          </a:prstGeom>
          <a:noFill/>
        </p:spPr>
        <p:txBody>
          <a:bodyPr wrap="square" rtlCol="0">
            <a:spAutoFit/>
          </a:bodyPr>
          <a:lstStyle/>
          <a:p>
            <a:r>
              <a:rPr lang="pt-PT" dirty="0"/>
              <a:t>Análise do t-</a:t>
            </a:r>
            <a:r>
              <a:rPr lang="pt-PT" dirty="0" err="1"/>
              <a:t>student</a:t>
            </a:r>
            <a:r>
              <a:rPr lang="pt-PT" dirty="0"/>
              <a:t>:</a:t>
            </a:r>
          </a:p>
          <a:p>
            <a:endParaRPr lang="pt-PT" dirty="0"/>
          </a:p>
          <a:p>
            <a:endParaRPr lang="pt-PT" dirty="0"/>
          </a:p>
          <a:p>
            <a:pPr marL="742950" lvl="1" indent="-285750">
              <a:buFont typeface="Wingdings" panose="05000000000000000000" pitchFamily="2" charset="2"/>
              <a:buChar char="§"/>
            </a:pPr>
            <a:r>
              <a:rPr lang="pt-PT" dirty="0"/>
              <a:t>A distribuição é aproximadamente simétrica em torno da média verdadeira dos dados, que é marcada pela linha vermelha.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A forma do histograma reflete a forma esperada de uma distribuição t, que se aproxima da normalidade conforme o tamanho da amostra aumenta.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dirty="0"/>
              <a:t>A concentração de médias amostrais em torno da média verdadeira sugere que a estimativa do consumo médio de energia é precisa e robusta, com pouca variação esperada de uma amostra para outra, o que é um bom indicativo de confiabilidade na média calculada.</a:t>
            </a:r>
          </a:p>
          <a:p>
            <a:pPr marL="742950" lvl="1"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343511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66D8-69FE-E188-CA34-182306F4158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B21EC62D-35DD-0926-52D9-6717283AE113}"/>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3002099-C7DD-968D-E226-A4DA752BF3C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CECD2D8F-8E76-B1C4-1E33-F0D8F79B21C2}"/>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666CE92-C508-AF47-6900-9005B4997594}"/>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4EE7AE9-2A93-E699-2E03-C4D22E3FFEF5}"/>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34C45B0C-B3BD-93E7-1308-581F10180A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326492F2-45A6-E3D1-1C72-653CD529F7B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697D82A4-B235-047E-5288-F4984D92A41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28</a:t>
            </a:fld>
            <a:r>
              <a:rPr lang="pt-PT" sz="1000" dirty="0"/>
              <a:t> -</a:t>
            </a:r>
          </a:p>
        </p:txBody>
      </p:sp>
      <p:pic>
        <p:nvPicPr>
          <p:cNvPr id="17" name="Imagem 16">
            <a:extLst>
              <a:ext uri="{FF2B5EF4-FFF2-40B4-BE49-F238E27FC236}">
                <a16:creationId xmlns:a16="http://schemas.microsoft.com/office/drawing/2014/main" id="{EBA8928C-CEDB-F241-AE5F-B753B29E1F33}"/>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0D7B065-1348-E47D-271B-3DC2A2573EA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545714F2-7F09-D801-53EA-192225372B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5DB49826-69C3-9C57-878B-9830D90FD31D}"/>
              </a:ext>
            </a:extLst>
          </p:cNvPr>
          <p:cNvPicPr>
            <a:picLocks noChangeAspect="1"/>
          </p:cNvPicPr>
          <p:nvPr/>
        </p:nvPicPr>
        <p:blipFill>
          <a:blip r:embed="rId7"/>
          <a:stretch>
            <a:fillRect/>
          </a:stretch>
        </p:blipFill>
        <p:spPr>
          <a:xfrm>
            <a:off x="950912" y="1828800"/>
            <a:ext cx="7242175" cy="2609595"/>
          </a:xfrm>
          <a:prstGeom prst="rect">
            <a:avLst/>
          </a:prstGeom>
        </p:spPr>
      </p:pic>
    </p:spTree>
    <p:extLst>
      <p:ext uri="{BB962C8B-B14F-4D97-AF65-F5344CB8AC3E}">
        <p14:creationId xmlns:p14="http://schemas.microsoft.com/office/powerpoint/2010/main" val="3908781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A34CF-D07F-E821-9721-81CB7F99DF40}"/>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FAF2641-3A03-0173-510D-85D579AC19B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8B10C719-2BA8-80C4-B7C1-E8B284D89FF3}"/>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D03F76A7-854A-8F46-C615-1A71BA173C76}"/>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3BF2BE09-68CE-C58E-DB26-92FC1C147D8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D72E1C4-2E78-6547-F525-DFA721B98D1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9222183B-A3DF-2989-203A-49F4AFE603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867DD6D6-4BEA-C647-9890-6B53C10704D2}"/>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8FF77D38-C7A3-6843-4B3A-0979B1C4C3A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29</a:t>
            </a:fld>
            <a:r>
              <a:rPr lang="pt-PT" sz="1000" dirty="0"/>
              <a:t> -</a:t>
            </a:r>
          </a:p>
        </p:txBody>
      </p:sp>
      <p:pic>
        <p:nvPicPr>
          <p:cNvPr id="17" name="Imagem 16">
            <a:extLst>
              <a:ext uri="{FF2B5EF4-FFF2-40B4-BE49-F238E27FC236}">
                <a16:creationId xmlns:a16="http://schemas.microsoft.com/office/drawing/2014/main" id="{7224F29D-DF0E-FC44-8BF5-30B7E47D5443}"/>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E75379A-3551-0D5C-4355-58C6FBB889B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27C43A77-D4E4-CC68-05A9-D5993DC1B8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11" name="Imagem 10">
            <a:extLst>
              <a:ext uri="{FF2B5EF4-FFF2-40B4-BE49-F238E27FC236}">
                <a16:creationId xmlns:a16="http://schemas.microsoft.com/office/drawing/2014/main" id="{55DEFB80-9504-6492-39ED-9CFCF5DE4185}"/>
              </a:ext>
            </a:extLst>
          </p:cNvPr>
          <p:cNvPicPr>
            <a:picLocks noChangeAspect="1"/>
          </p:cNvPicPr>
          <p:nvPr/>
        </p:nvPicPr>
        <p:blipFill>
          <a:blip r:embed="rId7"/>
          <a:stretch>
            <a:fillRect/>
          </a:stretch>
        </p:blipFill>
        <p:spPr>
          <a:xfrm>
            <a:off x="1638341" y="1117081"/>
            <a:ext cx="5462052" cy="2647056"/>
          </a:xfrm>
          <a:prstGeom prst="rect">
            <a:avLst/>
          </a:prstGeom>
        </p:spPr>
      </p:pic>
      <p:pic>
        <p:nvPicPr>
          <p:cNvPr id="13" name="Imagem 12">
            <a:extLst>
              <a:ext uri="{FF2B5EF4-FFF2-40B4-BE49-F238E27FC236}">
                <a16:creationId xmlns:a16="http://schemas.microsoft.com/office/drawing/2014/main" id="{6D02373D-1B56-0312-9F2C-1CECE862F555}"/>
              </a:ext>
            </a:extLst>
          </p:cNvPr>
          <p:cNvPicPr>
            <a:picLocks noChangeAspect="1"/>
          </p:cNvPicPr>
          <p:nvPr/>
        </p:nvPicPr>
        <p:blipFill>
          <a:blip r:embed="rId8"/>
          <a:stretch>
            <a:fillRect/>
          </a:stretch>
        </p:blipFill>
        <p:spPr>
          <a:xfrm>
            <a:off x="1752600" y="3671604"/>
            <a:ext cx="5347793" cy="2669935"/>
          </a:xfrm>
          <a:prstGeom prst="rect">
            <a:avLst/>
          </a:prstGeom>
        </p:spPr>
      </p:pic>
    </p:spTree>
    <p:extLst>
      <p:ext uri="{BB962C8B-B14F-4D97-AF65-F5344CB8AC3E}">
        <p14:creationId xmlns:p14="http://schemas.microsoft.com/office/powerpoint/2010/main" val="362391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DA7EC-D836-089C-6F44-EC3D9C4D57BB}"/>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47EE83F1-B951-21E2-D2A5-568E0E94756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Objetivos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47FA3313-CA61-E82B-617B-4656F2F4D93A}"/>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485FCBF2-B47B-6C2D-35D2-FA78856C1F42}"/>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E789CC65-6408-E4C8-7543-B0C70DCA1F34}"/>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DEDC60C-241A-A70E-9DED-CC248195862A}"/>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FD64F0C-649E-20D4-A4CA-4AB47EA1F8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A8DEF60-B9E7-1456-82C0-4A03B5CC0C9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41FC42E3-DF13-0759-AE6C-0AA6913B1F51}"/>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17" name="Imagem 16">
            <a:extLst>
              <a:ext uri="{FF2B5EF4-FFF2-40B4-BE49-F238E27FC236}">
                <a16:creationId xmlns:a16="http://schemas.microsoft.com/office/drawing/2014/main" id="{53DB053C-8080-E0EF-5A01-5D6B7BDB5C28}"/>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3297366-AA4C-63D6-ED53-535A8DB20F9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DD8163D-F34B-2353-438A-753BDDA368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35F93075-23C0-67E4-454B-2A66990A2567}"/>
              </a:ext>
            </a:extLst>
          </p:cNvPr>
          <p:cNvSpPr txBox="1"/>
          <p:nvPr/>
        </p:nvSpPr>
        <p:spPr>
          <a:xfrm>
            <a:off x="250825" y="1621050"/>
            <a:ext cx="8448675" cy="5078313"/>
          </a:xfrm>
          <a:prstGeom prst="rect">
            <a:avLst/>
          </a:prstGeom>
          <a:noFill/>
        </p:spPr>
        <p:txBody>
          <a:bodyPr wrap="square" rtlCol="0">
            <a:spAutoFit/>
          </a:bodyPr>
          <a:lstStyle/>
          <a:p>
            <a:pPr marL="1200150" lvl="1" indent="-171450">
              <a:lnSpc>
                <a:spcPct val="150000"/>
              </a:lnSpc>
              <a:buFont typeface="Wingdings" panose="05000000000000000000" pitchFamily="2" charset="2"/>
              <a:buChar char="§"/>
            </a:pPr>
            <a:r>
              <a:rPr lang="pt-PT" altLang="pt-PT" sz="1200" dirty="0">
                <a:cs typeface="Arial" panose="020B0604020202020204" pitchFamily="34" charset="0"/>
              </a:rPr>
              <a:t>Numero de elementos da amostra</a:t>
            </a:r>
          </a:p>
          <a:p>
            <a:pPr marL="1028700" lvl="1">
              <a:lnSpc>
                <a:spcPct val="150000"/>
              </a:lnSpc>
              <a:buFont typeface="Wingdings" panose="05000000000000000000" pitchFamily="2" charset="2"/>
              <a:buChar char="§"/>
            </a:pPr>
            <a:r>
              <a:rPr lang="pt-PT" altLang="pt-PT" sz="1200" dirty="0" err="1">
                <a:cs typeface="Arial" panose="020B0604020202020204" pitchFamily="34" charset="0"/>
              </a:rPr>
              <a:t>Minimo</a:t>
            </a:r>
            <a:r>
              <a:rPr lang="pt-PT" altLang="pt-PT" sz="1200" dirty="0">
                <a:cs typeface="Arial" panose="020B0604020202020204" pitchFamily="34" charset="0"/>
              </a:rPr>
              <a:t> (min) – valor menor da amostra</a:t>
            </a:r>
          </a:p>
          <a:p>
            <a:pPr marL="1028700" lvl="1">
              <a:lnSpc>
                <a:spcPct val="150000"/>
              </a:lnSpc>
              <a:buFont typeface="Wingdings" panose="05000000000000000000" pitchFamily="2" charset="2"/>
              <a:buChar char="§"/>
            </a:pPr>
            <a:r>
              <a:rPr lang="pt-PT" altLang="pt-PT" sz="1200" dirty="0">
                <a:cs typeface="Arial" panose="020B0604020202020204" pitchFamily="34" charset="0"/>
              </a:rPr>
              <a:t>Máximo (</a:t>
            </a:r>
            <a:r>
              <a:rPr lang="pt-PT" altLang="pt-PT" sz="1200" dirty="0" err="1">
                <a:cs typeface="Arial" panose="020B0604020202020204" pitchFamily="34" charset="0"/>
              </a:rPr>
              <a:t>max</a:t>
            </a:r>
            <a:r>
              <a:rPr lang="pt-PT" altLang="pt-PT" sz="1200" dirty="0">
                <a:cs typeface="Arial" panose="020B0604020202020204" pitchFamily="34" charset="0"/>
              </a:rPr>
              <a:t>) – valor maior da amostra</a:t>
            </a:r>
          </a:p>
          <a:p>
            <a:pPr marL="1028700" lvl="1">
              <a:lnSpc>
                <a:spcPct val="150000"/>
              </a:lnSpc>
              <a:buFont typeface="Wingdings" panose="05000000000000000000" pitchFamily="2" charset="2"/>
              <a:buChar char="§"/>
            </a:pPr>
            <a:r>
              <a:rPr lang="pt-PT" altLang="pt-PT" sz="1200" dirty="0">
                <a:cs typeface="Arial" panose="020B0604020202020204" pitchFamily="34" charset="0"/>
              </a:rPr>
              <a:t>Moda – valor mais comum da amostra</a:t>
            </a:r>
          </a:p>
          <a:p>
            <a:pPr marL="1028700" lvl="1">
              <a:lnSpc>
                <a:spcPct val="150000"/>
              </a:lnSpc>
              <a:buFont typeface="Wingdings" panose="05000000000000000000" pitchFamily="2" charset="2"/>
              <a:buChar char="§"/>
            </a:pPr>
            <a:r>
              <a:rPr lang="pt-PT" altLang="pt-PT" sz="1200" dirty="0">
                <a:cs typeface="Arial" panose="020B0604020202020204" pitchFamily="34" charset="0"/>
              </a:rPr>
              <a:t>Mediana – valor central da amostra</a:t>
            </a:r>
          </a:p>
          <a:p>
            <a:pPr marL="1028700" lvl="1">
              <a:lnSpc>
                <a:spcPct val="150000"/>
              </a:lnSpc>
              <a:buFont typeface="Wingdings" panose="05000000000000000000" pitchFamily="2" charset="2"/>
              <a:buChar char="§"/>
            </a:pPr>
            <a:r>
              <a:rPr lang="pt-PT" altLang="pt-PT" sz="1200" dirty="0">
                <a:cs typeface="Arial" panose="020B0604020202020204" pitchFamily="34" charset="0"/>
              </a:rPr>
              <a:t>Média – valor esperado de cada atributo </a:t>
            </a:r>
          </a:p>
          <a:p>
            <a:pPr marL="1028700" lvl="1">
              <a:lnSpc>
                <a:spcPct val="150000"/>
              </a:lnSpc>
              <a:buFont typeface="Wingdings" panose="05000000000000000000" pitchFamily="2" charset="2"/>
              <a:buChar char="§"/>
            </a:pPr>
            <a:r>
              <a:rPr lang="pt-PT" altLang="pt-PT" sz="1200" dirty="0">
                <a:cs typeface="Arial" panose="020B0604020202020204" pitchFamily="34" charset="0"/>
              </a:rPr>
              <a:t>1º/3º Quartil – 25% dos valores da amostra estão abaixo/acima deste valor </a:t>
            </a:r>
          </a:p>
          <a:p>
            <a:pPr marL="1028700" lvl="1">
              <a:lnSpc>
                <a:spcPct val="150000"/>
              </a:lnSpc>
              <a:buFont typeface="Wingdings" panose="05000000000000000000" pitchFamily="2" charset="2"/>
              <a:buChar char="§"/>
            </a:pPr>
            <a:r>
              <a:rPr lang="pt-PT" altLang="pt-PT" sz="1200" dirty="0">
                <a:cs typeface="Arial" panose="020B0604020202020204" pitchFamily="34" charset="0"/>
              </a:rPr>
              <a:t>Desvio Padrão</a:t>
            </a:r>
          </a:p>
          <a:p>
            <a:pPr marL="1028700" lvl="1">
              <a:lnSpc>
                <a:spcPct val="150000"/>
              </a:lnSpc>
              <a:buFont typeface="Wingdings" panose="05000000000000000000" pitchFamily="2" charset="2"/>
              <a:buChar char="§"/>
            </a:pPr>
            <a:r>
              <a:rPr lang="pt-PT" altLang="pt-PT" sz="1200" dirty="0">
                <a:cs typeface="Arial" panose="020B0604020202020204" pitchFamily="34" charset="0"/>
              </a:rPr>
              <a:t>Analisar a Distribuição Normal</a:t>
            </a:r>
          </a:p>
          <a:p>
            <a:pPr marL="1028700" lvl="1">
              <a:lnSpc>
                <a:spcPct val="150000"/>
              </a:lnSpc>
              <a:buFont typeface="Wingdings" panose="05000000000000000000" pitchFamily="2" charset="2"/>
              <a:buChar char="§"/>
            </a:pPr>
            <a:r>
              <a:rPr lang="pt-PT" altLang="pt-PT" sz="1200" dirty="0">
                <a:cs typeface="Arial" panose="020B0604020202020204" pitchFamily="34" charset="0"/>
              </a:rPr>
              <a:t>Analisar a Distribuição Binomial</a:t>
            </a:r>
          </a:p>
          <a:p>
            <a:pPr marL="1028700" lvl="1">
              <a:lnSpc>
                <a:spcPct val="150000"/>
              </a:lnSpc>
              <a:buFont typeface="Wingdings" panose="05000000000000000000" pitchFamily="2" charset="2"/>
              <a:buChar char="§"/>
            </a:pPr>
            <a:r>
              <a:rPr lang="pt-PT" altLang="pt-PT" sz="1200" dirty="0" err="1">
                <a:cs typeface="Arial" panose="020B0604020202020204" pitchFamily="34" charset="0"/>
              </a:rPr>
              <a:t>Poisson</a:t>
            </a:r>
            <a:r>
              <a:rPr lang="pt-PT" altLang="pt-PT" sz="1200" dirty="0">
                <a:cs typeface="Arial" panose="020B0604020202020204" pitchFamily="34" charset="0"/>
              </a:rPr>
              <a:t> -  deveras utilizada  em simulações de tempos </a:t>
            </a:r>
          </a:p>
          <a:p>
            <a:pPr marL="1028700" lvl="1">
              <a:lnSpc>
                <a:spcPct val="150000"/>
              </a:lnSpc>
              <a:buFont typeface="Wingdings" panose="05000000000000000000" pitchFamily="2" charset="2"/>
              <a:buChar char="§"/>
            </a:pPr>
            <a:r>
              <a:rPr lang="pt-PT" altLang="pt-PT" sz="1200" dirty="0">
                <a:cs typeface="Arial" panose="020B0604020202020204" pitchFamily="34" charset="0"/>
              </a:rPr>
              <a:t>T-</a:t>
            </a:r>
            <a:r>
              <a:rPr lang="pt-PT" altLang="pt-PT" sz="1200" dirty="0" err="1">
                <a:cs typeface="Arial" panose="020B0604020202020204" pitchFamily="34" charset="0"/>
              </a:rPr>
              <a:t>student</a:t>
            </a:r>
            <a:r>
              <a:rPr lang="pt-PT" altLang="pt-PT" sz="1200" dirty="0">
                <a:cs typeface="Arial" panose="020B0604020202020204" pitchFamily="34" charset="0"/>
              </a:rPr>
              <a:t> – utilizada quando não se sabe qual o valor do desvio padrão da população original</a:t>
            </a:r>
          </a:p>
          <a:p>
            <a:pPr marL="1028700" lvl="1">
              <a:lnSpc>
                <a:spcPct val="150000"/>
              </a:lnSpc>
              <a:buFont typeface="Wingdings" panose="05000000000000000000" pitchFamily="2" charset="2"/>
              <a:buChar char="§"/>
            </a:pPr>
            <a:r>
              <a:rPr lang="pt-PT" altLang="pt-PT" sz="1200" dirty="0">
                <a:cs typeface="Arial" panose="020B0604020202020204" pitchFamily="34" charset="0"/>
              </a:rPr>
              <a:t>Histogramas</a:t>
            </a:r>
          </a:p>
          <a:p>
            <a:pPr marL="1028700" lvl="1">
              <a:lnSpc>
                <a:spcPct val="150000"/>
              </a:lnSpc>
              <a:buFont typeface="Wingdings" panose="05000000000000000000" pitchFamily="2" charset="2"/>
              <a:buChar char="§"/>
            </a:pPr>
            <a:r>
              <a:rPr lang="pt-PT" altLang="pt-PT" sz="1200" dirty="0">
                <a:cs typeface="Arial" panose="020B0604020202020204" pitchFamily="34" charset="0"/>
              </a:rPr>
              <a:t> </a:t>
            </a:r>
            <a:r>
              <a:rPr lang="pt-PT" altLang="pt-PT" sz="1200" dirty="0" err="1">
                <a:cs typeface="Arial" panose="020B0604020202020204" pitchFamily="34" charset="0"/>
              </a:rPr>
              <a:t>HeatMap</a:t>
            </a:r>
            <a:endParaRPr lang="pt-PT" altLang="pt-PT" sz="1200" dirty="0">
              <a:cs typeface="Arial" panose="020B0604020202020204" pitchFamily="34" charset="0"/>
            </a:endParaRPr>
          </a:p>
          <a:p>
            <a:pPr marL="1028700" lvl="1">
              <a:lnSpc>
                <a:spcPct val="150000"/>
              </a:lnSpc>
              <a:buFont typeface="Wingdings" panose="05000000000000000000" pitchFamily="2" charset="2"/>
              <a:buChar char="§"/>
            </a:pPr>
            <a:r>
              <a:rPr lang="pt-PT" altLang="pt-PT" sz="1200" dirty="0" err="1">
                <a:cs typeface="Arial" panose="020B0604020202020204" pitchFamily="34" charset="0"/>
              </a:rPr>
              <a:t>Scatterplot</a:t>
            </a:r>
            <a:r>
              <a:rPr lang="pt-PT" altLang="pt-PT" sz="1200" dirty="0">
                <a:cs typeface="Arial" panose="020B0604020202020204" pitchFamily="34" charset="0"/>
              </a:rPr>
              <a:t> </a:t>
            </a:r>
            <a:r>
              <a:rPr lang="pt-PT" altLang="pt-PT" sz="1200" dirty="0" err="1">
                <a:cs typeface="Arial" panose="020B0604020202020204" pitchFamily="34" charset="0"/>
              </a:rPr>
              <a:t>Matrix</a:t>
            </a:r>
            <a:endParaRPr lang="pt-PT" altLang="pt-PT" sz="1200" dirty="0">
              <a:cs typeface="Arial" panose="020B0604020202020204" pitchFamily="34" charset="0"/>
            </a:endParaRPr>
          </a:p>
          <a:p>
            <a:pPr marL="1028700" lvl="1">
              <a:lnSpc>
                <a:spcPct val="150000"/>
              </a:lnSpc>
              <a:buFont typeface="Wingdings" panose="05000000000000000000" pitchFamily="2" charset="2"/>
              <a:buChar char="§"/>
            </a:pPr>
            <a:r>
              <a:rPr lang="pt-PT" altLang="pt-PT" sz="1200" dirty="0">
                <a:cs typeface="Arial" panose="020B0604020202020204" pitchFamily="34" charset="0"/>
              </a:rPr>
              <a:t>Regressão Linear e </a:t>
            </a:r>
            <a:r>
              <a:rPr lang="pt-PT" altLang="pt-PT" sz="1200" dirty="0" err="1">
                <a:cs typeface="Arial" panose="020B0604020202020204" pitchFamily="34" charset="0"/>
              </a:rPr>
              <a:t>Logistica</a:t>
            </a:r>
            <a:endParaRPr lang="pt-PT" altLang="pt-PT" sz="1200" dirty="0">
              <a:cs typeface="Arial" panose="020B0604020202020204" pitchFamily="34" charset="0"/>
            </a:endParaRPr>
          </a:p>
          <a:p>
            <a:pPr marL="1028700" lvl="1">
              <a:lnSpc>
                <a:spcPct val="150000"/>
              </a:lnSpc>
              <a:buFont typeface="Wingdings" panose="05000000000000000000" pitchFamily="2" charset="2"/>
              <a:buChar char="§"/>
            </a:pPr>
            <a:r>
              <a:rPr lang="pt-PT" altLang="pt-PT" sz="1200" dirty="0">
                <a:cs typeface="Arial" panose="020B0604020202020204" pitchFamily="34" charset="0"/>
              </a:rPr>
              <a:t>Arvores de Decisão</a:t>
            </a:r>
            <a:endParaRPr lang="pt-PT" altLang="pt-PT" sz="1800" dirty="0">
              <a:cs typeface="Arial" panose="020B0604020202020204" pitchFamily="34" charset="0"/>
            </a:endParaRPr>
          </a:p>
          <a:p>
            <a:endParaRPr lang="pt-PT" dirty="0"/>
          </a:p>
        </p:txBody>
      </p:sp>
      <p:sp>
        <p:nvSpPr>
          <p:cNvPr id="4" name="CaixaDeTexto 3">
            <a:extLst>
              <a:ext uri="{FF2B5EF4-FFF2-40B4-BE49-F238E27FC236}">
                <a16:creationId xmlns:a16="http://schemas.microsoft.com/office/drawing/2014/main" id="{23D00C6F-3254-2467-E15C-4D998E09C036}"/>
              </a:ext>
            </a:extLst>
          </p:cNvPr>
          <p:cNvSpPr txBox="1"/>
          <p:nvPr/>
        </p:nvSpPr>
        <p:spPr>
          <a:xfrm>
            <a:off x="101225" y="1170723"/>
            <a:ext cx="8890375" cy="369332"/>
          </a:xfrm>
          <a:prstGeom prst="rect">
            <a:avLst/>
          </a:prstGeom>
          <a:noFill/>
        </p:spPr>
        <p:txBody>
          <a:bodyPr wrap="square" rtlCol="0">
            <a:spAutoFit/>
          </a:bodyPr>
          <a:lstStyle/>
          <a:p>
            <a:pPr marL="285750" indent="-285750">
              <a:buFont typeface="Wingdings" panose="05000000000000000000" pitchFamily="2" charset="2"/>
              <a:buChar char="§"/>
            </a:pPr>
            <a:r>
              <a:rPr lang="pt-PT" dirty="0"/>
              <a:t>Informação a Analisar Estatisticamente</a:t>
            </a:r>
          </a:p>
        </p:txBody>
      </p:sp>
    </p:spTree>
    <p:extLst>
      <p:ext uri="{BB962C8B-B14F-4D97-AF65-F5344CB8AC3E}">
        <p14:creationId xmlns:p14="http://schemas.microsoft.com/office/powerpoint/2010/main" val="1538090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30196-64F3-F477-6AD6-26F149F0E1EA}"/>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D040694-73CA-995A-A971-6479E21557FB}"/>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884A054-F2BC-8910-81DA-64FA433C6CAD}"/>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69265FEA-27EB-C0FA-600A-B40D44B08EFC}"/>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FE7DE418-1022-296C-AB0D-31F3DCF5B9D4}"/>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8A10CE6F-BB62-9D80-3528-D94CF7A22E5A}"/>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F6D2883-7068-05F1-D848-4C06C428B6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5D56E99-3610-DDC1-EEC5-485CD13EEE4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9096D29-5A0B-E432-D533-60AE37B96A9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30</a:t>
            </a:fld>
            <a:r>
              <a:rPr lang="pt-PT" sz="1000" dirty="0"/>
              <a:t> -</a:t>
            </a:r>
          </a:p>
        </p:txBody>
      </p:sp>
      <p:pic>
        <p:nvPicPr>
          <p:cNvPr id="17" name="Imagem 16">
            <a:extLst>
              <a:ext uri="{FF2B5EF4-FFF2-40B4-BE49-F238E27FC236}">
                <a16:creationId xmlns:a16="http://schemas.microsoft.com/office/drawing/2014/main" id="{E154BA00-E8C3-66C2-6BF0-72D417887B11}"/>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202B1D29-C6C0-45E2-33C9-3C623670E65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D93DDEE1-BA26-DA3D-1D72-267E36EDA7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FCAC5BC6-AD9A-BE39-8E28-19181D929031}"/>
              </a:ext>
            </a:extLst>
          </p:cNvPr>
          <p:cNvPicPr>
            <a:picLocks noChangeAspect="1"/>
          </p:cNvPicPr>
          <p:nvPr/>
        </p:nvPicPr>
        <p:blipFill>
          <a:blip r:embed="rId7"/>
          <a:stretch>
            <a:fillRect/>
          </a:stretch>
        </p:blipFill>
        <p:spPr>
          <a:xfrm>
            <a:off x="609600" y="2155206"/>
            <a:ext cx="7924800" cy="2313596"/>
          </a:xfrm>
          <a:prstGeom prst="rect">
            <a:avLst/>
          </a:prstGeom>
        </p:spPr>
      </p:pic>
    </p:spTree>
    <p:extLst>
      <p:ext uri="{BB962C8B-B14F-4D97-AF65-F5344CB8AC3E}">
        <p14:creationId xmlns:p14="http://schemas.microsoft.com/office/powerpoint/2010/main" val="942918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44B6E-6D61-6479-3AA1-28157AC1733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7F2C00E7-D66B-A5AC-A0C9-EC11818CEC5B}"/>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B76F738B-C862-ED2C-5EE6-1EDD54671D10}"/>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135AAA61-B3F2-068D-729D-92E7C2EE959C}"/>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C17DF739-49D4-5DE5-38F1-CD8B999E2270}"/>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EB76659B-E084-2BFA-4252-2771C8F6186E}"/>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DB7390B7-8128-0FF4-8289-076E64B623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57F9CDD6-1E4D-B8EC-8E6C-9948A9DF96DE}"/>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B20C28B-6A7C-3F4B-A6C8-F53ACBCB6D0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31</a:t>
            </a:fld>
            <a:r>
              <a:rPr lang="pt-PT" sz="1000" dirty="0"/>
              <a:t> -</a:t>
            </a:r>
          </a:p>
        </p:txBody>
      </p:sp>
      <p:pic>
        <p:nvPicPr>
          <p:cNvPr id="17" name="Imagem 16">
            <a:extLst>
              <a:ext uri="{FF2B5EF4-FFF2-40B4-BE49-F238E27FC236}">
                <a16:creationId xmlns:a16="http://schemas.microsoft.com/office/drawing/2014/main" id="{E8776407-78A9-C1B7-9929-E914CE9583EE}"/>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F3F98978-1DCD-4CEC-88D6-22286654F26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22DA977-9CCB-2539-6B9F-2F9C1A782F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17C2C1FB-6021-B33F-3C33-6B89D49EE1E5}"/>
              </a:ext>
            </a:extLst>
          </p:cNvPr>
          <p:cNvPicPr>
            <a:picLocks noChangeAspect="1"/>
          </p:cNvPicPr>
          <p:nvPr/>
        </p:nvPicPr>
        <p:blipFill>
          <a:blip r:embed="rId7"/>
          <a:stretch>
            <a:fillRect/>
          </a:stretch>
        </p:blipFill>
        <p:spPr>
          <a:xfrm>
            <a:off x="1219200" y="1090846"/>
            <a:ext cx="5792418" cy="5297691"/>
          </a:xfrm>
          <a:prstGeom prst="rect">
            <a:avLst/>
          </a:prstGeom>
        </p:spPr>
      </p:pic>
    </p:spTree>
    <p:extLst>
      <p:ext uri="{BB962C8B-B14F-4D97-AF65-F5344CB8AC3E}">
        <p14:creationId xmlns:p14="http://schemas.microsoft.com/office/powerpoint/2010/main" val="193367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B2483-0623-56CF-9F1C-1465393DF62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82B80F4-B36D-E6DF-7D22-5164849FC61D}"/>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7DFFDC1-D893-2D90-3C24-10ED6CDF01C1}"/>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13987B9F-837B-F1DE-03AA-487985B4E69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D4C53D20-48C5-DE48-BD75-7E34E68D61C0}"/>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438F866C-D9AD-B828-3984-3BC7AA449005}"/>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DBED8AFC-449F-DE5B-A2B2-A400142051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E99224E-9227-2343-FC19-5D86441B38D4}"/>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1DF26F0B-29C3-596B-B95E-A39CF768B204}"/>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32</a:t>
            </a:fld>
            <a:r>
              <a:rPr lang="pt-PT" sz="1000" dirty="0"/>
              <a:t> -</a:t>
            </a:r>
          </a:p>
        </p:txBody>
      </p:sp>
      <p:pic>
        <p:nvPicPr>
          <p:cNvPr id="17" name="Imagem 16">
            <a:extLst>
              <a:ext uri="{FF2B5EF4-FFF2-40B4-BE49-F238E27FC236}">
                <a16:creationId xmlns:a16="http://schemas.microsoft.com/office/drawing/2014/main" id="{9BC9D06F-56F3-5821-31BC-396487BBCC6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C3DDE30-6DF1-535E-5CA1-539271E396C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5B9A56E-639B-8300-B6F1-B586B89A97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ED496065-2478-CFC1-19F5-DF4018C4F7A0}"/>
              </a:ext>
            </a:extLst>
          </p:cNvPr>
          <p:cNvSpPr txBox="1"/>
          <p:nvPr/>
        </p:nvSpPr>
        <p:spPr>
          <a:xfrm>
            <a:off x="260350" y="1371601"/>
            <a:ext cx="8623300" cy="4862870"/>
          </a:xfrm>
          <a:prstGeom prst="rect">
            <a:avLst/>
          </a:prstGeom>
          <a:noFill/>
        </p:spPr>
        <p:txBody>
          <a:bodyPr wrap="square" rtlCol="0">
            <a:spAutoFit/>
          </a:bodyPr>
          <a:lstStyle/>
          <a:p>
            <a:r>
              <a:rPr lang="pt-PT" dirty="0"/>
              <a:t>Análise do </a:t>
            </a:r>
            <a:r>
              <a:rPr lang="pt-PT" dirty="0" err="1"/>
              <a:t>HeatMap</a:t>
            </a:r>
            <a:endParaRPr lang="pt-PT" dirty="0"/>
          </a:p>
          <a:p>
            <a:endParaRPr lang="pt-PT" dirty="0"/>
          </a:p>
          <a:p>
            <a:pPr marL="285750"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sz="1600" b="1" dirty="0" err="1"/>
              <a:t>Appliances</a:t>
            </a:r>
            <a:r>
              <a:rPr lang="pt-PT" sz="1600" b="1" dirty="0"/>
              <a:t> e </a:t>
            </a:r>
            <a:r>
              <a:rPr lang="pt-PT" sz="1600" b="1" dirty="0" err="1"/>
              <a:t>Lights</a:t>
            </a:r>
            <a:r>
              <a:rPr lang="pt-PT" sz="1600" dirty="0"/>
              <a:t>: Há uma correlação moderadamente positiva entre '</a:t>
            </a:r>
            <a:r>
              <a:rPr lang="pt-PT" sz="1600" dirty="0" err="1"/>
              <a:t>Appliances</a:t>
            </a:r>
            <a:r>
              <a:rPr lang="pt-PT" sz="1600" dirty="0"/>
              <a:t>' e '</a:t>
            </a:r>
            <a:r>
              <a:rPr lang="pt-PT" sz="1600" dirty="0" err="1"/>
              <a:t>lights</a:t>
            </a:r>
            <a:r>
              <a:rPr lang="pt-PT" sz="1600" dirty="0"/>
              <a:t>', o que pode indicar que quando mais luzes estão acesas, mais aparelhos tendem a ser usados, ou vice-versa.</a:t>
            </a:r>
          </a:p>
          <a:p>
            <a:pPr marL="742950" lvl="1" indent="-285750">
              <a:buFont typeface="Wingdings" panose="05000000000000000000" pitchFamily="2" charset="2"/>
              <a:buChar char="§"/>
            </a:pPr>
            <a:endParaRPr lang="pt-PT" sz="1600" dirty="0"/>
          </a:p>
          <a:p>
            <a:pPr marL="742950" lvl="1" indent="-285750">
              <a:buFont typeface="Wingdings" panose="05000000000000000000" pitchFamily="2" charset="2"/>
              <a:buChar char="§"/>
            </a:pPr>
            <a:r>
              <a:rPr lang="pt-PT" sz="1600" b="1" dirty="0"/>
              <a:t>Temperaturas e Umidades</a:t>
            </a:r>
            <a:r>
              <a:rPr lang="pt-PT" sz="1600" dirty="0"/>
              <a:t>: Existe uma correlação clara entre as variáveis de temperatura e umidade, o que é esperado, pois ambas estão intimamente ligadas às condições ambientais internas. Temperaturas mais altas em alguns locais podem estar correlacionadas com menores níveis de umidade (devido ao efeito de evaporação).</a:t>
            </a:r>
          </a:p>
          <a:p>
            <a:pPr marL="742950" lvl="1" indent="-285750">
              <a:buFont typeface="Wingdings" panose="05000000000000000000" pitchFamily="2" charset="2"/>
              <a:buChar char="§"/>
            </a:pPr>
            <a:endParaRPr lang="pt-PT" sz="1600" dirty="0"/>
          </a:p>
          <a:p>
            <a:pPr marL="742950" lvl="1" indent="-285750">
              <a:buFont typeface="Wingdings" panose="05000000000000000000" pitchFamily="2" charset="2"/>
              <a:buChar char="§"/>
            </a:pPr>
            <a:r>
              <a:rPr lang="pt-PT" sz="1600" b="1" dirty="0"/>
              <a:t>Condições Externas (</a:t>
            </a:r>
            <a:r>
              <a:rPr lang="pt-PT" sz="1600" b="1" dirty="0" err="1"/>
              <a:t>T_out</a:t>
            </a:r>
            <a:r>
              <a:rPr lang="pt-PT" sz="1600" b="1" dirty="0"/>
              <a:t>, </a:t>
            </a:r>
            <a:r>
              <a:rPr lang="pt-PT" sz="1600" b="1" dirty="0" err="1"/>
              <a:t>RH_out</a:t>
            </a:r>
            <a:r>
              <a:rPr lang="pt-PT" sz="1600" b="1" dirty="0"/>
              <a:t>)</a:t>
            </a:r>
            <a:r>
              <a:rPr lang="pt-PT" sz="1600" dirty="0"/>
              <a:t>: Temperatura externa (</a:t>
            </a:r>
            <a:r>
              <a:rPr lang="pt-PT" sz="1600" dirty="0" err="1"/>
              <a:t>T_out</a:t>
            </a:r>
            <a:r>
              <a:rPr lang="pt-PT" sz="1600" dirty="0"/>
              <a:t>) e umidade externa (</a:t>
            </a:r>
            <a:r>
              <a:rPr lang="pt-PT" sz="1600" dirty="0" err="1"/>
              <a:t>RH_out</a:t>
            </a:r>
            <a:r>
              <a:rPr lang="pt-PT" sz="1600" dirty="0"/>
              <a:t>) também mostram correlações com várias variáveis internas, o que sugere que as condições externas influenciam significativamente o ambiente interno.</a:t>
            </a:r>
          </a:p>
          <a:p>
            <a:pPr marL="742950" lvl="1" indent="-285750">
              <a:buFont typeface="Wingdings" panose="05000000000000000000" pitchFamily="2" charset="2"/>
              <a:buChar char="§"/>
            </a:pPr>
            <a:endParaRPr lang="pt-PT" sz="1600" dirty="0"/>
          </a:p>
          <a:p>
            <a:pPr marL="742950" lvl="1" indent="-285750">
              <a:buFont typeface="Wingdings" panose="05000000000000000000" pitchFamily="2" charset="2"/>
              <a:buChar char="§"/>
            </a:pPr>
            <a:r>
              <a:rPr lang="pt-PT" sz="1600" b="1" dirty="0"/>
              <a:t>Pressão Atmosférica (</a:t>
            </a:r>
            <a:r>
              <a:rPr lang="pt-PT" sz="1600" b="1" dirty="0" err="1"/>
              <a:t>Press_mm_hg</a:t>
            </a:r>
            <a:r>
              <a:rPr lang="pt-PT" sz="1600" b="1" dirty="0"/>
              <a:t>)</a:t>
            </a:r>
            <a:r>
              <a:rPr lang="pt-PT" sz="1600" dirty="0"/>
              <a:t>: Mostra correlações muito baixas ou insignificantes com muitas das outras variáveis, sugerindo que a pressão atmosférica tem pouco efeito direto sobre o consumo de energia e as condições ambientais medidas.</a:t>
            </a:r>
          </a:p>
        </p:txBody>
      </p:sp>
    </p:spTree>
    <p:extLst>
      <p:ext uri="{BB962C8B-B14F-4D97-AF65-F5344CB8AC3E}">
        <p14:creationId xmlns:p14="http://schemas.microsoft.com/office/powerpoint/2010/main" val="388077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C35FC-3335-931A-55FA-7EDFBECACC94}"/>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A2C04CC9-7127-985A-74C2-58AD45CE3684}"/>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3517EC4E-22D8-158E-363C-C8CE8FCD83B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1EAB87FE-3773-B222-7304-BA1957501979}"/>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770344B9-7F51-EFFA-0F7B-CBBE105C5CD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7F5CD6BD-7026-3F8E-6F72-683A2600920C}"/>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988155E9-544C-E2A1-7CF8-8E14CD1711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C06EDB0D-5DC4-9341-E158-AA07BA63A86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F9ABE1C0-4905-B7F9-B70F-838F81A8D151}"/>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33</a:t>
            </a:fld>
            <a:r>
              <a:rPr lang="pt-PT" sz="1000" dirty="0"/>
              <a:t> -</a:t>
            </a:r>
          </a:p>
        </p:txBody>
      </p:sp>
      <p:pic>
        <p:nvPicPr>
          <p:cNvPr id="17" name="Imagem 16">
            <a:extLst>
              <a:ext uri="{FF2B5EF4-FFF2-40B4-BE49-F238E27FC236}">
                <a16:creationId xmlns:a16="http://schemas.microsoft.com/office/drawing/2014/main" id="{CA5B5C0B-07DD-19C4-B8AE-7C3D6325D1FD}"/>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FF7708D-F6DB-6766-ADFA-7F331F117A6A}"/>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65888540-FB53-E1C7-A7FE-77FEA33AA5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3B3BADA6-7F4A-7354-646C-39C906A2ADED}"/>
              </a:ext>
            </a:extLst>
          </p:cNvPr>
          <p:cNvPicPr>
            <a:picLocks noChangeAspect="1"/>
          </p:cNvPicPr>
          <p:nvPr/>
        </p:nvPicPr>
        <p:blipFill>
          <a:blip r:embed="rId7"/>
          <a:stretch>
            <a:fillRect/>
          </a:stretch>
        </p:blipFill>
        <p:spPr>
          <a:xfrm>
            <a:off x="836017" y="1792375"/>
            <a:ext cx="6934200" cy="3479265"/>
          </a:xfrm>
          <a:prstGeom prst="rect">
            <a:avLst/>
          </a:prstGeom>
        </p:spPr>
      </p:pic>
    </p:spTree>
    <p:extLst>
      <p:ext uri="{BB962C8B-B14F-4D97-AF65-F5344CB8AC3E}">
        <p14:creationId xmlns:p14="http://schemas.microsoft.com/office/powerpoint/2010/main" val="2413129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A5FE4-D448-336C-0256-0132E047EF39}"/>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BB939302-1EB9-DBC4-ACDD-29261125343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725A448C-290C-8A08-5D18-D694257C0D0C}"/>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0BB7F64D-7BB5-11C6-CF7C-C43AE569B243}"/>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D793ED57-6B4B-CDF8-D9D3-A9BE3A27F84E}"/>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0A6E8E9-432A-55A7-151A-7204E0E3F7E0}"/>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76D7EA05-B1E0-99BF-927E-6C64306797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D1A2EAF-38E3-5F4F-B10F-7E4019B1CE4E}"/>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37510C02-218F-848D-53EE-4082CB0F5C19}"/>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34</a:t>
            </a:fld>
            <a:r>
              <a:rPr lang="pt-PT" sz="1000" dirty="0"/>
              <a:t> -</a:t>
            </a:r>
          </a:p>
        </p:txBody>
      </p:sp>
      <p:pic>
        <p:nvPicPr>
          <p:cNvPr id="17" name="Imagem 16">
            <a:extLst>
              <a:ext uri="{FF2B5EF4-FFF2-40B4-BE49-F238E27FC236}">
                <a16:creationId xmlns:a16="http://schemas.microsoft.com/office/drawing/2014/main" id="{E5CAADA3-037E-4500-4EB4-1B22253C116F}"/>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EC97597-7BCB-18A3-CFF3-5F79054CBCCB}"/>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D92EE59-C424-1008-3AB8-2B48E6D7B9C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2FF3D093-FC78-51FF-54D2-A3CF31BBA1BE}"/>
              </a:ext>
            </a:extLst>
          </p:cNvPr>
          <p:cNvPicPr>
            <a:picLocks noChangeAspect="1"/>
          </p:cNvPicPr>
          <p:nvPr/>
        </p:nvPicPr>
        <p:blipFill>
          <a:blip r:embed="rId7"/>
          <a:stretch>
            <a:fillRect/>
          </a:stretch>
        </p:blipFill>
        <p:spPr>
          <a:xfrm>
            <a:off x="1257300" y="1755961"/>
            <a:ext cx="6629400" cy="3502931"/>
          </a:xfrm>
          <a:prstGeom prst="rect">
            <a:avLst/>
          </a:prstGeom>
        </p:spPr>
      </p:pic>
    </p:spTree>
    <p:extLst>
      <p:ext uri="{BB962C8B-B14F-4D97-AF65-F5344CB8AC3E}">
        <p14:creationId xmlns:p14="http://schemas.microsoft.com/office/powerpoint/2010/main" val="3395436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5078C-2136-19CC-1464-9B82C5ED6369}"/>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43C8BE3-91B6-62AB-68E4-6BDBDB60DB3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9F10D24F-BF9D-4E94-FD6A-8F0C56D86B7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0C746D09-D9B0-6B88-2138-2CBDAD99CF7D}"/>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F65C0074-3DD0-B3B4-6ED7-37FD266AB6FF}"/>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F1ACE59-05FB-245F-0F88-C6B191486C9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C2FBCB9D-E190-15F6-63DC-E65C80BC45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553247EB-5708-8CC1-EE65-A986761E527C}"/>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CDFBFDCD-BD32-F5ED-54B0-5F8BF356BE6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35</a:t>
            </a:fld>
            <a:r>
              <a:rPr lang="pt-PT" sz="1000" dirty="0"/>
              <a:t> -</a:t>
            </a:r>
          </a:p>
        </p:txBody>
      </p:sp>
      <p:pic>
        <p:nvPicPr>
          <p:cNvPr id="17" name="Imagem 16">
            <a:extLst>
              <a:ext uri="{FF2B5EF4-FFF2-40B4-BE49-F238E27FC236}">
                <a16:creationId xmlns:a16="http://schemas.microsoft.com/office/drawing/2014/main" id="{AF0C22BB-1C96-29CA-A5DA-22275A087A0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3DDB944-46BE-DBE6-650D-4F3D5465AC6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2EEC090-BA9B-4E44-E227-CC24D0DAD8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1C6409EF-61EE-CFAC-0722-C58FB2DD2A46}"/>
              </a:ext>
            </a:extLst>
          </p:cNvPr>
          <p:cNvPicPr>
            <a:picLocks noChangeAspect="1"/>
          </p:cNvPicPr>
          <p:nvPr/>
        </p:nvPicPr>
        <p:blipFill>
          <a:blip r:embed="rId7"/>
          <a:stretch>
            <a:fillRect/>
          </a:stretch>
        </p:blipFill>
        <p:spPr>
          <a:xfrm>
            <a:off x="79870" y="2174438"/>
            <a:ext cx="4605338" cy="2807831"/>
          </a:xfrm>
          <a:prstGeom prst="rect">
            <a:avLst/>
          </a:prstGeom>
        </p:spPr>
      </p:pic>
      <p:pic>
        <p:nvPicPr>
          <p:cNvPr id="6" name="Imagem 5">
            <a:extLst>
              <a:ext uri="{FF2B5EF4-FFF2-40B4-BE49-F238E27FC236}">
                <a16:creationId xmlns:a16="http://schemas.microsoft.com/office/drawing/2014/main" id="{D8734C74-54D4-2A2C-FAFA-D9D818D952F5}"/>
              </a:ext>
            </a:extLst>
          </p:cNvPr>
          <p:cNvPicPr>
            <a:picLocks noChangeAspect="1"/>
          </p:cNvPicPr>
          <p:nvPr/>
        </p:nvPicPr>
        <p:blipFill>
          <a:blip r:embed="rId8"/>
          <a:stretch>
            <a:fillRect/>
          </a:stretch>
        </p:blipFill>
        <p:spPr>
          <a:xfrm>
            <a:off x="4682750" y="2196380"/>
            <a:ext cx="4224338" cy="2798373"/>
          </a:xfrm>
          <a:prstGeom prst="rect">
            <a:avLst/>
          </a:prstGeom>
        </p:spPr>
      </p:pic>
    </p:spTree>
    <p:extLst>
      <p:ext uri="{BB962C8B-B14F-4D97-AF65-F5344CB8AC3E}">
        <p14:creationId xmlns:p14="http://schemas.microsoft.com/office/powerpoint/2010/main" val="2974126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107C7-B0A3-D080-5C26-7FD3D211693C}"/>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5206BA29-D7FB-96C8-B839-1A62BECEAE34}"/>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1848C71B-DDDB-7277-8A2A-44351E360042}"/>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EAE421BF-2EA9-6009-F0A3-ABA504EA5EA3}"/>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6171DAE-5282-7736-C184-1A46101F5810}"/>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A245DFB9-CBC7-CEDA-0E32-D8D5174AE0C2}"/>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B65A2FBB-8C9C-5E2A-C7A8-5C09F48BF1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EB5A172-734A-FE84-7F00-024836421E30}"/>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3B92E80-2686-9B50-63DF-6B5FC0C964E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36</a:t>
            </a:fld>
            <a:r>
              <a:rPr lang="pt-PT" sz="1000" dirty="0"/>
              <a:t> -</a:t>
            </a:r>
          </a:p>
        </p:txBody>
      </p:sp>
      <p:pic>
        <p:nvPicPr>
          <p:cNvPr id="17" name="Imagem 16">
            <a:extLst>
              <a:ext uri="{FF2B5EF4-FFF2-40B4-BE49-F238E27FC236}">
                <a16:creationId xmlns:a16="http://schemas.microsoft.com/office/drawing/2014/main" id="{DAA376EE-FF79-8FB1-56A4-560390570489}"/>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3E0DD710-DB26-59D3-CA81-466807C79E5D}"/>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0EFEA455-CFFC-015F-F66C-84FB90A0C3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402BCA13-146D-7D46-7123-DB783AEFEA16}"/>
              </a:ext>
            </a:extLst>
          </p:cNvPr>
          <p:cNvSpPr txBox="1"/>
          <p:nvPr/>
        </p:nvSpPr>
        <p:spPr>
          <a:xfrm>
            <a:off x="238125" y="1371600"/>
            <a:ext cx="8677275" cy="4801314"/>
          </a:xfrm>
          <a:prstGeom prst="rect">
            <a:avLst/>
          </a:prstGeom>
          <a:noFill/>
        </p:spPr>
        <p:txBody>
          <a:bodyPr wrap="square" rtlCol="0">
            <a:spAutoFit/>
          </a:bodyPr>
          <a:lstStyle/>
          <a:p>
            <a:r>
              <a:rPr lang="pt-PT" dirty="0"/>
              <a:t>Analise da regressão linear e logística:</a:t>
            </a:r>
          </a:p>
          <a:p>
            <a:endParaRPr lang="pt-PT" dirty="0"/>
          </a:p>
          <a:p>
            <a:r>
              <a:rPr lang="pt-PT" dirty="0"/>
              <a:t>Analise do </a:t>
            </a:r>
            <a:r>
              <a:rPr lang="pt-PT" dirty="0" err="1"/>
              <a:t>Grafico</a:t>
            </a:r>
            <a:endParaRPr lang="pt-PT" dirty="0"/>
          </a:p>
          <a:p>
            <a:endParaRPr lang="pt-PT" dirty="0"/>
          </a:p>
          <a:p>
            <a:pPr marL="742950" lvl="1" indent="-285750">
              <a:buFont typeface="Wingdings" panose="05000000000000000000" pitchFamily="2" charset="2"/>
              <a:buChar char="§"/>
            </a:pPr>
            <a:r>
              <a:rPr lang="pt-PT" b="1" dirty="0"/>
              <a:t>Dados Reais (pontos vermelhos)</a:t>
            </a:r>
            <a:r>
              <a:rPr lang="pt-PT" dirty="0"/>
              <a:t>: Representam a relação entre T1 e o consumo de energia dos aparelhos. A dispersão indica uma relação potencialmente fraca, com uma grande variação no consumo de energia para temperaturas similares.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Regressão Linear (linha azul)</a:t>
            </a:r>
            <a:r>
              <a:rPr lang="pt-PT" dirty="0"/>
              <a:t>: A linha tenta modelar a relação entre T1 e o consumo de energia. A inclinação da linha sugere uma relação positiva, mas aparentemente fraca.</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Regressão Logística (linha verde tracejada)</a:t>
            </a:r>
            <a:r>
              <a:rPr lang="pt-PT" dirty="0"/>
              <a:t>: Representa a probabilidade de um evento específico (provavelmente um limite de consumo de energia) em relação à temperatura. O modelo logístico parece prever uma probabilidade quase constante, independente de T1, indicando que T1 por si só não é um bom preditor para o evento considerado.</a:t>
            </a:r>
          </a:p>
        </p:txBody>
      </p:sp>
    </p:spTree>
    <p:extLst>
      <p:ext uri="{BB962C8B-B14F-4D97-AF65-F5344CB8AC3E}">
        <p14:creationId xmlns:p14="http://schemas.microsoft.com/office/powerpoint/2010/main" val="81519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8A1B8-9CB4-196D-7D8D-7E12014CFEC9}"/>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A98077A8-9430-8270-41D0-A96E552B73A8}"/>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7A24041F-2F87-27B8-D70F-280E57A35C4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D77C25D5-041E-4134-A994-2D36F19748FD}"/>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168F93C-9DC6-1E9B-3A6A-50C6C8E0D3F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D406ECC6-93BB-8FB9-76D7-E5974ABE7787}"/>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CFE4531C-D2B3-A5EF-57A4-182AE5E83D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A97266D4-7B6F-ED8D-203D-B5AD563B41A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16D11C8E-15AC-8D2B-662B-1386CDF0BE5A}"/>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37</a:t>
            </a:fld>
            <a:r>
              <a:rPr lang="pt-PT" sz="1000" dirty="0"/>
              <a:t> -</a:t>
            </a:r>
          </a:p>
        </p:txBody>
      </p:sp>
      <p:pic>
        <p:nvPicPr>
          <p:cNvPr id="17" name="Imagem 16">
            <a:extLst>
              <a:ext uri="{FF2B5EF4-FFF2-40B4-BE49-F238E27FC236}">
                <a16:creationId xmlns:a16="http://schemas.microsoft.com/office/drawing/2014/main" id="{A3532685-0525-EE39-84D2-471121ED543F}"/>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DFEA115-BCEA-E52B-224D-0355F151CD0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5B3F30CE-9E7B-DC4E-37D5-2F509E4026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BB76A200-4468-FD6F-12E4-05479585E9BE}"/>
              </a:ext>
            </a:extLst>
          </p:cNvPr>
          <p:cNvSpPr txBox="1"/>
          <p:nvPr/>
        </p:nvSpPr>
        <p:spPr>
          <a:xfrm>
            <a:off x="238125" y="1371600"/>
            <a:ext cx="8677275" cy="4247317"/>
          </a:xfrm>
          <a:prstGeom prst="rect">
            <a:avLst/>
          </a:prstGeom>
          <a:noFill/>
        </p:spPr>
        <p:txBody>
          <a:bodyPr wrap="square" rtlCol="0">
            <a:spAutoFit/>
          </a:bodyPr>
          <a:lstStyle/>
          <a:p>
            <a:r>
              <a:rPr lang="pt-PT" dirty="0"/>
              <a:t>Análise dos Resultados da Regressão Linear (OLS):</a:t>
            </a:r>
          </a:p>
          <a:p>
            <a:endParaRPr lang="pt-PT" dirty="0"/>
          </a:p>
          <a:p>
            <a:pPr marL="285750" indent="-285750">
              <a:buFont typeface="Wingdings" panose="05000000000000000000" pitchFamily="2" charset="2"/>
              <a:buChar char="§"/>
            </a:pPr>
            <a:r>
              <a:rPr lang="pt-PT" b="1" dirty="0"/>
              <a:t>R-</a:t>
            </a:r>
            <a:r>
              <a:rPr lang="pt-PT" b="1" dirty="0" err="1"/>
              <a:t>squared</a:t>
            </a:r>
            <a:r>
              <a:rPr lang="pt-PT" dirty="0"/>
              <a:t>: Muito baixo (0.003), indicando que o modelo explica apenas 0.3% da variação no consumo de energia dos aparelhos, o que é extremamente baixo.</a:t>
            </a:r>
          </a:p>
          <a:p>
            <a:pPr marL="285750" indent="-285750">
              <a:buFont typeface="Wingdings" panose="05000000000000000000" pitchFamily="2" charset="2"/>
              <a:buChar char="§"/>
            </a:pPr>
            <a:r>
              <a:rPr lang="pt-PT" b="1" dirty="0"/>
              <a:t>F-</a:t>
            </a:r>
            <a:r>
              <a:rPr lang="pt-PT" b="1" dirty="0" err="1"/>
              <a:t>statistic</a:t>
            </a:r>
            <a:r>
              <a:rPr lang="pt-PT" b="1" dirty="0"/>
              <a:t> e p-</a:t>
            </a:r>
            <a:r>
              <a:rPr lang="pt-PT" b="1" dirty="0" err="1"/>
              <a:t>value</a:t>
            </a:r>
            <a:r>
              <a:rPr lang="pt-PT" dirty="0"/>
              <a:t>: Apesar do R² baixo, o modelo é estatisticamente significativo (p-</a:t>
            </a:r>
            <a:r>
              <a:rPr lang="pt-PT" dirty="0" err="1"/>
              <a:t>value</a:t>
            </a:r>
            <a:r>
              <a:rPr lang="pt-PT" dirty="0"/>
              <a:t> praticamente zero), o que sugere que há uma relação, embora fraca.</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Coeficientes:</a:t>
            </a:r>
          </a:p>
          <a:p>
            <a:pPr marL="742950" lvl="1" indent="-285750">
              <a:buFont typeface="Wingdings" panose="05000000000000000000" pitchFamily="2" charset="2"/>
              <a:buChar char="§"/>
            </a:pPr>
            <a:r>
              <a:rPr lang="pt-PT" b="1" dirty="0" err="1"/>
              <a:t>Constant</a:t>
            </a:r>
            <a:r>
              <a:rPr lang="pt-PT" b="1" dirty="0"/>
              <a:t> (</a:t>
            </a:r>
            <a:r>
              <a:rPr lang="pt-PT" b="1" dirty="0" err="1"/>
              <a:t>const</a:t>
            </a:r>
            <a:r>
              <a:rPr lang="pt-PT" b="1" dirty="0"/>
              <a:t>)</a:t>
            </a:r>
            <a:r>
              <a:rPr lang="pt-PT" dirty="0"/>
              <a:t>: Com um valor de 20.9343 e p-</a:t>
            </a:r>
            <a:r>
              <a:rPr lang="pt-PT" dirty="0" err="1"/>
              <a:t>value</a:t>
            </a:r>
            <a:r>
              <a:rPr lang="pt-PT" dirty="0"/>
              <a:t> de 0.034, indica o ponto de </a:t>
            </a:r>
            <a:r>
              <a:rPr lang="pt-PT" dirty="0" err="1"/>
              <a:t>interceptação</a:t>
            </a:r>
            <a:r>
              <a:rPr lang="pt-PT" dirty="0"/>
              <a:t> da regressão.</a:t>
            </a:r>
          </a:p>
          <a:p>
            <a:pPr marL="742950" lvl="1" indent="-285750">
              <a:buFont typeface="Wingdings" panose="05000000000000000000" pitchFamily="2" charset="2"/>
              <a:buChar char="§"/>
            </a:pPr>
            <a:r>
              <a:rPr lang="pt-PT" b="1" dirty="0"/>
              <a:t>T1 (x1)</a:t>
            </a:r>
            <a:r>
              <a:rPr lang="pt-PT" dirty="0"/>
              <a:t>: Coeficiente de 3.5395 com um p-</a:t>
            </a:r>
            <a:r>
              <a:rPr lang="pt-PT" dirty="0" err="1"/>
              <a:t>value</a:t>
            </a:r>
            <a:r>
              <a:rPr lang="pt-PT" dirty="0"/>
              <a:t> de 0.000, sugerindo que para cada aumento de 1 grau em T1, o consumo de energia dos aparelhos aumenta em média 3.54 </a:t>
            </a:r>
            <a:r>
              <a:rPr lang="pt-PT" dirty="0" err="1"/>
              <a:t>Wh</a:t>
            </a:r>
            <a:r>
              <a:rPr lang="pt-PT" dirty="0"/>
              <a:t>, assumindo que todas as outras variáveis se mantenham constantes.</a:t>
            </a:r>
          </a:p>
          <a:p>
            <a:pPr marL="742950" lvl="1"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135802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6A83C-42DC-59F3-DFCC-D5BB3E87CD16}"/>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8EE24817-6579-F803-2293-EA19DEFA20D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483BF63F-BACB-7DDD-CC47-64F67DD7E620}"/>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DDEC0975-1016-D76A-6BA7-81EB71B8574E}"/>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83D92136-0AB0-9ADD-C6D3-3AE5F62F355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EE2F6190-D1E3-7833-F2DC-08CD6F3EBF5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249927D9-ED9A-6FAC-A60F-EF23EFF46D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BAF6581-2B09-9C00-9DC2-518010C371C2}"/>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D7B7792-6E7D-2D97-2C0F-14B0A994C8D3}"/>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38</a:t>
            </a:fld>
            <a:r>
              <a:rPr lang="pt-PT" sz="1000" dirty="0"/>
              <a:t> -</a:t>
            </a:r>
          </a:p>
        </p:txBody>
      </p:sp>
      <p:pic>
        <p:nvPicPr>
          <p:cNvPr id="17" name="Imagem 16">
            <a:extLst>
              <a:ext uri="{FF2B5EF4-FFF2-40B4-BE49-F238E27FC236}">
                <a16:creationId xmlns:a16="http://schemas.microsoft.com/office/drawing/2014/main" id="{C3FC7C71-61A2-3397-C354-3FD1E2E5DC82}"/>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BBBC615-D0F9-25B8-6DC4-961CA0A9E4F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7E7E219-2EAE-469F-4218-EEFB4552E6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D6EA3ECA-1432-5FE3-7605-D1DCFD784D45}"/>
              </a:ext>
            </a:extLst>
          </p:cNvPr>
          <p:cNvPicPr>
            <a:picLocks noChangeAspect="1"/>
          </p:cNvPicPr>
          <p:nvPr/>
        </p:nvPicPr>
        <p:blipFill>
          <a:blip r:embed="rId7"/>
          <a:stretch>
            <a:fillRect/>
          </a:stretch>
        </p:blipFill>
        <p:spPr>
          <a:xfrm>
            <a:off x="1468829" y="1968383"/>
            <a:ext cx="5819384" cy="3554937"/>
          </a:xfrm>
          <a:prstGeom prst="rect">
            <a:avLst/>
          </a:prstGeom>
        </p:spPr>
      </p:pic>
    </p:spTree>
    <p:extLst>
      <p:ext uri="{BB962C8B-B14F-4D97-AF65-F5344CB8AC3E}">
        <p14:creationId xmlns:p14="http://schemas.microsoft.com/office/powerpoint/2010/main" val="3988553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6E3F1-8BD9-8DAE-5818-F29208D7313C}"/>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476D92FB-8ABD-2DAC-443B-F1B5703CB86C}"/>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B924EA1A-DD75-87D3-2129-33E79427DAAF}"/>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E302AA1C-600D-B382-AD24-902E5FE3F55D}"/>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C4AC23A-7642-DAF8-E420-5D611B65C558}"/>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E3A508C3-F592-535F-C792-15269B5EF2F5}"/>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F166DC23-903E-8FC0-D474-88CBDE4647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EBBA5ED-D240-7517-FD98-391571313A9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5C402A4A-93DC-4EBF-28CE-99C58D5E7FA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39</a:t>
            </a:fld>
            <a:r>
              <a:rPr lang="pt-PT" sz="1000" dirty="0"/>
              <a:t> -</a:t>
            </a:r>
          </a:p>
        </p:txBody>
      </p:sp>
      <p:pic>
        <p:nvPicPr>
          <p:cNvPr id="17" name="Imagem 16">
            <a:extLst>
              <a:ext uri="{FF2B5EF4-FFF2-40B4-BE49-F238E27FC236}">
                <a16:creationId xmlns:a16="http://schemas.microsoft.com/office/drawing/2014/main" id="{676169F6-6B46-256E-B66A-FA37A3E5BF5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738CBA24-57E0-FAA4-A0D3-F9E00DBFA92A}"/>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2C1A09D2-B26C-5994-518A-C9855C3036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6" name="Imagem 5">
            <a:extLst>
              <a:ext uri="{FF2B5EF4-FFF2-40B4-BE49-F238E27FC236}">
                <a16:creationId xmlns:a16="http://schemas.microsoft.com/office/drawing/2014/main" id="{CE85EEED-7504-1FFB-5B0D-89E168AF8B9B}"/>
              </a:ext>
            </a:extLst>
          </p:cNvPr>
          <p:cNvPicPr>
            <a:picLocks noChangeAspect="1"/>
          </p:cNvPicPr>
          <p:nvPr/>
        </p:nvPicPr>
        <p:blipFill>
          <a:blip r:embed="rId7"/>
          <a:stretch>
            <a:fillRect/>
          </a:stretch>
        </p:blipFill>
        <p:spPr>
          <a:xfrm>
            <a:off x="306388" y="1338847"/>
            <a:ext cx="8052175" cy="4786214"/>
          </a:xfrm>
          <a:prstGeom prst="rect">
            <a:avLst/>
          </a:prstGeom>
        </p:spPr>
      </p:pic>
      <p:pic>
        <p:nvPicPr>
          <p:cNvPr id="4" name="Imagem 3">
            <a:extLst>
              <a:ext uri="{FF2B5EF4-FFF2-40B4-BE49-F238E27FC236}">
                <a16:creationId xmlns:a16="http://schemas.microsoft.com/office/drawing/2014/main" id="{B7DDAB4E-BCCD-D9BD-E161-2B4C66F9B02B}"/>
              </a:ext>
            </a:extLst>
          </p:cNvPr>
          <p:cNvPicPr>
            <a:picLocks noChangeAspect="1"/>
          </p:cNvPicPr>
          <p:nvPr/>
        </p:nvPicPr>
        <p:blipFill>
          <a:blip r:embed="rId8"/>
          <a:stretch>
            <a:fillRect/>
          </a:stretch>
        </p:blipFill>
        <p:spPr>
          <a:xfrm>
            <a:off x="0" y="1258989"/>
            <a:ext cx="2124075" cy="933450"/>
          </a:xfrm>
          <a:prstGeom prst="rect">
            <a:avLst/>
          </a:prstGeom>
        </p:spPr>
      </p:pic>
    </p:spTree>
    <p:extLst>
      <p:ext uri="{BB962C8B-B14F-4D97-AF65-F5344CB8AC3E}">
        <p14:creationId xmlns:p14="http://schemas.microsoft.com/office/powerpoint/2010/main" val="196530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C207-4290-A7E3-B53A-429B90322EC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5CD94D8C-6560-4678-C83E-9ED6B25BEA20}"/>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DataSet</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156DFDF-C306-05BB-9770-766349578141}"/>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826BEED0-EC34-0CE6-915A-B6E9362EEEDE}"/>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877779AE-AB9B-FBC0-E4B7-38EF160C558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DD7E5F8B-290A-00F5-6826-63521B9EAF0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691D4D7-E68E-3753-EAAE-16E207180A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8125FF72-5D5E-703D-99DD-D0B54B23104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F744EA5F-C06D-686D-F402-B361339A52E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17" name="Imagem 16">
            <a:extLst>
              <a:ext uri="{FF2B5EF4-FFF2-40B4-BE49-F238E27FC236}">
                <a16:creationId xmlns:a16="http://schemas.microsoft.com/office/drawing/2014/main" id="{ED68D1AF-DBAE-FCBF-AA3D-E5AD4FD0078C}"/>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D307087-4594-B0DC-DA5C-8A63B712399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B745C80-380C-4027-2DAA-204021E060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4" name="CaixaDeTexto 3">
            <a:extLst>
              <a:ext uri="{FF2B5EF4-FFF2-40B4-BE49-F238E27FC236}">
                <a16:creationId xmlns:a16="http://schemas.microsoft.com/office/drawing/2014/main" id="{9431EA35-A140-D3FF-A1F6-8F85C4E56220}"/>
              </a:ext>
            </a:extLst>
          </p:cNvPr>
          <p:cNvSpPr txBox="1"/>
          <p:nvPr/>
        </p:nvSpPr>
        <p:spPr>
          <a:xfrm>
            <a:off x="101225" y="1170723"/>
            <a:ext cx="8890375" cy="5278368"/>
          </a:xfrm>
          <a:prstGeom prst="rect">
            <a:avLst/>
          </a:prstGeom>
          <a:noFill/>
        </p:spPr>
        <p:txBody>
          <a:bodyPr wrap="square" rtlCol="0">
            <a:spAutoFit/>
          </a:bodyPr>
          <a:lstStyle/>
          <a:p>
            <a:pPr marL="285750" indent="-285750">
              <a:buFont typeface="Wingdings" panose="05000000000000000000" pitchFamily="2" charset="2"/>
              <a:buChar char="§"/>
            </a:pPr>
            <a:r>
              <a:rPr lang="pt-PT" dirty="0"/>
              <a:t>Variáveis do </a:t>
            </a:r>
            <a:r>
              <a:rPr lang="pt-PT" dirty="0" err="1"/>
              <a:t>DataSet</a:t>
            </a:r>
            <a:endParaRPr lang="pt-PT" dirty="0"/>
          </a:p>
          <a:p>
            <a:pPr marL="742950" lvl="1" indent="-285750">
              <a:buFont typeface="Wingdings" panose="05000000000000000000" pitchFamily="2" charset="2"/>
              <a:buChar char="§"/>
            </a:pPr>
            <a:r>
              <a:rPr lang="pt-PT" sz="1100" dirty="0"/>
              <a:t>data hora ano-mês-dia </a:t>
            </a:r>
            <a:r>
              <a:rPr lang="pt-PT" sz="1100" dirty="0" err="1"/>
              <a:t>hora:minuto:segundo</a:t>
            </a:r>
            <a:endParaRPr lang="pt-PT" sz="1100" dirty="0"/>
          </a:p>
          <a:p>
            <a:pPr marL="742950" lvl="1" indent="-285750">
              <a:buFont typeface="Wingdings" panose="05000000000000000000" pitchFamily="2" charset="2"/>
              <a:buChar char="§"/>
            </a:pPr>
            <a:r>
              <a:rPr lang="pt-PT" sz="1100" dirty="0"/>
              <a:t>Eletrodomésticos, consumo de energia em </a:t>
            </a:r>
            <a:r>
              <a:rPr lang="pt-PT" sz="1100" dirty="0" err="1"/>
              <a:t>Wh</a:t>
            </a:r>
            <a:endParaRPr lang="pt-PT" sz="1100" dirty="0"/>
          </a:p>
          <a:p>
            <a:pPr marL="742950" lvl="1" indent="-285750">
              <a:buFont typeface="Wingdings" panose="05000000000000000000" pitchFamily="2" charset="2"/>
              <a:buChar char="§"/>
            </a:pPr>
            <a:r>
              <a:rPr lang="pt-PT" sz="1100" dirty="0"/>
              <a:t>luzes, consumo de energia das luminárias na casa em </a:t>
            </a:r>
            <a:r>
              <a:rPr lang="pt-PT" sz="1100" dirty="0" err="1"/>
              <a:t>Wh</a:t>
            </a:r>
            <a:endParaRPr lang="pt-PT" sz="1100" dirty="0"/>
          </a:p>
          <a:p>
            <a:pPr marL="742950" lvl="1" indent="-285750">
              <a:buFont typeface="Wingdings" panose="05000000000000000000" pitchFamily="2" charset="2"/>
              <a:buChar char="§"/>
            </a:pPr>
            <a:r>
              <a:rPr lang="pt-PT" sz="1100" dirty="0"/>
              <a:t>T1, Temperatura na área da cozinha, em Celsius</a:t>
            </a:r>
          </a:p>
          <a:p>
            <a:pPr marL="742950" lvl="1" indent="-285750">
              <a:buFont typeface="Wingdings" panose="05000000000000000000" pitchFamily="2" charset="2"/>
              <a:buChar char="§"/>
            </a:pPr>
            <a:r>
              <a:rPr lang="pt-PT" sz="1100" dirty="0"/>
              <a:t>RH_1, Humidade na área da cozinha, em %</a:t>
            </a:r>
          </a:p>
          <a:p>
            <a:pPr marL="742950" lvl="1" indent="-285750">
              <a:buFont typeface="Wingdings" panose="05000000000000000000" pitchFamily="2" charset="2"/>
              <a:buChar char="§"/>
            </a:pPr>
            <a:r>
              <a:rPr lang="pt-PT" sz="1100" dirty="0"/>
              <a:t>T2, Temperatura na área da sala de estar, em Celsius</a:t>
            </a:r>
          </a:p>
          <a:p>
            <a:pPr marL="742950" lvl="1" indent="-285750">
              <a:buFont typeface="Wingdings" panose="05000000000000000000" pitchFamily="2" charset="2"/>
              <a:buChar char="§"/>
            </a:pPr>
            <a:r>
              <a:rPr lang="pt-PT" sz="1100" dirty="0"/>
              <a:t>RH_2, Humidade na área da sala de estar, em %</a:t>
            </a:r>
          </a:p>
          <a:p>
            <a:pPr marL="742950" lvl="1" indent="-285750">
              <a:buFont typeface="Wingdings" panose="05000000000000000000" pitchFamily="2" charset="2"/>
              <a:buChar char="§"/>
            </a:pPr>
            <a:r>
              <a:rPr lang="pt-PT" sz="1100" dirty="0"/>
              <a:t>T3, Temperatura na área da lavandaria</a:t>
            </a:r>
          </a:p>
          <a:p>
            <a:pPr marL="742950" lvl="1" indent="-285750">
              <a:buFont typeface="Wingdings" panose="05000000000000000000" pitchFamily="2" charset="2"/>
              <a:buChar char="§"/>
            </a:pPr>
            <a:r>
              <a:rPr lang="pt-PT" sz="1100" dirty="0"/>
              <a:t>RH_3, Humidade na área da lavandaria, em %</a:t>
            </a:r>
          </a:p>
          <a:p>
            <a:pPr marL="742950" lvl="1" indent="-285750">
              <a:buFont typeface="Wingdings" panose="05000000000000000000" pitchFamily="2" charset="2"/>
              <a:buChar char="§"/>
            </a:pPr>
            <a:r>
              <a:rPr lang="pt-PT" sz="1100" dirty="0"/>
              <a:t>T4, Temperatura no escritório, em Celsius</a:t>
            </a:r>
          </a:p>
          <a:p>
            <a:pPr marL="742950" lvl="1" indent="-285750">
              <a:buFont typeface="Wingdings" panose="05000000000000000000" pitchFamily="2" charset="2"/>
              <a:buChar char="§"/>
            </a:pPr>
            <a:r>
              <a:rPr lang="pt-PT" sz="1100" dirty="0"/>
              <a:t>RH_4, Humidade no escritório, em %</a:t>
            </a:r>
          </a:p>
          <a:p>
            <a:pPr marL="742950" lvl="1" indent="-285750">
              <a:buFont typeface="Wingdings" panose="05000000000000000000" pitchFamily="2" charset="2"/>
              <a:buChar char="§"/>
            </a:pPr>
            <a:r>
              <a:rPr lang="pt-PT" sz="1100" dirty="0"/>
              <a:t>T5, Temperatura na casa de banho, em Celsius</a:t>
            </a:r>
          </a:p>
          <a:p>
            <a:pPr marL="742950" lvl="1" indent="-285750">
              <a:buFont typeface="Wingdings" panose="05000000000000000000" pitchFamily="2" charset="2"/>
              <a:buChar char="§"/>
            </a:pPr>
            <a:r>
              <a:rPr lang="pt-PT" sz="1100" dirty="0"/>
              <a:t>RH_5, Humidade na casa de banho, em %</a:t>
            </a:r>
          </a:p>
          <a:p>
            <a:pPr marL="742950" lvl="1" indent="-285750">
              <a:buFont typeface="Wingdings" panose="05000000000000000000" pitchFamily="2" charset="2"/>
              <a:buChar char="§"/>
            </a:pPr>
            <a:r>
              <a:rPr lang="pt-PT" sz="1100" dirty="0"/>
              <a:t>T6, Temperatura no exterior do edifício (lado norte), em Celsius</a:t>
            </a:r>
          </a:p>
          <a:p>
            <a:pPr marL="742950" lvl="1" indent="-285750">
              <a:buFont typeface="Wingdings" panose="05000000000000000000" pitchFamily="2" charset="2"/>
              <a:buChar char="§"/>
            </a:pPr>
            <a:r>
              <a:rPr lang="pt-PT" sz="1100" dirty="0"/>
              <a:t>RH_6, Humidade no exterior do edifício (lado norte), em %</a:t>
            </a:r>
          </a:p>
          <a:p>
            <a:pPr marL="742950" lvl="1" indent="-285750">
              <a:buFont typeface="Wingdings" panose="05000000000000000000" pitchFamily="2" charset="2"/>
              <a:buChar char="§"/>
            </a:pPr>
            <a:r>
              <a:rPr lang="pt-PT" sz="1100" dirty="0"/>
              <a:t>T7, Temperatura na sala de engomar, em Celsius</a:t>
            </a:r>
          </a:p>
          <a:p>
            <a:pPr marL="742950" lvl="1" indent="-285750">
              <a:buFont typeface="Wingdings" panose="05000000000000000000" pitchFamily="2" charset="2"/>
              <a:buChar char="§"/>
            </a:pPr>
            <a:r>
              <a:rPr lang="pt-PT" sz="1100" dirty="0"/>
              <a:t>RH_7, Humidade na sala de engomar, em %</a:t>
            </a:r>
          </a:p>
          <a:p>
            <a:pPr marL="742950" lvl="1" indent="-285750">
              <a:buFont typeface="Wingdings" panose="05000000000000000000" pitchFamily="2" charset="2"/>
              <a:buChar char="§"/>
            </a:pPr>
            <a:r>
              <a:rPr lang="pt-PT" sz="1100" dirty="0"/>
              <a:t>T8, Temperatura no quarto do adolescente 2, em Celsius</a:t>
            </a:r>
          </a:p>
          <a:p>
            <a:pPr marL="742950" lvl="1" indent="-285750">
              <a:buFont typeface="Wingdings" panose="05000000000000000000" pitchFamily="2" charset="2"/>
              <a:buChar char="§"/>
            </a:pPr>
            <a:r>
              <a:rPr lang="pt-PT" sz="1100" dirty="0"/>
              <a:t>RH_8, Humidade no quarto do adolescente 2, em %</a:t>
            </a:r>
          </a:p>
          <a:p>
            <a:pPr marL="742950" lvl="1" indent="-285750">
              <a:buFont typeface="Wingdings" panose="05000000000000000000" pitchFamily="2" charset="2"/>
              <a:buChar char="§"/>
            </a:pPr>
            <a:r>
              <a:rPr lang="pt-PT" sz="1100" dirty="0"/>
              <a:t>T9, Temperatura no quarto dos pais, em Celsius</a:t>
            </a:r>
          </a:p>
          <a:p>
            <a:pPr marL="742950" lvl="1" indent="-285750">
              <a:buFont typeface="Wingdings" panose="05000000000000000000" pitchFamily="2" charset="2"/>
              <a:buChar char="§"/>
            </a:pPr>
            <a:r>
              <a:rPr lang="pt-PT" sz="1100" dirty="0"/>
              <a:t>RH_9, Humidade no quarto dos pais, em %</a:t>
            </a:r>
          </a:p>
          <a:p>
            <a:pPr marL="742950" lvl="1" indent="-285750">
              <a:buFont typeface="Wingdings" panose="05000000000000000000" pitchFamily="2" charset="2"/>
              <a:buChar char="§"/>
            </a:pPr>
            <a:r>
              <a:rPr lang="pt-PT" sz="1100" dirty="0" err="1"/>
              <a:t>T_out</a:t>
            </a:r>
            <a:r>
              <a:rPr lang="pt-PT" sz="1100" dirty="0"/>
              <a:t>, Temperatura exterior (da estação meteorológica de </a:t>
            </a:r>
            <a:r>
              <a:rPr lang="pt-PT" sz="1100" dirty="0" err="1"/>
              <a:t>Chievres</a:t>
            </a:r>
            <a:r>
              <a:rPr lang="pt-PT" sz="1100" dirty="0"/>
              <a:t>), em Celsius</a:t>
            </a:r>
          </a:p>
          <a:p>
            <a:pPr marL="742950" lvl="1" indent="-285750">
              <a:buFont typeface="Wingdings" panose="05000000000000000000" pitchFamily="2" charset="2"/>
              <a:buChar char="§"/>
            </a:pPr>
            <a:r>
              <a:rPr lang="pt-PT" sz="1100" dirty="0" err="1"/>
              <a:t>Press_mm_hg</a:t>
            </a:r>
            <a:r>
              <a:rPr lang="pt-PT" sz="1100" dirty="0"/>
              <a:t>, (da estação meteorológica de </a:t>
            </a:r>
            <a:r>
              <a:rPr lang="pt-PT" sz="1100" dirty="0" err="1"/>
              <a:t>Chievres</a:t>
            </a:r>
            <a:r>
              <a:rPr lang="pt-PT" sz="1100" dirty="0"/>
              <a:t>), em mm Hg</a:t>
            </a:r>
          </a:p>
          <a:p>
            <a:pPr marL="742950" lvl="1" indent="-285750">
              <a:buFont typeface="Wingdings" panose="05000000000000000000" pitchFamily="2" charset="2"/>
              <a:buChar char="§"/>
            </a:pPr>
            <a:r>
              <a:rPr lang="pt-PT" sz="1100" dirty="0" err="1"/>
              <a:t>RH_out</a:t>
            </a:r>
            <a:r>
              <a:rPr lang="pt-PT" sz="1100" dirty="0"/>
              <a:t>, Humidade exterior (da estação meteorológica de </a:t>
            </a:r>
            <a:r>
              <a:rPr lang="pt-PT" sz="1100" dirty="0" err="1"/>
              <a:t>Chievres</a:t>
            </a:r>
            <a:r>
              <a:rPr lang="pt-PT" sz="1100" dirty="0"/>
              <a:t>), em %</a:t>
            </a:r>
          </a:p>
          <a:p>
            <a:pPr marL="742950" lvl="1" indent="-285750">
              <a:buFont typeface="Wingdings" panose="05000000000000000000" pitchFamily="2" charset="2"/>
              <a:buChar char="§"/>
            </a:pPr>
            <a:r>
              <a:rPr lang="pt-PT" sz="1100" dirty="0" err="1"/>
              <a:t>Windspeed</a:t>
            </a:r>
            <a:r>
              <a:rPr lang="pt-PT" sz="1100" dirty="0"/>
              <a:t>, (da estação meteorológica de </a:t>
            </a:r>
            <a:r>
              <a:rPr lang="pt-PT" sz="1100" dirty="0" err="1"/>
              <a:t>Chievres</a:t>
            </a:r>
            <a:r>
              <a:rPr lang="pt-PT" sz="1100" dirty="0"/>
              <a:t>), em m/s</a:t>
            </a:r>
          </a:p>
          <a:p>
            <a:pPr marL="742950" lvl="1" indent="-285750">
              <a:buFont typeface="Wingdings" panose="05000000000000000000" pitchFamily="2" charset="2"/>
              <a:buChar char="§"/>
            </a:pPr>
            <a:r>
              <a:rPr lang="pt-PT" sz="1100" dirty="0" err="1"/>
              <a:t>Visibility</a:t>
            </a:r>
            <a:r>
              <a:rPr lang="pt-PT" sz="1100" dirty="0"/>
              <a:t>, (da estação meteorológica de </a:t>
            </a:r>
            <a:r>
              <a:rPr lang="pt-PT" sz="1100" dirty="0" err="1"/>
              <a:t>Chievres</a:t>
            </a:r>
            <a:r>
              <a:rPr lang="pt-PT" sz="1100" dirty="0"/>
              <a:t>), em km</a:t>
            </a:r>
          </a:p>
          <a:p>
            <a:pPr marL="742950" lvl="1" indent="-285750">
              <a:buFont typeface="Wingdings" panose="05000000000000000000" pitchFamily="2" charset="2"/>
              <a:buChar char="§"/>
            </a:pPr>
            <a:r>
              <a:rPr lang="pt-PT" sz="1100" dirty="0" err="1"/>
              <a:t>Tdewpoint</a:t>
            </a:r>
            <a:r>
              <a:rPr lang="pt-PT" sz="1100" dirty="0"/>
              <a:t>, (da estação meteorológica de </a:t>
            </a:r>
            <a:r>
              <a:rPr lang="pt-PT" sz="1100" dirty="0" err="1"/>
              <a:t>Chievres</a:t>
            </a:r>
            <a:r>
              <a:rPr lang="pt-PT" sz="1100" dirty="0"/>
              <a:t>), em °C</a:t>
            </a:r>
          </a:p>
          <a:p>
            <a:pPr marL="742950" lvl="1" indent="-285750">
              <a:buFont typeface="Wingdings" panose="05000000000000000000" pitchFamily="2" charset="2"/>
              <a:buChar char="§"/>
            </a:pPr>
            <a:r>
              <a:rPr lang="pt-PT" sz="1100" dirty="0"/>
              <a:t>Rv1, Variável aleatória 1, adimensional</a:t>
            </a:r>
          </a:p>
          <a:p>
            <a:pPr marL="742950" lvl="1" indent="-285750">
              <a:buFont typeface="Wingdings" panose="05000000000000000000" pitchFamily="2" charset="2"/>
              <a:buChar char="§"/>
            </a:pPr>
            <a:r>
              <a:rPr lang="pt-PT" sz="1100" dirty="0"/>
              <a:t>Rv2, Variável aleatória 2, adimensional</a:t>
            </a:r>
          </a:p>
        </p:txBody>
      </p:sp>
    </p:spTree>
    <p:extLst>
      <p:ext uri="{BB962C8B-B14F-4D97-AF65-F5344CB8AC3E}">
        <p14:creationId xmlns:p14="http://schemas.microsoft.com/office/powerpoint/2010/main" val="1532950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53CDC-4C57-7A28-E218-73DC9B3A229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367D64F1-7D52-40FA-592F-436DF95D7F50}"/>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4F4E42BB-57D0-CDD7-95D8-B090FD840BF7}"/>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07053D07-C0ED-F3D9-A75A-CC34F33A67A6}"/>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5C82531-6A29-FBF0-BA51-F1E830F307D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0C8D5AE3-655E-CF4B-D1F8-6DB0E978FC7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F1302850-0034-88B6-C362-6CCAFBA38C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4C777CE-F452-6541-6987-4C83916EDEB0}"/>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7AFDD031-CC1D-1B08-C342-AD28EE98C81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40</a:t>
            </a:fld>
            <a:r>
              <a:rPr lang="pt-PT" sz="1000" dirty="0"/>
              <a:t> -</a:t>
            </a:r>
          </a:p>
        </p:txBody>
      </p:sp>
      <p:pic>
        <p:nvPicPr>
          <p:cNvPr id="17" name="Imagem 16">
            <a:extLst>
              <a:ext uri="{FF2B5EF4-FFF2-40B4-BE49-F238E27FC236}">
                <a16:creationId xmlns:a16="http://schemas.microsoft.com/office/drawing/2014/main" id="{497349DC-69DD-3AE8-6E97-EFF94B8ADE9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991E6D1-F708-D610-F356-DFE3558B40B4}"/>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DE8A1448-1E68-8D05-C347-A10D1B8FD8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C5E8CDCF-5B96-9203-B32F-AB37D8FD979F}"/>
              </a:ext>
            </a:extLst>
          </p:cNvPr>
          <p:cNvSpPr txBox="1"/>
          <p:nvPr/>
        </p:nvSpPr>
        <p:spPr>
          <a:xfrm>
            <a:off x="260350" y="1371600"/>
            <a:ext cx="8655050" cy="4862870"/>
          </a:xfrm>
          <a:prstGeom prst="rect">
            <a:avLst/>
          </a:prstGeom>
          <a:noFill/>
        </p:spPr>
        <p:txBody>
          <a:bodyPr wrap="square" rtlCol="0">
            <a:spAutoFit/>
          </a:bodyPr>
          <a:lstStyle/>
          <a:p>
            <a:r>
              <a:rPr lang="pt-PT" dirty="0"/>
              <a:t>Analise da Precisão e Matriz de Confusão:</a:t>
            </a:r>
          </a:p>
          <a:p>
            <a:endParaRPr lang="pt-PT" dirty="0"/>
          </a:p>
          <a:p>
            <a:pPr marL="742950" lvl="1" indent="-285750">
              <a:buFont typeface="Wingdings" panose="05000000000000000000" pitchFamily="2" charset="2"/>
              <a:buChar char="§"/>
            </a:pPr>
            <a:r>
              <a:rPr lang="pt-PT" sz="1600" dirty="0"/>
              <a:t>A precisão do modelo é aproximadamente 57,58%. Este valor indica a proporção de resultados verdadeiros nas previsões.</a:t>
            </a:r>
          </a:p>
          <a:p>
            <a:pPr marL="742950" lvl="1" indent="-285750">
              <a:buFont typeface="Wingdings" panose="05000000000000000000" pitchFamily="2" charset="2"/>
              <a:buChar char="§"/>
            </a:pPr>
            <a:endParaRPr lang="pt-PT" sz="1600" dirty="0"/>
          </a:p>
          <a:p>
            <a:pPr marL="742950" lvl="1" indent="-285750">
              <a:buFont typeface="Wingdings" panose="05000000000000000000" pitchFamily="2" charset="2"/>
              <a:buChar char="§"/>
            </a:pPr>
            <a:r>
              <a:rPr lang="pt-PT" sz="1600" dirty="0"/>
              <a:t>Esta matriz mostra o desempenho do modelo de classificação. Cada linha representa as instâncias numa classe real, enquanto cada coluna representa as instâncias numa classe prevista.</a:t>
            </a:r>
          </a:p>
          <a:p>
            <a:pPr marL="1200150" lvl="2" indent="-285750">
              <a:buFont typeface="Wingdings" panose="05000000000000000000" pitchFamily="2" charset="2"/>
              <a:buChar char="§"/>
            </a:pPr>
            <a:endParaRPr lang="pt-PT" sz="1600" dirty="0"/>
          </a:p>
          <a:p>
            <a:pPr marL="1200150" lvl="2" indent="-285750">
              <a:buFont typeface="Wingdings" panose="05000000000000000000" pitchFamily="2" charset="2"/>
              <a:buChar char="§"/>
            </a:pPr>
            <a:r>
              <a:rPr lang="pt-PT" sz="1600" b="1" dirty="0"/>
              <a:t>Primeira Classe (Linha 1)</a:t>
            </a:r>
            <a:r>
              <a:rPr lang="pt-PT" sz="1600" dirty="0"/>
              <a:t>: 16 foram corretamente classificados, 4 foram incorretamente classificados como da segunda classe, 1 como da terceira, e nenhum como da quarta.</a:t>
            </a:r>
          </a:p>
          <a:p>
            <a:pPr marL="1200150" lvl="2" indent="-285750">
              <a:buFont typeface="Wingdings" panose="05000000000000000000" pitchFamily="2" charset="2"/>
              <a:buChar char="§"/>
            </a:pPr>
            <a:r>
              <a:rPr lang="pt-PT" sz="1600" b="1" dirty="0"/>
              <a:t>Segunda Classe (Linha 2)</a:t>
            </a:r>
            <a:r>
              <a:rPr lang="pt-PT" sz="1600" dirty="0"/>
              <a:t>: 10 foram incorretamente classificados como da primeira classe, 5 corretamente classificados, 6 incorretamente como da terceira classe e 2 como da quarta.</a:t>
            </a:r>
          </a:p>
          <a:p>
            <a:pPr marL="1200150" lvl="2" indent="-285750">
              <a:buFont typeface="Wingdings" panose="05000000000000000000" pitchFamily="2" charset="2"/>
              <a:buChar char="§"/>
            </a:pPr>
            <a:r>
              <a:rPr lang="pt-PT" sz="1600" b="1" dirty="0"/>
              <a:t>Terceira Classe (Linha 3)</a:t>
            </a:r>
            <a:r>
              <a:rPr lang="pt-PT" sz="1600" dirty="0"/>
              <a:t>: 3 foram incorretamente classificados como da primeira classe, 1 como da segunda, 6 corretamente classificados, nenhum como da quarta.</a:t>
            </a:r>
          </a:p>
          <a:p>
            <a:pPr marL="1200150" lvl="2" indent="-285750">
              <a:buFont typeface="Wingdings" panose="05000000000000000000" pitchFamily="2" charset="2"/>
              <a:buChar char="§"/>
            </a:pPr>
            <a:r>
              <a:rPr lang="pt-PT" sz="1600" b="1" dirty="0"/>
              <a:t>Quarta Classe (Linha 4)</a:t>
            </a:r>
            <a:r>
              <a:rPr lang="pt-PT" sz="1600" dirty="0"/>
              <a:t>: Nenhum foi incorretamente classificado como das três primeiras classes, 1 corretamente classificado.</a:t>
            </a:r>
          </a:p>
          <a:p>
            <a:pPr marL="1200150" lvl="2"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3056004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8EFE5-938A-BB04-A48B-4557443F59D7}"/>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004B3E45-1F83-213B-813A-973818312ED3}"/>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4C65960D-9F83-9F91-6EB5-8A89C6099A2E}"/>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ECF2BFB6-444D-7CDE-ECD4-247AD5103E99}"/>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10C84824-2139-8D46-A91E-0B7269B9F86B}"/>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4E0779CD-3E62-A391-80C3-115FA7023EB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503159B-D428-42D8-F249-4525486DCA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9EA696A1-F7B7-E1E7-E128-BEA49F6E158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D6475D1-84B9-2111-904D-1EA6AD21056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41</a:t>
            </a:fld>
            <a:r>
              <a:rPr lang="pt-PT" sz="1000" dirty="0"/>
              <a:t> -</a:t>
            </a:r>
          </a:p>
        </p:txBody>
      </p:sp>
      <p:pic>
        <p:nvPicPr>
          <p:cNvPr id="17" name="Imagem 16">
            <a:extLst>
              <a:ext uri="{FF2B5EF4-FFF2-40B4-BE49-F238E27FC236}">
                <a16:creationId xmlns:a16="http://schemas.microsoft.com/office/drawing/2014/main" id="{ADC86B82-4752-54BB-56BC-14EAF0895F6D}"/>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750C6610-8F87-91B1-DCDD-288820B02BD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2A13742A-2478-70AB-80E1-46971BD5BF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6B4EDD88-60A6-5DDB-C3F2-3A27BEE2B9F2}"/>
              </a:ext>
            </a:extLst>
          </p:cNvPr>
          <p:cNvSpPr txBox="1"/>
          <p:nvPr/>
        </p:nvSpPr>
        <p:spPr>
          <a:xfrm>
            <a:off x="260350" y="1371600"/>
            <a:ext cx="8655050" cy="4801314"/>
          </a:xfrm>
          <a:prstGeom prst="rect">
            <a:avLst/>
          </a:prstGeom>
          <a:noFill/>
        </p:spPr>
        <p:txBody>
          <a:bodyPr wrap="square" rtlCol="0">
            <a:spAutoFit/>
          </a:bodyPr>
          <a:lstStyle/>
          <a:p>
            <a:pPr marL="285750" indent="-285750" algn="l">
              <a:buFont typeface="Wingdings" panose="05000000000000000000" pitchFamily="2" charset="2"/>
              <a:buChar char="§"/>
            </a:pPr>
            <a:r>
              <a:rPr lang="pt-PT" b="1" i="0" dirty="0">
                <a:effectLst/>
                <a:latin typeface="__Inter_d65c78"/>
              </a:rPr>
              <a:t>Estrutura e Dimensões:</a:t>
            </a:r>
          </a:p>
          <a:p>
            <a:pPr algn="l"/>
            <a:endParaRPr lang="pt-PT" b="1" dirty="0">
              <a:latin typeface="__Inter_d65c78"/>
            </a:endParaRPr>
          </a:p>
          <a:p>
            <a:pPr algn="just"/>
            <a:r>
              <a:rPr lang="pt-PT" b="0" i="0" dirty="0">
                <a:effectLst/>
                <a:latin typeface="__Inter_d65c78"/>
              </a:rPr>
              <a:t>O </a:t>
            </a:r>
            <a:r>
              <a:rPr lang="pt-PT" b="0" i="0" dirty="0" err="1">
                <a:effectLst/>
                <a:latin typeface="__Inter_d65c78"/>
              </a:rPr>
              <a:t>dataset</a:t>
            </a:r>
            <a:r>
              <a:rPr lang="pt-PT" b="0" i="0" dirty="0">
                <a:effectLst/>
                <a:latin typeface="__Inter_d65c78"/>
              </a:rPr>
              <a:t> possui aproximadamente 19.735 registros e abrange 29 variáveis. Entre essas variáveis, destacam-se medições diretas de consumo (como "</a:t>
            </a:r>
            <a:r>
              <a:rPr lang="pt-PT" b="0" i="0" dirty="0" err="1">
                <a:effectLst/>
                <a:latin typeface="__Inter_d65c78"/>
              </a:rPr>
              <a:t>Appliances</a:t>
            </a:r>
            <a:r>
              <a:rPr lang="pt-PT" b="0" i="0" dirty="0">
                <a:effectLst/>
                <a:latin typeface="__Inter_d65c78"/>
              </a:rPr>
              <a:t>" e "</a:t>
            </a:r>
            <a:r>
              <a:rPr lang="pt-PT" b="0" i="0" dirty="0" err="1">
                <a:effectLst/>
                <a:latin typeface="__Inter_d65c78"/>
              </a:rPr>
              <a:t>lights</a:t>
            </a:r>
            <a:r>
              <a:rPr lang="pt-PT" b="0" i="0" dirty="0">
                <a:effectLst/>
                <a:latin typeface="__Inter_d65c78"/>
              </a:rPr>
              <a:t>") e um conjunto robusto de medidas ambientais (temperaturas em vários pontos, umidades relativas, pressão atmosférica, velocidade do vento, etc.). Isso proporciona um contexto multifacetado para análises de correlação e modelagem preditiva.</a:t>
            </a:r>
          </a:p>
          <a:p>
            <a:pPr marL="285750" indent="-285750" algn="l">
              <a:buFont typeface="Wingdings" panose="05000000000000000000" pitchFamily="2" charset="2"/>
              <a:buChar char="§"/>
            </a:pPr>
            <a:endParaRPr lang="pt-PT" b="0" i="0" dirty="0">
              <a:effectLst/>
              <a:latin typeface="__Inter_d65c78"/>
            </a:endParaRPr>
          </a:p>
          <a:p>
            <a:pPr marL="285750" indent="-285750" algn="l">
              <a:buFont typeface="Wingdings" panose="05000000000000000000" pitchFamily="2" charset="2"/>
              <a:buChar char="§"/>
            </a:pPr>
            <a:r>
              <a:rPr lang="pt-PT" b="1" i="0" dirty="0">
                <a:effectLst/>
                <a:latin typeface="__Inter_d65c78"/>
              </a:rPr>
              <a:t>Medições de Consumo:</a:t>
            </a:r>
          </a:p>
          <a:p>
            <a:pPr algn="just"/>
            <a:br>
              <a:rPr lang="pt-PT" b="0" i="0" dirty="0">
                <a:effectLst/>
                <a:latin typeface="__Inter_d65c78"/>
              </a:rPr>
            </a:br>
            <a:r>
              <a:rPr lang="pt-PT" b="0" i="0" dirty="0">
                <a:effectLst/>
                <a:latin typeface="__Inter_d65c78"/>
              </a:rPr>
              <a:t>A variável "</a:t>
            </a:r>
            <a:r>
              <a:rPr lang="pt-PT" b="0" i="0" dirty="0" err="1">
                <a:effectLst/>
                <a:latin typeface="__Inter_d65c78"/>
              </a:rPr>
              <a:t>Appliances</a:t>
            </a:r>
            <a:r>
              <a:rPr lang="pt-PT" b="0" i="0" dirty="0">
                <a:effectLst/>
                <a:latin typeface="__Inter_d65c78"/>
              </a:rPr>
              <a:t>" mostra uma gama de valores que podem ser interpretados como o consumo de energia dos aparelhos ao longo do tempo. As estatísticas (como média, desvio padrão, valores mínimo e máximo) indicam uma variabilidade notável, sugerindo que existem períodos de baixa e alta demanda. Essa variabilidade é crucial para identificar padrões de uso, detetar </a:t>
            </a:r>
            <a:r>
              <a:rPr lang="pt-PT" b="0" i="0" dirty="0" err="1">
                <a:effectLst/>
                <a:latin typeface="__Inter_d65c78"/>
              </a:rPr>
              <a:t>outliers</a:t>
            </a:r>
            <a:r>
              <a:rPr lang="pt-PT" b="0" i="0" dirty="0">
                <a:effectLst/>
                <a:latin typeface="__Inter_d65c78"/>
              </a:rPr>
              <a:t> e, possivelmente, segmentar os períodos de consumo elevado versus baixo.</a:t>
            </a:r>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3862242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1149-0EBC-9368-B9A3-9582EAA40FC3}"/>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0BC49885-0FCC-3F66-0FF3-0604CDBB9EC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1C790E74-5376-1B4A-65C0-3D2FDA6C5118}"/>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A906D8E8-60C6-73D3-E864-32124FBC44F8}"/>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D7B0BB35-D8D8-9A86-5796-05DAAF4603FA}"/>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A8DF1208-1986-FE46-EF1A-E97B9C3BC3B2}"/>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0D936F37-0F0E-1635-2033-4FF41E6482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C9870CC2-C912-42A4-2083-14C191DB5EE4}"/>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8EF45FE-3872-E571-D4CE-3D80A532D8A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42</a:t>
            </a:fld>
            <a:r>
              <a:rPr lang="pt-PT" sz="1000" dirty="0"/>
              <a:t> -</a:t>
            </a:r>
          </a:p>
        </p:txBody>
      </p:sp>
      <p:pic>
        <p:nvPicPr>
          <p:cNvPr id="17" name="Imagem 16">
            <a:extLst>
              <a:ext uri="{FF2B5EF4-FFF2-40B4-BE49-F238E27FC236}">
                <a16:creationId xmlns:a16="http://schemas.microsoft.com/office/drawing/2014/main" id="{5B0BE53F-8CB8-04A5-1383-CE8EA23FAAB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3A2AF061-0F4D-DAF8-3122-57F4279D770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968DC1D-2133-B85D-3578-3655545D63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A65A6FD2-00ED-1DAD-447F-B32BBD8C8E5A}"/>
              </a:ext>
            </a:extLst>
          </p:cNvPr>
          <p:cNvSpPr txBox="1"/>
          <p:nvPr/>
        </p:nvSpPr>
        <p:spPr>
          <a:xfrm>
            <a:off x="260350" y="1371600"/>
            <a:ext cx="8655050" cy="3662541"/>
          </a:xfrm>
          <a:prstGeom prst="rect">
            <a:avLst/>
          </a:prstGeom>
          <a:noFill/>
        </p:spPr>
        <p:txBody>
          <a:bodyPr wrap="square" rtlCol="0">
            <a:spAutoFit/>
          </a:bodyPr>
          <a:lstStyle/>
          <a:p>
            <a:pPr marL="285750" indent="-285750" algn="l">
              <a:buFont typeface="Wingdings" panose="05000000000000000000" pitchFamily="2" charset="2"/>
              <a:buChar char="§"/>
            </a:pPr>
            <a:r>
              <a:rPr lang="pt-PT" b="1" i="0" dirty="0">
                <a:effectLst/>
              </a:rPr>
              <a:t>Medições Ambientais:</a:t>
            </a:r>
          </a:p>
          <a:p>
            <a:pPr algn="just"/>
            <a:br>
              <a:rPr lang="pt-PT" b="0" i="0" dirty="0">
                <a:effectLst/>
              </a:rPr>
            </a:br>
            <a:r>
              <a:rPr lang="pt-PT" b="0" i="0" dirty="0">
                <a:effectLst/>
              </a:rPr>
              <a:t>As variáveis ambientais, como as temperaturas internas (T1 a T9) e externa (</a:t>
            </a:r>
            <a:r>
              <a:rPr lang="pt-PT" b="0" i="0" dirty="0" err="1">
                <a:effectLst/>
              </a:rPr>
              <a:t>T_out</a:t>
            </a:r>
            <a:r>
              <a:rPr lang="pt-PT" b="0" i="0" dirty="0">
                <a:effectLst/>
              </a:rPr>
              <a:t>) e a umidade (RH_1 a </a:t>
            </a:r>
            <a:r>
              <a:rPr lang="pt-PT" b="0" i="0" dirty="0" err="1">
                <a:effectLst/>
              </a:rPr>
              <a:t>RH_out</a:t>
            </a:r>
            <a:r>
              <a:rPr lang="pt-PT" b="0" i="0" dirty="0">
                <a:effectLst/>
              </a:rPr>
              <a:t>), apresentam distribuições que ajudam a entender a influência do ambiente sobre o consumo energético. Por exemplo:</a:t>
            </a:r>
          </a:p>
          <a:p>
            <a:pPr marL="742950" lvl="1" indent="-285750" algn="just">
              <a:buFont typeface="Wingdings" panose="05000000000000000000" pitchFamily="2" charset="2"/>
              <a:buChar char="§"/>
            </a:pPr>
            <a:r>
              <a:rPr lang="pt-PT" b="0" i="0" dirty="0">
                <a:effectLst/>
              </a:rPr>
              <a:t>As temperaturas costumam variar de forma consistente, mas com diferenças entre ambientes internos e o ambiente externo, evidenciando a influência do clima e possivelmente a ineficiência térmica dos ambientes.</a:t>
            </a:r>
          </a:p>
          <a:p>
            <a:pPr marL="742950" lvl="1" indent="-285750" algn="just">
              <a:buFont typeface="Wingdings" panose="05000000000000000000" pitchFamily="2" charset="2"/>
              <a:buChar char="§"/>
            </a:pPr>
            <a:r>
              <a:rPr lang="pt-PT" b="0" i="0" dirty="0">
                <a:effectLst/>
              </a:rPr>
              <a:t>Os níveis de umidade, tanto interna quanto externa, fornecem uma dimensão extra para analisar o conforto ambiental e seu possível impacto no consumo de energia.</a:t>
            </a:r>
          </a:p>
          <a:p>
            <a:pPr marL="742950" lvl="1" indent="-285750" algn="l">
              <a:buFont typeface="Wingdings" panose="05000000000000000000" pitchFamily="2" charset="2"/>
              <a:buChar char="§"/>
            </a:pPr>
            <a:endParaRPr lang="pt-PT" sz="1600" b="0" i="0" dirty="0">
              <a:effectLst/>
            </a:endParaRPr>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66075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C16F3-3989-8404-3F51-0F1CF0436ACE}"/>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7217E179-9C9D-23E9-8504-C784AD7F9D2D}"/>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7D4D404B-0A4E-78E4-D3E7-D336728E1DB9}"/>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E7229555-8005-2BD0-23A7-3CFBC26A03DB}"/>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2FFCAFF-877D-7992-5518-642A1824DB2A}"/>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EE5F86E4-9A17-81A7-DA4D-8C1CCA0D18DA}"/>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CDA86F46-6955-4BEE-BE53-2BC2105AC7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86FD076-32A4-06DD-C33E-AE1E60D23DBE}"/>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86CE1D2-BC3A-1F54-43D1-9E1F6E19C48A}"/>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43</a:t>
            </a:fld>
            <a:r>
              <a:rPr lang="pt-PT" sz="1000" dirty="0"/>
              <a:t> -</a:t>
            </a:r>
          </a:p>
        </p:txBody>
      </p:sp>
      <p:pic>
        <p:nvPicPr>
          <p:cNvPr id="17" name="Imagem 16">
            <a:extLst>
              <a:ext uri="{FF2B5EF4-FFF2-40B4-BE49-F238E27FC236}">
                <a16:creationId xmlns:a16="http://schemas.microsoft.com/office/drawing/2014/main" id="{E34864FA-A357-02ED-6526-EEE1D3BA704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C6C8AA49-8E6D-1118-2456-82C0D520281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4138D95-DF88-D1FE-BA01-F28DD2B952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50264F70-3C32-7FA5-479B-AEE8115CBD90}"/>
              </a:ext>
            </a:extLst>
          </p:cNvPr>
          <p:cNvSpPr txBox="1"/>
          <p:nvPr/>
        </p:nvSpPr>
        <p:spPr>
          <a:xfrm>
            <a:off x="260350" y="1371600"/>
            <a:ext cx="8655050" cy="3416320"/>
          </a:xfrm>
          <a:prstGeom prst="rect">
            <a:avLst/>
          </a:prstGeom>
          <a:noFill/>
        </p:spPr>
        <p:txBody>
          <a:bodyPr wrap="square" rtlCol="0">
            <a:spAutoFit/>
          </a:bodyPr>
          <a:lstStyle/>
          <a:p>
            <a:pPr marL="285750" indent="-285750" algn="l">
              <a:buFont typeface="Wingdings" panose="05000000000000000000" pitchFamily="2" charset="2"/>
              <a:buChar char="§"/>
            </a:pPr>
            <a:r>
              <a:rPr lang="pt-PT" b="1" i="0" dirty="0">
                <a:effectLst/>
              </a:rPr>
              <a:t>Distribuição e Variabilidade:</a:t>
            </a:r>
          </a:p>
          <a:p>
            <a:pPr algn="just"/>
            <a:br>
              <a:rPr lang="pt-PT" b="0" i="0" dirty="0">
                <a:effectLst/>
              </a:rPr>
            </a:br>
            <a:r>
              <a:rPr lang="pt-PT" b="0" i="0" dirty="0">
                <a:effectLst/>
              </a:rPr>
              <a:t>As estatísticas descritivas (que incluem média, desvio padrão, percentis, mínimo e máximo) revelam que muitas variáveis possuem distribuição com dispersões significativas. Esse comportamento sugere uma amplitude dos dados que pode permitir:</a:t>
            </a:r>
          </a:p>
          <a:p>
            <a:pPr marL="742950" lvl="1" indent="-285750" algn="just">
              <a:buFont typeface="Wingdings" panose="05000000000000000000" pitchFamily="2" charset="2"/>
              <a:buChar char="§"/>
            </a:pPr>
            <a:r>
              <a:rPr lang="pt-PT" b="0" i="0" dirty="0">
                <a:effectLst/>
              </a:rPr>
              <a:t>A identificação de padrões sazonais ou diários de consumo.</a:t>
            </a:r>
          </a:p>
          <a:p>
            <a:pPr marL="742950" lvl="1" indent="-285750" algn="just">
              <a:buFont typeface="Wingdings" panose="05000000000000000000" pitchFamily="2" charset="2"/>
              <a:buChar char="§"/>
            </a:pPr>
            <a:r>
              <a:rPr lang="pt-PT" b="0" i="0" dirty="0">
                <a:effectLst/>
              </a:rPr>
              <a:t>A verificação de comportamentos atípicos (</a:t>
            </a:r>
            <a:r>
              <a:rPr lang="pt-PT" b="0" i="0" dirty="0" err="1">
                <a:effectLst/>
              </a:rPr>
              <a:t>outliers</a:t>
            </a:r>
            <a:r>
              <a:rPr lang="pt-PT" b="0" i="0" dirty="0">
                <a:effectLst/>
              </a:rPr>
              <a:t>) que podem indicar falhas nos sistemas de medição ou eventos excecionais.</a:t>
            </a:r>
          </a:p>
          <a:p>
            <a:pPr marL="742950" lvl="1" indent="-285750" algn="just">
              <a:buFont typeface="Wingdings" panose="05000000000000000000" pitchFamily="2" charset="2"/>
              <a:buChar char="§"/>
            </a:pPr>
            <a:r>
              <a:rPr lang="pt-PT" b="0" i="0" dirty="0">
                <a:effectLst/>
              </a:rPr>
              <a:t>A aplicação de análises de correlação entre variáveis de consumo e medidas ambientais, para investigar se condições climáticas extremas, por exemplo, estão associadas a picos de consumo.</a:t>
            </a:r>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232534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FDD21-4A60-BA28-5BC9-7FB92409D561}"/>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9B649C01-D57F-48E2-5A51-1143E08D2986}"/>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42B0C6AA-3C93-726D-AE51-D88EE4A88E39}"/>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72B62EDB-7986-213D-FB26-4A4E708CD3C8}"/>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F9CFBFB3-555F-169F-AEC3-619821C1AD3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D7A9C325-DBB2-4EF7-B0A7-34DFB314C90E}"/>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F01738B5-1764-D5FC-BB32-ACF65A260D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DF87E69B-2E6E-57B5-6CE3-825B36F9C6E5}"/>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B473035A-1D24-FBB0-53D0-39E3062046F3}"/>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44</a:t>
            </a:fld>
            <a:r>
              <a:rPr lang="pt-PT" sz="1000" dirty="0"/>
              <a:t> -</a:t>
            </a:r>
          </a:p>
        </p:txBody>
      </p:sp>
      <p:pic>
        <p:nvPicPr>
          <p:cNvPr id="17" name="Imagem 16">
            <a:extLst>
              <a:ext uri="{FF2B5EF4-FFF2-40B4-BE49-F238E27FC236}">
                <a16:creationId xmlns:a16="http://schemas.microsoft.com/office/drawing/2014/main" id="{C3BD81C7-8AAF-AA1D-A7FA-F9B9E7F02CF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0538613C-8CD4-3824-1999-57412AA81BE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CCD852F-644C-6D99-C111-2242D7F0DC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3C51260D-5483-ABCD-340C-FD4E266745E0}"/>
              </a:ext>
            </a:extLst>
          </p:cNvPr>
          <p:cNvSpPr txBox="1"/>
          <p:nvPr/>
        </p:nvSpPr>
        <p:spPr>
          <a:xfrm>
            <a:off x="260350" y="1371600"/>
            <a:ext cx="8655050" cy="5139869"/>
          </a:xfrm>
          <a:prstGeom prst="rect">
            <a:avLst/>
          </a:prstGeom>
          <a:noFill/>
        </p:spPr>
        <p:txBody>
          <a:bodyPr wrap="square" rtlCol="0">
            <a:spAutoFit/>
          </a:bodyPr>
          <a:lstStyle/>
          <a:p>
            <a:pPr marL="285750" indent="-285750" algn="l">
              <a:buFont typeface="Wingdings" panose="05000000000000000000" pitchFamily="2" charset="2"/>
              <a:buChar char="§"/>
            </a:pPr>
            <a:r>
              <a:rPr lang="pt-PT" b="1" i="0" dirty="0" err="1">
                <a:effectLst/>
                <a:latin typeface="__Inter_d65c78"/>
              </a:rPr>
              <a:t>Aspectos</a:t>
            </a:r>
            <a:r>
              <a:rPr lang="pt-PT" b="1" i="0" dirty="0">
                <a:effectLst/>
                <a:latin typeface="__Inter_d65c78"/>
              </a:rPr>
              <a:t> Temporais:</a:t>
            </a:r>
          </a:p>
          <a:p>
            <a:pPr algn="just"/>
            <a:br>
              <a:rPr lang="pt-PT" b="0" i="0" dirty="0">
                <a:effectLst/>
                <a:latin typeface="__Inter_d65c78"/>
              </a:rPr>
            </a:br>
            <a:r>
              <a:rPr lang="pt-PT" b="0" i="0" dirty="0">
                <a:effectLst/>
                <a:latin typeface="__Inter_d65c78"/>
              </a:rPr>
              <a:t>O </a:t>
            </a:r>
            <a:r>
              <a:rPr lang="pt-PT" b="0" i="0" dirty="0" err="1">
                <a:effectLst/>
                <a:latin typeface="__Inter_d65c78"/>
              </a:rPr>
              <a:t>dataset</a:t>
            </a:r>
            <a:r>
              <a:rPr lang="pt-PT" b="0" i="0" dirty="0">
                <a:effectLst/>
                <a:latin typeface="__Inter_d65c78"/>
              </a:rPr>
              <a:t> cobre um período contínuo de 11 de janeiro de 2016 a 27 de maio de 2016 com medições a cada 10 minutos. Essa regularidade temporal é essencial para:</a:t>
            </a:r>
          </a:p>
          <a:p>
            <a:pPr marL="742950" lvl="1" indent="-285750" algn="just">
              <a:buFont typeface="Wingdings" panose="05000000000000000000" pitchFamily="2" charset="2"/>
              <a:buChar char="§"/>
            </a:pPr>
            <a:r>
              <a:rPr lang="pt-PT" b="0" i="0" dirty="0">
                <a:effectLst/>
                <a:latin typeface="__Inter_d65c78"/>
              </a:rPr>
              <a:t>A análise de séries temporais e identificação de tendências ou sazonalidades.</a:t>
            </a:r>
          </a:p>
          <a:p>
            <a:pPr marL="742950" lvl="1" indent="-285750" algn="just">
              <a:buFont typeface="Wingdings" panose="05000000000000000000" pitchFamily="2" charset="2"/>
              <a:buChar char="§"/>
            </a:pPr>
            <a:r>
              <a:rPr lang="pt-PT" b="0" i="0" dirty="0">
                <a:effectLst/>
                <a:latin typeface="__Inter_d65c78"/>
              </a:rPr>
              <a:t>A modelagem estatística de previsão, onde a frequência alta permite usar técnicas que exploram a </a:t>
            </a:r>
            <a:r>
              <a:rPr lang="pt-PT" b="0" i="0" dirty="0" err="1">
                <a:effectLst/>
                <a:latin typeface="__Inter_d65c78"/>
              </a:rPr>
              <a:t>autocorrelação</a:t>
            </a:r>
            <a:r>
              <a:rPr lang="pt-PT" b="0" i="0" dirty="0">
                <a:effectLst/>
                <a:latin typeface="__Inter_d65c78"/>
              </a:rPr>
              <a:t> dos registos ao longo do tempo.</a:t>
            </a:r>
          </a:p>
          <a:p>
            <a:pPr lvl="1" algn="just"/>
            <a:endParaRPr lang="pt-PT" dirty="0">
              <a:latin typeface="__Inter_d65c78"/>
            </a:endParaRPr>
          </a:p>
          <a:p>
            <a:pPr marL="285750" indent="-285750" algn="l">
              <a:buFont typeface="Wingdings" panose="05000000000000000000" pitchFamily="2" charset="2"/>
              <a:buChar char="§"/>
            </a:pPr>
            <a:r>
              <a:rPr lang="pt-PT" b="1" i="0" dirty="0">
                <a:effectLst/>
                <a:latin typeface="__Inter_d65c78"/>
              </a:rPr>
              <a:t>Considerações Adicionais:</a:t>
            </a:r>
          </a:p>
          <a:p>
            <a:pPr algn="just"/>
            <a:br>
              <a:rPr lang="pt-PT" b="0" i="0" dirty="0">
                <a:effectLst/>
                <a:latin typeface="__Inter_d65c78"/>
              </a:rPr>
            </a:br>
            <a:r>
              <a:rPr lang="pt-PT" sz="1600" b="0" i="0" dirty="0">
                <a:effectLst/>
                <a:latin typeface="__Inter_d65c78"/>
              </a:rPr>
              <a:t>A robustez e diversidade das variáveis permitem uma análise aprofundada, tanto em termos de estatísticas descritivas quanto na exploração de possíveis relações de dependência entre consumo e fatores ambientais. Por exemplo, uma investigação mais aprofundada poderia envolver:</a:t>
            </a:r>
          </a:p>
          <a:p>
            <a:pPr marL="742950" lvl="1" indent="-285750" algn="just">
              <a:buFont typeface="Wingdings" panose="05000000000000000000" pitchFamily="2" charset="2"/>
              <a:buChar char="§"/>
            </a:pPr>
            <a:r>
              <a:rPr lang="pt-PT" sz="1600" b="0" i="0" dirty="0">
                <a:effectLst/>
                <a:latin typeface="__Inter_d65c78"/>
              </a:rPr>
              <a:t>Análise de correlação ou regressão para entender de que forma as variáveis ambientais impactam o consumo dos aparelhos e da iluminação.</a:t>
            </a:r>
          </a:p>
          <a:p>
            <a:pPr marL="742950" lvl="1" indent="-285750" algn="just">
              <a:buFont typeface="Wingdings" panose="05000000000000000000" pitchFamily="2" charset="2"/>
              <a:buChar char="§"/>
            </a:pPr>
            <a:r>
              <a:rPr lang="pt-PT" sz="1600" b="0" i="0" dirty="0">
                <a:effectLst/>
                <a:latin typeface="__Inter_d65c78"/>
              </a:rPr>
              <a:t>Deteção de padrões de comportamento por meio de agrupamentos (</a:t>
            </a:r>
            <a:r>
              <a:rPr lang="pt-PT" sz="1600" b="0" i="0" dirty="0" err="1">
                <a:effectLst/>
                <a:latin typeface="__Inter_d65c78"/>
              </a:rPr>
              <a:t>clustering</a:t>
            </a:r>
            <a:r>
              <a:rPr lang="pt-PT" sz="1600" b="0" i="0" dirty="0">
                <a:effectLst/>
                <a:latin typeface="__Inter_d65c78"/>
              </a:rPr>
              <a:t>) dos registros temporais, visando identificar condições típicas de baixa ou alta demanda energética.</a:t>
            </a:r>
          </a:p>
          <a:p>
            <a:pPr lvl="1" algn="just"/>
            <a:endParaRPr lang="pt-PT" b="0" i="0" dirty="0">
              <a:effectLst/>
              <a:latin typeface="__Inter_d65c78"/>
            </a:endParaRPr>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2422630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871F0-5854-395F-42AD-9E4F440FA13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121D79B-469A-6C45-B7FC-57EB373769F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E4DFE1F0-28FC-869C-23A4-9C1E46A9F1E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7BAA7650-90B1-311A-F799-B4EB66C3CB5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0F8A1D01-6D08-D0FF-90A5-A2FB8C97E37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6B505E3F-D999-9418-4443-F33E6A54D37D}"/>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C369144-6362-F3B5-A582-02BF25A421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12DF4F45-A97C-D887-0B2A-5195039B7296}"/>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558D9D6C-84BA-DAA1-8B26-CD56F8A2D424}"/>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45</a:t>
            </a:fld>
            <a:r>
              <a:rPr lang="pt-PT" sz="1000" dirty="0"/>
              <a:t> -</a:t>
            </a:r>
          </a:p>
        </p:txBody>
      </p:sp>
      <p:pic>
        <p:nvPicPr>
          <p:cNvPr id="17" name="Imagem 16">
            <a:extLst>
              <a:ext uri="{FF2B5EF4-FFF2-40B4-BE49-F238E27FC236}">
                <a16:creationId xmlns:a16="http://schemas.microsoft.com/office/drawing/2014/main" id="{0755BDD2-68E3-8B97-7B9F-18CBCCADBA27}"/>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34B2A616-D05B-A0D1-4670-992E2610C80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2C97E21F-DAC4-4A34-1DA5-70E5155144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CE343CC2-AD76-48C9-69AC-E469C52F945F}"/>
              </a:ext>
            </a:extLst>
          </p:cNvPr>
          <p:cNvSpPr txBox="1"/>
          <p:nvPr/>
        </p:nvSpPr>
        <p:spPr>
          <a:xfrm>
            <a:off x="260350" y="1371600"/>
            <a:ext cx="8655050" cy="5139869"/>
          </a:xfrm>
          <a:prstGeom prst="rect">
            <a:avLst/>
          </a:prstGeom>
          <a:noFill/>
        </p:spPr>
        <p:txBody>
          <a:bodyPr wrap="square" rtlCol="0">
            <a:spAutoFit/>
          </a:bodyPr>
          <a:lstStyle/>
          <a:p>
            <a:pPr marL="285750" indent="-285750" algn="l">
              <a:buFont typeface="Wingdings" panose="05000000000000000000" pitchFamily="2" charset="2"/>
              <a:buChar char="§"/>
            </a:pPr>
            <a:r>
              <a:rPr lang="pt-PT" b="1" i="0" dirty="0" err="1">
                <a:effectLst/>
                <a:latin typeface="__Inter_d65c78"/>
              </a:rPr>
              <a:t>Aspectos</a:t>
            </a:r>
            <a:r>
              <a:rPr lang="pt-PT" b="1" i="0" dirty="0">
                <a:effectLst/>
                <a:latin typeface="__Inter_d65c78"/>
              </a:rPr>
              <a:t> Temporais:</a:t>
            </a:r>
          </a:p>
          <a:p>
            <a:pPr algn="just"/>
            <a:br>
              <a:rPr lang="pt-PT" b="0" i="0" dirty="0">
                <a:effectLst/>
                <a:latin typeface="__Inter_d65c78"/>
              </a:rPr>
            </a:br>
            <a:r>
              <a:rPr lang="pt-PT" b="0" i="0" dirty="0">
                <a:effectLst/>
                <a:latin typeface="__Inter_d65c78"/>
              </a:rPr>
              <a:t>O </a:t>
            </a:r>
            <a:r>
              <a:rPr lang="pt-PT" b="0" i="0" dirty="0" err="1">
                <a:effectLst/>
                <a:latin typeface="__Inter_d65c78"/>
              </a:rPr>
              <a:t>dataset</a:t>
            </a:r>
            <a:r>
              <a:rPr lang="pt-PT" b="0" i="0" dirty="0">
                <a:effectLst/>
                <a:latin typeface="__Inter_d65c78"/>
              </a:rPr>
              <a:t> cobre um período contínuo de 11 de janeiro de 2016 a 27 de maio de 2016 com medições a cada 10 minutos. Essa regularidade temporal é essencial para:</a:t>
            </a:r>
          </a:p>
          <a:p>
            <a:pPr marL="742950" lvl="1" indent="-285750" algn="just">
              <a:buFont typeface="Wingdings" panose="05000000000000000000" pitchFamily="2" charset="2"/>
              <a:buChar char="§"/>
            </a:pPr>
            <a:r>
              <a:rPr lang="pt-PT" b="0" i="0" dirty="0">
                <a:effectLst/>
                <a:latin typeface="__Inter_d65c78"/>
              </a:rPr>
              <a:t>A análise de séries temporais e identificação de tendências ou sazonalidades.</a:t>
            </a:r>
          </a:p>
          <a:p>
            <a:pPr marL="742950" lvl="1" indent="-285750" algn="just">
              <a:buFont typeface="Wingdings" panose="05000000000000000000" pitchFamily="2" charset="2"/>
              <a:buChar char="§"/>
            </a:pPr>
            <a:r>
              <a:rPr lang="pt-PT" b="0" i="0" dirty="0">
                <a:effectLst/>
                <a:latin typeface="__Inter_d65c78"/>
              </a:rPr>
              <a:t>A modelagem estatística de previsão, onde a frequência alta permite usar técnicas que exploram a </a:t>
            </a:r>
            <a:r>
              <a:rPr lang="pt-PT" b="0" i="0" dirty="0" err="1">
                <a:effectLst/>
                <a:latin typeface="__Inter_d65c78"/>
              </a:rPr>
              <a:t>autocorrelação</a:t>
            </a:r>
            <a:r>
              <a:rPr lang="pt-PT" b="0" i="0" dirty="0">
                <a:effectLst/>
                <a:latin typeface="__Inter_d65c78"/>
              </a:rPr>
              <a:t> dos registos ao longo do tempo.</a:t>
            </a:r>
          </a:p>
          <a:p>
            <a:pPr lvl="1" algn="just"/>
            <a:endParaRPr lang="pt-PT" dirty="0">
              <a:latin typeface="__Inter_d65c78"/>
            </a:endParaRPr>
          </a:p>
          <a:p>
            <a:pPr marL="285750" indent="-285750" algn="l">
              <a:buFont typeface="Wingdings" panose="05000000000000000000" pitchFamily="2" charset="2"/>
              <a:buChar char="§"/>
            </a:pPr>
            <a:r>
              <a:rPr lang="pt-PT" b="1" i="0" dirty="0">
                <a:effectLst/>
                <a:latin typeface="__Inter_d65c78"/>
              </a:rPr>
              <a:t>Considerações Adicionais:</a:t>
            </a:r>
          </a:p>
          <a:p>
            <a:pPr algn="just"/>
            <a:br>
              <a:rPr lang="pt-PT" b="0" i="0" dirty="0">
                <a:effectLst/>
                <a:latin typeface="__Inter_d65c78"/>
              </a:rPr>
            </a:br>
            <a:r>
              <a:rPr lang="pt-PT" sz="1600" b="0" i="0" dirty="0">
                <a:effectLst/>
                <a:latin typeface="__Inter_d65c78"/>
              </a:rPr>
              <a:t>A robustez e diversidade das variáveis permitem uma análise aprofundada, tanto em termos de estatísticas descritivas quanto na exploração de possíveis relações de dependência entre consumo e fatores ambientais. Por exemplo, uma investigação mais aprofundada poderia envolver:</a:t>
            </a:r>
          </a:p>
          <a:p>
            <a:pPr marL="742950" lvl="1" indent="-285750" algn="just">
              <a:buFont typeface="Wingdings" panose="05000000000000000000" pitchFamily="2" charset="2"/>
              <a:buChar char="§"/>
            </a:pPr>
            <a:r>
              <a:rPr lang="pt-PT" sz="1600" b="0" i="0" dirty="0">
                <a:effectLst/>
                <a:latin typeface="__Inter_d65c78"/>
              </a:rPr>
              <a:t>Análise de correlação ou regressão para entender de que forma as variáveis ambientais impactam o consumo dos aparelhos e da iluminação.</a:t>
            </a:r>
          </a:p>
          <a:p>
            <a:pPr marL="742950" lvl="1" indent="-285750" algn="just">
              <a:buFont typeface="Wingdings" panose="05000000000000000000" pitchFamily="2" charset="2"/>
              <a:buChar char="§"/>
            </a:pPr>
            <a:r>
              <a:rPr lang="pt-PT" sz="1600" b="0" i="0" dirty="0">
                <a:effectLst/>
                <a:latin typeface="__Inter_d65c78"/>
              </a:rPr>
              <a:t>Deteção de padrões de comportamento por meio de agrupamentos (</a:t>
            </a:r>
            <a:r>
              <a:rPr lang="pt-PT" sz="1600" b="0" i="0" dirty="0" err="1">
                <a:effectLst/>
                <a:latin typeface="__Inter_d65c78"/>
              </a:rPr>
              <a:t>clustering</a:t>
            </a:r>
            <a:r>
              <a:rPr lang="pt-PT" sz="1600" b="0" i="0" dirty="0">
                <a:effectLst/>
                <a:latin typeface="__Inter_d65c78"/>
              </a:rPr>
              <a:t>) dos registros temporais, visando identificar condições típicas de baixa ou alta demanda energética.</a:t>
            </a:r>
          </a:p>
          <a:p>
            <a:pPr lvl="1" algn="just"/>
            <a:endParaRPr lang="pt-PT" b="0" i="0" dirty="0">
              <a:effectLst/>
              <a:latin typeface="__Inter_d65c78"/>
            </a:endParaRPr>
          </a:p>
          <a:p>
            <a:pPr marL="285750" indent="-285750">
              <a:buFont typeface="Wingdings" panose="05000000000000000000" pitchFamily="2" charset="2"/>
              <a:buChar char="§"/>
            </a:pPr>
            <a:endParaRPr lang="pt-PT" dirty="0"/>
          </a:p>
        </p:txBody>
      </p:sp>
    </p:spTree>
    <p:extLst>
      <p:ext uri="{BB962C8B-B14F-4D97-AF65-F5344CB8AC3E}">
        <p14:creationId xmlns:p14="http://schemas.microsoft.com/office/powerpoint/2010/main" val="10723990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7E076-8854-4112-B75E-F0A20409FDFB}"/>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DC4E0768-1FE0-151B-ED7F-1094056E7B7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Análise Julius.ai</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3B257DB-D2C0-DBAA-78EE-CDAE41703D90}"/>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F57005F5-DFDB-D644-3FA2-3BA23C2DC520}"/>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01FBAEB2-662F-86F6-29F6-B4C640349128}"/>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80FBE838-5B57-9ABB-2CCA-F955602C7761}"/>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C106A5A5-A56E-370F-F138-1E52582FE7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503F1D86-E78C-830D-B9E5-3DCB15E57101}"/>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C12C5387-3DDB-1FFB-1225-A9C0A702E432}"/>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46</a:t>
            </a:fld>
            <a:r>
              <a:rPr lang="pt-PT" sz="1000" dirty="0"/>
              <a:t> -</a:t>
            </a:r>
          </a:p>
        </p:txBody>
      </p:sp>
      <p:pic>
        <p:nvPicPr>
          <p:cNvPr id="17" name="Imagem 16">
            <a:extLst>
              <a:ext uri="{FF2B5EF4-FFF2-40B4-BE49-F238E27FC236}">
                <a16:creationId xmlns:a16="http://schemas.microsoft.com/office/drawing/2014/main" id="{83B9A0AA-6D2F-6049-886F-6DEA817A0CD7}"/>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C62F0FB6-BCCA-BBFA-0EB9-DB1E9AF30F0B}"/>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D4BCDE7-746E-4FB7-CAC1-2F57D09A54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0167F446-60A6-CFAD-0C17-C8D76E17BC7C}"/>
              </a:ext>
            </a:extLst>
          </p:cNvPr>
          <p:cNvSpPr txBox="1"/>
          <p:nvPr/>
        </p:nvSpPr>
        <p:spPr>
          <a:xfrm>
            <a:off x="260350" y="1371600"/>
            <a:ext cx="8655050" cy="1754326"/>
          </a:xfrm>
          <a:prstGeom prst="rect">
            <a:avLst/>
          </a:prstGeom>
          <a:noFill/>
        </p:spPr>
        <p:txBody>
          <a:bodyPr wrap="square" rtlCol="0">
            <a:spAutoFit/>
          </a:bodyPr>
          <a:lstStyle/>
          <a:p>
            <a:pPr marL="285750" indent="-285750" algn="just">
              <a:buFont typeface="Wingdings" panose="05000000000000000000" pitchFamily="2" charset="2"/>
              <a:buChar char="§"/>
            </a:pPr>
            <a:r>
              <a:rPr lang="pt-PT" b="0" i="0" dirty="0">
                <a:effectLst/>
                <a:latin typeface="__Inter_d65c78"/>
              </a:rPr>
              <a:t>Em resumo, a análise estatística detalhada do </a:t>
            </a:r>
            <a:r>
              <a:rPr lang="pt-PT" b="0" i="0" dirty="0" err="1">
                <a:effectLst/>
                <a:latin typeface="__Inter_d65c78"/>
              </a:rPr>
              <a:t>dataset</a:t>
            </a:r>
            <a:r>
              <a:rPr lang="pt-PT" b="0" i="0" dirty="0">
                <a:effectLst/>
                <a:latin typeface="__Inter_d65c78"/>
              </a:rPr>
              <a:t> indica que os dados são ricos e multifacetados, permitindo uma exploração profunda em diferentes dimensões. A variabilidade nas medições de consumo combinada com as informações ambientais detalhadas cria um cenário propício para investigações sobre eficiência energética, padrões de comportamento e possíveis ações de otimização do uso da energia com base em condições ambientais.</a:t>
            </a:r>
            <a:endParaRPr lang="pt-PT" dirty="0"/>
          </a:p>
        </p:txBody>
      </p:sp>
    </p:spTree>
    <p:extLst>
      <p:ext uri="{BB962C8B-B14F-4D97-AF65-F5344CB8AC3E}">
        <p14:creationId xmlns:p14="http://schemas.microsoft.com/office/powerpoint/2010/main" val="193478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4E13-B0B9-7F58-18D7-542A28A4F79B}"/>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A731531-C365-FB00-7CEF-5B0AE170B45D}"/>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Conclusão</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03597C2-7127-A531-D6E9-8B935A339B72}"/>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3490F21C-B11F-4C56-46F5-C7266299E44F}"/>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AADF4ED1-8871-2AC5-F8B2-89637C715CF8}"/>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3BF7F14-CB53-88D7-C5D0-BC4B41178F7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A20EA55-50E3-7455-9779-FCF2BB1C8E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493A959-2127-E1EC-4CA0-A446CCA146E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1719F92A-3FC1-C18D-8DAB-55F55092399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47</a:t>
            </a:fld>
            <a:r>
              <a:rPr lang="pt-PT" sz="1000" dirty="0"/>
              <a:t> -</a:t>
            </a:r>
          </a:p>
        </p:txBody>
      </p:sp>
      <p:pic>
        <p:nvPicPr>
          <p:cNvPr id="17" name="Imagem 16">
            <a:extLst>
              <a:ext uri="{FF2B5EF4-FFF2-40B4-BE49-F238E27FC236}">
                <a16:creationId xmlns:a16="http://schemas.microsoft.com/office/drawing/2014/main" id="{37693BE3-2654-5C69-8CCD-14102E991D6D}"/>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45422B7-38C3-1DC2-4BB3-EC92BB731F3E}"/>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DBF069D6-A090-55F2-E3EF-C1A0CA9884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83171216-F60F-2AEA-5DC4-870F0FC4EAA0}"/>
              </a:ext>
            </a:extLst>
          </p:cNvPr>
          <p:cNvSpPr txBox="1"/>
          <p:nvPr/>
        </p:nvSpPr>
        <p:spPr>
          <a:xfrm>
            <a:off x="260350" y="1371600"/>
            <a:ext cx="8655050" cy="4801314"/>
          </a:xfrm>
          <a:prstGeom prst="rect">
            <a:avLst/>
          </a:prstGeom>
          <a:noFill/>
        </p:spPr>
        <p:txBody>
          <a:bodyPr wrap="square" rtlCol="0">
            <a:spAutoFit/>
          </a:bodyPr>
          <a:lstStyle/>
          <a:p>
            <a:pPr marL="285750" indent="-285750" algn="just">
              <a:buFont typeface="Wingdings" panose="05000000000000000000" pitchFamily="2" charset="2"/>
              <a:buChar char="§"/>
            </a:pPr>
            <a:r>
              <a:rPr lang="pt-PT" dirty="0"/>
              <a:t>Com a utilização do </a:t>
            </a:r>
            <a:r>
              <a:rPr lang="pt-PT" dirty="0" err="1"/>
              <a:t>kaggle</a:t>
            </a:r>
            <a:r>
              <a:rPr lang="pt-PT" dirty="0"/>
              <a:t> e </a:t>
            </a:r>
            <a:r>
              <a:rPr lang="pt-PT" dirty="0" err="1"/>
              <a:t>python</a:t>
            </a:r>
            <a:r>
              <a:rPr lang="pt-PT" dirty="0"/>
              <a:t> foi possível fazer a analise estatística de 1 e 2 nível no </a:t>
            </a:r>
            <a:r>
              <a:rPr lang="pt-PT" dirty="0" err="1"/>
              <a:t>dataset</a:t>
            </a:r>
            <a:r>
              <a:rPr lang="pt-PT" dirty="0"/>
              <a:t> “</a:t>
            </a:r>
            <a:r>
              <a:rPr lang="pt-PT" dirty="0" err="1"/>
              <a:t>Appliances</a:t>
            </a:r>
            <a:r>
              <a:rPr lang="pt-PT" dirty="0"/>
              <a:t> </a:t>
            </a:r>
            <a:r>
              <a:rPr lang="pt-PT" dirty="0" err="1"/>
              <a:t>Energy</a:t>
            </a:r>
            <a:r>
              <a:rPr lang="pt-PT" dirty="0"/>
              <a:t> </a:t>
            </a:r>
            <a:r>
              <a:rPr lang="pt-PT" dirty="0" err="1"/>
              <a:t>Prediction</a:t>
            </a:r>
            <a:r>
              <a:rPr lang="pt-PT" dirty="0"/>
              <a:t>”.</a:t>
            </a:r>
          </a:p>
          <a:p>
            <a:pPr algn="just"/>
            <a:endParaRPr lang="pt-PT" dirty="0"/>
          </a:p>
          <a:p>
            <a:pPr marL="285750" indent="-285750" algn="just">
              <a:buFont typeface="Wingdings" panose="05000000000000000000" pitchFamily="2" charset="2"/>
              <a:buChar char="§"/>
            </a:pPr>
            <a:r>
              <a:rPr lang="pt-PT" dirty="0"/>
              <a:t>A comparação entre as análises realizadas pelo Julius.ai e as intervenções humanas revelou que, enquanto os métodos automáticos proporcionam uma eficiência significativa e consistência nas análises, a interpretação humana é crucial para fornecer contexto e insights mais profundos. Por exemplo, enquanto o Julius.ai identificou eficazmente padrões e correlações estatísticas, a análise humana foi essencial para interpretar esses resultados no contexto da eficiência energética e aplicabilidade prática.</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Os insights obtidos não apenas reforçam a relevância de integrar análises detalhadas e ferramentas automatizadas, mas também destacam o potencial para otimizar o uso de energia em ambientes domésticos através de uma combinação de inteligência artificial e expertise humana.</a:t>
            </a:r>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endParaRPr lang="pt-PT" dirty="0"/>
          </a:p>
        </p:txBody>
      </p:sp>
    </p:spTree>
    <p:extLst>
      <p:ext uri="{BB962C8B-B14F-4D97-AF65-F5344CB8AC3E}">
        <p14:creationId xmlns:p14="http://schemas.microsoft.com/office/powerpoint/2010/main" val="2430829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7550A-768A-7627-1CC9-D0C42F4266D8}"/>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36C6F880-B5ED-D11C-23F4-788885E8D214}"/>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Bibliografia</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35012AAB-C4B4-DB07-5EA3-A48656688E2D}"/>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E328DEA3-9269-769B-792E-E094A32212E3}"/>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A7E7EA6F-AB5A-56D9-C7E9-C3050BD16EBF}"/>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6511F4E8-44B9-71CC-7D1B-8ADF14746238}"/>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48E77A2E-F32E-9121-4EC4-B8A594E17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7DFC6870-6354-3E34-DAFA-67F19B96376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E49810D9-BD54-424F-7AAD-5CCAFBA39BF1}"/>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48</a:t>
            </a:fld>
            <a:r>
              <a:rPr lang="pt-PT" sz="1000" dirty="0"/>
              <a:t> -</a:t>
            </a:r>
          </a:p>
        </p:txBody>
      </p:sp>
      <p:pic>
        <p:nvPicPr>
          <p:cNvPr id="17" name="Imagem 16">
            <a:extLst>
              <a:ext uri="{FF2B5EF4-FFF2-40B4-BE49-F238E27FC236}">
                <a16:creationId xmlns:a16="http://schemas.microsoft.com/office/drawing/2014/main" id="{7092CF44-39AC-252C-D1E8-0FD6403C10AB}"/>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9B0E909-009A-1B0F-94B8-E99905EB1F56}"/>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D71FFDCB-F55B-7EC2-0489-9CDBF56E0F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3" name="CaixaDeTexto 2">
            <a:extLst>
              <a:ext uri="{FF2B5EF4-FFF2-40B4-BE49-F238E27FC236}">
                <a16:creationId xmlns:a16="http://schemas.microsoft.com/office/drawing/2014/main" id="{0D748146-D4E7-3940-1486-95911E44E825}"/>
              </a:ext>
            </a:extLst>
          </p:cNvPr>
          <p:cNvSpPr txBox="1"/>
          <p:nvPr/>
        </p:nvSpPr>
        <p:spPr>
          <a:xfrm>
            <a:off x="260350" y="1371600"/>
            <a:ext cx="8655050" cy="2585323"/>
          </a:xfrm>
          <a:prstGeom prst="rect">
            <a:avLst/>
          </a:prstGeom>
          <a:noFill/>
        </p:spPr>
        <p:txBody>
          <a:bodyPr wrap="square" rtlCol="0">
            <a:spAutoFit/>
          </a:bodyPr>
          <a:lstStyle/>
          <a:p>
            <a:pPr marL="285750" indent="-285750" algn="just">
              <a:buFont typeface="Wingdings" panose="05000000000000000000" pitchFamily="2" charset="2"/>
              <a:buChar char="§"/>
            </a:pPr>
            <a:r>
              <a:rPr lang="pt-PT" dirty="0" err="1"/>
              <a:t>Kaggle</a:t>
            </a:r>
            <a:r>
              <a:rPr lang="pt-PT" dirty="0"/>
              <a:t>: </a:t>
            </a:r>
            <a:r>
              <a:rPr lang="pt-PT" dirty="0">
                <a:hlinkClick r:id="rId7"/>
              </a:rPr>
              <a:t>https://www.kaggle.com/</a:t>
            </a:r>
            <a:endParaRPr lang="pt-PT" dirty="0"/>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r>
              <a:rPr lang="pt-PT" dirty="0"/>
              <a:t>Julius.ai : </a:t>
            </a:r>
            <a:r>
              <a:rPr lang="pt-PT" dirty="0">
                <a:hlinkClick r:id="rId8"/>
              </a:rPr>
              <a:t>https://julius.ai/</a:t>
            </a:r>
            <a:endParaRPr lang="pt-PT" dirty="0"/>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r>
              <a:rPr lang="pt-PT" dirty="0" err="1"/>
              <a:t>DataSet</a:t>
            </a:r>
            <a:r>
              <a:rPr lang="pt-PT" dirty="0"/>
              <a:t>: </a:t>
            </a:r>
            <a:r>
              <a:rPr lang="pt-PT" dirty="0">
                <a:hlinkClick r:id="rId9"/>
              </a:rPr>
              <a:t>https://archive.ics.uci.edu/dataset/374/appliances+energy+prediction</a:t>
            </a:r>
            <a:endParaRPr lang="pt-PT" dirty="0"/>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r>
              <a:rPr lang="pt-PT" dirty="0" err="1"/>
              <a:t>NoteBook</a:t>
            </a:r>
            <a:r>
              <a:rPr lang="pt-PT" dirty="0"/>
              <a:t> </a:t>
            </a:r>
            <a:r>
              <a:rPr lang="pt-PT" dirty="0" err="1"/>
              <a:t>Kaggle</a:t>
            </a:r>
            <a:r>
              <a:rPr lang="pt-PT"/>
              <a:t>: </a:t>
            </a:r>
            <a:r>
              <a:rPr lang="pt-PT">
                <a:hlinkClick r:id="rId10"/>
              </a:rPr>
              <a:t>https://www.kaggle.com/code/pedropoas/cp1-a</a:t>
            </a:r>
            <a:endParaRPr lang="pt-PT"/>
          </a:p>
          <a:p>
            <a:pPr marL="285750" indent="-285750" algn="just">
              <a:buFont typeface="Wingdings" panose="05000000000000000000" pitchFamily="2" charset="2"/>
              <a:buChar char="§"/>
            </a:pPr>
            <a:endParaRPr lang="pt-PT"/>
          </a:p>
          <a:p>
            <a:pPr marL="285750" indent="-285750" algn="just">
              <a:buFont typeface="Wingdings" panose="05000000000000000000" pitchFamily="2" charset="2"/>
              <a:buChar char="§"/>
            </a:pPr>
            <a:endParaRPr lang="pt-PT" dirty="0"/>
          </a:p>
        </p:txBody>
      </p:sp>
    </p:spTree>
    <p:extLst>
      <p:ext uri="{BB962C8B-B14F-4D97-AF65-F5344CB8AC3E}">
        <p14:creationId xmlns:p14="http://schemas.microsoft.com/office/powerpoint/2010/main" val="3356128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ABFF-9D43-F6E5-10D0-F1B95CDA3D90}"/>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B2F1CA9-0F53-88D9-1DB6-FDF4EA0C5DAC}"/>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54CFF8F8-A787-213C-F7A5-DE8C865C114F}"/>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F55BE3B0-C6EB-4465-3000-B2F3E729B213}"/>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83723F26-A786-9FFD-1AA7-4A0BE7C53C7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4F39A174-34A8-51AC-30E2-C4009366E2F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9896DC28-7A98-54A8-D098-9BB22D9CDC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30AB9741-1BBE-CDAF-80F2-C44448CBB96E}"/>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98AA7344-6B53-1BB9-FEB2-9A222E051E3E}"/>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17" name="Imagem 16">
            <a:extLst>
              <a:ext uri="{FF2B5EF4-FFF2-40B4-BE49-F238E27FC236}">
                <a16:creationId xmlns:a16="http://schemas.microsoft.com/office/drawing/2014/main" id="{563B5B15-F966-6FEA-7B81-E5E180D41E05}"/>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D7E5B429-222D-66D9-BA64-424FA21EC01C}"/>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1997473-EE0F-94E6-BC1C-B7571BEA75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BA583B22-0D95-DD1D-4329-3BC8BCBB5BBC}"/>
              </a:ext>
            </a:extLst>
          </p:cNvPr>
          <p:cNvPicPr>
            <a:picLocks noChangeAspect="1"/>
          </p:cNvPicPr>
          <p:nvPr/>
        </p:nvPicPr>
        <p:blipFill>
          <a:blip r:embed="rId7"/>
          <a:stretch>
            <a:fillRect/>
          </a:stretch>
        </p:blipFill>
        <p:spPr>
          <a:xfrm>
            <a:off x="1257300" y="2110546"/>
            <a:ext cx="6629400" cy="2933172"/>
          </a:xfrm>
          <a:prstGeom prst="rect">
            <a:avLst/>
          </a:prstGeom>
        </p:spPr>
      </p:pic>
      <p:sp>
        <p:nvSpPr>
          <p:cNvPr id="2" name="CaixaDeTexto 1">
            <a:extLst>
              <a:ext uri="{FF2B5EF4-FFF2-40B4-BE49-F238E27FC236}">
                <a16:creationId xmlns:a16="http://schemas.microsoft.com/office/drawing/2014/main" id="{546748F0-92F1-9009-36F9-40E6CD1A3920}"/>
              </a:ext>
            </a:extLst>
          </p:cNvPr>
          <p:cNvSpPr txBox="1"/>
          <p:nvPr/>
        </p:nvSpPr>
        <p:spPr>
          <a:xfrm>
            <a:off x="260350" y="1371600"/>
            <a:ext cx="8578850" cy="646331"/>
          </a:xfrm>
          <a:prstGeom prst="rect">
            <a:avLst/>
          </a:prstGeom>
          <a:noFill/>
        </p:spPr>
        <p:txBody>
          <a:bodyPr wrap="square" rtlCol="0">
            <a:spAutoFit/>
          </a:bodyPr>
          <a:lstStyle/>
          <a:p>
            <a:r>
              <a:rPr lang="pt-PT" dirty="0" err="1"/>
              <a:t>NoteBook</a:t>
            </a:r>
            <a:r>
              <a:rPr lang="pt-PT" dirty="0"/>
              <a:t> </a:t>
            </a:r>
            <a:r>
              <a:rPr lang="pt-PT" dirty="0" err="1"/>
              <a:t>Kaggle</a:t>
            </a:r>
            <a:r>
              <a:rPr lang="pt-PT" dirty="0"/>
              <a:t>: </a:t>
            </a:r>
            <a:r>
              <a:rPr lang="pt-PT" dirty="0">
                <a:hlinkClick r:id="rId8"/>
              </a:rPr>
              <a:t>https://www.kaggle.com/code/pedropoas/cp1-a</a:t>
            </a:r>
            <a:endParaRPr lang="pt-PT" dirty="0"/>
          </a:p>
          <a:p>
            <a:endParaRPr lang="pt-PT" dirty="0"/>
          </a:p>
        </p:txBody>
      </p:sp>
    </p:spTree>
    <p:extLst>
      <p:ext uri="{BB962C8B-B14F-4D97-AF65-F5344CB8AC3E}">
        <p14:creationId xmlns:p14="http://schemas.microsoft.com/office/powerpoint/2010/main" val="313340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99C59-E637-81A2-70E2-F23B59DC8C64}"/>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FDECE38A-92CD-6864-E920-A750F098F9F7}"/>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C249C65-2B35-A28A-8FC8-8B2F5CCB90CC}"/>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8606160A-2DC6-8498-1BB8-438EBC4E4569}"/>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2BA4B0DE-7BB5-C57E-52C2-D7A55755F46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288D6CC-3A95-29B0-3C26-24217B538A7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9FBAEE7F-D08D-6BB6-0157-0C1308A0F1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BAD02351-1EE4-4461-739C-007E3DC14128}"/>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97256B57-1F7A-D5EB-30E2-A33D289D1796}"/>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17" name="Imagem 16">
            <a:extLst>
              <a:ext uri="{FF2B5EF4-FFF2-40B4-BE49-F238E27FC236}">
                <a16:creationId xmlns:a16="http://schemas.microsoft.com/office/drawing/2014/main" id="{80F6F479-6943-F093-4C36-B26965514414}"/>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F365BAD-FD2F-52B6-0C9B-7479A1397A6A}"/>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E88F2EF0-C103-D99A-FDE6-AF6A092EBC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4" name="Imagem 3">
            <a:extLst>
              <a:ext uri="{FF2B5EF4-FFF2-40B4-BE49-F238E27FC236}">
                <a16:creationId xmlns:a16="http://schemas.microsoft.com/office/drawing/2014/main" id="{4E625365-1D53-A601-770D-C77CA2CB8BA4}"/>
              </a:ext>
            </a:extLst>
          </p:cNvPr>
          <p:cNvPicPr>
            <a:picLocks noChangeAspect="1"/>
          </p:cNvPicPr>
          <p:nvPr/>
        </p:nvPicPr>
        <p:blipFill>
          <a:blip r:embed="rId7"/>
          <a:stretch>
            <a:fillRect/>
          </a:stretch>
        </p:blipFill>
        <p:spPr>
          <a:xfrm>
            <a:off x="685800" y="1512254"/>
            <a:ext cx="7467600" cy="1691556"/>
          </a:xfrm>
          <a:prstGeom prst="rect">
            <a:avLst/>
          </a:prstGeom>
        </p:spPr>
      </p:pic>
    </p:spTree>
    <p:extLst>
      <p:ext uri="{BB962C8B-B14F-4D97-AF65-F5344CB8AC3E}">
        <p14:creationId xmlns:p14="http://schemas.microsoft.com/office/powerpoint/2010/main" val="366430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349B-ED61-1C78-4AA0-6E4E5E8FEBE2}"/>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EB230E9-256C-AF95-121F-A61E334FB485}"/>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92C92C2-AB44-0613-2C7B-FE1B61A48FAC}"/>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C240E4AF-365F-1D24-2A11-6739FE49BF40}"/>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AF27ED8E-AE37-56DB-9EB0-24D627CE198D}"/>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479FC5D-D5F8-F51D-7569-F90A2B9A3B4B}"/>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052A7BEE-DA10-C109-81A1-60283025A9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05383C09-79D0-5EDF-50D8-E3CEC6EF0EE0}"/>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F4215F99-06D1-1ACC-0299-66F3AC644E6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17" name="Imagem 16">
            <a:extLst>
              <a:ext uri="{FF2B5EF4-FFF2-40B4-BE49-F238E27FC236}">
                <a16:creationId xmlns:a16="http://schemas.microsoft.com/office/drawing/2014/main" id="{87FE6049-3865-E676-AE9E-F41C70095418}"/>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5C032F0-3F69-F525-091B-A2E0D807941A}"/>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55D3A1D6-DB3F-47FA-F7EB-879886108C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680F8468-F7AE-61AD-0146-54AF2E555F70}"/>
              </a:ext>
            </a:extLst>
          </p:cNvPr>
          <p:cNvPicPr>
            <a:picLocks noChangeAspect="1"/>
          </p:cNvPicPr>
          <p:nvPr/>
        </p:nvPicPr>
        <p:blipFill>
          <a:blip r:embed="rId7"/>
          <a:stretch>
            <a:fillRect/>
          </a:stretch>
        </p:blipFill>
        <p:spPr>
          <a:xfrm>
            <a:off x="1312839" y="1523311"/>
            <a:ext cx="6404047" cy="2323768"/>
          </a:xfrm>
          <a:prstGeom prst="rect">
            <a:avLst/>
          </a:prstGeom>
        </p:spPr>
      </p:pic>
    </p:spTree>
    <p:extLst>
      <p:ext uri="{BB962C8B-B14F-4D97-AF65-F5344CB8AC3E}">
        <p14:creationId xmlns:p14="http://schemas.microsoft.com/office/powerpoint/2010/main" val="26949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B5A41-CF93-F936-A6EC-7F4269F0C14F}"/>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44B24E90-5932-F68E-897D-24B23D50F51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9E261FE-8373-9182-3D73-215009360439}"/>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769CEE88-CF1B-6AE0-5122-C6788C4C197D}"/>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BF867F04-4BDE-A2F2-A606-5C39DB60C85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500DCFAD-C811-1C96-1804-BBA9E1EFCD58}"/>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426A98FD-987D-9F32-2ECC-1C01274D1E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EED9A69D-6E9F-F9B3-2FF8-23C172DD260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4C5B8B7A-B454-A831-9576-EFBF2DD6D40A}"/>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17" name="Imagem 16">
            <a:extLst>
              <a:ext uri="{FF2B5EF4-FFF2-40B4-BE49-F238E27FC236}">
                <a16:creationId xmlns:a16="http://schemas.microsoft.com/office/drawing/2014/main" id="{D3C42220-DA9E-B73B-077B-97E2CCF9DF72}"/>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A4AB9AD5-1ED8-733D-F92B-B1BC5B86CF5C}"/>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F8E83E0D-B8D8-C510-6410-AF3F762222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1EEB544C-558B-BC10-F83A-BC9AE73323B3}"/>
              </a:ext>
            </a:extLst>
          </p:cNvPr>
          <p:cNvPicPr>
            <a:picLocks noChangeAspect="1"/>
          </p:cNvPicPr>
          <p:nvPr/>
        </p:nvPicPr>
        <p:blipFill>
          <a:blip r:embed="rId7"/>
          <a:stretch>
            <a:fillRect/>
          </a:stretch>
        </p:blipFill>
        <p:spPr>
          <a:xfrm>
            <a:off x="1195387" y="1841352"/>
            <a:ext cx="6753225" cy="3192562"/>
          </a:xfrm>
          <a:prstGeom prst="rect">
            <a:avLst/>
          </a:prstGeom>
        </p:spPr>
      </p:pic>
    </p:spTree>
    <p:extLst>
      <p:ext uri="{BB962C8B-B14F-4D97-AF65-F5344CB8AC3E}">
        <p14:creationId xmlns:p14="http://schemas.microsoft.com/office/powerpoint/2010/main" val="154641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A034-7F09-FB96-492E-671287A5FEE6}"/>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03C0CD70-3260-A701-E263-A9F24F14D0AC}"/>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Notebook</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13FEA3FA-C7A1-1732-F799-0B451B5B85B6}"/>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9F99F2B2-7251-11EE-41AD-65EB0B88CD77}"/>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37039C72-844C-4E44-68A6-178673D437C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1C16CEDC-C35E-7907-EEB9-81F48D221994}"/>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AC72B51C-7073-D08B-BB6F-3603EB9372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1BBABC10-10A7-0BAB-70E2-4C5357A17B4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127D4662-87B1-6E8E-2126-45F054497260}"/>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17" name="Imagem 16">
            <a:extLst>
              <a:ext uri="{FF2B5EF4-FFF2-40B4-BE49-F238E27FC236}">
                <a16:creationId xmlns:a16="http://schemas.microsoft.com/office/drawing/2014/main" id="{DC946602-DD98-869F-835B-FE91C3494E7A}"/>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0B060DF8-D3D3-BBED-7727-6135B7AF1C2F}"/>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A3BDC407-45AA-5D8E-97E5-DBFDBE2BED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F0EE1134-6B35-1CF6-C55C-7D942687E053}"/>
              </a:ext>
            </a:extLst>
          </p:cNvPr>
          <p:cNvSpPr txBox="1"/>
          <p:nvPr/>
        </p:nvSpPr>
        <p:spPr>
          <a:xfrm>
            <a:off x="260350" y="1371600"/>
            <a:ext cx="8655050" cy="4247317"/>
          </a:xfrm>
          <a:prstGeom prst="rect">
            <a:avLst/>
          </a:prstGeom>
          <a:noFill/>
        </p:spPr>
        <p:txBody>
          <a:bodyPr wrap="square" rtlCol="0">
            <a:spAutoFit/>
          </a:bodyPr>
          <a:lstStyle/>
          <a:p>
            <a:r>
              <a:rPr lang="pt-PT" dirty="0"/>
              <a:t>Analise de alguns parâmetros do </a:t>
            </a:r>
            <a:r>
              <a:rPr lang="pt-PT" dirty="0" err="1"/>
              <a:t>dataset</a:t>
            </a:r>
            <a:r>
              <a:rPr lang="pt-PT" dirty="0"/>
              <a:t>:</a:t>
            </a:r>
          </a:p>
          <a:p>
            <a:endParaRPr lang="pt-PT" dirty="0"/>
          </a:p>
          <a:p>
            <a:pPr marL="742950" lvl="1" indent="-285750">
              <a:buFont typeface="Wingdings" panose="05000000000000000000" pitchFamily="2" charset="2"/>
              <a:buChar char="§"/>
            </a:pPr>
            <a:r>
              <a:rPr lang="pt-PT" b="1" dirty="0" err="1"/>
              <a:t>Appliances</a:t>
            </a:r>
            <a:r>
              <a:rPr lang="pt-PT" dirty="0"/>
              <a:t>: A moda é 50, o que indica que 50 é o valor mais comum para o uso de eletrodomésticos. </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err="1"/>
              <a:t>Lights</a:t>
            </a:r>
            <a:r>
              <a:rPr lang="pt-PT" dirty="0"/>
              <a:t>: A moda é 21, sugerindo que, frequentemente, a iluminação está ajustada em 21 watts.</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T1</a:t>
            </a:r>
            <a:r>
              <a:rPr lang="pt-PT" dirty="0"/>
              <a:t> até </a:t>
            </a:r>
            <a:r>
              <a:rPr lang="pt-PT" b="1" dirty="0"/>
              <a:t>T4</a:t>
            </a:r>
            <a:r>
              <a:rPr lang="pt-PT" dirty="0"/>
              <a:t>: Estas são provavelmente temperaturas em diferentes locais ou momentos. As modas variam de aproximadamente 20°C a 40°C, mostrando a temperatura mais comummente registada em cada cenário.</a:t>
            </a:r>
          </a:p>
          <a:p>
            <a:pPr marL="742950" lvl="1" indent="-285750">
              <a:buFont typeface="Wingdings" panose="05000000000000000000" pitchFamily="2" charset="2"/>
              <a:buChar char="§"/>
            </a:pPr>
            <a:endParaRPr lang="pt-PT" dirty="0"/>
          </a:p>
          <a:p>
            <a:pPr marL="742950" lvl="1" indent="-285750">
              <a:buFont typeface="Wingdings" panose="05000000000000000000" pitchFamily="2" charset="2"/>
              <a:buChar char="§"/>
            </a:pPr>
            <a:r>
              <a:rPr lang="pt-PT" b="1" dirty="0"/>
              <a:t>RH_1</a:t>
            </a:r>
            <a:r>
              <a:rPr lang="pt-PT" dirty="0"/>
              <a:t> até </a:t>
            </a:r>
            <a:r>
              <a:rPr lang="pt-PT" b="1" dirty="0"/>
              <a:t>RH_3</a:t>
            </a:r>
            <a:r>
              <a:rPr lang="pt-PT" dirty="0"/>
              <a:t>: Estes valores representam a humidade relativa em diferentes locais ou momentos. As modas variam de cerca de 19% a 23%, indicando a humidade relativa mais comum.</a:t>
            </a:r>
          </a:p>
        </p:txBody>
      </p:sp>
    </p:spTree>
    <p:extLst>
      <p:ext uri="{BB962C8B-B14F-4D97-AF65-F5344CB8AC3E}">
        <p14:creationId xmlns:p14="http://schemas.microsoft.com/office/powerpoint/2010/main" val="2448356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4610</TotalTime>
  <Words>4753</Words>
  <Application>Microsoft Office PowerPoint</Application>
  <PresentationFormat>Apresentação no Ecrã (4:3)</PresentationFormat>
  <Paragraphs>478</Paragraphs>
  <Slides>49</Slides>
  <Notes>47</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49</vt:i4>
      </vt:variant>
    </vt:vector>
  </HeadingPairs>
  <TitlesOfParts>
    <vt:vector size="55" baseType="lpstr">
      <vt:lpstr>__Inter_d65c78</vt:lpstr>
      <vt:lpstr>-apple-system</vt:lpstr>
      <vt:lpstr>Arial</vt:lpstr>
      <vt:lpstr>Calibri</vt:lpstr>
      <vt:lpstr>Wingdings</vt:lpstr>
      <vt:lpstr>Tema do Office</vt:lpstr>
      <vt:lpstr>LICENCIATURA EM ENGENHARIA INFORMÁTICA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Pedro Poças</cp:lastModifiedBy>
  <cp:revision>273</cp:revision>
  <cp:lastPrinted>2021-02-22T18:49:33Z</cp:lastPrinted>
  <dcterms:created xsi:type="dcterms:W3CDTF">2011-05-31T09:21:51Z</dcterms:created>
  <dcterms:modified xsi:type="dcterms:W3CDTF">2025-03-08T22:21:46Z</dcterms:modified>
</cp:coreProperties>
</file>