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81" r:id="rId8"/>
    <p:sldId id="262" r:id="rId9"/>
    <p:sldId id="261" r:id="rId10"/>
    <p:sldId id="282" r:id="rId11"/>
    <p:sldId id="266" r:id="rId12"/>
    <p:sldId id="267" r:id="rId13"/>
    <p:sldId id="284" r:id="rId14"/>
    <p:sldId id="270" r:id="rId15"/>
    <p:sldId id="271" r:id="rId16"/>
    <p:sldId id="285" r:id="rId17"/>
    <p:sldId id="273" r:id="rId18"/>
    <p:sldId id="274" r:id="rId19"/>
    <p:sldId id="286" r:id="rId20"/>
    <p:sldId id="278" r:id="rId21"/>
    <p:sldId id="279" r:id="rId22"/>
    <p:sldId id="288" r:id="rId23"/>
    <p:sldId id="289" r:id="rId24"/>
    <p:sldId id="292" r:id="rId25"/>
    <p:sldId id="291" r:id="rId26"/>
    <p:sldId id="294" r:id="rId27"/>
    <p:sldId id="293" r:id="rId28"/>
    <p:sldId id="295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2848-485A-081B-DA75-78E99B99A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6955D-705F-25D1-09A8-69E7DE836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64E5-52E0-8B86-201B-D2BE55D5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64F2-93D7-4557-8A66-4D3EE9BDAB1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E72D-4B39-77E8-CD7B-1539BBF1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D345-F585-DCBA-D6CD-0FB8CBEE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739-E92D-4A0E-904F-915525705B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59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BB69-FE04-D424-E408-28C4AFCC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451AA-5027-77AF-5492-4C2C40666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8CE3-5278-5209-CC41-4962F7FE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64F2-93D7-4557-8A66-4D3EE9BDAB1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2FC4-4846-50FC-4DE4-68471FEE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5AEF-737E-4393-0691-69F058D7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739-E92D-4A0E-904F-915525705B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6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A24B1-44CA-A192-8617-D2B59A6C9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9D8BD-7B16-E4B6-BBDA-7A236739A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5F5B-E34A-6887-82F2-114225D2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64F2-93D7-4557-8A66-4D3EE9BDAB1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BB37-C014-10FC-B37D-AFCCFB54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7765-95B6-1208-D37E-C0448C29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739-E92D-4A0E-904F-915525705B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70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AC2B-8000-930F-22A8-A82E21EB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7437-7C08-249F-7E09-AAFD75CD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B04E-C11C-410D-3D09-06553A1E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64F2-93D7-4557-8A66-4D3EE9BDAB1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A1B6-A5B2-9B5C-0550-6AA6E3A2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3DF07-FB6F-0938-E057-1CDFFC5D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739-E92D-4A0E-904F-915525705B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4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30F2-43B6-33A4-6B31-4A9E9ED3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40A4-91CC-0F51-6A74-4628AAE60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CFEE-A0BA-FD5C-520D-8BE218BC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64F2-93D7-4557-8A66-4D3EE9BDAB1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1533-97B7-1146-F139-9CC0484F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1840-CB91-43FB-64C0-0DC01403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739-E92D-4A0E-904F-915525705B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2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D72D-6D51-6DB6-3855-5F2541B6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0BAA-DE24-91A1-A62A-5C0BAAFA2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74AD2-DBBD-5A77-0494-05FBE386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9D95A-268F-5020-F03A-BE7879B8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64F2-93D7-4557-8A66-4D3EE9BDAB1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DCD99-7392-4CD3-1FAD-01954B63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3F4CF-6105-EAF1-86AA-AE3553B4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739-E92D-4A0E-904F-915525705B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7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2B5-28E9-3C99-3021-025157A2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636C-709D-37B5-6C20-E7F35F77F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594FE-D373-48BD-890F-0D7D5227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1C6E9-7783-CBB2-D851-EF611976A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A707C-9126-56CE-70AE-32656903A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1D796-63C3-6F74-B9BA-88C53829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64F2-93D7-4557-8A66-4D3EE9BDAB1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994B0-BB9A-6453-D024-8CCF841E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F6AC1-9897-847E-5016-208D9448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739-E92D-4A0E-904F-915525705B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50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F2FB-4B8D-190F-EDF7-E2B0D21B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98536-C679-ECD6-6405-C498C8FE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64F2-93D7-4557-8A66-4D3EE9BDAB1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80DD4-49D2-B403-DB4C-31988881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3B505-3EE1-6D7C-748A-DF79B187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739-E92D-4A0E-904F-915525705B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12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F0F6C-9D29-1CC7-8CC5-32F1175D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64F2-93D7-4557-8A66-4D3EE9BDAB1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273B0-90C0-F32F-D184-A99A389A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7DBC0-AD2D-A747-D32A-200A0749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739-E92D-4A0E-904F-915525705B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4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88FE-120B-4362-B806-6300D4DA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A116-5200-7942-646E-A0599DE1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35556-65F1-EADF-405C-A505C45AB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BF61F-52EA-16DF-E354-2012A46D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64F2-93D7-4557-8A66-4D3EE9BDAB1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9A2C3-8461-E61E-D0F1-CDFAA51B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A62F7-A84F-57C1-B152-DBAF181A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739-E92D-4A0E-904F-915525705B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36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1163-A5C4-546A-3148-45ABA999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9953B-053D-584E-A0E1-A56F1ABE6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B8232-A12A-99C4-9278-3AB5F584E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7C421-743E-FE23-6272-4538D5A6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64F2-93D7-4557-8A66-4D3EE9BDAB1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898AE-BAEF-92B6-12A1-38A8FF5C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3E4E9-75BD-8BE5-B9AF-55F779E6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739-E92D-4A0E-904F-915525705B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F9676-6F36-E001-39A8-6E511091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D6B40-6CE0-5971-CDE4-7534399BF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C0D2-4550-0E2B-4A54-9F6002B66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64F2-93D7-4557-8A66-4D3EE9BDAB17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A2D20-BB89-CD1A-3E31-82323B38B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63A4-FE5C-A28A-BA99-98D260328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4F739-E92D-4A0E-904F-915525705B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5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38DD-BBF7-48D3-D625-8B73A6B95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Comparação de Arquiteturas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2AEA0-D754-0062-3CFF-3C7FB700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Curry &amp; Grace </a:t>
            </a:r>
          </a:p>
          <a:p>
            <a:r>
              <a:rPr lang="pt-PT" dirty="0"/>
              <a:t>VS</a:t>
            </a:r>
          </a:p>
          <a:p>
            <a:r>
              <a:rPr lang="pt-PT" dirty="0"/>
              <a:t>Krasner &amp; Pope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21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7483-BED4-FCAF-B730-BFBC0891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D423-8D59-7DD7-5856-E4B3B68F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Na variante Curry &amp; Grace o utilizador carrega no botão de seleção de filme, sendo este input é recebido pela View e comunicado por esta ao Controller. Este comunica ao Model para ir buscar os detalhes do filme, sendo isto feito com a API do IMDb. O Model por sua vez notifica a View que os detalhes do filme foram obtidos, e esta vai solicita-los ao </a:t>
            </a:r>
            <a:r>
              <a:rPr lang="pt-PT" sz="2400" dirty="0" err="1"/>
              <a:t>Model</a:t>
            </a:r>
            <a:r>
              <a:rPr lang="pt-PT" sz="2400" dirty="0"/>
              <a:t>, sendo-lhe devolvidos pelo mesmo. É então desenhada a janela e os componentes necessários. </a:t>
            </a:r>
          </a:p>
          <a:p>
            <a:pPr algn="just"/>
            <a:r>
              <a:rPr lang="pt-PT" sz="2400" dirty="0"/>
              <a:t>Na variante Krasner &amp; Pope o utilizador carrega no botão de seleção do filme e o input é recebido no Controller. Vai haver depois comunicação com o Model para mostrar os detalhes do filme através da API do </a:t>
            </a:r>
            <a:r>
              <a:rPr lang="pt-PT" sz="2400" dirty="0" err="1"/>
              <a:t>IMDb</a:t>
            </a:r>
            <a:r>
              <a:rPr lang="pt-PT" sz="2400" dirty="0"/>
              <a:t>. O Model notifica o Controller de que os detalhes do filme estão prontos, e este por sua vez comunica à View para obter os dados. Os dados são então pedidos ao Model pela View, e retornados por este. A View desenha a página.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09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4C9D-5839-CD3B-5CA7-BE2BAAB4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Requisitar filme</a:t>
            </a:r>
            <a:endParaRPr lang="en-GB" dirty="0"/>
          </a:p>
        </p:txBody>
      </p:sp>
      <p:pic>
        <p:nvPicPr>
          <p:cNvPr id="3" name="Imagem 2" descr="Uma imagem com texto, mapa, interior&#10;&#10;Descrição gerada automaticamente">
            <a:extLst>
              <a:ext uri="{FF2B5EF4-FFF2-40B4-BE49-F238E27FC236}">
                <a16:creationId xmlns:a16="http://schemas.microsoft.com/office/drawing/2014/main" id="{D5F6767A-856F-7AC1-4514-D7451BEC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531302"/>
            <a:ext cx="5943600" cy="37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7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375A3A-B72F-5DB2-B498-37CBA0A7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90625"/>
            <a:ext cx="10591800" cy="44767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5D8E7A-C61F-1D9A-4022-56053FDEB88D}"/>
              </a:ext>
            </a:extLst>
          </p:cNvPr>
          <p:cNvSpPr txBox="1"/>
          <p:nvPr/>
        </p:nvSpPr>
        <p:spPr>
          <a:xfrm>
            <a:off x="4634143" y="496371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Versão Curry &amp; Grace</a:t>
            </a:r>
          </a:p>
        </p:txBody>
      </p:sp>
    </p:spTree>
    <p:extLst>
      <p:ext uri="{BB962C8B-B14F-4D97-AF65-F5344CB8AC3E}">
        <p14:creationId xmlns:p14="http://schemas.microsoft.com/office/powerpoint/2010/main" val="340343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7483-BED4-FCAF-B730-BFBC0891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D423-8D59-7DD7-5856-E4B3B68F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PT" sz="2400" dirty="0"/>
              <a:t>Na variante Curry &amp; Grace, o utilizador clica no botão de requisição de filme, sendo o input recebido pela </a:t>
            </a:r>
            <a:r>
              <a:rPr lang="pt-PT" sz="2400" dirty="0" err="1"/>
              <a:t>View</a:t>
            </a:r>
            <a:r>
              <a:rPr lang="pt-PT" sz="2400" dirty="0"/>
              <a:t> informando esta o Controller da receção do mesmo. O Controller por sua vez comunica à View para chamar ecrã de requisição de filmes, onde esta desenha a janela e os componentes. Após a receção do preenchimento dos dados da requisição e clique do botão submeter pela View é chamado o </a:t>
            </a:r>
            <a:r>
              <a:rPr lang="pt-PT" sz="2400" dirty="0" err="1"/>
              <a:t>Controller</a:t>
            </a:r>
            <a:r>
              <a:rPr lang="pt-PT" sz="2400" dirty="0"/>
              <a:t>, que por sua vez chama o Model para atualizar a lista de filmes disponíveis. O Model por sua vez confirma à View a atualização da lista de filmes disponíveis.</a:t>
            </a:r>
          </a:p>
          <a:p>
            <a:pPr algn="just"/>
            <a:r>
              <a:rPr lang="pt-PT" sz="2400" dirty="0"/>
              <a:t>Na variante Krasner &amp; Pope, o clique é recebido pelo Controller, e chama o Model para Requisitar o filme, onde este vai fazê-lo com acesso à API do </a:t>
            </a:r>
            <a:r>
              <a:rPr lang="pt-PT" sz="2400" dirty="0" err="1"/>
              <a:t>IMDb</a:t>
            </a:r>
            <a:r>
              <a:rPr lang="pt-PT" sz="2400" dirty="0"/>
              <a:t>. O Model informa o Controller da requisição do filme pronta e este por sua vez comunica à </a:t>
            </a:r>
            <a:r>
              <a:rPr lang="pt-PT" sz="2400" dirty="0" err="1"/>
              <a:t>View</a:t>
            </a:r>
            <a:r>
              <a:rPr lang="pt-PT" sz="2400" dirty="0"/>
              <a:t>, sendo que esta vai pedir os dados ao </a:t>
            </a:r>
            <a:r>
              <a:rPr lang="pt-PT" sz="2400" dirty="0" err="1"/>
              <a:t>Model</a:t>
            </a:r>
            <a:r>
              <a:rPr lang="pt-PT" sz="2400" dirty="0"/>
              <a:t>. Os dados são-lhe retornados e é feito o desenho da página e da mensagem de requisição bem sucedida.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17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2206-8125-FE93-8842-99FF32E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Listar requisições</a:t>
            </a:r>
            <a:endParaRPr lang="en-GB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559B06-B61E-B0F0-6729-D27209FB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434782"/>
            <a:ext cx="5943600" cy="39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918E2-3530-2A96-6814-CBC08910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66771-BA89-9C5F-CC94-2C4E3C81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623887"/>
            <a:ext cx="10582275" cy="56102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925DB8B-60E2-718D-1474-0069D8A0C683}"/>
              </a:ext>
            </a:extLst>
          </p:cNvPr>
          <p:cNvSpPr txBox="1"/>
          <p:nvPr/>
        </p:nvSpPr>
        <p:spPr>
          <a:xfrm>
            <a:off x="4572000" y="254555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Versão Curry &amp; Grace</a:t>
            </a:r>
          </a:p>
        </p:txBody>
      </p:sp>
    </p:spTree>
    <p:extLst>
      <p:ext uri="{BB962C8B-B14F-4D97-AF65-F5344CB8AC3E}">
        <p14:creationId xmlns:p14="http://schemas.microsoft.com/office/powerpoint/2010/main" val="393617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7483-BED4-FCAF-B730-BFBC0891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D423-8D59-7DD7-5856-E4B3B68F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Na variante Curry &amp; Grace, o utilizador carrega no botão de listar requisições, sendo este input recebido na View e depois comunicado ao </a:t>
            </a:r>
            <a:r>
              <a:rPr lang="pt-PT" sz="2400" dirty="0" err="1"/>
              <a:t>Controller</a:t>
            </a:r>
            <a:r>
              <a:rPr lang="pt-PT" sz="2400" dirty="0"/>
              <a:t>. Este solicita a lista ao Model, e este vai buscar a lista de requisições do utilizador e notificar a View que a lista foi obtida. A View por sua vez solicita as requisições do utilizador ao </a:t>
            </a:r>
            <a:r>
              <a:rPr lang="pt-PT" sz="2400" dirty="0" err="1"/>
              <a:t>Model</a:t>
            </a:r>
            <a:r>
              <a:rPr lang="pt-PT" sz="2400" dirty="0"/>
              <a:t> e é-lhe devolvida pelo mesmo. De seguida é desenhado a janela e componentes respetivos.</a:t>
            </a:r>
          </a:p>
          <a:p>
            <a:pPr algn="just"/>
            <a:r>
              <a:rPr lang="pt-PT" sz="2400" dirty="0"/>
              <a:t>Na variante Krasner &amp; Pope, o input do clique é recebido pelo </a:t>
            </a:r>
            <a:r>
              <a:rPr lang="pt-PT" sz="2400" dirty="0" err="1"/>
              <a:t>Controller</a:t>
            </a:r>
            <a:r>
              <a:rPr lang="pt-PT" sz="2400" dirty="0"/>
              <a:t>, chamando este o Model para listar as requisições. O Model vai ver as requisições feitas do utilizador e comunicar a lista de requisição prontas ao </a:t>
            </a:r>
            <a:r>
              <a:rPr lang="pt-PT" sz="2400" dirty="0" err="1"/>
              <a:t>Controller</a:t>
            </a:r>
            <a:r>
              <a:rPr lang="pt-PT" sz="2400" dirty="0"/>
              <a:t>, onde por sua vez comunica à </a:t>
            </a:r>
            <a:r>
              <a:rPr lang="pt-PT" sz="2400" dirty="0" err="1"/>
              <a:t>View</a:t>
            </a:r>
            <a:r>
              <a:rPr lang="pt-PT" sz="2400" dirty="0"/>
              <a:t> para obter os dados. A View vai pedir os dados ao Model e estes vão-lhe ser retornados. É então desenhado a página de lista de requisições. 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46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D3E4-CC08-73F0-696C-C4331ABF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Entregar filme</a:t>
            </a:r>
            <a:endParaRPr lang="en-GB" dirty="0"/>
          </a:p>
        </p:txBody>
      </p:sp>
      <p:pic>
        <p:nvPicPr>
          <p:cNvPr id="3" name="Imagem 2" descr="Uma imagem com texto, mapa, interior&#10;&#10;Descrição gerada automaticamente">
            <a:extLst>
              <a:ext uri="{FF2B5EF4-FFF2-40B4-BE49-F238E27FC236}">
                <a16:creationId xmlns:a16="http://schemas.microsoft.com/office/drawing/2014/main" id="{A2CA7F16-636D-C762-DD50-478884E9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537017"/>
            <a:ext cx="5943600" cy="37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8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8400-E029-7542-75A8-C3A9C339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07CDED-B093-6228-D0B9-4153A3A27673}"/>
              </a:ext>
            </a:extLst>
          </p:cNvPr>
          <p:cNvSpPr txBox="1"/>
          <p:nvPr/>
        </p:nvSpPr>
        <p:spPr>
          <a:xfrm>
            <a:off x="4891596" y="413706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Versão Curry &amp; Grace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6EE0C1-A3F5-90AC-A911-D137F15E6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72194"/>
            <a:ext cx="106299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84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7483-BED4-FCAF-B730-BFBC0891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D423-8D59-7DD7-5856-E4B3B68F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Na variante Curry &amp; Grace, o utilizador clica no botão entregar filme. Este input é recebido pela View e comunicado ao </a:t>
            </a:r>
            <a:r>
              <a:rPr lang="pt-PT" sz="2400" dirty="0" err="1"/>
              <a:t>Controller</a:t>
            </a:r>
            <a:r>
              <a:rPr lang="pt-PT" sz="2400" dirty="0"/>
              <a:t>. Este comunica ao Model para atualizar a lista de filmes disponíveis. Depois da atualização o Model notifica a </a:t>
            </a:r>
            <a:r>
              <a:rPr lang="pt-PT" sz="2400" dirty="0" err="1"/>
              <a:t>View</a:t>
            </a:r>
            <a:r>
              <a:rPr lang="pt-PT" sz="2400" dirty="0"/>
              <a:t> que a lista foi atualizada. A View solicita então ao Model a respetiva lista e esta é-lhe devolvida. De seguida é desenhado a janela e os componentes necessários.</a:t>
            </a:r>
          </a:p>
          <a:p>
            <a:pPr algn="just"/>
            <a:r>
              <a:rPr lang="pt-PT" sz="2400" dirty="0"/>
              <a:t>Na variante Krasner &amp; Pope, o clique é recebido pelo Controller, e este comunica ao Model a entrega de filme. Aqui no Model é acedida a API do IMDB e comunicado ao Controller que a requisição do filme foi fechada e o comentário gravado. Por sua vez o Controller comunica à View para obter os dados do </a:t>
            </a:r>
            <a:r>
              <a:rPr lang="pt-PT" sz="2400" dirty="0" err="1"/>
              <a:t>Model</a:t>
            </a:r>
            <a:r>
              <a:rPr lang="pt-PT" sz="2400" dirty="0"/>
              <a:t>. Esta vai então pedir os dados ao Model e vão-lhe ser retornados pelo mesmo. Depois é feito o desenho da página e da mensagem de requisição fechada.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74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Uma imagem com texto, interior, mapa&#10;&#10;Descrição gerada automaticamente">
            <a:extLst>
              <a:ext uri="{FF2B5EF4-FFF2-40B4-BE49-F238E27FC236}">
                <a16:creationId xmlns:a16="http://schemas.microsoft.com/office/drawing/2014/main" id="{6810584D-53FD-0250-97D3-A89F4B92A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08" y="1411808"/>
            <a:ext cx="9412784" cy="53027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D1617F-CD22-03E7-802D-F7156668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Login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84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2206-8125-FE93-8842-99FF32E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Comentar filme</a:t>
            </a:r>
            <a:endParaRPr lang="en-GB" dirty="0"/>
          </a:p>
        </p:txBody>
      </p:sp>
      <p:pic>
        <p:nvPicPr>
          <p:cNvPr id="3" name="Imagem 2" descr="Uma imagem com texto, mapa, interior&#10;&#10;Descrição gerada automaticamente">
            <a:extLst>
              <a:ext uri="{FF2B5EF4-FFF2-40B4-BE49-F238E27FC236}">
                <a16:creationId xmlns:a16="http://schemas.microsoft.com/office/drawing/2014/main" id="{28DF15C3-16C7-5335-9593-F55B2937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53" y="1521142"/>
            <a:ext cx="8446477" cy="498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7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918E2-3530-2A96-6814-CBC08910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8CDAE7-52E7-B197-28E0-AD4968B3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090612"/>
            <a:ext cx="10715625" cy="46767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696E2F9-D4B8-7CE6-31E3-AC21175DE965}"/>
              </a:ext>
            </a:extLst>
          </p:cNvPr>
          <p:cNvSpPr txBox="1"/>
          <p:nvPr/>
        </p:nvSpPr>
        <p:spPr>
          <a:xfrm>
            <a:off x="4820575" y="353774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Versão Curry &amp; Grace</a:t>
            </a:r>
          </a:p>
        </p:txBody>
      </p:sp>
    </p:spTree>
    <p:extLst>
      <p:ext uri="{BB962C8B-B14F-4D97-AF65-F5344CB8AC3E}">
        <p14:creationId xmlns:p14="http://schemas.microsoft.com/office/powerpoint/2010/main" val="1144882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7483-BED4-FCAF-B730-BFBC0891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D423-8D59-7DD7-5856-E4B3B68F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Na variante Curry &amp; Grace, o utilizador insere o comentário e carrega em submeter, e este é recebido pela View. A View comunica ao Controller que o utilizador inseriu o comentário e carregou em submeter. O </a:t>
            </a:r>
            <a:r>
              <a:rPr lang="pt-PT" sz="2400" dirty="0" err="1"/>
              <a:t>Controller</a:t>
            </a:r>
            <a:r>
              <a:rPr lang="pt-PT" sz="2400" dirty="0"/>
              <a:t>, por sua vez, comunica ao Model para gravar o comentário. Depois do comentário gravado o Model notifica a View e esta desenha o componente na janela. </a:t>
            </a:r>
          </a:p>
          <a:p>
            <a:pPr algn="just"/>
            <a:r>
              <a:rPr lang="pt-PT" sz="2400" dirty="0"/>
              <a:t>Na variante Krasner &amp; Pope o input do clique para inserir o comentário é recebido no </a:t>
            </a:r>
            <a:r>
              <a:rPr lang="pt-PT" sz="2400" dirty="0" err="1"/>
              <a:t>Controller</a:t>
            </a:r>
            <a:r>
              <a:rPr lang="pt-PT" sz="2400" dirty="0"/>
              <a:t> e comunica ao Model para inserir detalhe do filme. O Model adiciona o comentário e comunica ao Controller que o comentário foi adicionado. O Controller vai então pedir à View para obter os dados do Model. A View vai pedir ao Model os dados e estes vão-lhe ser retornados. De seguida é feito o desenho da mensagem do comentário adicionado.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747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D3B5-65DC-8462-7FB5-2AF1CB50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Sair da aplicação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AFA0BD-4A2E-E360-316B-F1705679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1747603"/>
            <a:ext cx="766869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1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AB785-0921-09DA-D0C0-2DDA17649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68" y="1607128"/>
            <a:ext cx="11768590" cy="3901642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283B2B1-784F-728D-3613-3FAA1E07F11A}"/>
              </a:ext>
            </a:extLst>
          </p:cNvPr>
          <p:cNvSpPr txBox="1"/>
          <p:nvPr/>
        </p:nvSpPr>
        <p:spPr>
          <a:xfrm>
            <a:off x="4890055" y="573504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Versão Curry &amp; Grace</a:t>
            </a:r>
          </a:p>
        </p:txBody>
      </p:sp>
    </p:spTree>
    <p:extLst>
      <p:ext uri="{BB962C8B-B14F-4D97-AF65-F5344CB8AC3E}">
        <p14:creationId xmlns:p14="http://schemas.microsoft.com/office/powerpoint/2010/main" val="1715915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593F-671D-0F20-AB17-A432833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E7CD-8EA3-1DBB-EA23-101B9D32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400" dirty="0"/>
              <a:t>Na variante Curry &amp; Grace o utilizador carrega no botão sair, e este input é recebido pela </a:t>
            </a:r>
            <a:r>
              <a:rPr lang="pt-PT" sz="2400" dirty="0" err="1"/>
              <a:t>View</a:t>
            </a:r>
            <a:r>
              <a:rPr lang="pt-PT" sz="2400" dirty="0"/>
              <a:t>. A View por sua vez informa o Controller que houve este input. O Controller chama a View para mostrar mensagem final e o programa é encerrado, com o output da mensagem final.</a:t>
            </a:r>
          </a:p>
          <a:p>
            <a:pPr algn="just"/>
            <a:r>
              <a:rPr lang="pt-PT" sz="2400" dirty="0"/>
              <a:t>Na variante Krasner &amp; Pope o clique é recebido pelo Controller e comunicado à View. A View por sua vez cria a mensagem de saída e de seguida encerra o programa com o output da mensagem de saída.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672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diagrama, captura de ecrã, Tipo de letra&#10;&#10;Descrição gerada automaticamente">
            <a:extLst>
              <a:ext uri="{FF2B5EF4-FFF2-40B4-BE49-F238E27FC236}">
                <a16:creationId xmlns:a16="http://schemas.microsoft.com/office/drawing/2014/main" id="{00CBBF3D-2BA7-7046-A912-615DDE59D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03" y="1323480"/>
            <a:ext cx="9413793" cy="52119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1FD8B9-8D60-5C64-8C0A-E2925751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01"/>
            <a:ext cx="10515600" cy="1325563"/>
          </a:xfrm>
        </p:spPr>
        <p:txBody>
          <a:bodyPr/>
          <a:lstStyle/>
          <a:p>
            <a:pPr algn="ctr"/>
            <a:r>
              <a:rPr lang="pt-PT" dirty="0"/>
              <a:t>Diagrama de componentes</a:t>
            </a:r>
            <a:br>
              <a:rPr lang="pt-PT" dirty="0"/>
            </a:br>
            <a:r>
              <a:rPr lang="pt-PT" dirty="0"/>
              <a:t>MVC Curry &amp; Grace</a:t>
            </a:r>
          </a:p>
        </p:txBody>
      </p:sp>
    </p:spTree>
    <p:extLst>
      <p:ext uri="{BB962C8B-B14F-4D97-AF65-F5344CB8AC3E}">
        <p14:creationId xmlns:p14="http://schemas.microsoft.com/office/powerpoint/2010/main" val="109146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captura de ecrã, diagrama, Tipo de letra">
            <a:extLst>
              <a:ext uri="{FF2B5EF4-FFF2-40B4-BE49-F238E27FC236}">
                <a16:creationId xmlns:a16="http://schemas.microsoft.com/office/drawing/2014/main" id="{E04843F9-FAAA-975F-9577-D3C7C8F7B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98" y="1225485"/>
            <a:ext cx="9797006" cy="51805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4F07BD-D0C3-613B-AC58-E7838255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33" y="0"/>
            <a:ext cx="10515600" cy="1325563"/>
          </a:xfrm>
        </p:spPr>
        <p:txBody>
          <a:bodyPr/>
          <a:lstStyle/>
          <a:p>
            <a:pPr algn="ctr"/>
            <a:r>
              <a:rPr lang="pt-PT" dirty="0"/>
              <a:t>Diagrama de componentes</a:t>
            </a:r>
            <a:br>
              <a:rPr lang="pt-PT" dirty="0"/>
            </a:br>
            <a:r>
              <a:rPr lang="pt-PT" dirty="0"/>
              <a:t>MVC </a:t>
            </a:r>
            <a:r>
              <a:rPr lang="pt-PT" dirty="0" err="1"/>
              <a:t>Krasner</a:t>
            </a:r>
            <a:r>
              <a:rPr lang="pt-PT" dirty="0"/>
              <a:t> &amp; Pope</a:t>
            </a:r>
          </a:p>
        </p:txBody>
      </p:sp>
    </p:spTree>
    <p:extLst>
      <p:ext uri="{BB962C8B-B14F-4D97-AF65-F5344CB8AC3E}">
        <p14:creationId xmlns:p14="http://schemas.microsoft.com/office/powerpoint/2010/main" val="324566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593F-671D-0F20-AB17-A432833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E7CD-8EA3-1DBB-EA23-101B9D32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400" dirty="0"/>
              <a:t>No </a:t>
            </a:r>
            <a:r>
              <a:rPr lang="en-US" sz="2400" dirty="0" err="1"/>
              <a:t>diagrama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da </a:t>
            </a:r>
            <a:r>
              <a:rPr lang="en-US" sz="2400" dirty="0" err="1"/>
              <a:t>variante</a:t>
            </a:r>
            <a:r>
              <a:rPr lang="en-US" sz="2400" dirty="0"/>
              <a:t> Curry &amp; Grace, </a:t>
            </a:r>
            <a:r>
              <a:rPr lang="en-US" sz="2400" dirty="0" err="1"/>
              <a:t>apenas</a:t>
            </a:r>
            <a:r>
              <a:rPr lang="en-US" sz="2400" dirty="0"/>
              <a:t> o Controller </a:t>
            </a:r>
            <a:r>
              <a:rPr lang="en-US" sz="2400" dirty="0" err="1"/>
              <a:t>recebe</a:t>
            </a:r>
            <a:r>
              <a:rPr lang="en-US" sz="2400" dirty="0"/>
              <a:t> o input de </a:t>
            </a:r>
            <a:r>
              <a:rPr lang="en-US" sz="2400" dirty="0" err="1"/>
              <a:t>iniciar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restantes</a:t>
            </a:r>
            <a:r>
              <a:rPr lang="en-US" sz="2400" dirty="0"/>
              <a:t> inputs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recebidos</a:t>
            </a:r>
            <a:r>
              <a:rPr lang="en-US" sz="2400" dirty="0"/>
              <a:t> pela View, </a:t>
            </a:r>
            <a:r>
              <a:rPr lang="en-US" sz="2400" dirty="0" err="1"/>
              <a:t>enquanto</a:t>
            </a:r>
            <a:r>
              <a:rPr lang="en-US" sz="2400" dirty="0"/>
              <a:t> que,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versão</a:t>
            </a:r>
            <a:r>
              <a:rPr lang="en-US" sz="2400" dirty="0"/>
              <a:t> de Krasner &amp; Pope,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inputs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recebidos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Controller. </a:t>
            </a:r>
            <a:r>
              <a:rPr lang="en-US" sz="2400" dirty="0" err="1"/>
              <a:t>Em</a:t>
            </a:r>
            <a:r>
              <a:rPr lang="en-US" sz="2400" dirty="0"/>
              <a:t> ambas as </a:t>
            </a:r>
            <a:r>
              <a:rPr lang="en-US" sz="2400" dirty="0" err="1"/>
              <a:t>versões</a:t>
            </a:r>
            <a:r>
              <a:rPr lang="en-US" sz="2400" dirty="0"/>
              <a:t>, </a:t>
            </a:r>
            <a:r>
              <a:rPr lang="en-US" sz="2400" dirty="0" err="1"/>
              <a:t>todo</a:t>
            </a:r>
            <a:r>
              <a:rPr lang="en-US" sz="2400" dirty="0"/>
              <a:t> o output é dado </a:t>
            </a:r>
            <a:r>
              <a:rPr lang="en-US" sz="2400" dirty="0" err="1"/>
              <a:t>pelas</a:t>
            </a:r>
            <a:r>
              <a:rPr lang="en-US" sz="2400" dirty="0"/>
              <a:t> views.</a:t>
            </a:r>
          </a:p>
          <a:p>
            <a:pPr algn="just"/>
            <a:r>
              <a:rPr lang="en-GB" sz="2400" dirty="0"/>
              <a:t>Na </a:t>
            </a:r>
            <a:r>
              <a:rPr lang="en-GB" sz="2400" dirty="0" err="1"/>
              <a:t>variante</a:t>
            </a:r>
            <a:r>
              <a:rPr lang="en-GB" sz="2400" dirty="0"/>
              <a:t> Curry &amp; Grace, o Controller (</a:t>
            </a:r>
            <a:r>
              <a:rPr lang="en-GB" sz="2400" dirty="0" err="1"/>
              <a:t>além</a:t>
            </a:r>
            <a:r>
              <a:rPr lang="en-GB" sz="2400" dirty="0"/>
              <a:t> do </a:t>
            </a:r>
            <a:r>
              <a:rPr lang="en-GB" sz="2400" dirty="0" err="1"/>
              <a:t>referido</a:t>
            </a:r>
            <a:r>
              <a:rPr lang="en-GB" sz="2400" dirty="0"/>
              <a:t> </a:t>
            </a:r>
            <a:r>
              <a:rPr lang="en-GB" sz="2400" dirty="0" err="1"/>
              <a:t>anteriormente</a:t>
            </a:r>
            <a:r>
              <a:rPr lang="en-GB" sz="2400" dirty="0"/>
              <a:t>) </a:t>
            </a:r>
            <a:r>
              <a:rPr lang="en-GB" sz="2400" dirty="0" err="1"/>
              <a:t>comunica</a:t>
            </a:r>
            <a:r>
              <a:rPr lang="en-GB" sz="2400" dirty="0"/>
              <a:t> à View para chamar </a:t>
            </a:r>
            <a:r>
              <a:rPr lang="en-GB" sz="2400" dirty="0" err="1"/>
              <a:t>os</a:t>
            </a:r>
            <a:r>
              <a:rPr lang="en-GB" sz="2400" dirty="0"/>
              <a:t> </a:t>
            </a:r>
            <a:r>
              <a:rPr lang="en-GB" sz="2400" dirty="0" err="1"/>
              <a:t>ecrãs</a:t>
            </a:r>
            <a:r>
              <a:rPr lang="en-GB" sz="2400" dirty="0"/>
              <a:t> </a:t>
            </a:r>
            <a:r>
              <a:rPr lang="en-GB" sz="2400" dirty="0" err="1"/>
              <a:t>necessários</a:t>
            </a:r>
            <a:r>
              <a:rPr lang="en-GB" sz="2400" dirty="0"/>
              <a:t> (login, </a:t>
            </a:r>
            <a:r>
              <a:rPr lang="en-GB" sz="2400" dirty="0" err="1"/>
              <a:t>erro</a:t>
            </a:r>
            <a:r>
              <a:rPr lang="en-GB" sz="2400" dirty="0"/>
              <a:t> (</a:t>
            </a:r>
            <a:r>
              <a:rPr lang="en-GB" sz="2400" dirty="0" err="1"/>
              <a:t>em</a:t>
            </a:r>
            <a:r>
              <a:rPr lang="en-GB" sz="2400" dirty="0"/>
              <a:t> </a:t>
            </a:r>
            <a:r>
              <a:rPr lang="en-GB" sz="2400" dirty="0" err="1"/>
              <a:t>caso</a:t>
            </a:r>
            <a:r>
              <a:rPr lang="en-GB" sz="2400" dirty="0"/>
              <a:t> de </a:t>
            </a:r>
            <a:r>
              <a:rPr lang="en-GB" sz="2400" dirty="0" err="1"/>
              <a:t>erro</a:t>
            </a:r>
            <a:r>
              <a:rPr lang="en-GB" sz="2400" dirty="0"/>
              <a:t> no login), menu(</a:t>
            </a:r>
            <a:r>
              <a:rPr lang="en-GB" sz="2400" dirty="0" err="1"/>
              <a:t>em</a:t>
            </a:r>
            <a:r>
              <a:rPr lang="en-GB" sz="2400" dirty="0"/>
              <a:t> </a:t>
            </a:r>
            <a:r>
              <a:rPr lang="en-GB" sz="2400" dirty="0" err="1"/>
              <a:t>caso</a:t>
            </a:r>
            <a:r>
              <a:rPr lang="en-GB" sz="2400" dirty="0"/>
              <a:t> de </a:t>
            </a:r>
            <a:r>
              <a:rPr lang="en-GB" sz="2400" dirty="0" err="1"/>
              <a:t>sucesso</a:t>
            </a:r>
            <a:r>
              <a:rPr lang="en-GB" sz="2400" dirty="0"/>
              <a:t> no login), etc…) e </a:t>
            </a:r>
            <a:r>
              <a:rPr lang="en-GB" sz="2400" dirty="0" err="1"/>
              <a:t>comunica</a:t>
            </a:r>
            <a:r>
              <a:rPr lang="en-GB" sz="2400" dirty="0"/>
              <a:t> </a:t>
            </a:r>
            <a:r>
              <a:rPr lang="en-GB" sz="2400" dirty="0" err="1"/>
              <a:t>ao</a:t>
            </a:r>
            <a:r>
              <a:rPr lang="en-GB" sz="2400" dirty="0"/>
              <a:t> Model a </a:t>
            </a:r>
            <a:r>
              <a:rPr lang="en-GB" sz="2400" dirty="0" err="1"/>
              <a:t>necessidade</a:t>
            </a:r>
            <a:r>
              <a:rPr lang="en-GB" sz="2400" dirty="0"/>
              <a:t> de haver </a:t>
            </a:r>
            <a:r>
              <a:rPr lang="en-GB" sz="2400" dirty="0" err="1"/>
              <a:t>solicitações</a:t>
            </a:r>
            <a:r>
              <a:rPr lang="en-GB" sz="2400" dirty="0"/>
              <a:t>, </a:t>
            </a:r>
            <a:r>
              <a:rPr lang="en-GB" sz="2400" dirty="0" err="1"/>
              <a:t>atualizações</a:t>
            </a:r>
            <a:r>
              <a:rPr lang="en-GB" sz="2400" dirty="0"/>
              <a:t> da </a:t>
            </a:r>
            <a:r>
              <a:rPr lang="en-GB" sz="2400" dirty="0" err="1"/>
              <a:t>lista</a:t>
            </a:r>
            <a:r>
              <a:rPr lang="en-GB" sz="2400" dirty="0"/>
              <a:t> de </a:t>
            </a:r>
            <a:r>
              <a:rPr lang="en-GB" sz="2400" dirty="0" err="1"/>
              <a:t>filmes</a:t>
            </a:r>
            <a:r>
              <a:rPr lang="en-GB" sz="2400" dirty="0"/>
              <a:t> e </a:t>
            </a:r>
            <a:r>
              <a:rPr lang="en-GB" sz="2400" dirty="0" err="1"/>
              <a:t>gravação</a:t>
            </a:r>
            <a:r>
              <a:rPr lang="en-GB" sz="2400" dirty="0"/>
              <a:t> de </a:t>
            </a:r>
            <a:r>
              <a:rPr lang="en-GB" sz="2400" dirty="0" err="1"/>
              <a:t>comentários</a:t>
            </a:r>
            <a:r>
              <a:rPr lang="en-GB" sz="2400" dirty="0"/>
              <a:t>. O Controller(para </a:t>
            </a:r>
            <a:r>
              <a:rPr lang="en-GB" sz="2400" dirty="0" err="1"/>
              <a:t>além</a:t>
            </a:r>
            <a:r>
              <a:rPr lang="en-GB" sz="2400" dirty="0"/>
              <a:t> do </a:t>
            </a:r>
            <a:r>
              <a:rPr lang="en-GB" sz="2400" dirty="0" err="1"/>
              <a:t>referido</a:t>
            </a:r>
            <a:r>
              <a:rPr lang="en-GB" sz="2400" dirty="0"/>
              <a:t> </a:t>
            </a:r>
            <a:r>
              <a:rPr lang="en-GB" sz="2400" dirty="0" err="1"/>
              <a:t>anteriormente</a:t>
            </a:r>
            <a:r>
              <a:rPr lang="en-GB" sz="2400" dirty="0"/>
              <a:t>) </a:t>
            </a:r>
            <a:r>
              <a:rPr lang="en-GB" sz="2400" dirty="0" err="1"/>
              <a:t>recebe</a:t>
            </a:r>
            <a:r>
              <a:rPr lang="en-GB" sz="2400" dirty="0"/>
              <a:t> da View a </a:t>
            </a:r>
            <a:r>
              <a:rPr lang="en-GB" sz="2400" dirty="0" err="1"/>
              <a:t>informação</a:t>
            </a:r>
            <a:r>
              <a:rPr lang="en-GB" sz="2400" dirty="0"/>
              <a:t> dos inputs do </a:t>
            </a:r>
            <a:r>
              <a:rPr lang="en-GB" sz="2400" dirty="0" err="1"/>
              <a:t>utilizador</a:t>
            </a:r>
            <a:r>
              <a:rPr lang="en-GB" sz="2400" dirty="0"/>
              <a:t> (que </a:t>
            </a:r>
            <a:r>
              <a:rPr lang="en-GB" sz="2400" dirty="0" err="1"/>
              <a:t>houve</a:t>
            </a:r>
            <a:r>
              <a:rPr lang="en-GB" sz="2400" dirty="0"/>
              <a:t> </a:t>
            </a:r>
            <a:r>
              <a:rPr lang="en-GB" sz="2400" dirty="0" err="1"/>
              <a:t>carregamento</a:t>
            </a:r>
            <a:r>
              <a:rPr lang="en-GB" sz="2400" dirty="0"/>
              <a:t> </a:t>
            </a:r>
            <a:r>
              <a:rPr lang="en-GB" sz="2400" dirty="0" err="1"/>
              <a:t>em</a:t>
            </a:r>
            <a:r>
              <a:rPr lang="en-GB" sz="2400" dirty="0"/>
              <a:t> </a:t>
            </a:r>
            <a:r>
              <a:rPr lang="en-GB" sz="2400" dirty="0" err="1"/>
              <a:t>certo</a:t>
            </a:r>
            <a:r>
              <a:rPr lang="en-GB" sz="2400" dirty="0"/>
              <a:t> </a:t>
            </a:r>
            <a:r>
              <a:rPr lang="en-GB" sz="2400" dirty="0" err="1"/>
              <a:t>botão</a:t>
            </a:r>
            <a:r>
              <a:rPr lang="en-GB" sz="2400" dirty="0"/>
              <a:t>). Na </a:t>
            </a:r>
            <a:r>
              <a:rPr lang="en-GB" sz="2400" dirty="0" err="1"/>
              <a:t>variante</a:t>
            </a:r>
            <a:r>
              <a:rPr lang="en-GB" sz="2400" dirty="0"/>
              <a:t> Krasner &amp; Pope, o Controller </a:t>
            </a:r>
            <a:r>
              <a:rPr lang="en-GB" sz="2400" dirty="0" err="1"/>
              <a:t>notifica</a:t>
            </a:r>
            <a:r>
              <a:rPr lang="en-GB" sz="2400" dirty="0"/>
              <a:t> a View para </a:t>
            </a:r>
            <a:r>
              <a:rPr lang="en-GB" sz="2400" dirty="0" err="1"/>
              <a:t>apresentar</a:t>
            </a:r>
            <a:r>
              <a:rPr lang="en-GB" sz="2400" dirty="0"/>
              <a:t> </a:t>
            </a:r>
            <a:r>
              <a:rPr lang="en-GB" sz="2400" dirty="0" err="1"/>
              <a:t>os</a:t>
            </a:r>
            <a:r>
              <a:rPr lang="en-GB" sz="2400" dirty="0"/>
              <a:t> </a:t>
            </a:r>
            <a:r>
              <a:rPr lang="en-GB" sz="2400" dirty="0" err="1"/>
              <a:t>ecrãs</a:t>
            </a:r>
            <a:r>
              <a:rPr lang="en-GB" sz="2400" dirty="0"/>
              <a:t> e </a:t>
            </a:r>
            <a:r>
              <a:rPr lang="en-GB" sz="2400" dirty="0" err="1"/>
              <a:t>mensagens</a:t>
            </a:r>
            <a:r>
              <a:rPr lang="en-GB" sz="2400" dirty="0"/>
              <a:t>, </a:t>
            </a:r>
            <a:r>
              <a:rPr lang="en-GB" sz="2400" dirty="0" err="1"/>
              <a:t>vai</a:t>
            </a:r>
            <a:r>
              <a:rPr lang="en-GB" sz="2400" dirty="0"/>
              <a:t> </a:t>
            </a:r>
            <a:r>
              <a:rPr lang="en-GB" sz="2400" dirty="0" err="1"/>
              <a:t>pedir</a:t>
            </a:r>
            <a:r>
              <a:rPr lang="en-GB" sz="2400" dirty="0"/>
              <a:t> </a:t>
            </a:r>
            <a:r>
              <a:rPr lang="en-GB" sz="2400" dirty="0" err="1"/>
              <a:t>ao</a:t>
            </a:r>
            <a:r>
              <a:rPr lang="en-GB" sz="2400" dirty="0"/>
              <a:t> Model </a:t>
            </a:r>
            <a:r>
              <a:rPr lang="en-GB" sz="2400" dirty="0" err="1"/>
              <a:t>certas</a:t>
            </a:r>
            <a:r>
              <a:rPr lang="en-GB" sz="2400" dirty="0"/>
              <a:t> </a:t>
            </a:r>
            <a:r>
              <a:rPr lang="en-GB" sz="2400" dirty="0" err="1"/>
              <a:t>funções</a:t>
            </a:r>
            <a:r>
              <a:rPr lang="en-GB" sz="2400" dirty="0"/>
              <a:t> (</a:t>
            </a:r>
            <a:r>
              <a:rPr lang="en-GB" sz="2400" dirty="0" err="1"/>
              <a:t>autenticar</a:t>
            </a:r>
            <a:r>
              <a:rPr lang="en-GB" sz="2400" dirty="0"/>
              <a:t> </a:t>
            </a:r>
            <a:r>
              <a:rPr lang="en-GB" sz="2400" dirty="0" err="1"/>
              <a:t>utilizador</a:t>
            </a:r>
            <a:r>
              <a:rPr lang="en-GB" sz="2400" dirty="0"/>
              <a:t>, </a:t>
            </a:r>
            <a:r>
              <a:rPr lang="en-GB" sz="2400" dirty="0" err="1"/>
              <a:t>mostrar</a:t>
            </a:r>
            <a:r>
              <a:rPr lang="en-GB" sz="2400" dirty="0"/>
              <a:t> </a:t>
            </a:r>
            <a:r>
              <a:rPr lang="en-GB" sz="2400" dirty="0" err="1"/>
              <a:t>filmes</a:t>
            </a:r>
            <a:r>
              <a:rPr lang="en-GB" sz="2400" dirty="0"/>
              <a:t>, </a:t>
            </a:r>
            <a:r>
              <a:rPr lang="en-GB" sz="2400" dirty="0" err="1"/>
              <a:t>detalhes</a:t>
            </a:r>
            <a:r>
              <a:rPr lang="en-GB" sz="2400" dirty="0"/>
              <a:t> dos </a:t>
            </a:r>
            <a:r>
              <a:rPr lang="en-GB" sz="2400" dirty="0" err="1"/>
              <a:t>filmes</a:t>
            </a:r>
            <a:r>
              <a:rPr lang="en-GB" sz="2400" dirty="0"/>
              <a:t>, etc…) e </a:t>
            </a:r>
            <a:r>
              <a:rPr lang="en-GB" sz="2400" dirty="0" err="1"/>
              <a:t>vai</a:t>
            </a:r>
            <a:r>
              <a:rPr lang="en-GB" sz="2400" dirty="0"/>
              <a:t> </a:t>
            </a:r>
            <a:r>
              <a:rPr lang="en-GB" sz="2400" dirty="0" err="1"/>
              <a:t>receber</a:t>
            </a:r>
            <a:r>
              <a:rPr lang="en-GB" sz="2400" dirty="0"/>
              <a:t> de volta a </a:t>
            </a:r>
            <a:r>
              <a:rPr lang="en-GB" sz="2400" dirty="0" err="1"/>
              <a:t>informação</a:t>
            </a:r>
            <a:r>
              <a:rPr lang="en-GB" sz="2400" dirty="0"/>
              <a:t> (</a:t>
            </a:r>
            <a:r>
              <a:rPr lang="en-GB" sz="2400" dirty="0" err="1"/>
              <a:t>resultado</a:t>
            </a:r>
            <a:r>
              <a:rPr lang="en-GB" sz="2400" dirty="0"/>
              <a:t> da </a:t>
            </a:r>
            <a:r>
              <a:rPr lang="en-GB" sz="2400" dirty="0" err="1"/>
              <a:t>autenticação</a:t>
            </a:r>
            <a:r>
              <a:rPr lang="en-GB" sz="2400" dirty="0"/>
              <a:t>, </a:t>
            </a:r>
            <a:r>
              <a:rPr lang="en-GB" sz="2400" dirty="0" err="1"/>
              <a:t>lista</a:t>
            </a:r>
            <a:r>
              <a:rPr lang="en-GB" sz="2400" dirty="0"/>
              <a:t> de </a:t>
            </a:r>
            <a:r>
              <a:rPr lang="en-GB" sz="2400" dirty="0" err="1"/>
              <a:t>filmes</a:t>
            </a:r>
            <a:r>
              <a:rPr lang="en-GB" sz="2400" dirty="0"/>
              <a:t> </a:t>
            </a:r>
            <a:r>
              <a:rPr lang="en-GB" sz="2400" dirty="0" err="1"/>
              <a:t>pronta</a:t>
            </a:r>
            <a:r>
              <a:rPr lang="en-GB" sz="2400" dirty="0"/>
              <a:t>, </a:t>
            </a:r>
            <a:r>
              <a:rPr lang="en-GB" sz="2400" dirty="0" err="1"/>
              <a:t>comentários</a:t>
            </a:r>
            <a:r>
              <a:rPr lang="en-GB" sz="2400" dirty="0"/>
              <a:t> </a:t>
            </a:r>
            <a:r>
              <a:rPr lang="en-GB" sz="2400" dirty="0" err="1"/>
              <a:t>gravados</a:t>
            </a:r>
            <a:r>
              <a:rPr lang="en-GB" sz="2400" dirty="0"/>
              <a:t>, etc…)</a:t>
            </a:r>
          </a:p>
          <a:p>
            <a:pPr algn="just"/>
            <a:r>
              <a:rPr lang="en-GB" sz="2400" dirty="0"/>
              <a:t>Na </a:t>
            </a:r>
            <a:r>
              <a:rPr lang="en-GB" sz="2400" dirty="0" err="1"/>
              <a:t>variante</a:t>
            </a:r>
            <a:r>
              <a:rPr lang="en-GB" sz="2400" dirty="0"/>
              <a:t> Curry &amp; Grace, o Model(para </a:t>
            </a:r>
            <a:r>
              <a:rPr lang="en-GB" sz="2400" dirty="0" err="1"/>
              <a:t>além</a:t>
            </a:r>
            <a:r>
              <a:rPr lang="en-GB" sz="2400" dirty="0"/>
              <a:t> do </a:t>
            </a:r>
            <a:r>
              <a:rPr lang="en-GB" sz="2400" dirty="0" err="1"/>
              <a:t>referido</a:t>
            </a:r>
            <a:r>
              <a:rPr lang="en-GB" sz="2400" dirty="0"/>
              <a:t> </a:t>
            </a:r>
            <a:r>
              <a:rPr lang="en-GB" sz="2400" dirty="0" err="1"/>
              <a:t>anteriormente</a:t>
            </a:r>
            <a:r>
              <a:rPr lang="en-GB" sz="2400" dirty="0"/>
              <a:t>) </a:t>
            </a:r>
            <a:r>
              <a:rPr lang="en-GB" sz="2400" dirty="0" err="1"/>
              <a:t>recebe</a:t>
            </a:r>
            <a:r>
              <a:rPr lang="en-GB" sz="2400" dirty="0"/>
              <a:t> da View as </a:t>
            </a:r>
            <a:r>
              <a:rPr lang="en-GB" sz="2400" dirty="0" err="1"/>
              <a:t>solicitações</a:t>
            </a:r>
            <a:r>
              <a:rPr lang="en-GB" sz="2400" dirty="0"/>
              <a:t> (</a:t>
            </a:r>
            <a:r>
              <a:rPr lang="en-GB" sz="2400" dirty="0" err="1"/>
              <a:t>estado</a:t>
            </a:r>
            <a:r>
              <a:rPr lang="en-GB" sz="2400" dirty="0"/>
              <a:t> de login, </a:t>
            </a:r>
            <a:r>
              <a:rPr lang="en-GB" sz="2400" dirty="0" err="1"/>
              <a:t>detalhes</a:t>
            </a:r>
            <a:r>
              <a:rPr lang="en-GB" sz="2400" dirty="0"/>
              <a:t> do </a:t>
            </a:r>
            <a:r>
              <a:rPr lang="en-GB" sz="2400" dirty="0" err="1"/>
              <a:t>filme</a:t>
            </a:r>
            <a:r>
              <a:rPr lang="en-GB" sz="2400" dirty="0"/>
              <a:t>, etc…) e </a:t>
            </a:r>
            <a:r>
              <a:rPr lang="en-GB" sz="2400" dirty="0" err="1"/>
              <a:t>notifica</a:t>
            </a:r>
            <a:r>
              <a:rPr lang="en-GB" sz="2400" dirty="0"/>
              <a:t> a View das </a:t>
            </a:r>
            <a:r>
              <a:rPr lang="en-GB" sz="2400" dirty="0" err="1"/>
              <a:t>ações</a:t>
            </a:r>
            <a:r>
              <a:rPr lang="en-GB" sz="2400" dirty="0"/>
              <a:t> das </a:t>
            </a:r>
            <a:r>
              <a:rPr lang="en-GB" sz="2400" dirty="0" err="1"/>
              <a:t>respetivas</a:t>
            </a:r>
            <a:r>
              <a:rPr lang="en-GB" sz="2400" dirty="0"/>
              <a:t> </a:t>
            </a:r>
            <a:r>
              <a:rPr lang="en-GB" sz="2400" dirty="0" err="1"/>
              <a:t>solicitações</a:t>
            </a:r>
            <a:r>
              <a:rPr lang="en-GB" sz="2400" dirty="0"/>
              <a:t>, </a:t>
            </a:r>
            <a:r>
              <a:rPr lang="en-GB" sz="2400" dirty="0" err="1"/>
              <a:t>por</a:t>
            </a:r>
            <a:r>
              <a:rPr lang="en-GB" sz="2400" dirty="0"/>
              <a:t> </a:t>
            </a:r>
            <a:r>
              <a:rPr lang="en-GB" sz="2400" dirty="0" err="1"/>
              <a:t>parte</a:t>
            </a:r>
            <a:r>
              <a:rPr lang="en-GB" sz="2400" dirty="0"/>
              <a:t> da View e do Controller (</a:t>
            </a:r>
            <a:r>
              <a:rPr lang="en-GB" sz="2400" dirty="0" err="1"/>
              <a:t>estado</a:t>
            </a:r>
            <a:r>
              <a:rPr lang="en-GB" sz="2400" dirty="0"/>
              <a:t> de Login </a:t>
            </a:r>
            <a:r>
              <a:rPr lang="en-GB" sz="2400" dirty="0" err="1"/>
              <a:t>alterado</a:t>
            </a:r>
            <a:r>
              <a:rPr lang="en-GB" sz="2400" dirty="0"/>
              <a:t>, </a:t>
            </a:r>
            <a:r>
              <a:rPr lang="en-GB" sz="2400" dirty="0" err="1"/>
              <a:t>lista</a:t>
            </a:r>
            <a:r>
              <a:rPr lang="en-GB" sz="2400" dirty="0"/>
              <a:t> de </a:t>
            </a:r>
            <a:r>
              <a:rPr lang="en-GB" sz="2400" dirty="0" err="1"/>
              <a:t>filmes</a:t>
            </a:r>
            <a:r>
              <a:rPr lang="en-GB" sz="2400" dirty="0"/>
              <a:t> </a:t>
            </a:r>
            <a:r>
              <a:rPr lang="en-GB" sz="2400" dirty="0" err="1"/>
              <a:t>disponíveis</a:t>
            </a:r>
            <a:r>
              <a:rPr lang="en-GB" sz="2400" dirty="0"/>
              <a:t> </a:t>
            </a:r>
            <a:r>
              <a:rPr lang="en-GB" sz="2400" dirty="0" err="1"/>
              <a:t>preenchida</a:t>
            </a:r>
            <a:r>
              <a:rPr lang="en-GB" sz="2400" dirty="0"/>
              <a:t>, etc…). Na </a:t>
            </a:r>
            <a:r>
              <a:rPr lang="en-GB" sz="2400" dirty="0" err="1"/>
              <a:t>variante</a:t>
            </a:r>
            <a:r>
              <a:rPr lang="en-GB" sz="2400" dirty="0"/>
              <a:t> Krasner &amp; Pope o Model(para </a:t>
            </a:r>
            <a:r>
              <a:rPr lang="en-GB" sz="2400" dirty="0" err="1"/>
              <a:t>além</a:t>
            </a:r>
            <a:r>
              <a:rPr lang="en-GB" sz="2400" dirty="0"/>
              <a:t> das </a:t>
            </a:r>
            <a:r>
              <a:rPr lang="en-GB" sz="2400" dirty="0" err="1"/>
              <a:t>referidas</a:t>
            </a:r>
            <a:r>
              <a:rPr lang="en-GB" sz="2400" dirty="0"/>
              <a:t> </a:t>
            </a:r>
            <a:r>
              <a:rPr lang="en-GB" sz="2400" dirty="0" err="1"/>
              <a:t>anteriormente</a:t>
            </a:r>
            <a:r>
              <a:rPr lang="en-GB" sz="2400" dirty="0"/>
              <a:t>) </a:t>
            </a:r>
            <a:r>
              <a:rPr lang="en-GB" sz="2400" dirty="0" err="1"/>
              <a:t>vai</a:t>
            </a:r>
            <a:r>
              <a:rPr lang="en-GB" sz="2400" dirty="0"/>
              <a:t> </a:t>
            </a:r>
            <a:r>
              <a:rPr lang="en-GB" sz="2400" dirty="0" err="1"/>
              <a:t>receber</a:t>
            </a:r>
            <a:r>
              <a:rPr lang="en-GB" sz="2400" dirty="0"/>
              <a:t> </a:t>
            </a:r>
            <a:r>
              <a:rPr lang="en-GB" sz="2400" dirty="0" err="1"/>
              <a:t>os</a:t>
            </a:r>
            <a:r>
              <a:rPr lang="en-GB" sz="2400" dirty="0"/>
              <a:t> </a:t>
            </a:r>
            <a:r>
              <a:rPr lang="en-GB" sz="2400" dirty="0" err="1"/>
              <a:t>pedidos</a:t>
            </a:r>
            <a:r>
              <a:rPr lang="en-GB" sz="2400" dirty="0"/>
              <a:t> da </a:t>
            </a:r>
            <a:r>
              <a:rPr lang="en-GB" sz="2400" dirty="0" err="1"/>
              <a:t>obtenção</a:t>
            </a:r>
            <a:r>
              <a:rPr lang="en-GB" sz="2400" dirty="0"/>
              <a:t> de dados da View, </a:t>
            </a:r>
            <a:r>
              <a:rPr lang="en-GB" sz="2400" dirty="0" err="1"/>
              <a:t>retornando-os</a:t>
            </a:r>
            <a:r>
              <a:rPr lang="en-GB" sz="2400" dirty="0"/>
              <a:t> à </a:t>
            </a:r>
            <a:r>
              <a:rPr lang="en-GB" sz="2400" dirty="0" err="1"/>
              <a:t>mesma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00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83BB-3F03-6754-451E-555EACEB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 e seleção de estilo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84D9-A96A-4205-4530-BFB6719C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dirty="0" err="1"/>
              <a:t>Ao</a:t>
            </a:r>
            <a:r>
              <a:rPr lang="en-GB" sz="2200" dirty="0"/>
              <a:t> usar o Windows form a </a:t>
            </a:r>
            <a:r>
              <a:rPr lang="en-GB" sz="2200" dirty="0" err="1"/>
              <a:t>classe</a:t>
            </a:r>
            <a:r>
              <a:rPr lang="en-GB" sz="2200" dirty="0"/>
              <a:t> form </a:t>
            </a:r>
            <a:r>
              <a:rPr lang="en-GB" sz="2200" dirty="0" err="1"/>
              <a:t>vai</a:t>
            </a:r>
            <a:r>
              <a:rPr lang="en-GB" sz="2200" dirty="0"/>
              <a:t> ser </a:t>
            </a:r>
            <a:r>
              <a:rPr lang="en-GB" sz="2200" dirty="0" err="1"/>
              <a:t>responsável</a:t>
            </a:r>
            <a:r>
              <a:rPr lang="en-GB" sz="2200" dirty="0"/>
              <a:t> pela </a:t>
            </a:r>
            <a:r>
              <a:rPr lang="en-GB" sz="2200" dirty="0" err="1"/>
              <a:t>obtenção</a:t>
            </a:r>
            <a:r>
              <a:rPr lang="en-GB" sz="2200" dirty="0"/>
              <a:t> do input do </a:t>
            </a:r>
            <a:r>
              <a:rPr lang="en-GB" sz="2200" dirty="0" err="1"/>
              <a:t>utilizador</a:t>
            </a:r>
            <a:r>
              <a:rPr lang="en-GB" sz="2200" dirty="0"/>
              <a:t> e </a:t>
            </a:r>
            <a:r>
              <a:rPr lang="en-GB" sz="2200" dirty="0" err="1"/>
              <a:t>pelo</a:t>
            </a:r>
            <a:r>
              <a:rPr lang="en-GB" sz="2200" dirty="0"/>
              <a:t> output da </a:t>
            </a:r>
            <a:r>
              <a:rPr lang="en-GB" sz="2200" dirty="0" err="1"/>
              <a:t>aplicação</a:t>
            </a:r>
            <a:r>
              <a:rPr lang="en-GB" sz="2200" dirty="0"/>
              <a:t>. Na </a:t>
            </a:r>
            <a:r>
              <a:rPr lang="en-GB" sz="2200" dirty="0" err="1"/>
              <a:t>variante</a:t>
            </a:r>
            <a:r>
              <a:rPr lang="en-GB" sz="2200" dirty="0"/>
              <a:t> Krasner &amp; Pope </a:t>
            </a:r>
            <a:r>
              <a:rPr lang="en-GB" sz="2200" dirty="0" err="1"/>
              <a:t>consideramos</a:t>
            </a:r>
            <a:r>
              <a:rPr lang="en-GB" sz="2200" dirty="0"/>
              <a:t> que o input </a:t>
            </a:r>
            <a:r>
              <a:rPr lang="en-GB" sz="2200" dirty="0" err="1"/>
              <a:t>ocorre</a:t>
            </a:r>
            <a:r>
              <a:rPr lang="en-GB" sz="2200" dirty="0"/>
              <a:t> no Controller e o output </a:t>
            </a:r>
            <a:r>
              <a:rPr lang="en-GB" sz="2200" dirty="0" err="1"/>
              <a:t>na</a:t>
            </a:r>
            <a:r>
              <a:rPr lang="en-GB" sz="2200" dirty="0"/>
              <a:t> View, </a:t>
            </a:r>
            <a:r>
              <a:rPr lang="en-GB" sz="2200" dirty="0" err="1"/>
              <a:t>portanto</a:t>
            </a:r>
            <a:r>
              <a:rPr lang="en-GB" sz="2200" dirty="0"/>
              <a:t>, </a:t>
            </a:r>
            <a:r>
              <a:rPr lang="en-GB" sz="2200" dirty="0" err="1"/>
              <a:t>nesta</a:t>
            </a:r>
            <a:r>
              <a:rPr lang="en-GB" sz="2200" dirty="0"/>
              <a:t> </a:t>
            </a:r>
            <a:r>
              <a:rPr lang="en-GB" sz="2200" dirty="0" err="1"/>
              <a:t>variante</a:t>
            </a:r>
            <a:r>
              <a:rPr lang="en-GB" sz="2200"/>
              <a:t>, </a:t>
            </a:r>
            <a:r>
              <a:rPr lang="en-GB" sz="2200" dirty="0"/>
              <a:t>a </a:t>
            </a:r>
            <a:r>
              <a:rPr lang="en-GB" sz="2200" dirty="0" err="1"/>
              <a:t>classe</a:t>
            </a:r>
            <a:r>
              <a:rPr lang="en-GB" sz="2200" dirty="0"/>
              <a:t> form </a:t>
            </a:r>
            <a:r>
              <a:rPr lang="en-GB" sz="2200" dirty="0" err="1"/>
              <a:t>vai</a:t>
            </a:r>
            <a:r>
              <a:rPr lang="en-GB" sz="2200" dirty="0"/>
              <a:t> </a:t>
            </a:r>
            <a:r>
              <a:rPr lang="en-GB" sz="2200" dirty="0" err="1"/>
              <a:t>enviar</a:t>
            </a:r>
            <a:r>
              <a:rPr lang="en-GB" sz="2200" dirty="0"/>
              <a:t> </a:t>
            </a:r>
            <a:r>
              <a:rPr lang="en-GB" sz="2200" dirty="0" err="1"/>
              <a:t>ao</a:t>
            </a:r>
            <a:r>
              <a:rPr lang="en-GB" sz="2200" dirty="0"/>
              <a:t> Controller </a:t>
            </a:r>
            <a:r>
              <a:rPr lang="en-GB" sz="2200" dirty="0" err="1"/>
              <a:t>os</a:t>
            </a:r>
            <a:r>
              <a:rPr lang="en-GB" sz="2200" dirty="0"/>
              <a:t> dados de input e </a:t>
            </a:r>
            <a:r>
              <a:rPr lang="en-GB" sz="2200" dirty="0" err="1"/>
              <a:t>receber</a:t>
            </a:r>
            <a:r>
              <a:rPr lang="en-GB" sz="2200" dirty="0"/>
              <a:t> da View </a:t>
            </a:r>
            <a:r>
              <a:rPr lang="en-GB" sz="2200" dirty="0" err="1"/>
              <a:t>os</a:t>
            </a:r>
            <a:r>
              <a:rPr lang="en-GB" sz="2200" dirty="0"/>
              <a:t> dados de output. Na </a:t>
            </a:r>
            <a:r>
              <a:rPr lang="en-GB" sz="2200" dirty="0" err="1"/>
              <a:t>variante</a:t>
            </a:r>
            <a:r>
              <a:rPr lang="en-GB" sz="2200" dirty="0"/>
              <a:t> Curry &amp; Grace a </a:t>
            </a:r>
            <a:r>
              <a:rPr lang="en-GB" sz="2200" dirty="0" err="1"/>
              <a:t>grande</a:t>
            </a:r>
            <a:r>
              <a:rPr lang="en-GB" sz="2200" dirty="0"/>
              <a:t> </a:t>
            </a:r>
            <a:r>
              <a:rPr lang="en-GB" sz="2200" dirty="0" err="1"/>
              <a:t>parte</a:t>
            </a:r>
            <a:r>
              <a:rPr lang="en-GB" sz="2200" dirty="0"/>
              <a:t> dos inputs </a:t>
            </a:r>
            <a:r>
              <a:rPr lang="en-GB" sz="2200" dirty="0" err="1"/>
              <a:t>ocorrem</a:t>
            </a:r>
            <a:r>
              <a:rPr lang="en-GB" sz="2200" dirty="0"/>
              <a:t> </a:t>
            </a:r>
            <a:r>
              <a:rPr lang="en-GB" sz="2200" dirty="0" err="1"/>
              <a:t>na</a:t>
            </a:r>
            <a:r>
              <a:rPr lang="en-GB" sz="2200" dirty="0"/>
              <a:t> View, e o output </a:t>
            </a:r>
            <a:r>
              <a:rPr lang="en-GB" sz="2200" dirty="0" err="1"/>
              <a:t>também</a:t>
            </a:r>
            <a:r>
              <a:rPr lang="en-GB" sz="2200" dirty="0"/>
              <a:t> </a:t>
            </a:r>
            <a:r>
              <a:rPr lang="en-GB" sz="2200" dirty="0" err="1"/>
              <a:t>na</a:t>
            </a:r>
            <a:r>
              <a:rPr lang="en-GB" sz="2200" dirty="0"/>
              <a:t> View, </a:t>
            </a:r>
            <a:r>
              <a:rPr lang="en-GB" sz="2200" dirty="0" err="1"/>
              <a:t>portanto</a:t>
            </a:r>
            <a:r>
              <a:rPr lang="en-GB" sz="2200" dirty="0"/>
              <a:t> a </a:t>
            </a:r>
            <a:r>
              <a:rPr lang="en-GB" sz="2200" dirty="0" err="1"/>
              <a:t>classe</a:t>
            </a:r>
            <a:r>
              <a:rPr lang="en-GB" sz="2200" dirty="0"/>
              <a:t> form </a:t>
            </a:r>
            <a:r>
              <a:rPr lang="en-GB" sz="2200" dirty="0" err="1"/>
              <a:t>vai</a:t>
            </a:r>
            <a:r>
              <a:rPr lang="en-GB" sz="2200" dirty="0"/>
              <a:t> </a:t>
            </a:r>
            <a:r>
              <a:rPr lang="en-GB" sz="2200" dirty="0" err="1"/>
              <a:t>enviar</a:t>
            </a:r>
            <a:r>
              <a:rPr lang="en-GB" sz="2200" dirty="0"/>
              <a:t> para a view </a:t>
            </a:r>
            <a:r>
              <a:rPr lang="en-GB" sz="2200" dirty="0" err="1"/>
              <a:t>os</a:t>
            </a:r>
            <a:r>
              <a:rPr lang="en-GB" sz="2200" dirty="0"/>
              <a:t> dados de input e </a:t>
            </a:r>
            <a:r>
              <a:rPr lang="en-GB" sz="2200" dirty="0" err="1"/>
              <a:t>também</a:t>
            </a:r>
            <a:r>
              <a:rPr lang="en-GB" sz="2200" dirty="0"/>
              <a:t> </a:t>
            </a:r>
            <a:r>
              <a:rPr lang="en-GB" sz="2200" dirty="0" err="1"/>
              <a:t>receber</a:t>
            </a:r>
            <a:r>
              <a:rPr lang="en-GB" sz="2200" dirty="0"/>
              <a:t> dela </a:t>
            </a:r>
            <a:r>
              <a:rPr lang="en-GB" sz="2200" dirty="0" err="1"/>
              <a:t>os</a:t>
            </a:r>
            <a:r>
              <a:rPr lang="en-GB" sz="2200" dirty="0"/>
              <a:t> dados de output.</a:t>
            </a:r>
          </a:p>
          <a:p>
            <a:pPr marL="0" indent="0" algn="just">
              <a:buNone/>
            </a:pPr>
            <a:r>
              <a:rPr lang="en-GB" sz="2200" dirty="0"/>
              <a:t>Desta forma, e </a:t>
            </a:r>
            <a:r>
              <a:rPr lang="en-GB" sz="2200" dirty="0" err="1"/>
              <a:t>tendo</a:t>
            </a:r>
            <a:r>
              <a:rPr lang="en-GB" sz="2200" dirty="0"/>
              <a:t> </a:t>
            </a:r>
            <a:r>
              <a:rPr lang="en-GB" sz="2200" dirty="0" err="1"/>
              <a:t>em</a:t>
            </a:r>
            <a:r>
              <a:rPr lang="en-GB" sz="2200" dirty="0"/>
              <a:t> </a:t>
            </a:r>
            <a:r>
              <a:rPr lang="en-GB" sz="2200" dirty="0" err="1"/>
              <a:t>conta</a:t>
            </a:r>
            <a:r>
              <a:rPr lang="en-GB" sz="2200" dirty="0"/>
              <a:t> </a:t>
            </a:r>
            <a:r>
              <a:rPr lang="en-GB" sz="2200" dirty="0" err="1"/>
              <a:t>os</a:t>
            </a:r>
            <a:r>
              <a:rPr lang="en-GB" sz="2200" dirty="0"/>
              <a:t> </a:t>
            </a:r>
            <a:r>
              <a:rPr lang="en-GB" sz="2200" dirty="0" err="1"/>
              <a:t>diagramas</a:t>
            </a:r>
            <a:r>
              <a:rPr lang="en-GB" sz="2200" dirty="0"/>
              <a:t> e o facto de que </a:t>
            </a:r>
            <a:r>
              <a:rPr lang="en-GB" sz="2200" dirty="0" err="1"/>
              <a:t>temos</a:t>
            </a:r>
            <a:r>
              <a:rPr lang="en-GB" sz="2200" dirty="0"/>
              <a:t> a </a:t>
            </a:r>
            <a:r>
              <a:rPr lang="en-GB" sz="2200" dirty="0" err="1"/>
              <a:t>classe</a:t>
            </a:r>
            <a:r>
              <a:rPr lang="en-GB" sz="2200" dirty="0"/>
              <a:t> form que </a:t>
            </a:r>
            <a:r>
              <a:rPr lang="en-GB" sz="2200" dirty="0" err="1"/>
              <a:t>desenha</a:t>
            </a:r>
            <a:r>
              <a:rPr lang="en-GB" sz="2200" dirty="0"/>
              <a:t> a </a:t>
            </a:r>
            <a:r>
              <a:rPr lang="en-GB" sz="2200" dirty="0" err="1"/>
              <a:t>janela</a:t>
            </a:r>
            <a:r>
              <a:rPr lang="en-GB" sz="2200" dirty="0"/>
              <a:t> do </a:t>
            </a:r>
            <a:r>
              <a:rPr lang="en-GB" sz="2200" dirty="0" err="1"/>
              <a:t>programa</a:t>
            </a:r>
            <a:r>
              <a:rPr lang="en-GB" sz="2200" dirty="0"/>
              <a:t> e </a:t>
            </a:r>
            <a:r>
              <a:rPr lang="en-GB" sz="2200" dirty="0" err="1"/>
              <a:t>recebe</a:t>
            </a:r>
            <a:r>
              <a:rPr lang="en-GB" sz="2200" dirty="0"/>
              <a:t> </a:t>
            </a:r>
            <a:r>
              <a:rPr lang="en-GB" sz="2200" dirty="0" err="1"/>
              <a:t>os</a:t>
            </a:r>
            <a:r>
              <a:rPr lang="en-GB" sz="2200" dirty="0"/>
              <a:t> cliques, </a:t>
            </a:r>
            <a:r>
              <a:rPr lang="en-GB" sz="2200" dirty="0" err="1"/>
              <a:t>acabámos</a:t>
            </a:r>
            <a:r>
              <a:rPr lang="en-GB" sz="2200" dirty="0"/>
              <a:t> </a:t>
            </a:r>
            <a:r>
              <a:rPr lang="en-GB" sz="2200" dirty="0" err="1"/>
              <a:t>por</a:t>
            </a:r>
            <a:r>
              <a:rPr lang="en-GB" sz="2200" dirty="0"/>
              <a:t> </a:t>
            </a:r>
            <a:r>
              <a:rPr lang="en-GB" sz="2200" dirty="0" err="1"/>
              <a:t>optar</a:t>
            </a:r>
            <a:r>
              <a:rPr lang="en-GB" sz="2200" dirty="0"/>
              <a:t> </a:t>
            </a:r>
            <a:r>
              <a:rPr lang="en-GB" sz="2200" dirty="0" err="1"/>
              <a:t>por</a:t>
            </a:r>
            <a:r>
              <a:rPr lang="en-GB" sz="2200" dirty="0"/>
              <a:t> </a:t>
            </a:r>
            <a:r>
              <a:rPr lang="en-GB" sz="2200" dirty="0" err="1"/>
              <a:t>manter</a:t>
            </a:r>
            <a:r>
              <a:rPr lang="en-GB" sz="2200" dirty="0"/>
              <a:t> a </a:t>
            </a:r>
            <a:r>
              <a:rPr lang="en-GB" sz="2200" dirty="0" err="1"/>
              <a:t>implementação</a:t>
            </a:r>
            <a:r>
              <a:rPr lang="en-GB" sz="2200" dirty="0"/>
              <a:t> no </a:t>
            </a:r>
            <a:r>
              <a:rPr lang="en-GB" sz="2200" dirty="0" err="1"/>
              <a:t>estilo</a:t>
            </a:r>
            <a:r>
              <a:rPr lang="en-GB" sz="2200" dirty="0"/>
              <a:t> MVC Curry &amp; Grace, visto que </a:t>
            </a:r>
            <a:r>
              <a:rPr lang="en-GB" sz="2200" dirty="0" err="1"/>
              <a:t>irá</a:t>
            </a:r>
            <a:r>
              <a:rPr lang="en-GB" sz="2200" dirty="0"/>
              <a:t> </a:t>
            </a:r>
            <a:r>
              <a:rPr lang="en-GB" sz="2200" dirty="0" err="1"/>
              <a:t>ter</a:t>
            </a:r>
            <a:r>
              <a:rPr lang="en-GB" sz="2200" dirty="0"/>
              <a:t> </a:t>
            </a:r>
            <a:r>
              <a:rPr lang="en-GB" sz="2200" dirty="0" err="1"/>
              <a:t>uma</a:t>
            </a:r>
            <a:r>
              <a:rPr lang="en-GB" sz="2200" dirty="0"/>
              <a:t> </a:t>
            </a:r>
            <a:r>
              <a:rPr lang="en-GB" sz="2200" dirty="0" err="1"/>
              <a:t>maior</a:t>
            </a:r>
            <a:r>
              <a:rPr lang="en-GB" sz="2200" dirty="0"/>
              <a:t> </a:t>
            </a:r>
            <a:r>
              <a:rPr lang="en-GB" sz="2200" dirty="0" err="1"/>
              <a:t>facilidade</a:t>
            </a:r>
            <a:r>
              <a:rPr lang="en-GB" sz="2200" dirty="0"/>
              <a:t> de </a:t>
            </a:r>
            <a:r>
              <a:rPr lang="en-GB" sz="2200" dirty="0" err="1"/>
              <a:t>implementação</a:t>
            </a:r>
            <a:r>
              <a:rPr lang="en-GB" sz="2200" dirty="0"/>
              <a:t>, </a:t>
            </a:r>
            <a:r>
              <a:rPr lang="en-GB" sz="2200" dirty="0" err="1"/>
              <a:t>menor</a:t>
            </a:r>
            <a:r>
              <a:rPr lang="en-GB" sz="2200" dirty="0"/>
              <a:t> </a:t>
            </a:r>
            <a:r>
              <a:rPr lang="en-GB" sz="2200" dirty="0" err="1"/>
              <a:t>complexidade</a:t>
            </a:r>
            <a:r>
              <a:rPr lang="en-GB" sz="2200" dirty="0"/>
              <a:t>, </a:t>
            </a:r>
            <a:r>
              <a:rPr lang="en-GB" sz="2200" dirty="0" err="1"/>
              <a:t>maior</a:t>
            </a:r>
            <a:r>
              <a:rPr lang="en-GB" sz="2200" dirty="0"/>
              <a:t> </a:t>
            </a:r>
            <a:r>
              <a:rPr lang="en-GB" sz="2200" dirty="0" err="1"/>
              <a:t>independência</a:t>
            </a:r>
            <a:r>
              <a:rPr lang="en-GB" sz="2200" dirty="0"/>
              <a:t> do </a:t>
            </a:r>
            <a:r>
              <a:rPr lang="en-GB" sz="2200" dirty="0" err="1"/>
              <a:t>código</a:t>
            </a:r>
            <a:r>
              <a:rPr lang="en-GB" sz="2200" dirty="0"/>
              <a:t> </a:t>
            </a:r>
            <a:r>
              <a:rPr lang="en-GB" sz="2200" dirty="0" err="1"/>
              <a:t>envolvendo</a:t>
            </a:r>
            <a:r>
              <a:rPr lang="en-GB" sz="2200" dirty="0"/>
              <a:t> </a:t>
            </a:r>
            <a:r>
              <a:rPr lang="en-GB" sz="2200" dirty="0" err="1"/>
              <a:t>menos</a:t>
            </a:r>
            <a:r>
              <a:rPr lang="en-GB" sz="2200" dirty="0"/>
              <a:t> </a:t>
            </a:r>
            <a:r>
              <a:rPr lang="en-GB" sz="2200" dirty="0" err="1"/>
              <a:t>chamadas</a:t>
            </a:r>
            <a:r>
              <a:rPr lang="en-GB" sz="2200" dirty="0"/>
              <a:t> entre </a:t>
            </a:r>
            <a:r>
              <a:rPr lang="en-GB" sz="2200" dirty="0" err="1"/>
              <a:t>componentes</a:t>
            </a:r>
            <a:r>
              <a:rPr lang="en-GB" sz="2200" dirty="0"/>
              <a:t> (</a:t>
            </a:r>
            <a:r>
              <a:rPr lang="en-GB" sz="2200" dirty="0" err="1"/>
              <a:t>acoplamento</a:t>
            </a:r>
            <a:r>
              <a:rPr lang="en-GB" sz="2200" dirty="0"/>
              <a:t> </a:t>
            </a:r>
            <a:r>
              <a:rPr lang="en-GB" sz="2200" dirty="0" err="1"/>
              <a:t>mais</a:t>
            </a:r>
            <a:r>
              <a:rPr lang="en-GB" sz="2200" dirty="0"/>
              <a:t> </a:t>
            </a:r>
            <a:r>
              <a:rPr lang="en-GB" sz="2200" dirty="0" err="1"/>
              <a:t>fraco</a:t>
            </a:r>
            <a:r>
              <a:rPr lang="en-GB" sz="2200" dirty="0"/>
              <a:t> e </a:t>
            </a:r>
            <a:r>
              <a:rPr lang="en-GB" sz="2200" dirty="0" err="1"/>
              <a:t>uma</a:t>
            </a:r>
            <a:r>
              <a:rPr lang="en-GB" sz="2200" dirty="0"/>
              <a:t> </a:t>
            </a:r>
            <a:r>
              <a:rPr lang="en-GB" sz="2200" dirty="0" err="1"/>
              <a:t>coesão</a:t>
            </a:r>
            <a:r>
              <a:rPr lang="en-GB" sz="2200" dirty="0"/>
              <a:t> </a:t>
            </a:r>
            <a:r>
              <a:rPr lang="en-GB" sz="2200" dirty="0" err="1"/>
              <a:t>mais</a:t>
            </a:r>
            <a:r>
              <a:rPr lang="en-GB" sz="2200" dirty="0"/>
              <a:t> forte) do que se a </a:t>
            </a:r>
            <a:r>
              <a:rPr lang="en-GB" sz="2200" dirty="0" err="1"/>
              <a:t>escolha</a:t>
            </a:r>
            <a:r>
              <a:rPr lang="en-GB" sz="2200" dirty="0"/>
              <a:t> </a:t>
            </a:r>
            <a:r>
              <a:rPr lang="en-GB" sz="2200" dirty="0" err="1"/>
              <a:t>recaísse</a:t>
            </a:r>
            <a:r>
              <a:rPr lang="en-GB" sz="2200" dirty="0"/>
              <a:t> </a:t>
            </a:r>
            <a:r>
              <a:rPr lang="en-GB" sz="2200" dirty="0" err="1"/>
              <a:t>na</a:t>
            </a:r>
            <a:r>
              <a:rPr lang="en-GB" sz="2200" dirty="0"/>
              <a:t> </a:t>
            </a:r>
            <a:r>
              <a:rPr lang="en-GB" sz="2200" dirty="0" err="1"/>
              <a:t>variante</a:t>
            </a:r>
            <a:r>
              <a:rPr lang="en-GB" sz="2200" dirty="0"/>
              <a:t> Krasner &amp; Pope.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90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D93F45D-2E9D-8873-263D-9C118724B62A}"/>
              </a:ext>
            </a:extLst>
          </p:cNvPr>
          <p:cNvSpPr txBox="1"/>
          <p:nvPr/>
        </p:nvSpPr>
        <p:spPr>
          <a:xfrm>
            <a:off x="4403324" y="399495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Versão Curry &amp; Grace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BEE5E2-59CB-2A26-D718-5EFD972F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39" y="768827"/>
            <a:ext cx="8153400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7483-BED4-FCAF-B730-BFBC0891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D423-8D59-7DD7-5856-E4B3B68F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PT" dirty="0"/>
              <a:t>Na variante Curry &amp; </a:t>
            </a:r>
            <a:r>
              <a:rPr lang="pt-PT" dirty="0" err="1"/>
              <a:t>Grace</a:t>
            </a:r>
            <a:r>
              <a:rPr lang="pt-PT" dirty="0"/>
              <a:t> o </a:t>
            </a:r>
            <a:r>
              <a:rPr lang="pt-PT" dirty="0" err="1"/>
              <a:t>Controller</a:t>
            </a:r>
            <a:r>
              <a:rPr lang="pt-PT" dirty="0"/>
              <a:t> inicia o programa, e este comunica à View para desenhar janela e componentes. O utilizador vai preencher as credenciais e carregar no botão submeter, este input é recebido pela View e comunicado ao Controller, que vai solicitar a autenticação ao Model. A autenticação é feita com a API do Facebook. Por sua vez o Model informa à View que existe uma alteração do estado de Login, em que esta vai solicitar o estado ao Model, sendo o estado devolvido.</a:t>
            </a:r>
          </a:p>
          <a:p>
            <a:pPr marL="0" indent="0" algn="just">
              <a:buNone/>
            </a:pPr>
            <a:r>
              <a:rPr lang="pt-PT" dirty="0"/>
              <a:t>A View comunica ao Controller para solicitar o ecrã conforme o estado do Login. Caso o Login não tenha sido um sucesso, comunica à View, e esta procede ao desenho da janela e componentes respetivo, o utilizador vê o ecrã de erro. Caso tenha sido um Login com sucesso, comunica à View e esta desenha a janela e componentes respetivo, o utilizador vê o ecrã de menu.</a:t>
            </a:r>
          </a:p>
          <a:p>
            <a:pPr marL="0" indent="0" algn="just">
              <a:buNone/>
            </a:pPr>
            <a:r>
              <a:rPr lang="pt-PT" dirty="0"/>
              <a:t>Na variante Krasner &amp; Pope o funcionamento já é diferente. O utilizador faz o Login (preenche as credencias) , sendo este input recebido pelo Controller, e chama o Model, para este autenticar o utilizador com a API do Facebook. Caso haja sucesso ou insucesso, o Model comunica ao Controller, que de seguida comunica a View, para desenhar a respetiva mensagem/janela.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13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4199-BD82-33E0-987C-A61A9123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Listar filmes</a:t>
            </a:r>
            <a:endParaRPr lang="en-GB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8870E0-9D31-A312-5AB4-08FB4280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408112"/>
            <a:ext cx="5943600" cy="40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6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6D57-C264-13CA-9C97-6DD13649D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4147C-EF9C-3512-C7A7-33FEE7C3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614362"/>
            <a:ext cx="10715625" cy="562927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D0A7093-DAD6-213D-A747-F1123FFE0917}"/>
              </a:ext>
            </a:extLst>
          </p:cNvPr>
          <p:cNvSpPr txBox="1"/>
          <p:nvPr/>
        </p:nvSpPr>
        <p:spPr>
          <a:xfrm>
            <a:off x="4412202" y="245030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Versão Curry &amp; Grace</a:t>
            </a:r>
          </a:p>
        </p:txBody>
      </p:sp>
    </p:spTree>
    <p:extLst>
      <p:ext uri="{BB962C8B-B14F-4D97-AF65-F5344CB8AC3E}">
        <p14:creationId xmlns:p14="http://schemas.microsoft.com/office/powerpoint/2010/main" val="87072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7483-BED4-FCAF-B730-BFBC0891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D423-8D59-7DD7-5856-E4B3B68F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PT" sz="2400" dirty="0"/>
              <a:t>Na variante Curry &amp; Grace o utilizador carrega no botão de listagem de filmes, este input é recebido na View e é comunicado ao </a:t>
            </a:r>
            <a:r>
              <a:rPr lang="pt-PT" sz="2400" dirty="0" err="1"/>
              <a:t>Controller</a:t>
            </a:r>
            <a:r>
              <a:rPr lang="pt-PT" sz="2400" dirty="0"/>
              <a:t>. O Controller após receber essa informação solicita ao Model a lista de filmes. O Model preenche a lista com os filmes disponíveis e notifica a View. A View solicita de seguida a lista de filmes disponíveis ao Model e é-lhe devolvida a mesma. A View desenha então a janela e os componentes necessários.</a:t>
            </a:r>
          </a:p>
          <a:p>
            <a:pPr algn="just"/>
            <a:r>
              <a:rPr lang="pt-PT" sz="2400" dirty="0"/>
              <a:t>Na variante Krasner &amp; Pope quando o utilizador carrega no botão para mostrar a lista de filmes, o input é recebido pelo Controller e o Controller comunica com o Model para mostrar os filmes do utilizador usando este a API do </a:t>
            </a:r>
            <a:r>
              <a:rPr lang="pt-PT" sz="2400" dirty="0" err="1"/>
              <a:t>IMDb</a:t>
            </a:r>
            <a:r>
              <a:rPr lang="pt-PT" sz="2400" dirty="0"/>
              <a:t>. O Controller recebe comunicação do Model que a lista de filmes se encontra pronta e comunica à View para obter os dados do Model. A View vai então prosseguir pedindo a obtenção dos dados ao Model, sendo que estes lhe são retornados pelo mesmo. De seguida desenha a página de listar filmes.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94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3A7E-7A4B-14F2-7B2B-AEC8F756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Escolher filme</a:t>
            </a:r>
            <a:endParaRPr lang="en-GB" dirty="0"/>
          </a:p>
        </p:txBody>
      </p:sp>
      <p:pic>
        <p:nvPicPr>
          <p:cNvPr id="3" name="Imagem 2" descr="Uma imagem com texto, mapa, interior&#10;&#10;Descrição gerada automaticamente">
            <a:extLst>
              <a:ext uri="{FF2B5EF4-FFF2-40B4-BE49-F238E27FC236}">
                <a16:creationId xmlns:a16="http://schemas.microsoft.com/office/drawing/2014/main" id="{52E8E9C3-9576-735B-3B8A-768D0A8C0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517015"/>
            <a:ext cx="5943600" cy="38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0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87CD-4978-C926-7344-6BD09B04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24CF8-F4A9-DC55-3413-DD0A5214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581025"/>
            <a:ext cx="10658475" cy="56959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30D8751-1673-7D32-7CC5-C0A9D58E775E}"/>
              </a:ext>
            </a:extLst>
          </p:cNvPr>
          <p:cNvSpPr txBox="1"/>
          <p:nvPr/>
        </p:nvSpPr>
        <p:spPr>
          <a:xfrm>
            <a:off x="4474346" y="211693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Versão Curry &amp; Grace</a:t>
            </a:r>
          </a:p>
        </p:txBody>
      </p:sp>
    </p:spTree>
    <p:extLst>
      <p:ext uri="{BB962C8B-B14F-4D97-AF65-F5344CB8AC3E}">
        <p14:creationId xmlns:p14="http://schemas.microsoft.com/office/powerpoint/2010/main" val="368738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1953</Words>
  <Application>Microsoft Office PowerPoint</Application>
  <PresentationFormat>Ecrã Panorâmico</PresentationFormat>
  <Paragraphs>54</Paragraphs>
  <Slides>29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Comparação de Arquiteturas</vt:lpstr>
      <vt:lpstr>Login</vt:lpstr>
      <vt:lpstr>Apresentação do PowerPoint</vt:lpstr>
      <vt:lpstr>Comparação</vt:lpstr>
      <vt:lpstr>Listar filmes</vt:lpstr>
      <vt:lpstr>Apresentação do PowerPoint</vt:lpstr>
      <vt:lpstr>Comparação</vt:lpstr>
      <vt:lpstr>Escolher filme</vt:lpstr>
      <vt:lpstr>Apresentação do PowerPoint</vt:lpstr>
      <vt:lpstr>Comparação</vt:lpstr>
      <vt:lpstr>Requisitar filme</vt:lpstr>
      <vt:lpstr>Apresentação do PowerPoint</vt:lpstr>
      <vt:lpstr>Comparação</vt:lpstr>
      <vt:lpstr>Listar requisições</vt:lpstr>
      <vt:lpstr>Apresentação do PowerPoint</vt:lpstr>
      <vt:lpstr>Comparação</vt:lpstr>
      <vt:lpstr>Entregar filme</vt:lpstr>
      <vt:lpstr>Apresentação do PowerPoint</vt:lpstr>
      <vt:lpstr>Comparação</vt:lpstr>
      <vt:lpstr>Comentar filme</vt:lpstr>
      <vt:lpstr>Apresentação do PowerPoint</vt:lpstr>
      <vt:lpstr>Comparação</vt:lpstr>
      <vt:lpstr>Sair da aplicação</vt:lpstr>
      <vt:lpstr>Apresentação do PowerPoint</vt:lpstr>
      <vt:lpstr>Comparação</vt:lpstr>
      <vt:lpstr>Diagrama de componentes MVC Curry &amp; Grace</vt:lpstr>
      <vt:lpstr>Diagrama de componentes MVC Krasner &amp; Pope</vt:lpstr>
      <vt:lpstr>Comparação</vt:lpstr>
      <vt:lpstr>Conclusão e seleção de estilo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Comparação de arquiteturas</dc:title>
  <dc:creator>David Ferreira</dc:creator>
  <cp:lastModifiedBy>Pedro Santos</cp:lastModifiedBy>
  <cp:revision>18</cp:revision>
  <dcterms:created xsi:type="dcterms:W3CDTF">2023-04-25T03:44:40Z</dcterms:created>
  <dcterms:modified xsi:type="dcterms:W3CDTF">2023-05-04T16:14:03Z</dcterms:modified>
</cp:coreProperties>
</file>