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4"/>
  </p:sldMasterIdLst>
  <p:sldIdLst>
    <p:sldId id="256" r:id="rId5"/>
    <p:sldId id="267" r:id="rId6"/>
    <p:sldId id="275" r:id="rId7"/>
    <p:sldId id="276" r:id="rId8"/>
    <p:sldId id="280" r:id="rId9"/>
    <p:sldId id="279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6FF60-0307-692E-691C-7C6CCF38B1EB}" v="60" dt="2021-05-08T23:55:01.162"/>
    <p1510:client id="{72C7146D-145D-482C-91E4-4A1FA140C15C}" v="22" dt="2021-05-09T15:19:24.238"/>
    <p1510:client id="{7D95405B-9E52-CFB6-18EE-D29704524B18}" v="95" dt="2021-05-08T15:53:09.212"/>
    <p1510:client id="{CDD9E446-2CED-C64A-A441-B79D3A409005}" v="90" dt="2021-05-08T23:43:09.862"/>
    <p1510:client id="{F1F40B74-53CC-428D-BE6D-9B22BCE2F303}" v="373" dt="2021-05-09T02:10:15.042"/>
    <p1510:client id="{FB787066-083F-D707-89B9-A1B3C48DDAE3}" v="2" dt="2021-05-08T23:40:1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isepipp-my.sharepoint.com/personal/1190963_isep_ipp_pt/Documents/Cronograma%20de%20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1"/>
          <c:order val="1"/>
          <c:tx>
            <c:strRef>
              <c:f>'Projeto com cronograma de Gantt'!$C$2</c:f>
              <c:strCache>
                <c:ptCount val="1"/>
                <c:pt idx="0">
                  <c:v>Data de início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'Projeto com cronograma de Gantt'!$C$4:$C$15</c:f>
              <c:numCache>
                <c:formatCode>m/d/yyyy</c:formatCode>
                <c:ptCount val="12"/>
                <c:pt idx="0">
                  <c:v>44306</c:v>
                </c:pt>
                <c:pt idx="1">
                  <c:v>44307</c:v>
                </c:pt>
                <c:pt idx="2">
                  <c:v>44307</c:v>
                </c:pt>
                <c:pt idx="3">
                  <c:v>44312</c:v>
                </c:pt>
                <c:pt idx="4">
                  <c:v>44313</c:v>
                </c:pt>
                <c:pt idx="5">
                  <c:v>0</c:v>
                </c:pt>
                <c:pt idx="6">
                  <c:v>44321</c:v>
                </c:pt>
                <c:pt idx="7">
                  <c:v>44307</c:v>
                </c:pt>
                <c:pt idx="8">
                  <c:v>44321</c:v>
                </c:pt>
                <c:pt idx="9">
                  <c:v>44322</c:v>
                </c:pt>
                <c:pt idx="10">
                  <c:v>44322</c:v>
                </c:pt>
                <c:pt idx="11">
                  <c:v>44322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1C-43C7-9F74-C53B51913981}"/>
            </c:ext>
          </c:extLst>
        </c:ser>
        <c:ser>
          <c:idx val="2"/>
          <c:order val="2"/>
          <c:tx>
            <c:strRef>
              <c:f>'Projeto com cronograma de Gantt'!$D$2</c:f>
              <c:strCache>
                <c:ptCount val="1"/>
                <c:pt idx="0">
                  <c:v>Duração</c:v>
                </c:pt>
              </c:strCache>
            </c:strRef>
          </c:tx>
          <c:spPr>
            <a:solidFill>
              <a:srgbClr val="12417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11C-43C7-9F74-C53B51913981}"/>
              </c:ext>
            </c:extLst>
          </c:dPt>
          <c:dPt>
            <c:idx val="1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11C-43C7-9F74-C53B51913981}"/>
              </c:ext>
            </c:extLst>
          </c:dPt>
          <c:dPt>
            <c:idx val="2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11C-43C7-9F74-C53B51913981}"/>
              </c:ext>
            </c:extLst>
          </c:dPt>
          <c:dPt>
            <c:idx val="3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11C-43C7-9F74-C53B51913981}"/>
              </c:ext>
            </c:extLst>
          </c:dPt>
          <c:dPt>
            <c:idx val="4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D11C-43C7-9F74-C53B51913981}"/>
              </c:ext>
            </c:extLst>
          </c:dPt>
          <c:dPt>
            <c:idx val="8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D11C-43C7-9F74-C53B51913981}"/>
              </c:ext>
            </c:extLst>
          </c:dPt>
          <c:dPt>
            <c:idx val="9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D11C-43C7-9F74-C53B51913981}"/>
              </c:ext>
            </c:extLst>
          </c:dPt>
          <c:dPt>
            <c:idx val="10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D11C-43C7-9F74-C53B51913981}"/>
              </c:ext>
            </c:extLst>
          </c:dPt>
          <c:dPt>
            <c:idx val="11"/>
            <c:invertIfNegative val="0"/>
            <c:bubble3D val="0"/>
            <c:spPr>
              <a:solidFill>
                <a:srgbClr val="12417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D11C-43C7-9F74-C53B51913981}"/>
              </c:ext>
            </c:extLst>
          </c:dPt>
          <c:dLbls>
            <c:delete val="1"/>
          </c:dLbls>
          <c:val>
            <c:numRef>
              <c:f>'Projeto com cronograma de Gantt'!$D$4:$D$15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11C-43C7-9F74-C53B519139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17387168"/>
        <c:axId val="2017388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'Projeto com cronograma de Gantt'!$F$26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D11C-43C7-9F74-C53B51913981}"/>
                  </c:ext>
                </c:extLst>
              </c15:ser>
            </c15:filteredBarSeries>
          </c:ext>
        </c:extLst>
      </c:barChart>
      <c:catAx>
        <c:axId val="201738716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388000"/>
        <c:crosses val="autoZero"/>
        <c:auto val="1"/>
        <c:lblAlgn val="ctr"/>
        <c:lblOffset val="100"/>
        <c:noMultiLvlLbl val="0"/>
      </c:catAx>
      <c:valAx>
        <c:axId val="2017388000"/>
        <c:scaling>
          <c:orientation val="minMax"/>
          <c:max val="44325"/>
          <c:min val="443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387168"/>
        <c:crosses val="autoZero"/>
        <c:crossBetween val="between"/>
      </c:valAx>
      <c:spPr>
        <a:solidFill>
          <a:schemeClr val="tx1">
            <a:lumMod val="7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83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25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4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2317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69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337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501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30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99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62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5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57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4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64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8" name="Group 8">
            <a:extLst>
              <a:ext uri="{FF2B5EF4-FFF2-40B4-BE49-F238E27FC236}">
                <a16:creationId xmlns:a16="http://schemas.microsoft.com/office/drawing/2014/main" id="{E22113E7-014F-4941-B385-127DF22365DB}"/>
              </a:ext>
            </a:extLst>
          </p:cNvPr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42E07786-6002-442E-8D3C-C7F4536E394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5803E4-3BF9-4375-BF83-BF03ADFAA075}"/>
                </a:ext>
              </a:extLst>
            </p:cNvPr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373A277-A0F8-4A75-B302-BFE8BDF48040}"/>
                </a:ext>
              </a:extLst>
            </p:cNvPr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B0075-F199-428A-94F9-D04085A03231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8B1D45D-5313-4CE9-9E73-2EA4AC986241}"/>
                </a:ext>
              </a:extLst>
            </p:cNvPr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E19F82F-D291-4952-9DF7-3E243DF7AB4C}"/>
                </a:ext>
              </a:extLst>
            </p:cNvPr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776139A-5813-4EA7-9FAD-9C9A1AA9C5F2}"/>
                </a:ext>
              </a:extLst>
            </p:cNvPr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533887C-569C-40F7-A24A-21BBF0301193}"/>
                </a:ext>
              </a:extLst>
            </p:cNvPr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19F80F6-7166-4788-B13C-4DAA1FF3284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96567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1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7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PT" sz="3200"/>
              <a:t>Laboratório</a:t>
            </a:r>
            <a:r>
              <a:rPr lang="en-US" sz="3200"/>
              <a:t>/</a:t>
            </a:r>
            <a:r>
              <a:rPr lang="pt-PT" sz="3200"/>
              <a:t>projeto</a:t>
            </a:r>
            <a:r>
              <a:rPr lang="en-US" sz="3200"/>
              <a:t> IV</a:t>
            </a:r>
            <a:br>
              <a:rPr lang="en-US" sz="3200"/>
            </a:br>
            <a:r>
              <a:rPr lang="en-US" sz="3200"/>
              <a:t>Progresso – Sprint B</a:t>
            </a:r>
            <a:br>
              <a:rPr lang="en-US" sz="3200"/>
            </a:b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pt-PT" cap="none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tx1"/>
                </a:solidFill>
              </a:rPr>
              <a:t>Data:05/05/2021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tx1"/>
                </a:solidFill>
              </a:rPr>
              <a:t>2DH     Grupo-1	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tx1"/>
                </a:solidFill>
              </a:rPr>
              <a:t>Patrícia Barbosa-1190929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tx1"/>
                </a:solidFill>
              </a:rPr>
              <a:t>Pedro Fraga-1190947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tx1"/>
                </a:solidFill>
              </a:rPr>
              <a:t>Pedro Garcia-1190956	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tx1"/>
                </a:solidFill>
              </a:rPr>
              <a:t>Pedro Preto-1190963</a:t>
            </a:r>
            <a:endParaRPr lang="pt-PT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pt-PT" cap="none">
              <a:solidFill>
                <a:schemeClr val="tx1"/>
              </a:solidFill>
            </a:endParaRPr>
          </a:p>
        </p:txBody>
      </p:sp>
      <p:grpSp>
        <p:nvGrpSpPr>
          <p:cNvPr id="120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5" name="Imagem 94" descr="logo_ISEP_small">
            <a:extLst>
              <a:ext uri="{FF2B5EF4-FFF2-40B4-BE49-F238E27FC236}">
                <a16:creationId xmlns:a16="http://schemas.microsoft.com/office/drawing/2014/main" id="{A0ACF24D-547C-436E-A503-27FD77AC52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092" y="43676"/>
            <a:ext cx="2526669" cy="78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04E3764D-E8F4-43C8-B89A-9DFACECB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551" y="2176463"/>
            <a:ext cx="4358686" cy="41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PT" sz="3200">
                <a:solidFill>
                  <a:srgbClr val="FFFFFF"/>
                </a:solidFill>
              </a:rPr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PT" sz="1400" b="1">
                <a:solidFill>
                  <a:srgbClr val="FFFFFF"/>
                </a:solidFill>
              </a:rPr>
              <a:t>Fases do projeto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Planeamento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Documentação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Implementação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Correção de erros\falhas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Retrospetiva do Trabalho</a:t>
            </a:r>
          </a:p>
          <a:p>
            <a:r>
              <a:rPr lang="pt-PT" sz="1400" b="1">
                <a:solidFill>
                  <a:srgbClr val="FFFFFF"/>
                </a:solidFill>
              </a:rPr>
              <a:t>Outros assuntos</a:t>
            </a:r>
            <a:endParaRPr lang="pt-PT" sz="1400">
              <a:solidFill>
                <a:srgbClr val="FFFFFF"/>
              </a:solidFill>
            </a:endParaRPr>
          </a:p>
          <a:p>
            <a:pPr lvl="1"/>
            <a:r>
              <a:rPr lang="pt-PT" sz="1400">
                <a:solidFill>
                  <a:srgbClr val="FFFFFF"/>
                </a:solidFill>
              </a:rPr>
              <a:t>Objetivos do Sistema 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Resultados Esperados</a:t>
            </a:r>
          </a:p>
          <a:p>
            <a:pPr lvl="1"/>
            <a:r>
              <a:rPr lang="pt-PT" sz="1400">
                <a:solidFill>
                  <a:srgbClr val="FFFFFF"/>
                </a:solidFill>
              </a:rPr>
              <a:t>Resultados Atingidos</a:t>
            </a:r>
          </a:p>
          <a:p>
            <a:pPr lvl="1"/>
            <a:endParaRPr lang="pt-PT" sz="1400">
              <a:solidFill>
                <a:srgbClr val="FFFFFF"/>
              </a:solidFill>
            </a:endParaRPr>
          </a:p>
          <a:p>
            <a:pPr lvl="1"/>
            <a:endParaRPr lang="pt-PT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8444"/>
              </p:ext>
            </p:extLst>
          </p:nvPr>
        </p:nvGraphicFramePr>
        <p:xfrm>
          <a:off x="5584817" y="2366963"/>
          <a:ext cx="4453801" cy="2219962"/>
        </p:xfrm>
        <a:graphic>
          <a:graphicData uri="http://schemas.openxmlformats.org/drawingml/2006/table">
            <a:tbl>
              <a:tblPr firstRow="1" bandRow="1"/>
              <a:tblGrid>
                <a:gridCol w="165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32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2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69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3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9.Maio.2021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57CA6196-C1B7-4AFA-8413-A8A912F32167}"/>
              </a:ext>
            </a:extLst>
          </p:cNvPr>
          <p:cNvSpPr/>
          <p:nvPr/>
        </p:nvSpPr>
        <p:spPr>
          <a:xfrm>
            <a:off x="6121249" y="3806475"/>
            <a:ext cx="471472" cy="475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949" y="535803"/>
            <a:ext cx="5653879" cy="11769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t-PT" sz="4000"/>
              <a:t>Planeamento</a:t>
            </a:r>
            <a:br>
              <a:rPr lang="pt-PT" sz="2700"/>
            </a:br>
            <a:r>
              <a:rPr lang="pt-PT" sz="2700"/>
              <a:t>M</a:t>
            </a:r>
            <a:r>
              <a:rPr lang="pt-PT" sz="2700" cap="none"/>
              <a:t>etodologia de </a:t>
            </a:r>
            <a:r>
              <a:rPr lang="pt-PT" sz="2700"/>
              <a:t>T</a:t>
            </a:r>
            <a:r>
              <a:rPr lang="pt-PT" sz="2700" cap="none"/>
              <a:t>rabalho</a:t>
            </a:r>
            <a:br>
              <a:rPr lang="pt-PT" sz="2700"/>
            </a:br>
            <a:r>
              <a:rPr lang="pt-PT" sz="2700" cap="none"/>
              <a:t>Resolução de Conflitos</a:t>
            </a:r>
            <a:br>
              <a:rPr lang="en-US" sz="2700" cap="none"/>
            </a:br>
            <a:endParaRPr lang="en-US" sz="27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70" name="Gráfico 2">
            <a:extLst>
              <a:ext uri="{FF2B5EF4-FFF2-40B4-BE49-F238E27FC236}">
                <a16:creationId xmlns:a16="http://schemas.microsoft.com/office/drawing/2014/main" id="{290CCBD6-9A84-4B7B-BD36-20596339A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19933"/>
              </p:ext>
            </p:extLst>
          </p:nvPr>
        </p:nvGraphicFramePr>
        <p:xfrm>
          <a:off x="1631290" y="1527841"/>
          <a:ext cx="8929420" cy="380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38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5" name="Group 32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6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7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8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9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0" name="Rectangle 37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2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8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9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0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1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2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3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4800" b="0" i="0" dirty="0">
                <a:solidFill>
                  <a:srgbClr val="FFFFFF"/>
                </a:solidFill>
              </a:rPr>
              <a:t>Atividades Concluídas</a:t>
            </a:r>
          </a:p>
        </p:txBody>
      </p:sp>
      <p:sp useBgFill="1">
        <p:nvSpPr>
          <p:cNvPr id="674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1" name="Tabela 8">
            <a:extLst>
              <a:ext uri="{FF2B5EF4-FFF2-40B4-BE49-F238E27FC236}">
                <a16:creationId xmlns:a16="http://schemas.microsoft.com/office/drawing/2014/main" id="{7E42C0D5-D11E-47CB-BAC1-4C99721A1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2513"/>
              </p:ext>
            </p:extLst>
          </p:nvPr>
        </p:nvGraphicFramePr>
        <p:xfrm>
          <a:off x="6221290" y="894496"/>
          <a:ext cx="5065382" cy="504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noProof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pt-PT" sz="8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193" marR="45193" marT="23500" marB="235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noProof="0">
                          <a:solidFill>
                            <a:schemeClr val="bg1"/>
                          </a:solidFill>
                        </a:rPr>
                        <a:t>Atividade</a:t>
                      </a:r>
                      <a:endParaRPr lang="pt-PT" sz="8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193" marR="45193" marT="23500" marB="235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noProof="0">
                          <a:solidFill>
                            <a:schemeClr val="bg1"/>
                          </a:solidFill>
                        </a:rPr>
                        <a:t>Responsável</a:t>
                      </a:r>
                      <a:endParaRPr lang="pt-PT" sz="8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193" marR="45193" marT="23500" marB="235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noProof="0" err="1">
                          <a:solidFill>
                            <a:schemeClr val="bg1"/>
                          </a:solidFill>
                        </a:rPr>
                        <a:t>Baseline</a:t>
                      </a:r>
                      <a:endParaRPr lang="pt-PT" sz="8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193" marR="45193" marT="23500" marB="235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noProof="0">
                          <a:solidFill>
                            <a:schemeClr val="bg1"/>
                          </a:solidFill>
                        </a:rPr>
                        <a:t>Real</a:t>
                      </a:r>
                      <a:endParaRPr lang="pt-PT" sz="8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193" marR="45193" marT="23500" marB="235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noProof="0">
                          <a:solidFill>
                            <a:schemeClr val="bg1"/>
                          </a:solidFill>
                        </a:rPr>
                        <a:t>Estado</a:t>
                      </a:r>
                      <a:endParaRPr lang="pt-PT" sz="8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193" marR="45193" marT="23500" marB="235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5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</a:rPr>
                        <a:t> 1003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</a:rPr>
                        <a:t>Persistência de dados em base de dados e capacidade de inicializar dados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Fraga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Garcia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Preto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Fim: 09-05-2021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916" marR="45916" marT="18077" marB="180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9" marR="9039" marT="18077" marB="18077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45916" marR="45916" marT="22958" marB="2295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292">
                <a:tc>
                  <a:txBody>
                    <a:bodyPr/>
                    <a:lstStyle/>
                    <a:p>
                      <a:pPr marL="0" lvl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 2001</a:t>
                      </a:r>
                    </a:p>
                  </a:txBody>
                  <a:tcPr marL="34436" marR="34436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b="0" i="0" u="none" strike="noStrike" kern="1200" noProof="0">
                          <a:solidFill>
                            <a:schemeClr val="tx1"/>
                          </a:solidFill>
                          <a:latin typeface="Tw Cen MT"/>
                        </a:rPr>
                        <a:t>Criação de Catálogos (GSH)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34436" marR="344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0" u="none" strike="noStrike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Garcia</a:t>
                      </a:r>
                    </a:p>
                  </a:txBody>
                  <a:tcPr marL="34436" marR="3443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Fim: 09-05-2021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15" marR="45915" marT="18076" marB="180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800" b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05-05-2021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8" marR="9038" marT="18076" marB="1807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45915" marR="45915" marT="22957" marB="22957" anchor="ctr"/>
                </a:tc>
                <a:extLst>
                  <a:ext uri="{0D108BD9-81ED-4DB2-BD59-A6C34878D82A}">
                    <a16:rowId xmlns:a16="http://schemas.microsoft.com/office/drawing/2014/main" val="3666526839"/>
                  </a:ext>
                </a:extLst>
              </a:tr>
              <a:tr h="661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 2051</a:t>
                      </a: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Registar novos colaboradores</a:t>
                      </a: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b="0" u="none" strike="noStrike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Preto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Fim: 09-05-2021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916" marR="45916" marT="18077" marB="180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08-05-2021</a:t>
                      </a:r>
                      <a:endParaRPr kumimoji="0" lang="pt-PT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9" marR="9039" marT="18077" marB="180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45916" marR="45916" marT="22958" marB="22958" anchor="ctr"/>
                </a:tc>
                <a:extLst>
                  <a:ext uri="{0D108BD9-81ED-4DB2-BD59-A6C34878D82A}">
                    <a16:rowId xmlns:a16="http://schemas.microsoft.com/office/drawing/2014/main" val="1697749629"/>
                  </a:ext>
                </a:extLst>
              </a:tr>
              <a:tr h="6612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 2052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Registar novas equipas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b="0" u="none" strike="noStrike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Preto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Fim: 09-05-2021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916" marR="45916" marT="18077" marB="1807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08-05-2021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9" marR="9039" marT="18077" marB="18077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45916" marR="45916" marT="22958" marB="22958" anchor="ctr"/>
                </a:tc>
                <a:extLst>
                  <a:ext uri="{0D108BD9-81ED-4DB2-BD59-A6C34878D82A}">
                    <a16:rowId xmlns:a16="http://schemas.microsoft.com/office/drawing/2014/main" val="1509610694"/>
                  </a:ext>
                </a:extLst>
              </a:tr>
              <a:tr h="613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 2053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916" marR="45916" marT="22958" marB="22958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 Associar e remover um colaborador a uma equipa.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916" marR="45916" marT="22958" marB="22958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b="0" u="none" strike="noStrike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Preto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09-05-2021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08-05-2021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45916" marR="45916" marT="22958" marB="22958" anchor="ctr"/>
                </a:tc>
                <a:extLst>
                  <a:ext uri="{0D108BD9-81ED-4DB2-BD59-A6C34878D82A}">
                    <a16:rowId xmlns:a16="http://schemas.microsoft.com/office/drawing/2014/main" val="777124101"/>
                  </a:ext>
                </a:extLst>
              </a:tr>
              <a:tr h="613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 2054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916" marR="45916" marT="22958" marB="2295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</a:rPr>
                        <a:t>Registar um novo tipo de equipa.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5916" marR="45916" marT="22958" marB="22958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b="0" u="none" strike="noStrike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noProof="0">
                          <a:solidFill>
                            <a:schemeClr val="tx1"/>
                          </a:solidFill>
                        </a:rPr>
                        <a:t>Pedro Preto</a:t>
                      </a:r>
                      <a:endParaRPr lang="pt-PT" sz="8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4437" marR="3443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09-05-2021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Início: 30-04-2021</a:t>
                      </a: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8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Fim: 08-05-2021</a:t>
                      </a:r>
                      <a:endParaRPr kumimoji="0" lang="pt-PT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45916" marR="45916" marT="22958" marB="22958" anchor="ctr"/>
                </a:tc>
                <a:extLst>
                  <a:ext uri="{0D108BD9-81ED-4DB2-BD59-A6C34878D82A}">
                    <a16:rowId xmlns:a16="http://schemas.microsoft.com/office/drawing/2014/main" val="1624685899"/>
                  </a:ext>
                </a:extLst>
              </a:tr>
              <a:tr h="6137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3001</a:t>
                      </a:r>
                    </a:p>
                  </a:txBody>
                  <a:tcPr marL="44370" marR="4437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Pesquisar Catálogos/Serviços</a:t>
                      </a:r>
                    </a:p>
                  </a:txBody>
                  <a:tcPr marL="44370" marR="4437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Patrícia Barbosa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Pedro Fraga</a:t>
                      </a:r>
                    </a:p>
                  </a:txBody>
                  <a:tcPr marL="44370" marR="4437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PT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Início: 30-04-2021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Fim: 09-05-2021</a:t>
                      </a:r>
                    </a:p>
                  </a:txBody>
                  <a:tcPr marL="59159" marR="59159" marT="23291" marB="232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Início: 30-04-2021</a:t>
                      </a:r>
                    </a:p>
                  </a:txBody>
                  <a:tcPr marL="11646" marR="11646" marT="23291" marB="232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</a:t>
                      </a:r>
                      <a:endParaRPr lang="pt-PT" sz="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59159" marR="59159" marT="29579" marB="29579" anchor="ctr"/>
                </a:tc>
                <a:extLst>
                  <a:ext uri="{0D108BD9-81ED-4DB2-BD59-A6C34878D82A}">
                    <a16:rowId xmlns:a16="http://schemas.microsoft.com/office/drawing/2014/main" val="63411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3" name="Group 10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4" name="Rectangle 16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30" y="1688529"/>
            <a:ext cx="4254053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dirty="0" err="1">
                <a:solidFill>
                  <a:srgbClr val="FFFFFF"/>
                </a:solidFill>
              </a:rPr>
              <a:t>Atividades</a:t>
            </a:r>
            <a:r>
              <a:rPr lang="en-US" sz="4800" b="0" i="0" dirty="0">
                <a:solidFill>
                  <a:srgbClr val="FFFFFF"/>
                </a:solidFill>
              </a:rPr>
              <a:t> POR CONCLUIR</a:t>
            </a:r>
          </a:p>
        </p:txBody>
      </p:sp>
      <p:sp useBgFill="1">
        <p:nvSpPr>
          <p:cNvPr id="49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1" name="Tabela 8">
            <a:extLst>
              <a:ext uri="{FF2B5EF4-FFF2-40B4-BE49-F238E27FC236}">
                <a16:creationId xmlns:a16="http://schemas.microsoft.com/office/drawing/2014/main" id="{7E42C0D5-D11E-47CB-BAC1-4C99721A1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61541"/>
              </p:ext>
            </p:extLst>
          </p:nvPr>
        </p:nvGraphicFramePr>
        <p:xfrm>
          <a:off x="6421396" y="2265428"/>
          <a:ext cx="4635586" cy="1672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1" kern="1200" noProof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pt-PT" sz="9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58228" marR="58228" marT="30278" marB="3027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1" kern="1200" noProof="0">
                          <a:solidFill>
                            <a:schemeClr val="bg1"/>
                          </a:solidFill>
                        </a:rPr>
                        <a:t>Atividade</a:t>
                      </a:r>
                      <a:endParaRPr lang="pt-PT" sz="9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58228" marR="58228" marT="30278" marB="3027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1" kern="1200" noProof="0">
                          <a:solidFill>
                            <a:schemeClr val="bg1"/>
                          </a:solidFill>
                        </a:rPr>
                        <a:t>Responsável</a:t>
                      </a:r>
                      <a:endParaRPr lang="pt-PT" sz="9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58228" marR="58228" marT="30278" marB="3027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1" kern="1200" noProof="0">
                          <a:solidFill>
                            <a:schemeClr val="bg1"/>
                          </a:solidFill>
                        </a:rPr>
                        <a:t>Baseline</a:t>
                      </a:r>
                      <a:endParaRPr lang="pt-PT" sz="9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58228" marR="58228" marT="30278" marB="3027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1" kern="1200" noProof="0">
                          <a:solidFill>
                            <a:schemeClr val="bg1"/>
                          </a:solidFill>
                        </a:rPr>
                        <a:t>Real</a:t>
                      </a:r>
                      <a:endParaRPr lang="pt-PT" sz="9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58228" marR="58228" marT="30278" marB="3027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1" kern="1200" noProof="0">
                          <a:solidFill>
                            <a:schemeClr val="bg1"/>
                          </a:solidFill>
                        </a:rPr>
                        <a:t>Estado</a:t>
                      </a:r>
                      <a:endParaRPr lang="pt-PT" sz="900" b="1" kern="1200" noProof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58228" marR="58228" marT="30278" marB="3027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92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900" kern="1200" noProof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pt-PT" sz="9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4370" marR="4437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900" kern="1200" noProof="0">
                          <a:solidFill>
                            <a:schemeClr val="tx1"/>
                          </a:solidFill>
                        </a:rPr>
                        <a:t>Especificação de Serviços</a:t>
                      </a:r>
                      <a:endParaRPr lang="pt-PT" sz="900" kern="1200" noProof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4370" marR="4437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kern="1200" noProof="0">
                          <a:solidFill>
                            <a:schemeClr val="tx1"/>
                          </a:solidFill>
                        </a:rPr>
                        <a:t>Pedro Garcia</a:t>
                      </a:r>
                    </a:p>
                  </a:txBody>
                  <a:tcPr marL="44370" marR="4437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Fim: 09-05-2021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9159" marR="59159" marT="23291" marB="232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0"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</a:txBody>
                  <a:tcPr marL="11646" marR="11646" marT="23291" marB="23291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500" kern="1200" noProof="0">
                        <a:solidFill>
                          <a:srgbClr val="FFFF00"/>
                        </a:solidFill>
                        <a:latin typeface="+mj-lt"/>
                        <a:ea typeface="+mn-ea"/>
                        <a:cs typeface="Arial"/>
                      </a:endParaRPr>
                    </a:p>
                  </a:txBody>
                  <a:tcPr marL="59159" marR="59159" marT="29579" marB="2957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252">
                <a:tc>
                  <a:txBody>
                    <a:bodyPr/>
                    <a:lstStyle/>
                    <a:p>
                      <a:pPr marL="0" lvl="0" algn="l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900" kern="1200" noProof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 marL="44369" marR="44369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PT" sz="900" b="0" i="0" u="none" strike="noStrike" kern="1200" noProof="0">
                          <a:solidFill>
                            <a:schemeClr val="tx1"/>
                          </a:solidFill>
                          <a:latin typeface="Tw Cen MT"/>
                        </a:rPr>
                        <a:t>Definição dos Níveis de Criticidade</a:t>
                      </a:r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44369" marR="4436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b="0" u="none" strike="noStrike" kern="1200" noProof="0">
                          <a:solidFill>
                            <a:schemeClr val="tx1"/>
                          </a:solidFill>
                        </a:rPr>
                        <a:t>Patrícia Barbosa</a:t>
                      </a:r>
                      <a:endParaRPr lang="en-US" sz="170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  <a:tabLst/>
                        <a:defRPr/>
                      </a:pPr>
                      <a:r>
                        <a:rPr lang="pt-PT" sz="900" kern="1200" noProof="0">
                          <a:solidFill>
                            <a:schemeClr val="tx1"/>
                          </a:solidFill>
                        </a:rPr>
                        <a:t>Pedro Fraga</a:t>
                      </a:r>
                    </a:p>
                  </a:txBody>
                  <a:tcPr marL="44369" marR="44369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Fim: 09-05-2021</a:t>
                      </a:r>
                      <a:endParaRPr kumimoji="0" lang="pt-PT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158" marR="59158" marT="23290" marB="23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9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Início: 30-04-2021</a:t>
                      </a:r>
                    </a:p>
                  </a:txBody>
                  <a:tcPr marL="11645" marR="11645" marT="23290" marB="23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80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59158" marR="59158" marT="29578" marB="29578" anchor="ctr"/>
                </a:tc>
                <a:extLst>
                  <a:ext uri="{0D108BD9-81ED-4DB2-BD59-A6C34878D82A}">
                    <a16:rowId xmlns:a16="http://schemas.microsoft.com/office/drawing/2014/main" val="366652683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FF77A95-ABCC-4B8A-B623-70E31D4022B5}"/>
              </a:ext>
            </a:extLst>
          </p:cNvPr>
          <p:cNvSpPr/>
          <p:nvPr/>
        </p:nvSpPr>
        <p:spPr>
          <a:xfrm>
            <a:off x="10625159" y="2818253"/>
            <a:ext cx="186070" cy="1913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BA47EE4-D5E6-4B40-B8F1-E6032A0E454F}"/>
              </a:ext>
            </a:extLst>
          </p:cNvPr>
          <p:cNvSpPr/>
          <p:nvPr/>
        </p:nvSpPr>
        <p:spPr>
          <a:xfrm>
            <a:off x="10625159" y="3509360"/>
            <a:ext cx="186070" cy="1913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42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6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7084" y="2637128"/>
            <a:ext cx="6858000" cy="13678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3000">
                <a:solidFill>
                  <a:srgbClr val="FFFFFF"/>
                </a:solidFill>
              </a:rPr>
              <a:t>Laboratório</a:t>
            </a:r>
            <a:r>
              <a:rPr lang="en-US" sz="3000">
                <a:solidFill>
                  <a:srgbClr val="FFFFFF"/>
                </a:solidFill>
              </a:rPr>
              <a:t>\</a:t>
            </a:r>
            <a:r>
              <a:rPr lang="pt-PT" sz="3000">
                <a:solidFill>
                  <a:srgbClr val="FFFFFF"/>
                </a:solidFill>
              </a:rPr>
              <a:t>projeto</a:t>
            </a:r>
            <a:r>
              <a:rPr lang="en-US" sz="3000">
                <a:solidFill>
                  <a:srgbClr val="FFFFFF"/>
                </a:solidFill>
              </a:rPr>
              <a:t> iv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Progresso – Sprint B</a:t>
            </a:r>
            <a:br>
              <a:rPr lang="en-US" sz="3000">
                <a:solidFill>
                  <a:srgbClr val="FFFFFF"/>
                </a:solidFill>
              </a:rPr>
            </a:b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5034" y="3436673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endParaRPr lang="pt-PT" cap="none">
              <a:solidFill>
                <a:schemeClr val="bg2"/>
              </a:solidFill>
            </a:endParaRP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pt-PT" cap="none">
                <a:solidFill>
                  <a:schemeClr val="bg2"/>
                </a:solidFill>
              </a:rPr>
              <a:t>Data:05/05/2021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endParaRPr lang="pt-PT" cap="none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33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1B7998274774382A22C62733972BB" ma:contentTypeVersion="12" ma:contentTypeDescription="Create a new document." ma:contentTypeScope="" ma:versionID="15327485b05bdac393003d9a5215d19f">
  <xsd:schema xmlns:xsd="http://www.w3.org/2001/XMLSchema" xmlns:xs="http://www.w3.org/2001/XMLSchema" xmlns:p="http://schemas.microsoft.com/office/2006/metadata/properties" xmlns:ns3="e4c3ede9-6491-4f00-85e5-9d8590a0e907" xmlns:ns4="2e20e9f7-cbb1-411e-829f-01bfc3d57671" targetNamespace="http://schemas.microsoft.com/office/2006/metadata/properties" ma:root="true" ma:fieldsID="7e9d1cd91a2f4817e2c211abb997895c" ns3:_="" ns4:_="">
    <xsd:import namespace="e4c3ede9-6491-4f00-85e5-9d8590a0e907"/>
    <xsd:import namespace="2e20e9f7-cbb1-411e-829f-01bfc3d576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3ede9-6491-4f00-85e5-9d8590a0e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0e9f7-cbb1-411e-829f-01bfc3d576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BBFC4-AFD9-4437-8461-D4B8A3E74340}">
  <ds:schemaRefs>
    <ds:schemaRef ds:uri="http://purl.org/dc/dcmitype/"/>
    <ds:schemaRef ds:uri="http://schemas.microsoft.com/office/2006/metadata/properties"/>
    <ds:schemaRef ds:uri="e4c3ede9-6491-4f00-85e5-9d8590a0e907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e20e9f7-cbb1-411e-829f-01bfc3d57671"/>
  </ds:schemaRefs>
</ds:datastoreItem>
</file>

<file path=customXml/itemProps2.xml><?xml version="1.0" encoding="utf-8"?>
<ds:datastoreItem xmlns:ds="http://schemas.openxmlformats.org/officeDocument/2006/customXml" ds:itemID="{E7C18ADA-688B-4A6F-AA42-E249269A64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EA39B-A484-4D52-873D-182A484A975E}">
  <ds:schemaRefs>
    <ds:schemaRef ds:uri="2e20e9f7-cbb1-411e-829f-01bfc3d57671"/>
    <ds:schemaRef ds:uri="e4c3ede9-6491-4f00-85e5-9d8590a0e9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Circuito</vt:lpstr>
      <vt:lpstr>Laboratório/projeto IV Progresso – Sprint B </vt:lpstr>
      <vt:lpstr>Resumo</vt:lpstr>
      <vt:lpstr>Planeamento Metodologia de Trabalho Resolução de Conflitos </vt:lpstr>
      <vt:lpstr>Atividades Concluídas</vt:lpstr>
      <vt:lpstr>Atividades POR CONCLUIR</vt:lpstr>
      <vt:lpstr>Laboratório\projeto iv Progresso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Patrícia Barbosa (1190929)</cp:lastModifiedBy>
  <cp:revision>2</cp:revision>
  <dcterms:created xsi:type="dcterms:W3CDTF">2015-06-02T09:01:30Z</dcterms:created>
  <dcterms:modified xsi:type="dcterms:W3CDTF">2021-05-09T17:40:32Z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0x0101000931B7998274774382A22C62733972BB</vt:lpwstr>
  </property>
</Properties>
</file>