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Whb+W1yumm2FcEt003M6rOH/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18F60-17B7-4DAF-AC80-AD824CBA1CBB}" v="9" dt="2024-05-06T15:53:36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iguel Almeida Manuel" userId="94f757f7-1eee-45a8-8231-97582d10ed97" providerId="ADAL" clId="{0B618F60-17B7-4DAF-AC80-AD824CBA1CBB}"/>
    <pc:docChg chg="undo custSel addSld modSld">
      <pc:chgData name="Pedro Miguel Almeida Manuel" userId="94f757f7-1eee-45a8-8231-97582d10ed97" providerId="ADAL" clId="{0B618F60-17B7-4DAF-AC80-AD824CBA1CBB}" dt="2024-05-06T15:53:54.306" v="625" actId="14100"/>
      <pc:docMkLst>
        <pc:docMk/>
      </pc:docMkLst>
      <pc:sldChg chg="addSp">
        <pc:chgData name="Pedro Miguel Almeida Manuel" userId="94f757f7-1eee-45a8-8231-97582d10ed97" providerId="ADAL" clId="{0B618F60-17B7-4DAF-AC80-AD824CBA1CBB}" dt="2024-05-06T14:11:24.264" v="78"/>
        <pc:sldMkLst>
          <pc:docMk/>
          <pc:sldMk cId="0" sldId="256"/>
        </pc:sldMkLst>
        <pc:picChg chg="add">
          <ac:chgData name="Pedro Miguel Almeida Manuel" userId="94f757f7-1eee-45a8-8231-97582d10ed97" providerId="ADAL" clId="{0B618F60-17B7-4DAF-AC80-AD824CBA1CBB}" dt="2024-05-06T14:11:24.264" v="78"/>
          <ac:picMkLst>
            <pc:docMk/>
            <pc:sldMk cId="0" sldId="256"/>
            <ac:picMk id="1026" creationId="{AFF6855D-688C-EDA6-CEDD-F7242EC8EC2A}"/>
          </ac:picMkLst>
        </pc:picChg>
      </pc:sldChg>
      <pc:sldChg chg="addSp delSp modSp mod">
        <pc:chgData name="Pedro Miguel Almeida Manuel" userId="94f757f7-1eee-45a8-8231-97582d10ed97" providerId="ADAL" clId="{0B618F60-17B7-4DAF-AC80-AD824CBA1CBB}" dt="2024-05-06T15:53:14.189" v="617" actId="20577"/>
        <pc:sldMkLst>
          <pc:docMk/>
          <pc:sldMk cId="0" sldId="257"/>
        </pc:sldMkLst>
        <pc:spChg chg="add mod">
          <ac:chgData name="Pedro Miguel Almeida Manuel" userId="94f757f7-1eee-45a8-8231-97582d10ed97" providerId="ADAL" clId="{0B618F60-17B7-4DAF-AC80-AD824CBA1CBB}" dt="2024-05-06T15:53:14.189" v="617" actId="20577"/>
          <ac:spMkLst>
            <pc:docMk/>
            <pc:sldMk cId="0" sldId="257"/>
            <ac:spMk id="10" creationId="{95AFF558-736B-03C5-A681-B92CC4EFEC89}"/>
          </ac:spMkLst>
        </pc:spChg>
        <pc:spChg chg="add mod">
          <ac:chgData name="Pedro Miguel Almeida Manuel" userId="94f757f7-1eee-45a8-8231-97582d10ed97" providerId="ADAL" clId="{0B618F60-17B7-4DAF-AC80-AD824CBA1CBB}" dt="2024-05-06T15:42:38.221" v="462" actId="255"/>
          <ac:spMkLst>
            <pc:docMk/>
            <pc:sldMk cId="0" sldId="257"/>
            <ac:spMk id="11" creationId="{614D8AE1-CBE9-D072-8DC1-382481BA9568}"/>
          </ac:spMkLst>
        </pc:spChg>
        <pc:spChg chg="mod">
          <ac:chgData name="Pedro Miguel Almeida Manuel" userId="94f757f7-1eee-45a8-8231-97582d10ed97" providerId="ADAL" clId="{0B618F60-17B7-4DAF-AC80-AD824CBA1CBB}" dt="2024-05-06T12:06:54.334" v="15" actId="20577"/>
          <ac:spMkLst>
            <pc:docMk/>
            <pc:sldMk cId="0" sldId="257"/>
            <ac:spMk id="67" creationId="{00000000-0000-0000-0000-000000000000}"/>
          </ac:spMkLst>
        </pc:spChg>
        <pc:spChg chg="mod">
          <ac:chgData name="Pedro Miguel Almeida Manuel" userId="94f757f7-1eee-45a8-8231-97582d10ed97" providerId="ADAL" clId="{0B618F60-17B7-4DAF-AC80-AD824CBA1CBB}" dt="2024-05-06T15:44:18.677" v="465" actId="255"/>
          <ac:spMkLst>
            <pc:docMk/>
            <pc:sldMk cId="0" sldId="257"/>
            <ac:spMk id="70" creationId="{00000000-0000-0000-0000-000000000000}"/>
          </ac:spMkLst>
        </pc:spChg>
        <pc:spChg chg="del">
          <ac:chgData name="Pedro Miguel Almeida Manuel" userId="94f757f7-1eee-45a8-8231-97582d10ed97" providerId="ADAL" clId="{0B618F60-17B7-4DAF-AC80-AD824CBA1CBB}" dt="2024-05-06T12:09:53.223" v="19" actId="478"/>
          <ac:spMkLst>
            <pc:docMk/>
            <pc:sldMk cId="0" sldId="257"/>
            <ac:spMk id="72" creationId="{00000000-0000-0000-0000-000000000000}"/>
          </ac:spMkLst>
        </pc:spChg>
        <pc:spChg chg="del">
          <ac:chgData name="Pedro Miguel Almeida Manuel" userId="94f757f7-1eee-45a8-8231-97582d10ed97" providerId="ADAL" clId="{0B618F60-17B7-4DAF-AC80-AD824CBA1CBB}" dt="2024-05-06T12:09:48.434" v="17" actId="478"/>
          <ac:spMkLst>
            <pc:docMk/>
            <pc:sldMk cId="0" sldId="257"/>
            <ac:spMk id="74" creationId="{00000000-0000-0000-0000-000000000000}"/>
          </ac:spMkLst>
        </pc:spChg>
        <pc:picChg chg="add mod">
          <ac:chgData name="Pedro Miguel Almeida Manuel" userId="94f757f7-1eee-45a8-8231-97582d10ed97" providerId="ADAL" clId="{0B618F60-17B7-4DAF-AC80-AD824CBA1CBB}" dt="2024-05-06T15:39:41.482" v="366" actId="1076"/>
          <ac:picMkLst>
            <pc:docMk/>
            <pc:sldMk cId="0" sldId="257"/>
            <ac:picMk id="2" creationId="{7D6BDDCD-3288-ADF4-96F9-D307F24C7D86}"/>
          </ac:picMkLst>
        </pc:picChg>
        <pc:picChg chg="add del mod">
          <ac:chgData name="Pedro Miguel Almeida Manuel" userId="94f757f7-1eee-45a8-8231-97582d10ed97" providerId="ADAL" clId="{0B618F60-17B7-4DAF-AC80-AD824CBA1CBB}" dt="2024-05-06T14:50:31.405" v="114" actId="478"/>
          <ac:picMkLst>
            <pc:docMk/>
            <pc:sldMk cId="0" sldId="257"/>
            <ac:picMk id="3" creationId="{0140BD43-4DF2-B60D-E926-2C2E5577D997}"/>
          </ac:picMkLst>
        </pc:picChg>
        <pc:picChg chg="add del mod">
          <ac:chgData name="Pedro Miguel Almeida Manuel" userId="94f757f7-1eee-45a8-8231-97582d10ed97" providerId="ADAL" clId="{0B618F60-17B7-4DAF-AC80-AD824CBA1CBB}" dt="2024-05-06T14:29:47.658" v="90" actId="478"/>
          <ac:picMkLst>
            <pc:docMk/>
            <pc:sldMk cId="0" sldId="257"/>
            <ac:picMk id="5" creationId="{347E9F17-5CCE-5330-427D-DA549E882AD8}"/>
          </ac:picMkLst>
        </pc:picChg>
        <pc:picChg chg="add mod">
          <ac:chgData name="Pedro Miguel Almeida Manuel" userId="94f757f7-1eee-45a8-8231-97582d10ed97" providerId="ADAL" clId="{0B618F60-17B7-4DAF-AC80-AD824CBA1CBB}" dt="2024-05-06T15:39:36.874" v="364" actId="1076"/>
          <ac:picMkLst>
            <pc:docMk/>
            <pc:sldMk cId="0" sldId="257"/>
            <ac:picMk id="7" creationId="{BA1E9945-91CE-47E4-D57D-B88D817F782E}"/>
          </ac:picMkLst>
        </pc:picChg>
        <pc:picChg chg="add mod">
          <ac:chgData name="Pedro Miguel Almeida Manuel" userId="94f757f7-1eee-45a8-8231-97582d10ed97" providerId="ADAL" clId="{0B618F60-17B7-4DAF-AC80-AD824CBA1CBB}" dt="2024-05-06T15:39:38.512" v="365" actId="1076"/>
          <ac:picMkLst>
            <pc:docMk/>
            <pc:sldMk cId="0" sldId="257"/>
            <ac:picMk id="9" creationId="{CD6F874A-5AE5-EC80-C8B3-56081220EFEE}"/>
          </ac:picMkLst>
        </pc:picChg>
        <pc:picChg chg="del">
          <ac:chgData name="Pedro Miguel Almeida Manuel" userId="94f757f7-1eee-45a8-8231-97582d10ed97" providerId="ADAL" clId="{0B618F60-17B7-4DAF-AC80-AD824CBA1CBB}" dt="2024-05-06T12:09:49.334" v="18" actId="478"/>
          <ac:picMkLst>
            <pc:docMk/>
            <pc:sldMk cId="0" sldId="257"/>
            <ac:picMk id="71" creationId="{00000000-0000-0000-0000-000000000000}"/>
          </ac:picMkLst>
        </pc:picChg>
        <pc:picChg chg="del">
          <ac:chgData name="Pedro Miguel Almeida Manuel" userId="94f757f7-1eee-45a8-8231-97582d10ed97" providerId="ADAL" clId="{0B618F60-17B7-4DAF-AC80-AD824CBA1CBB}" dt="2024-05-06T12:09:46.468" v="16" actId="478"/>
          <ac:picMkLst>
            <pc:docMk/>
            <pc:sldMk cId="0" sldId="257"/>
            <ac:picMk id="73" creationId="{00000000-0000-0000-0000-000000000000}"/>
          </ac:picMkLst>
        </pc:picChg>
      </pc:sldChg>
      <pc:sldChg chg="addSp delSp modSp add mod">
        <pc:chgData name="Pedro Miguel Almeida Manuel" userId="94f757f7-1eee-45a8-8231-97582d10ed97" providerId="ADAL" clId="{0B618F60-17B7-4DAF-AC80-AD824CBA1CBB}" dt="2024-05-06T15:51:13.974" v="550" actId="255"/>
        <pc:sldMkLst>
          <pc:docMk/>
          <pc:sldMk cId="884503802" sldId="262"/>
        </pc:sldMkLst>
        <pc:spChg chg="add del mod">
          <ac:chgData name="Pedro Miguel Almeida Manuel" userId="94f757f7-1eee-45a8-8231-97582d10ed97" providerId="ADAL" clId="{0B618F60-17B7-4DAF-AC80-AD824CBA1CBB}" dt="2024-05-06T15:36:56.710" v="331" actId="21"/>
          <ac:spMkLst>
            <pc:docMk/>
            <pc:sldMk cId="884503802" sldId="262"/>
            <ac:spMk id="6" creationId="{95AFF558-736B-03C5-A681-B92CC4EFEC89}"/>
          </ac:spMkLst>
        </pc:spChg>
        <pc:spChg chg="add mod">
          <ac:chgData name="Pedro Miguel Almeida Manuel" userId="94f757f7-1eee-45a8-8231-97582d10ed97" providerId="ADAL" clId="{0B618F60-17B7-4DAF-AC80-AD824CBA1CBB}" dt="2024-05-06T15:50:28.799" v="541" actId="1076"/>
          <ac:spMkLst>
            <pc:docMk/>
            <pc:sldMk cId="884503802" sldId="262"/>
            <ac:spMk id="8" creationId="{D8893D7A-9276-B11C-D579-7A6C84FE1B75}"/>
          </ac:spMkLst>
        </pc:spChg>
        <pc:spChg chg="mod">
          <ac:chgData name="Pedro Miguel Almeida Manuel" userId="94f757f7-1eee-45a8-8231-97582d10ed97" providerId="ADAL" clId="{0B618F60-17B7-4DAF-AC80-AD824CBA1CBB}" dt="2024-05-06T15:06:31.723" v="117" actId="20577"/>
          <ac:spMkLst>
            <pc:docMk/>
            <pc:sldMk cId="884503802" sldId="262"/>
            <ac:spMk id="69" creationId="{00000000-0000-0000-0000-000000000000}"/>
          </ac:spMkLst>
        </pc:spChg>
        <pc:spChg chg="mod">
          <ac:chgData name="Pedro Miguel Almeida Manuel" userId="94f757f7-1eee-45a8-8231-97582d10ed97" providerId="ADAL" clId="{0B618F60-17B7-4DAF-AC80-AD824CBA1CBB}" dt="2024-05-06T15:44:45.264" v="467" actId="14100"/>
          <ac:spMkLst>
            <pc:docMk/>
            <pc:sldMk cId="884503802" sldId="262"/>
            <ac:spMk id="70" creationId="{00000000-0000-0000-0000-000000000000}"/>
          </ac:spMkLst>
        </pc:spChg>
        <pc:graphicFrameChg chg="add mod modGraphic">
          <ac:chgData name="Pedro Miguel Almeida Manuel" userId="94f757f7-1eee-45a8-8231-97582d10ed97" providerId="ADAL" clId="{0B618F60-17B7-4DAF-AC80-AD824CBA1CBB}" dt="2024-05-06T15:51:13.974" v="550" actId="255"/>
          <ac:graphicFrameMkLst>
            <pc:docMk/>
            <pc:sldMk cId="884503802" sldId="262"/>
            <ac:graphicFrameMk id="3" creationId="{BF6D70FB-E2C9-929A-6BF0-16525CFB72A4}"/>
          </ac:graphicFrameMkLst>
        </pc:graphicFrameChg>
        <pc:picChg chg="del">
          <ac:chgData name="Pedro Miguel Almeida Manuel" userId="94f757f7-1eee-45a8-8231-97582d10ed97" providerId="ADAL" clId="{0B618F60-17B7-4DAF-AC80-AD824CBA1CBB}" dt="2024-05-06T15:14:29.221" v="122" actId="478"/>
          <ac:picMkLst>
            <pc:docMk/>
            <pc:sldMk cId="884503802" sldId="262"/>
            <ac:picMk id="2" creationId="{7D6BDDCD-3288-ADF4-96F9-D307F24C7D86}"/>
          </ac:picMkLst>
        </pc:picChg>
        <pc:picChg chg="add mod">
          <ac:chgData name="Pedro Miguel Almeida Manuel" userId="94f757f7-1eee-45a8-8231-97582d10ed97" providerId="ADAL" clId="{0B618F60-17B7-4DAF-AC80-AD824CBA1CBB}" dt="2024-05-06T15:50:41.159" v="545" actId="1076"/>
          <ac:picMkLst>
            <pc:docMk/>
            <pc:sldMk cId="884503802" sldId="262"/>
            <ac:picMk id="5" creationId="{2CA778EB-674D-8122-D229-F4D5B12607CE}"/>
          </ac:picMkLst>
        </pc:picChg>
        <pc:picChg chg="del">
          <ac:chgData name="Pedro Miguel Almeida Manuel" userId="94f757f7-1eee-45a8-8231-97582d10ed97" providerId="ADAL" clId="{0B618F60-17B7-4DAF-AC80-AD824CBA1CBB}" dt="2024-05-06T15:14:28.341" v="120" actId="478"/>
          <ac:picMkLst>
            <pc:docMk/>
            <pc:sldMk cId="884503802" sldId="262"/>
            <ac:picMk id="7" creationId="{BA1E9945-91CE-47E4-D57D-B88D817F782E}"/>
          </ac:picMkLst>
        </pc:picChg>
        <pc:picChg chg="del">
          <ac:chgData name="Pedro Miguel Almeida Manuel" userId="94f757f7-1eee-45a8-8231-97582d10ed97" providerId="ADAL" clId="{0B618F60-17B7-4DAF-AC80-AD824CBA1CBB}" dt="2024-05-06T15:14:28.809" v="121" actId="478"/>
          <ac:picMkLst>
            <pc:docMk/>
            <pc:sldMk cId="884503802" sldId="262"/>
            <ac:picMk id="9" creationId="{CD6F874A-5AE5-EC80-C8B3-56081220EFEE}"/>
          </ac:picMkLst>
        </pc:picChg>
      </pc:sldChg>
      <pc:sldChg chg="addSp delSp modSp add mod">
        <pc:chgData name="Pedro Miguel Almeida Manuel" userId="94f757f7-1eee-45a8-8231-97582d10ed97" providerId="ADAL" clId="{0B618F60-17B7-4DAF-AC80-AD824CBA1CBB}" dt="2024-05-06T15:53:54.306" v="625" actId="14100"/>
        <pc:sldMkLst>
          <pc:docMk/>
          <pc:sldMk cId="2708235360" sldId="263"/>
        </pc:sldMkLst>
        <pc:spChg chg="del">
          <ac:chgData name="Pedro Miguel Almeida Manuel" userId="94f757f7-1eee-45a8-8231-97582d10ed97" providerId="ADAL" clId="{0B618F60-17B7-4DAF-AC80-AD824CBA1CBB}" dt="2024-05-06T15:52:58.277" v="599" actId="478"/>
          <ac:spMkLst>
            <pc:docMk/>
            <pc:sldMk cId="2708235360" sldId="263"/>
            <ac:spMk id="8" creationId="{D8893D7A-9276-B11C-D579-7A6C84FE1B75}"/>
          </ac:spMkLst>
        </pc:spChg>
        <pc:spChg chg="mod">
          <ac:chgData name="Pedro Miguel Almeida Manuel" userId="94f757f7-1eee-45a8-8231-97582d10ed97" providerId="ADAL" clId="{0B618F60-17B7-4DAF-AC80-AD824CBA1CBB}" dt="2024-05-06T15:51:55.766" v="553" actId="20577"/>
          <ac:spMkLst>
            <pc:docMk/>
            <pc:sldMk cId="2708235360" sldId="263"/>
            <ac:spMk id="69" creationId="{00000000-0000-0000-0000-000000000000}"/>
          </ac:spMkLst>
        </pc:spChg>
        <pc:spChg chg="mod">
          <ac:chgData name="Pedro Miguel Almeida Manuel" userId="94f757f7-1eee-45a8-8231-97582d10ed97" providerId="ADAL" clId="{0B618F60-17B7-4DAF-AC80-AD824CBA1CBB}" dt="2024-05-06T15:52:43.554" v="598" actId="20577"/>
          <ac:spMkLst>
            <pc:docMk/>
            <pc:sldMk cId="2708235360" sldId="263"/>
            <ac:spMk id="70" creationId="{00000000-0000-0000-0000-000000000000}"/>
          </ac:spMkLst>
        </pc:spChg>
        <pc:graphicFrameChg chg="del">
          <ac:chgData name="Pedro Miguel Almeida Manuel" userId="94f757f7-1eee-45a8-8231-97582d10ed97" providerId="ADAL" clId="{0B618F60-17B7-4DAF-AC80-AD824CBA1CBB}" dt="2024-05-06T15:53:32.656" v="618" actId="478"/>
          <ac:graphicFrameMkLst>
            <pc:docMk/>
            <pc:sldMk cId="2708235360" sldId="263"/>
            <ac:graphicFrameMk id="3" creationId="{BF6D70FB-E2C9-929A-6BF0-16525CFB72A4}"/>
          </ac:graphicFrameMkLst>
        </pc:graphicFrameChg>
        <pc:picChg chg="add mod">
          <ac:chgData name="Pedro Miguel Almeida Manuel" userId="94f757f7-1eee-45a8-8231-97582d10ed97" providerId="ADAL" clId="{0B618F60-17B7-4DAF-AC80-AD824CBA1CBB}" dt="2024-05-06T15:53:54.306" v="625" actId="14100"/>
          <ac:picMkLst>
            <pc:docMk/>
            <pc:sldMk cId="2708235360" sldId="263"/>
            <ac:picMk id="2" creationId="{44D8FE09-00E4-B89D-DA84-E22A7F752944}"/>
          </ac:picMkLst>
        </pc:picChg>
        <pc:picChg chg="del">
          <ac:chgData name="Pedro Miguel Almeida Manuel" userId="94f757f7-1eee-45a8-8231-97582d10ed97" providerId="ADAL" clId="{0B618F60-17B7-4DAF-AC80-AD824CBA1CBB}" dt="2024-05-06T15:53:33.475" v="619" actId="478"/>
          <ac:picMkLst>
            <pc:docMk/>
            <pc:sldMk cId="2708235360" sldId="263"/>
            <ac:picMk id="5" creationId="{2CA778EB-674D-8122-D229-F4D5B12607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9922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29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subTitle" idx="1"/>
          </p:nvPr>
        </p:nvSpPr>
        <p:spPr>
          <a:xfrm>
            <a:off x="743284" y="3160504"/>
            <a:ext cx="7655238" cy="92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743284" y="1474903"/>
            <a:ext cx="7655238" cy="151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43285" y="1830458"/>
            <a:ext cx="7655237" cy="27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743284" y="1852407"/>
            <a:ext cx="3752516" cy="274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4648200" y="1852408"/>
            <a:ext cx="3750322" cy="2742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 Caption">
  <p:cSld name="Content +  Ca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3575050" y="1984094"/>
            <a:ext cx="4823472" cy="26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743285" y="1984094"/>
            <a:ext cx="2722229" cy="261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743284" y="1087006"/>
            <a:ext cx="7655238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+Caption">
  <p:cSld name="Picture+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>
            <a:spLocks noGrp="1"/>
          </p:cNvSpPr>
          <p:nvPr>
            <p:ph type="pic" idx="2"/>
          </p:nvPr>
        </p:nvSpPr>
        <p:spPr>
          <a:xfrm>
            <a:off x="743284" y="1220305"/>
            <a:ext cx="7655238" cy="308588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743284" y="4380810"/>
            <a:ext cx="7655238" cy="29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>
            <a:spLocks noGrp="1"/>
          </p:cNvSpPr>
          <p:nvPr>
            <p:ph type="pic" idx="2"/>
          </p:nvPr>
        </p:nvSpPr>
        <p:spPr>
          <a:xfrm>
            <a:off x="743284" y="1852407"/>
            <a:ext cx="7655238" cy="2787389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743284" y="1087006"/>
            <a:ext cx="7655238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743285" y="1087006"/>
            <a:ext cx="7655237" cy="651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743285" y="1830458"/>
            <a:ext cx="7655237" cy="276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743284" y="4810990"/>
            <a:ext cx="1847516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72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iea.org/data-and-statistics/charts/geothermal-power-generation-in-the-sustainable-development-scenario-2000-203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iea.org/data-and-statistics/charts/geothermal-power-generation-in-the-sustainable-development-scenario-2000-203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iea.org/data-and-statistics/charts/geothermal-power-generation-in-the-sustainable-development-scenario-2000-203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12665-016-5327-9" TargetMode="External"/><Relationship Id="rId4" Type="http://schemas.openxmlformats.org/officeDocument/2006/relationships/hyperlink" Target="https://doi.org/10.1016/j.energy.2014.10.07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" descr="Exploring Geothermal Energy Generation | CLOU GLOBA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93914"/>
            <a:ext cx="9144000" cy="37002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" name="Google Shape;58;p1"/>
          <p:cNvSpPr txBox="1">
            <a:spLocks noGrp="1"/>
          </p:cNvSpPr>
          <p:nvPr>
            <p:ph type="ftr" idx="11"/>
          </p:nvPr>
        </p:nvSpPr>
        <p:spPr>
          <a:xfrm>
            <a:off x="3124200" y="4810990"/>
            <a:ext cx="2895600" cy="23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/>
              <a:t>April 2024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title"/>
          </p:nvPr>
        </p:nvSpPr>
        <p:spPr>
          <a:xfrm>
            <a:off x="6448508" y="376662"/>
            <a:ext cx="2767054" cy="208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0"/>
              <a:buFont typeface="Arial"/>
              <a:buNone/>
            </a:pPr>
            <a:r>
              <a:rPr lang="pt-PT" sz="2000"/>
              <a:t>Geothermal Energy</a:t>
            </a:r>
            <a:endParaRPr sz="2000"/>
          </a:p>
        </p:txBody>
      </p:sp>
      <p:sp>
        <p:nvSpPr>
          <p:cNvPr id="60" name="Google Shape;60;p1"/>
          <p:cNvSpPr/>
          <p:nvPr/>
        </p:nvSpPr>
        <p:spPr>
          <a:xfrm>
            <a:off x="1634396" y="1130987"/>
            <a:ext cx="5875208" cy="69783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title"/>
          </p:nvPr>
        </p:nvSpPr>
        <p:spPr>
          <a:xfrm>
            <a:off x="1634396" y="1091738"/>
            <a:ext cx="5875208" cy="69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PT" sz="1700" dirty="0"/>
              <a:t>Hot </a:t>
            </a:r>
            <a:r>
              <a:rPr lang="pt-PT" sz="1700" dirty="0" err="1"/>
              <a:t>Dry</a:t>
            </a:r>
            <a:r>
              <a:rPr lang="pt-PT" sz="1700" dirty="0"/>
              <a:t> Rock </a:t>
            </a:r>
            <a:r>
              <a:rPr lang="pt-PT" sz="1700" dirty="0" err="1"/>
              <a:t>Geothermal</a:t>
            </a:r>
            <a:r>
              <a:rPr lang="pt-PT" sz="1700" dirty="0"/>
              <a:t> </a:t>
            </a:r>
            <a:r>
              <a:rPr lang="pt-PT" sz="1700" dirty="0" err="1"/>
              <a:t>Potential</a:t>
            </a:r>
            <a:r>
              <a:rPr lang="pt-PT" sz="1700" dirty="0"/>
              <a:t> </a:t>
            </a:r>
            <a:r>
              <a:rPr lang="pt-PT" sz="1700" dirty="0" err="1"/>
              <a:t>of</a:t>
            </a:r>
            <a:r>
              <a:rPr lang="pt-PT" sz="1700" dirty="0"/>
              <a:t> </a:t>
            </a:r>
            <a:r>
              <a:rPr lang="pt-PT" sz="1700" dirty="0" err="1"/>
              <a:t>the</a:t>
            </a:r>
            <a:r>
              <a:rPr lang="pt-PT" sz="1700" dirty="0"/>
              <a:t> </a:t>
            </a:r>
            <a:r>
              <a:rPr lang="pt-PT" sz="1700" dirty="0" err="1"/>
              <a:t>Xujiaweizi</a:t>
            </a:r>
            <a:r>
              <a:rPr lang="pt-PT" sz="1700" dirty="0"/>
              <a:t> </a:t>
            </a:r>
            <a:r>
              <a:rPr lang="pt-PT" sz="1700" dirty="0" err="1"/>
              <a:t>Area</a:t>
            </a:r>
            <a:r>
              <a:rPr lang="pt-PT" sz="1700" dirty="0"/>
              <a:t> in </a:t>
            </a:r>
            <a:r>
              <a:rPr lang="pt-PT" sz="1700" dirty="0" err="1"/>
              <a:t>Songliao</a:t>
            </a:r>
            <a:r>
              <a:rPr lang="pt-PT" sz="1700" dirty="0"/>
              <a:t> </a:t>
            </a:r>
            <a:r>
              <a:rPr lang="pt-PT" sz="1700" dirty="0" err="1"/>
              <a:t>Basin</a:t>
            </a:r>
            <a:r>
              <a:rPr lang="pt-PT" sz="1700" dirty="0"/>
              <a:t>, </a:t>
            </a:r>
            <a:r>
              <a:rPr lang="pt-PT" sz="1700" dirty="0" err="1"/>
              <a:t>Northeastern</a:t>
            </a:r>
            <a:r>
              <a:rPr lang="pt-PT" sz="1700" dirty="0"/>
              <a:t> China </a:t>
            </a:r>
            <a:endParaRPr sz="1700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subTitle" idx="1"/>
          </p:nvPr>
        </p:nvSpPr>
        <p:spPr>
          <a:xfrm>
            <a:off x="224432" y="2981379"/>
            <a:ext cx="1573092" cy="1502771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pt-PT" sz="700" b="1">
                <a:solidFill>
                  <a:schemeClr val="dk1"/>
                </a:solidFill>
              </a:rPr>
              <a:t>Group 5: 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Guilherme Mourão (96710)</a:t>
            </a:r>
            <a:endParaRPr/>
          </a:p>
          <a:p>
            <a:pPr marL="0" lvl="0" indent="0" algn="ctr" rtl="0">
              <a:lnSpc>
                <a:spcPct val="114999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pt-PT" sz="600">
                <a:solidFill>
                  <a:schemeClr val="dk1"/>
                </a:solidFill>
              </a:rPr>
              <a:t>Fábio Costa (108090)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None/>
            </a:pPr>
            <a:r>
              <a:rPr lang="pt-PT" sz="600">
                <a:solidFill>
                  <a:schemeClr val="dk1"/>
                </a:solidFill>
              </a:rPr>
              <a:t>Mayela Ledesma Ruiz (109225)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Pedro Manuel (96303)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Philina Niederkofler (109210)</a:t>
            </a:r>
            <a:endParaRPr sz="6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8"/>
              <a:buFont typeface="Arial"/>
              <a:buNone/>
            </a:pPr>
            <a:r>
              <a:rPr lang="pt-PT" sz="600">
                <a:solidFill>
                  <a:schemeClr val="dk1"/>
                </a:solidFill>
              </a:rPr>
              <a:t>Santiago Valencia (109166)</a:t>
            </a:r>
            <a:endParaRPr sz="600">
              <a:solidFill>
                <a:schemeClr val="dk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F6855D-688C-EDA6-CEDD-F7242EC8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300" dirty="0" err="1">
                <a:solidFill>
                  <a:schemeClr val="lt1"/>
                </a:solidFill>
              </a:rPr>
              <a:t>Geothermal</a:t>
            </a:r>
            <a:r>
              <a:rPr lang="pt-PT" sz="3300" dirty="0">
                <a:solidFill>
                  <a:schemeClr val="lt1"/>
                </a:solidFill>
              </a:rPr>
              <a:t> Field</a:t>
            </a:r>
            <a:endParaRPr sz="3300" dirty="0"/>
          </a:p>
        </p:txBody>
      </p:sp>
      <p:sp>
        <p:nvSpPr>
          <p:cNvPr id="68" name="Google Shape;68;p2"/>
          <p:cNvSpPr txBox="1"/>
          <p:nvPr/>
        </p:nvSpPr>
        <p:spPr>
          <a:xfrm>
            <a:off x="0" y="4722344"/>
            <a:ext cx="77228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Guo, L., Zhang, Y., Yu, Z. et al. Hot dry rock geothermal potential of the Xujiaweizi area in Songliao Basin, northeastern China. Environ Earth Sci 75, 470 (2016).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PT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https://www.iea.org/data-and-statistics/charts/geothermal-power-generation-in-the-sustainable-development-scenario-2000-2030</a:t>
            </a:r>
            <a:endParaRPr sz="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1</a:t>
            </a:r>
            <a:endParaRPr/>
          </a:p>
        </p:txBody>
      </p:sp>
      <p:sp>
        <p:nvSpPr>
          <p:cNvPr id="70" name="Google Shape;70;p2"/>
          <p:cNvSpPr txBox="1"/>
          <p:nvPr/>
        </p:nvSpPr>
        <p:spPr>
          <a:xfrm>
            <a:off x="49167" y="1336191"/>
            <a:ext cx="42544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Geothermal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endParaRPr sz="1600" b="1" dirty="0"/>
          </a:p>
        </p:txBody>
      </p:sp>
      <p:pic>
        <p:nvPicPr>
          <p:cNvPr id="2" name="Picture 1" descr="A table of numbers and letters">
            <a:extLst>
              <a:ext uri="{FF2B5EF4-FFF2-40B4-BE49-F238E27FC236}">
                <a16:creationId xmlns:a16="http://schemas.microsoft.com/office/drawing/2014/main" id="{7D6BDDCD-3288-ADF4-96F9-D307F24C7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732" y="1029026"/>
            <a:ext cx="2528183" cy="3409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1E9945-91CE-47E4-D57D-B88D817F7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700" y="1029026"/>
            <a:ext cx="1815036" cy="1704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6F874A-5AE5-EC80-C8B3-56081220E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700" y="2733532"/>
            <a:ext cx="1815036" cy="1704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AFF558-736B-03C5-A681-B92CC4EFEC89}"/>
              </a:ext>
            </a:extLst>
          </p:cNvPr>
          <p:cNvSpPr txBox="1"/>
          <p:nvPr/>
        </p:nvSpPr>
        <p:spPr>
          <a:xfrm>
            <a:off x="157085" y="1967744"/>
            <a:ext cx="38372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Data from </a:t>
            </a:r>
            <a:r>
              <a:rPr lang="pt-PT" dirty="0" err="1"/>
              <a:t>oil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gas</a:t>
            </a:r>
            <a:r>
              <a:rPr lang="pt-PT" dirty="0"/>
              <a:t> </a:t>
            </a:r>
            <a:r>
              <a:rPr lang="pt-PT" dirty="0" err="1"/>
              <a:t>exploratory</a:t>
            </a:r>
            <a:r>
              <a:rPr lang="pt-PT" dirty="0"/>
              <a:t> </a:t>
            </a:r>
            <a:r>
              <a:rPr lang="pt-PT" dirty="0" err="1"/>
              <a:t>wells</a:t>
            </a:r>
            <a:r>
              <a:rPr lang="pt-PT" dirty="0"/>
              <a:t> in </a:t>
            </a:r>
            <a:r>
              <a:rPr lang="pt-PT" dirty="0" err="1"/>
              <a:t>Daqing</a:t>
            </a:r>
            <a:r>
              <a:rPr lang="pt-PT" dirty="0"/>
              <a:t> </a:t>
            </a:r>
            <a:r>
              <a:rPr lang="pt-PT" dirty="0" err="1"/>
              <a:t>Oilfield</a:t>
            </a:r>
            <a:r>
              <a:rPr lang="pt-PT" dirty="0"/>
              <a:t>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/>
              <a:t>“Linear” </a:t>
            </a:r>
            <a:r>
              <a:rPr lang="pt-PT" dirty="0" err="1"/>
              <a:t>correlation</a:t>
            </a:r>
            <a:r>
              <a:rPr lang="pt-PT" dirty="0"/>
              <a:t> </a:t>
            </a:r>
            <a:r>
              <a:rPr lang="pt-PT" dirty="0" err="1"/>
              <a:t>between</a:t>
            </a:r>
            <a:r>
              <a:rPr lang="pt-PT" dirty="0"/>
              <a:t> </a:t>
            </a: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depth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Turning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in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fault-depression</a:t>
            </a:r>
            <a:r>
              <a:rPr lang="pt-PT" dirty="0"/>
              <a:t> </a:t>
            </a:r>
            <a:r>
              <a:rPr lang="pt-PT" dirty="0" err="1"/>
              <a:t>transition</a:t>
            </a:r>
            <a:r>
              <a:rPr lang="pt-PT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PT" dirty="0" err="1"/>
              <a:t>Gradient</a:t>
            </a:r>
            <a:r>
              <a:rPr lang="pt-PT" dirty="0"/>
              <a:t> : </a:t>
            </a:r>
          </a:p>
        </p:txBody>
      </p:sp>
      <p:sp>
        <p:nvSpPr>
          <p:cNvPr id="11" name="Google Shape;67;p2">
            <a:extLst>
              <a:ext uri="{FF2B5EF4-FFF2-40B4-BE49-F238E27FC236}">
                <a16:creationId xmlns:a16="http://schemas.microsoft.com/office/drawing/2014/main" id="{614D8AE1-CBE9-D072-8DC1-382481BA9568}"/>
              </a:ext>
            </a:extLst>
          </p:cNvPr>
          <p:cNvSpPr txBox="1">
            <a:spLocks/>
          </p:cNvSpPr>
          <p:nvPr/>
        </p:nvSpPr>
        <p:spPr>
          <a:xfrm>
            <a:off x="4460700" y="4452062"/>
            <a:ext cx="1815036" cy="2702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800" dirty="0" err="1"/>
              <a:t>Fig</a:t>
            </a:r>
            <a:r>
              <a:rPr lang="pt-PT" sz="800" dirty="0"/>
              <a:t> 1</a:t>
            </a:r>
            <a:r>
              <a:rPr lang="pt-PT" sz="600" b="0" dirty="0"/>
              <a:t>: </a:t>
            </a:r>
            <a:r>
              <a:rPr lang="pt-PT" sz="600" b="0" dirty="0" err="1"/>
              <a:t>Variation</a:t>
            </a:r>
            <a:r>
              <a:rPr lang="pt-PT" sz="600" b="0" dirty="0"/>
              <a:t> </a:t>
            </a:r>
            <a:r>
              <a:rPr lang="pt-PT" sz="600" b="0" dirty="0" err="1"/>
              <a:t>of</a:t>
            </a:r>
            <a:r>
              <a:rPr lang="pt-PT" sz="600" b="0" dirty="0"/>
              <a:t> </a:t>
            </a:r>
            <a:r>
              <a:rPr lang="pt-PT" sz="600" b="0" dirty="0" err="1"/>
              <a:t>geothermal</a:t>
            </a:r>
            <a:r>
              <a:rPr lang="pt-PT" sz="600" b="0" dirty="0"/>
              <a:t> </a:t>
            </a:r>
            <a:r>
              <a:rPr lang="pt-PT" sz="600" b="0" dirty="0" err="1"/>
              <a:t>temperature</a:t>
            </a:r>
            <a:r>
              <a:rPr lang="pt-PT" sz="600" b="0" dirty="0"/>
              <a:t> </a:t>
            </a:r>
            <a:r>
              <a:rPr lang="pt-PT" sz="600" b="0" dirty="0" err="1"/>
              <a:t>and</a:t>
            </a:r>
            <a:r>
              <a:rPr lang="pt-PT" sz="600" b="0" dirty="0"/>
              <a:t> </a:t>
            </a:r>
            <a:r>
              <a:rPr lang="pt-PT" sz="600" b="0" dirty="0" err="1"/>
              <a:t>gradient</a:t>
            </a:r>
            <a:r>
              <a:rPr lang="pt-PT" sz="600" b="0" dirty="0"/>
              <a:t> </a:t>
            </a:r>
            <a:r>
              <a:rPr lang="pt-PT" sz="600" b="0" dirty="0" err="1"/>
              <a:t>with</a:t>
            </a:r>
            <a:r>
              <a:rPr lang="pt-PT" sz="600" b="0" dirty="0"/>
              <a:t> </a:t>
            </a:r>
            <a:r>
              <a:rPr lang="pt-PT" sz="600" b="0" dirty="0" err="1"/>
              <a:t>depth</a:t>
            </a:r>
            <a:endParaRPr lang="pt-PT" sz="6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300" dirty="0" err="1">
                <a:solidFill>
                  <a:schemeClr val="lt1"/>
                </a:solidFill>
              </a:rPr>
              <a:t>Geothermal</a:t>
            </a:r>
            <a:r>
              <a:rPr lang="pt-PT" sz="3300" dirty="0">
                <a:solidFill>
                  <a:schemeClr val="lt1"/>
                </a:solidFill>
              </a:rPr>
              <a:t> Field</a:t>
            </a:r>
            <a:endParaRPr sz="3300" dirty="0"/>
          </a:p>
        </p:txBody>
      </p:sp>
      <p:sp>
        <p:nvSpPr>
          <p:cNvPr id="68" name="Google Shape;68;p2"/>
          <p:cNvSpPr txBox="1"/>
          <p:nvPr/>
        </p:nvSpPr>
        <p:spPr>
          <a:xfrm>
            <a:off x="0" y="4722344"/>
            <a:ext cx="77228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Guo, L., Zhang, Y., Yu, Z. et al. Hot dry rock geothermal potential of the Xujiaweizi area in Songliao Basin, northeastern China. Environ Earth Sci 75, 470 (2016).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PT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PT" sz="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https://www.iea.org/data-and-statistics/charts/geothermal-power-generation-in-the-sustainable-development-scenario-2000-2030</a:t>
            </a:r>
            <a:endParaRPr sz="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dirty="0"/>
              <a:t>2</a:t>
            </a:r>
            <a:endParaRPr dirty="0"/>
          </a:p>
        </p:txBody>
      </p:sp>
      <p:sp>
        <p:nvSpPr>
          <p:cNvPr id="70" name="Google Shape;70;p2"/>
          <p:cNvSpPr txBox="1"/>
          <p:nvPr/>
        </p:nvSpPr>
        <p:spPr>
          <a:xfrm>
            <a:off x="49167" y="1336191"/>
            <a:ext cx="42125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Geothermal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</a:t>
            </a:r>
            <a:endParaRPr sz="1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6D70FB-E2C9-929A-6BF0-16525CFB7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0770"/>
              </p:ext>
            </p:extLst>
          </p:nvPr>
        </p:nvGraphicFramePr>
        <p:xfrm>
          <a:off x="375555" y="2857191"/>
          <a:ext cx="5241473" cy="16225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898151">
                  <a:extLst>
                    <a:ext uri="{9D8B030D-6E8A-4147-A177-3AD203B41FA5}">
                      <a16:colId xmlns:a16="http://schemas.microsoft.com/office/drawing/2014/main" val="4079539921"/>
                    </a:ext>
                  </a:extLst>
                </a:gridCol>
                <a:gridCol w="2115739">
                  <a:extLst>
                    <a:ext uri="{9D8B030D-6E8A-4147-A177-3AD203B41FA5}">
                      <a16:colId xmlns:a16="http://schemas.microsoft.com/office/drawing/2014/main" val="2969742160"/>
                    </a:ext>
                  </a:extLst>
                </a:gridCol>
                <a:gridCol w="2227583">
                  <a:extLst>
                    <a:ext uri="{9D8B030D-6E8A-4147-A177-3AD203B41FA5}">
                      <a16:colId xmlns:a16="http://schemas.microsoft.com/office/drawing/2014/main" val="863498445"/>
                    </a:ext>
                  </a:extLst>
                </a:gridCol>
              </a:tblGrid>
              <a:tr h="324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 dirty="0" err="1">
                          <a:effectLst/>
                        </a:rPr>
                        <a:t>Depth</a:t>
                      </a:r>
                      <a:r>
                        <a:rPr lang="pt-PT" sz="1200" kern="0" dirty="0">
                          <a:effectLst/>
                        </a:rPr>
                        <a:t> [m]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 dirty="0" err="1">
                          <a:effectLst/>
                        </a:rPr>
                        <a:t>Temperature</a:t>
                      </a:r>
                      <a:r>
                        <a:rPr lang="pt-PT" sz="1200" kern="0" dirty="0">
                          <a:effectLst/>
                        </a:rPr>
                        <a:t> Range [</a:t>
                      </a:r>
                      <a:r>
                        <a:rPr lang="pt-PT" sz="1200" kern="0" dirty="0" err="1">
                          <a:effectLst/>
                        </a:rPr>
                        <a:t>ºC</a:t>
                      </a:r>
                      <a:r>
                        <a:rPr lang="pt-PT" sz="1200" kern="0" dirty="0">
                          <a:effectLst/>
                        </a:rPr>
                        <a:t> ]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 dirty="0" err="1">
                          <a:effectLst/>
                        </a:rPr>
                        <a:t>Average</a:t>
                      </a:r>
                      <a:r>
                        <a:rPr lang="pt-PT" sz="1200" kern="0" dirty="0">
                          <a:effectLst/>
                        </a:rPr>
                        <a:t> </a:t>
                      </a:r>
                      <a:r>
                        <a:rPr lang="pt-PT" sz="1200" kern="0" dirty="0" err="1">
                          <a:effectLst/>
                        </a:rPr>
                        <a:t>Temperature</a:t>
                      </a:r>
                      <a:r>
                        <a:rPr lang="pt-PT" sz="1200" kern="0" dirty="0">
                          <a:effectLst/>
                        </a:rPr>
                        <a:t> [</a:t>
                      </a:r>
                      <a:r>
                        <a:rPr lang="pt-PT" sz="1200" kern="0" dirty="0" err="1">
                          <a:effectLst/>
                        </a:rPr>
                        <a:t>ºC</a:t>
                      </a:r>
                      <a:r>
                        <a:rPr lang="pt-PT" sz="1200" kern="0" dirty="0">
                          <a:effectLst/>
                        </a:rPr>
                        <a:t>]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349402848"/>
                  </a:ext>
                </a:extLst>
              </a:tr>
              <a:tr h="324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>
                          <a:effectLst/>
                        </a:rPr>
                        <a:t>1000</a:t>
                      </a:r>
                      <a:endParaRPr lang="pt-PT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39 - 60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48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73745499"/>
                  </a:ext>
                </a:extLst>
              </a:tr>
              <a:tr h="324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>
                          <a:effectLst/>
                        </a:rPr>
                        <a:t>2000</a:t>
                      </a:r>
                      <a:endParaRPr lang="pt-PT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75 - 140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96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854956810"/>
                  </a:ext>
                </a:extLst>
              </a:tr>
              <a:tr h="324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>
                          <a:effectLst/>
                        </a:rPr>
                        <a:t>3000</a:t>
                      </a:r>
                      <a:endParaRPr lang="pt-PT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108 - 136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121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6934570"/>
                  </a:ext>
                </a:extLst>
              </a:tr>
              <a:tr h="3245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0">
                          <a:effectLst/>
                        </a:rPr>
                        <a:t>4000</a:t>
                      </a:r>
                      <a:endParaRPr lang="pt-PT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144 - 180</a:t>
                      </a:r>
                      <a:endParaRPr lang="pt-PT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162</a:t>
                      </a:r>
                      <a:endParaRPr lang="pt-PT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822331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A778EB-674D-8122-D229-F4D5B1260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320" y="1234619"/>
            <a:ext cx="2652124" cy="3245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893D7A-9276-B11C-D579-7A6C84FE1B75}"/>
              </a:ext>
            </a:extLst>
          </p:cNvPr>
          <p:cNvSpPr txBox="1"/>
          <p:nvPr/>
        </p:nvSpPr>
        <p:spPr>
          <a:xfrm>
            <a:off x="375556" y="1706133"/>
            <a:ext cx="40086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Wingdings" panose="05000000000000000000" pitchFamily="2" charset="2"/>
              <a:buChar char="§"/>
            </a:pPr>
            <a:r>
              <a:rPr lang="pt-PT" dirty="0" err="1"/>
              <a:t>Temperature</a:t>
            </a:r>
            <a:r>
              <a:rPr lang="pt-PT" dirty="0"/>
              <a:t> </a:t>
            </a:r>
            <a:r>
              <a:rPr lang="pt-PT" dirty="0" err="1"/>
              <a:t>distribution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depths</a:t>
            </a:r>
            <a:endParaRPr lang="pt-PT" dirty="0"/>
          </a:p>
          <a:p>
            <a:pPr marL="400050" indent="-400050">
              <a:buFont typeface="+mj-lt"/>
              <a:buAutoNum type="romanLcPeriod"/>
            </a:pPr>
            <a:endParaRPr lang="pt-PT" dirty="0"/>
          </a:p>
          <a:p>
            <a:pPr marL="400050" indent="-400050">
              <a:buFont typeface="+mj-lt"/>
              <a:buAutoNum type="romanLcPeriod"/>
            </a:pPr>
            <a:endParaRPr lang="pt-PT" dirty="0"/>
          </a:p>
          <a:p>
            <a:pPr marL="400050" indent="-400050">
              <a:buFont typeface="+mj-lt"/>
              <a:buAutoNum type="romanLcPeriod"/>
            </a:pPr>
            <a:endParaRPr lang="pt-PT" dirty="0"/>
          </a:p>
          <a:p>
            <a:pPr marL="400050" indent="-400050">
              <a:buFont typeface="+mj-lt"/>
              <a:buAutoNum type="romanL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450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4460700" y="377725"/>
            <a:ext cx="4683300" cy="651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3300" dirty="0" err="1">
                <a:solidFill>
                  <a:schemeClr val="lt1"/>
                </a:solidFill>
              </a:rPr>
              <a:t>Geothermal</a:t>
            </a:r>
            <a:r>
              <a:rPr lang="pt-PT" sz="3300" dirty="0">
                <a:solidFill>
                  <a:schemeClr val="lt1"/>
                </a:solidFill>
              </a:rPr>
              <a:t> Field</a:t>
            </a:r>
            <a:endParaRPr sz="3300" dirty="0"/>
          </a:p>
        </p:txBody>
      </p:sp>
      <p:sp>
        <p:nvSpPr>
          <p:cNvPr id="68" name="Google Shape;68;p2"/>
          <p:cNvSpPr txBox="1"/>
          <p:nvPr/>
        </p:nvSpPr>
        <p:spPr>
          <a:xfrm>
            <a:off x="0" y="4722344"/>
            <a:ext cx="772282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Guo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L.,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Zhang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Y.,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Yu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Z. 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al. Hot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dry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rock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geothermal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Xujiaweizi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Songliao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Basin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northeastern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China. 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Earth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</a:t>
            </a: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75, 470 (2016).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pt-PT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pt-PT" sz="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https://www.iea.org/data-and-statistics/charts/geothermal-power-generation-in-the-sustainable-development-scenario-2000-2030</a:t>
            </a:r>
            <a:endParaRPr sz="800" b="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dirty="0"/>
              <a:t>3</a:t>
            </a:r>
            <a:endParaRPr dirty="0"/>
          </a:p>
        </p:txBody>
      </p:sp>
      <p:sp>
        <p:nvSpPr>
          <p:cNvPr id="70" name="Google Shape;70;p2"/>
          <p:cNvSpPr txBox="1"/>
          <p:nvPr/>
        </p:nvSpPr>
        <p:spPr>
          <a:xfrm>
            <a:off x="49167" y="1336191"/>
            <a:ext cx="42125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thermal</a:t>
            </a:r>
            <a:r>
              <a:rPr lang="pt-PT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PT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lang="pt-PT" sz="1600" b="1" dirty="0"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4D8FE09-00E4-B89D-DA84-E22A7F7529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00" y="1029025"/>
            <a:ext cx="4683300" cy="33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4460700" y="102410"/>
            <a:ext cx="4683300" cy="9266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2600">
                <a:solidFill>
                  <a:schemeClr val="lt1"/>
                </a:solidFill>
              </a:rPr>
              <a:t>Concept of Enhanced Geothermal System</a:t>
            </a:r>
            <a:endParaRPr sz="260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4</a:t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812" y="1459889"/>
            <a:ext cx="2244764" cy="360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44649" y="1307187"/>
            <a:ext cx="3320351" cy="322565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443713" y="1029025"/>
            <a:ext cx="254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Schematic diagram and side view of heat extraction well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4460700" y="102410"/>
            <a:ext cx="4683300" cy="9266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2600">
                <a:solidFill>
                  <a:schemeClr val="lt1"/>
                </a:solidFill>
              </a:rPr>
              <a:t>Concept of Enhanced Geothermal System</a:t>
            </a:r>
            <a:endParaRPr sz="2600"/>
          </a:p>
        </p:txBody>
      </p:sp>
      <p:sp>
        <p:nvSpPr>
          <p:cNvPr id="89" name="Google Shape;89;p6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>
            <a:spLocks noGrp="1"/>
          </p:cNvSpPr>
          <p:nvPr>
            <p:ph type="title"/>
          </p:nvPr>
        </p:nvSpPr>
        <p:spPr>
          <a:xfrm>
            <a:off x="4460700" y="102410"/>
            <a:ext cx="4683300" cy="9266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sz="2600">
                <a:solidFill>
                  <a:schemeClr val="lt1"/>
                </a:solidFill>
              </a:rPr>
              <a:t>References</a:t>
            </a:r>
            <a:endParaRPr sz="2600"/>
          </a:p>
        </p:txBody>
      </p:sp>
      <p:sp>
        <p:nvSpPr>
          <p:cNvPr id="95" name="Google Shape;95;p7"/>
          <p:cNvSpPr txBox="1">
            <a:spLocks noGrp="1"/>
          </p:cNvSpPr>
          <p:nvPr>
            <p:ph type="sldNum" idx="12"/>
          </p:nvPr>
        </p:nvSpPr>
        <p:spPr>
          <a:xfrm>
            <a:off x="6566650" y="4810990"/>
            <a:ext cx="1831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/>
              <a:t>5</a:t>
            </a:r>
            <a:endParaRPr/>
          </a:p>
        </p:txBody>
      </p:sp>
      <p:sp>
        <p:nvSpPr>
          <p:cNvPr id="96" name="Google Shape;96;p7"/>
          <p:cNvSpPr txBox="1"/>
          <p:nvPr/>
        </p:nvSpPr>
        <p:spPr>
          <a:xfrm>
            <a:off x="542910" y="1602254"/>
            <a:ext cx="7951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P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Zhang, Y. J., Li, Z. W., Guo, L. L., Gao, P., Jin, X. P., &amp; Xu, T. F. (2014, December). Electricity generation from enhanced geothermal systems by oilfield produced water circulating through reservoir stimulated by staged fracturing technology for horizontal wells: A case study in Xujiaweizi area in Daqing Oilfield, China. Energy, 78, 788–805. </a:t>
            </a:r>
            <a:r>
              <a:rPr lang="pt-PT" sz="1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https://doi.org/10.1016/j.energy.2014.10.073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PT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Guo, L., Zhang, Y., Yu, Z., Hu, Z., Lan, C., &amp; Xu, T. (2016, March). Hot dry rock geothermal potential of the Xujiaweizi area in Songliao Basin, northeastern China. Environmental Earth Sciences, 75(6). </a:t>
            </a:r>
            <a:r>
              <a:rPr lang="pt-PT" sz="12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https://doi.org/10.1007/s12665-016-5327-9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/>
          <p:nvPr/>
        </p:nvSpPr>
        <p:spPr>
          <a:xfrm>
            <a:off x="0" y="976300"/>
            <a:ext cx="9144000" cy="383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2226600" y="1780650"/>
            <a:ext cx="4690800" cy="158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>
                <a:solidFill>
                  <a:schemeClr val="lt1"/>
                </a:solidFill>
              </a:rPr>
              <a:t>Thank you for </a:t>
            </a:r>
            <a:endParaRPr sz="40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000">
                <a:solidFill>
                  <a:schemeClr val="lt1"/>
                </a:solidFill>
              </a:rPr>
              <a:t>your attention!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Powerpoint-IST_1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CCCCCC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Template-Powerpoint-IST_1</vt:lpstr>
      <vt:lpstr>Geothermal Energy</vt:lpstr>
      <vt:lpstr>Geothermal Field</vt:lpstr>
      <vt:lpstr>Geothermal Field</vt:lpstr>
      <vt:lpstr>Geothermal Field</vt:lpstr>
      <vt:lpstr>Concept of Enhanced Geothermal System</vt:lpstr>
      <vt:lpstr>Concept of Enhanced Geothermal System</vt:lpstr>
      <vt:lpstr>References</vt:lpstr>
      <vt:lpstr>Thank you for 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Geothermal Energy</dc:title>
  <cp:lastModifiedBy>Pedro Miguel Almeida Manuel</cp:lastModifiedBy>
  <cp:revision>1</cp:revision>
  <dcterms:modified xsi:type="dcterms:W3CDTF">2024-05-06T15:54:01Z</dcterms:modified>
</cp:coreProperties>
</file>