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2"/>
  </p:notesMasterIdLst>
  <p:sldIdLst>
    <p:sldId id="256" r:id="rId2"/>
    <p:sldId id="275" r:id="rId3"/>
    <p:sldId id="271" r:id="rId4"/>
    <p:sldId id="270" r:id="rId5"/>
    <p:sldId id="274" r:id="rId6"/>
    <p:sldId id="273" r:id="rId7"/>
    <p:sldId id="285" r:id="rId8"/>
    <p:sldId id="287" r:id="rId9"/>
    <p:sldId id="260" r:id="rId10"/>
    <p:sldId id="261"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6" roundtripDataSignature="AMtx7mhWhb+W1yumm2FcEt003M6rOH/fW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FA8BFDB-3E2A-1B3A-AC94-67453BFF7BC7}" name="Utilizador Convidado" initials="UC" userId="S::urn:spo:anon#22639df8cc6e8751fc04386f158523d5e0bafefd4805e2d03653df4dd8ce9d4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43A12B-2149-4DFA-9CA0-D77323B359DF}" v="241" dt="2024-05-26T18:23:55.3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600" y="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dro Miguel Almeida Manuel" userId="94f757f7-1eee-45a8-8231-97582d10ed97" providerId="ADAL" clId="{5D43A12B-2149-4DFA-9CA0-D77323B359DF}"/>
    <pc:docChg chg="undo custSel modSld">
      <pc:chgData name="Pedro Miguel Almeida Manuel" userId="94f757f7-1eee-45a8-8231-97582d10ed97" providerId="ADAL" clId="{5D43A12B-2149-4DFA-9CA0-D77323B359DF}" dt="2024-05-26T18:24:03.388" v="232" actId="14100"/>
      <pc:docMkLst>
        <pc:docMk/>
      </pc:docMkLst>
      <pc:sldChg chg="addSp delSp modSp mod">
        <pc:chgData name="Pedro Miguel Almeida Manuel" userId="94f757f7-1eee-45a8-8231-97582d10ed97" providerId="ADAL" clId="{5D43A12B-2149-4DFA-9CA0-D77323B359DF}" dt="2024-05-26T18:24:03.388" v="232" actId="14100"/>
        <pc:sldMkLst>
          <pc:docMk/>
          <pc:sldMk cId="0" sldId="260"/>
        </pc:sldMkLst>
        <pc:graphicFrameChg chg="add mod modGraphic">
          <ac:chgData name="Pedro Miguel Almeida Manuel" userId="94f757f7-1eee-45a8-8231-97582d10ed97" providerId="ADAL" clId="{5D43A12B-2149-4DFA-9CA0-D77323B359DF}" dt="2024-05-26T18:24:03.388" v="232" actId="14100"/>
          <ac:graphicFrameMkLst>
            <pc:docMk/>
            <pc:sldMk cId="0" sldId="260"/>
            <ac:graphicFrameMk id="3" creationId="{71607A8B-D6F0-DF13-091B-8B489AB81A2B}"/>
          </ac:graphicFrameMkLst>
        </pc:graphicFrameChg>
        <pc:picChg chg="add del mod">
          <ac:chgData name="Pedro Miguel Almeida Manuel" userId="94f757f7-1eee-45a8-8231-97582d10ed97" providerId="ADAL" clId="{5D43A12B-2149-4DFA-9CA0-D77323B359DF}" dt="2024-05-26T17:46:15.483" v="83" actId="478"/>
          <ac:picMkLst>
            <pc:docMk/>
            <pc:sldMk cId="0" sldId="260"/>
            <ac:picMk id="5" creationId="{F6B39EED-AF58-7B4F-2FB1-2F9A7F2BC750}"/>
          </ac:picMkLst>
        </pc:picChg>
        <pc:picChg chg="add del">
          <ac:chgData name="Pedro Miguel Almeida Manuel" userId="94f757f7-1eee-45a8-8231-97582d10ed97" providerId="ADAL" clId="{5D43A12B-2149-4DFA-9CA0-D77323B359DF}" dt="2024-05-26T17:47:34.002" v="86" actId="478"/>
          <ac:picMkLst>
            <pc:docMk/>
            <pc:sldMk cId="0" sldId="260"/>
            <ac:picMk id="1026" creationId="{FF79FD6A-3381-0665-AC45-7F0EFEF0D8F6}"/>
          </ac:picMkLst>
        </pc:picChg>
        <pc:picChg chg="add del">
          <ac:chgData name="Pedro Miguel Almeida Manuel" userId="94f757f7-1eee-45a8-8231-97582d10ed97" providerId="ADAL" clId="{5D43A12B-2149-4DFA-9CA0-D77323B359DF}" dt="2024-05-26T17:47:50.807" v="88" actId="478"/>
          <ac:picMkLst>
            <pc:docMk/>
            <pc:sldMk cId="0" sldId="260"/>
            <ac:picMk id="1028" creationId="{310DA9FB-64C8-C589-F444-E95155F7B2E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4A5E2A-23EA-4A71-8C4D-74563A8A1B27}" type="doc">
      <dgm:prSet loTypeId="urn:microsoft.com/office/officeart/2005/8/layout/process1" loCatId="process" qsTypeId="urn:microsoft.com/office/officeart/2005/8/quickstyle/simple1" qsCatId="simple" csTypeId="urn:microsoft.com/office/officeart/2005/8/colors/accent3_2" csCatId="accent3" phldr="1"/>
      <dgm:spPr/>
    </dgm:pt>
    <dgm:pt modelId="{82D44883-D85C-47A5-A6FB-6AF792AB3822}">
      <dgm:prSet phldrT="[Text]"/>
      <dgm:spPr>
        <a:ln>
          <a:solidFill>
            <a:schemeClr val="accent3">
              <a:lumMod val="60000"/>
              <a:lumOff val="40000"/>
            </a:schemeClr>
          </a:solidFill>
        </a:ln>
      </dgm:spPr>
      <dgm:t>
        <a:bodyPr/>
        <a:lstStyle/>
        <a:p>
          <a:r>
            <a:rPr lang="de-DE"/>
            <a:t>Cold Water injection (10degree)</a:t>
          </a:r>
          <a:endParaRPr lang="en-US"/>
        </a:p>
      </dgm:t>
    </dgm:pt>
    <dgm:pt modelId="{4572CCFF-CFDD-4A23-A175-F44EB04E5047}" type="parTrans" cxnId="{1DE09A9F-0543-48CF-9B07-C9B85D8B8A16}">
      <dgm:prSet/>
      <dgm:spPr/>
      <dgm:t>
        <a:bodyPr/>
        <a:lstStyle/>
        <a:p>
          <a:endParaRPr lang="en-US"/>
        </a:p>
      </dgm:t>
    </dgm:pt>
    <dgm:pt modelId="{89C4BA6B-6D87-4CC0-8544-0CADFF3F5918}" type="sibTrans" cxnId="{1DE09A9F-0543-48CF-9B07-C9B85D8B8A16}">
      <dgm:prSet/>
      <dgm:spPr/>
      <dgm:t>
        <a:bodyPr/>
        <a:lstStyle/>
        <a:p>
          <a:endParaRPr lang="en-US"/>
        </a:p>
      </dgm:t>
    </dgm:pt>
    <dgm:pt modelId="{961FABAB-8118-456C-A5A8-55B652D7B7A3}">
      <dgm:prSet phldrT="[Text]"/>
      <dgm:spPr>
        <a:ln>
          <a:solidFill>
            <a:schemeClr val="accent3">
              <a:lumMod val="60000"/>
              <a:lumOff val="40000"/>
            </a:schemeClr>
          </a:solidFill>
        </a:ln>
      </dgm:spPr>
      <dgm:t>
        <a:bodyPr/>
        <a:lstStyle/>
        <a:p>
          <a:r>
            <a:rPr lang="de-DE"/>
            <a:t>Natural Rock Formation </a:t>
          </a:r>
        </a:p>
        <a:p>
          <a:r>
            <a:rPr lang="de-DE"/>
            <a:t>(140degree-188degree) </a:t>
          </a:r>
          <a:endParaRPr lang="en-US"/>
        </a:p>
      </dgm:t>
    </dgm:pt>
    <dgm:pt modelId="{E10327B7-A264-48A9-8414-5D741A7AA9CC}" type="parTrans" cxnId="{C94A4316-D779-42EE-B52F-6272C4D24F81}">
      <dgm:prSet/>
      <dgm:spPr/>
      <dgm:t>
        <a:bodyPr/>
        <a:lstStyle/>
        <a:p>
          <a:endParaRPr lang="en-US"/>
        </a:p>
      </dgm:t>
    </dgm:pt>
    <dgm:pt modelId="{04A868EB-51A3-4ADA-8A56-75CDD04DF043}" type="sibTrans" cxnId="{C94A4316-D779-42EE-B52F-6272C4D24F81}">
      <dgm:prSet/>
      <dgm:spPr/>
      <dgm:t>
        <a:bodyPr/>
        <a:lstStyle/>
        <a:p>
          <a:endParaRPr lang="en-US"/>
        </a:p>
      </dgm:t>
    </dgm:pt>
    <dgm:pt modelId="{F86A113A-1B2C-4204-BEE8-728AD74B6016}">
      <dgm:prSet phldrT="[Text]"/>
      <dgm:spPr>
        <a:ln>
          <a:solidFill>
            <a:schemeClr val="accent3">
              <a:lumMod val="60000"/>
              <a:lumOff val="40000"/>
            </a:schemeClr>
          </a:solidFill>
        </a:ln>
      </dgm:spPr>
      <dgm:t>
        <a:bodyPr/>
        <a:lstStyle/>
        <a:p>
          <a:r>
            <a:rPr lang="de-DE"/>
            <a:t>Heated Water </a:t>
          </a:r>
          <a:endParaRPr lang="en-US"/>
        </a:p>
      </dgm:t>
    </dgm:pt>
    <dgm:pt modelId="{32F3B66B-96B8-49EE-AC05-3942835C14AF}" type="parTrans" cxnId="{BE54A95A-97D9-46EC-9C91-637B8FB89E25}">
      <dgm:prSet/>
      <dgm:spPr/>
      <dgm:t>
        <a:bodyPr/>
        <a:lstStyle/>
        <a:p>
          <a:endParaRPr lang="en-US"/>
        </a:p>
      </dgm:t>
    </dgm:pt>
    <dgm:pt modelId="{64E78040-6223-472E-A05E-0A2C60BF8416}" type="sibTrans" cxnId="{BE54A95A-97D9-46EC-9C91-637B8FB89E25}">
      <dgm:prSet/>
      <dgm:spPr/>
      <dgm:t>
        <a:bodyPr/>
        <a:lstStyle/>
        <a:p>
          <a:endParaRPr lang="en-US"/>
        </a:p>
      </dgm:t>
    </dgm:pt>
    <dgm:pt modelId="{C69BE3A0-2C68-40FE-86D9-02439A91ECF5}">
      <dgm:prSet phldrT="[Text]"/>
      <dgm:spPr>
        <a:ln>
          <a:solidFill>
            <a:schemeClr val="accent3">
              <a:lumMod val="60000"/>
              <a:lumOff val="40000"/>
            </a:schemeClr>
          </a:solidFill>
        </a:ln>
      </dgm:spPr>
      <dgm:t>
        <a:bodyPr/>
        <a:lstStyle/>
        <a:p>
          <a:r>
            <a:rPr lang="de-DE"/>
            <a:t>Slow Cooling of the rocks over time</a:t>
          </a:r>
          <a:endParaRPr lang="en-US"/>
        </a:p>
      </dgm:t>
    </dgm:pt>
    <dgm:pt modelId="{4FD8C00D-AAFD-4F91-BE99-3A2FEAC6F35D}" type="parTrans" cxnId="{35DEC0D2-1F54-46DD-A5C0-BD477C7A3946}">
      <dgm:prSet/>
      <dgm:spPr/>
      <dgm:t>
        <a:bodyPr/>
        <a:lstStyle/>
        <a:p>
          <a:endParaRPr lang="en-US"/>
        </a:p>
      </dgm:t>
    </dgm:pt>
    <dgm:pt modelId="{AD5749A2-57DF-44FD-AC89-7AD6F781075F}" type="sibTrans" cxnId="{35DEC0D2-1F54-46DD-A5C0-BD477C7A3946}">
      <dgm:prSet/>
      <dgm:spPr/>
      <dgm:t>
        <a:bodyPr/>
        <a:lstStyle/>
        <a:p>
          <a:endParaRPr lang="en-US"/>
        </a:p>
      </dgm:t>
    </dgm:pt>
    <dgm:pt modelId="{1C985195-BB56-4D89-8DC7-9E5C5712C50D}" type="pres">
      <dgm:prSet presAssocID="{884A5E2A-23EA-4A71-8C4D-74563A8A1B27}" presName="Name0" presStyleCnt="0">
        <dgm:presLayoutVars>
          <dgm:dir/>
          <dgm:resizeHandles val="exact"/>
        </dgm:presLayoutVars>
      </dgm:prSet>
      <dgm:spPr/>
    </dgm:pt>
    <dgm:pt modelId="{B155ABD8-94F7-438E-87CB-558FBBD2ECED}" type="pres">
      <dgm:prSet presAssocID="{82D44883-D85C-47A5-A6FB-6AF792AB3822}" presName="node" presStyleLbl="node1" presStyleIdx="0" presStyleCnt="4">
        <dgm:presLayoutVars>
          <dgm:bulletEnabled val="1"/>
        </dgm:presLayoutVars>
      </dgm:prSet>
      <dgm:spPr/>
    </dgm:pt>
    <dgm:pt modelId="{6369B470-80C5-46B7-B8F2-A0419284A40E}" type="pres">
      <dgm:prSet presAssocID="{89C4BA6B-6D87-4CC0-8544-0CADFF3F5918}" presName="sibTrans" presStyleLbl="sibTrans2D1" presStyleIdx="0" presStyleCnt="3"/>
      <dgm:spPr/>
    </dgm:pt>
    <dgm:pt modelId="{019F3FF3-49F3-4C85-A966-C533C233586C}" type="pres">
      <dgm:prSet presAssocID="{89C4BA6B-6D87-4CC0-8544-0CADFF3F5918}" presName="connectorText" presStyleLbl="sibTrans2D1" presStyleIdx="0" presStyleCnt="3"/>
      <dgm:spPr/>
    </dgm:pt>
    <dgm:pt modelId="{71495061-0B2B-4934-A56E-77EF94E4BE71}" type="pres">
      <dgm:prSet presAssocID="{961FABAB-8118-456C-A5A8-55B652D7B7A3}" presName="node" presStyleLbl="node1" presStyleIdx="1" presStyleCnt="4">
        <dgm:presLayoutVars>
          <dgm:bulletEnabled val="1"/>
        </dgm:presLayoutVars>
      </dgm:prSet>
      <dgm:spPr/>
    </dgm:pt>
    <dgm:pt modelId="{5F50D4BE-3AC5-4F1C-BD24-FA6B747C5AF1}" type="pres">
      <dgm:prSet presAssocID="{04A868EB-51A3-4ADA-8A56-75CDD04DF043}" presName="sibTrans" presStyleLbl="sibTrans2D1" presStyleIdx="1" presStyleCnt="3"/>
      <dgm:spPr/>
    </dgm:pt>
    <dgm:pt modelId="{96906957-CC54-4363-8B65-C6DB174DD405}" type="pres">
      <dgm:prSet presAssocID="{04A868EB-51A3-4ADA-8A56-75CDD04DF043}" presName="connectorText" presStyleLbl="sibTrans2D1" presStyleIdx="1" presStyleCnt="3"/>
      <dgm:spPr/>
    </dgm:pt>
    <dgm:pt modelId="{5F2ABD88-8337-45A9-8A8E-157CD325FAB3}" type="pres">
      <dgm:prSet presAssocID="{F86A113A-1B2C-4204-BEE8-728AD74B6016}" presName="node" presStyleLbl="node1" presStyleIdx="2" presStyleCnt="4">
        <dgm:presLayoutVars>
          <dgm:bulletEnabled val="1"/>
        </dgm:presLayoutVars>
      </dgm:prSet>
      <dgm:spPr/>
    </dgm:pt>
    <dgm:pt modelId="{9C72128F-D7BE-459F-8B4D-417EDC08D50E}" type="pres">
      <dgm:prSet presAssocID="{64E78040-6223-472E-A05E-0A2C60BF8416}" presName="sibTrans" presStyleLbl="sibTrans2D1" presStyleIdx="2" presStyleCnt="3"/>
      <dgm:spPr/>
    </dgm:pt>
    <dgm:pt modelId="{D1669B6D-714D-4C3D-9F55-E8E5DC007A03}" type="pres">
      <dgm:prSet presAssocID="{64E78040-6223-472E-A05E-0A2C60BF8416}" presName="connectorText" presStyleLbl="sibTrans2D1" presStyleIdx="2" presStyleCnt="3"/>
      <dgm:spPr/>
    </dgm:pt>
    <dgm:pt modelId="{7F7595FE-AF82-40C9-B9F6-D0089CB06B92}" type="pres">
      <dgm:prSet presAssocID="{C69BE3A0-2C68-40FE-86D9-02439A91ECF5}" presName="node" presStyleLbl="node1" presStyleIdx="3" presStyleCnt="4">
        <dgm:presLayoutVars>
          <dgm:bulletEnabled val="1"/>
        </dgm:presLayoutVars>
      </dgm:prSet>
      <dgm:spPr/>
    </dgm:pt>
  </dgm:ptLst>
  <dgm:cxnLst>
    <dgm:cxn modelId="{C94A4316-D779-42EE-B52F-6272C4D24F81}" srcId="{884A5E2A-23EA-4A71-8C4D-74563A8A1B27}" destId="{961FABAB-8118-456C-A5A8-55B652D7B7A3}" srcOrd="1" destOrd="0" parTransId="{E10327B7-A264-48A9-8414-5D741A7AA9CC}" sibTransId="{04A868EB-51A3-4ADA-8A56-75CDD04DF043}"/>
    <dgm:cxn modelId="{10ADAA2A-E73B-4566-8A58-CEA11BCB8045}" type="presOf" srcId="{82D44883-D85C-47A5-A6FB-6AF792AB3822}" destId="{B155ABD8-94F7-438E-87CB-558FBBD2ECED}" srcOrd="0" destOrd="0" presId="urn:microsoft.com/office/officeart/2005/8/layout/process1"/>
    <dgm:cxn modelId="{BEFCA260-0A36-427B-BB85-5DCE96D8C57D}" type="presOf" srcId="{64E78040-6223-472E-A05E-0A2C60BF8416}" destId="{D1669B6D-714D-4C3D-9F55-E8E5DC007A03}" srcOrd="1" destOrd="0" presId="urn:microsoft.com/office/officeart/2005/8/layout/process1"/>
    <dgm:cxn modelId="{7B346669-F47F-4081-8CD8-D7D7FB23CA84}" type="presOf" srcId="{F86A113A-1B2C-4204-BEE8-728AD74B6016}" destId="{5F2ABD88-8337-45A9-8A8E-157CD325FAB3}" srcOrd="0" destOrd="0" presId="urn:microsoft.com/office/officeart/2005/8/layout/process1"/>
    <dgm:cxn modelId="{8E6F484A-387A-4565-A743-8DD64021BDF8}" type="presOf" srcId="{961FABAB-8118-456C-A5A8-55B652D7B7A3}" destId="{71495061-0B2B-4934-A56E-77EF94E4BE71}" srcOrd="0" destOrd="0" presId="urn:microsoft.com/office/officeart/2005/8/layout/process1"/>
    <dgm:cxn modelId="{A80CCA53-540B-41B6-9E6E-4DA2F384249B}" type="presOf" srcId="{64E78040-6223-472E-A05E-0A2C60BF8416}" destId="{9C72128F-D7BE-459F-8B4D-417EDC08D50E}" srcOrd="0" destOrd="0" presId="urn:microsoft.com/office/officeart/2005/8/layout/process1"/>
    <dgm:cxn modelId="{BE54A95A-97D9-46EC-9C91-637B8FB89E25}" srcId="{884A5E2A-23EA-4A71-8C4D-74563A8A1B27}" destId="{F86A113A-1B2C-4204-BEE8-728AD74B6016}" srcOrd="2" destOrd="0" parTransId="{32F3B66B-96B8-49EE-AC05-3942835C14AF}" sibTransId="{64E78040-6223-472E-A05E-0A2C60BF8416}"/>
    <dgm:cxn modelId="{1DE09A9F-0543-48CF-9B07-C9B85D8B8A16}" srcId="{884A5E2A-23EA-4A71-8C4D-74563A8A1B27}" destId="{82D44883-D85C-47A5-A6FB-6AF792AB3822}" srcOrd="0" destOrd="0" parTransId="{4572CCFF-CFDD-4A23-A175-F44EB04E5047}" sibTransId="{89C4BA6B-6D87-4CC0-8544-0CADFF3F5918}"/>
    <dgm:cxn modelId="{8A01A0B2-132D-446A-ABA6-3EC70FF4E45F}" type="presOf" srcId="{89C4BA6B-6D87-4CC0-8544-0CADFF3F5918}" destId="{019F3FF3-49F3-4C85-A966-C533C233586C}" srcOrd="1" destOrd="0" presId="urn:microsoft.com/office/officeart/2005/8/layout/process1"/>
    <dgm:cxn modelId="{5E8B2CBE-5F58-4B39-A11C-BF4DECE33108}" type="presOf" srcId="{884A5E2A-23EA-4A71-8C4D-74563A8A1B27}" destId="{1C985195-BB56-4D89-8DC7-9E5C5712C50D}" srcOrd="0" destOrd="0" presId="urn:microsoft.com/office/officeart/2005/8/layout/process1"/>
    <dgm:cxn modelId="{5C45CCD1-84E8-4A4C-8198-1C3EE4826D5E}" type="presOf" srcId="{04A868EB-51A3-4ADA-8A56-75CDD04DF043}" destId="{5F50D4BE-3AC5-4F1C-BD24-FA6B747C5AF1}" srcOrd="0" destOrd="0" presId="urn:microsoft.com/office/officeart/2005/8/layout/process1"/>
    <dgm:cxn modelId="{35DEC0D2-1F54-46DD-A5C0-BD477C7A3946}" srcId="{884A5E2A-23EA-4A71-8C4D-74563A8A1B27}" destId="{C69BE3A0-2C68-40FE-86D9-02439A91ECF5}" srcOrd="3" destOrd="0" parTransId="{4FD8C00D-AAFD-4F91-BE99-3A2FEAC6F35D}" sibTransId="{AD5749A2-57DF-44FD-AC89-7AD6F781075F}"/>
    <dgm:cxn modelId="{415ECAD3-3971-435F-8517-76CB57C3CDC3}" type="presOf" srcId="{04A868EB-51A3-4ADA-8A56-75CDD04DF043}" destId="{96906957-CC54-4363-8B65-C6DB174DD405}" srcOrd="1" destOrd="0" presId="urn:microsoft.com/office/officeart/2005/8/layout/process1"/>
    <dgm:cxn modelId="{8D5CD1EC-66EB-4586-9D80-17AAE2991A0B}" type="presOf" srcId="{C69BE3A0-2C68-40FE-86D9-02439A91ECF5}" destId="{7F7595FE-AF82-40C9-B9F6-D0089CB06B92}" srcOrd="0" destOrd="0" presId="urn:microsoft.com/office/officeart/2005/8/layout/process1"/>
    <dgm:cxn modelId="{5CF0BAFB-EE59-40CC-92F2-06EAF6C37FAE}" type="presOf" srcId="{89C4BA6B-6D87-4CC0-8544-0CADFF3F5918}" destId="{6369B470-80C5-46B7-B8F2-A0419284A40E}" srcOrd="0" destOrd="0" presId="urn:microsoft.com/office/officeart/2005/8/layout/process1"/>
    <dgm:cxn modelId="{E97C261F-EF99-40C4-9681-CDFB49E54C02}" type="presParOf" srcId="{1C985195-BB56-4D89-8DC7-9E5C5712C50D}" destId="{B155ABD8-94F7-438E-87CB-558FBBD2ECED}" srcOrd="0" destOrd="0" presId="urn:microsoft.com/office/officeart/2005/8/layout/process1"/>
    <dgm:cxn modelId="{3981FDD8-C0D6-433C-8E41-CB8EEA8DA4C2}" type="presParOf" srcId="{1C985195-BB56-4D89-8DC7-9E5C5712C50D}" destId="{6369B470-80C5-46B7-B8F2-A0419284A40E}" srcOrd="1" destOrd="0" presId="urn:microsoft.com/office/officeart/2005/8/layout/process1"/>
    <dgm:cxn modelId="{9ED2CE73-D725-463A-A448-65EB46282E49}" type="presParOf" srcId="{6369B470-80C5-46B7-B8F2-A0419284A40E}" destId="{019F3FF3-49F3-4C85-A966-C533C233586C}" srcOrd="0" destOrd="0" presId="urn:microsoft.com/office/officeart/2005/8/layout/process1"/>
    <dgm:cxn modelId="{02BFBFBA-F484-403C-88C0-EB3C137F395F}" type="presParOf" srcId="{1C985195-BB56-4D89-8DC7-9E5C5712C50D}" destId="{71495061-0B2B-4934-A56E-77EF94E4BE71}" srcOrd="2" destOrd="0" presId="urn:microsoft.com/office/officeart/2005/8/layout/process1"/>
    <dgm:cxn modelId="{114CF32A-3112-43DA-B6D9-3752995D76D4}" type="presParOf" srcId="{1C985195-BB56-4D89-8DC7-9E5C5712C50D}" destId="{5F50D4BE-3AC5-4F1C-BD24-FA6B747C5AF1}" srcOrd="3" destOrd="0" presId="urn:microsoft.com/office/officeart/2005/8/layout/process1"/>
    <dgm:cxn modelId="{B388A253-2D95-4207-800C-5FE4D43ACFB7}" type="presParOf" srcId="{5F50D4BE-3AC5-4F1C-BD24-FA6B747C5AF1}" destId="{96906957-CC54-4363-8B65-C6DB174DD405}" srcOrd="0" destOrd="0" presId="urn:microsoft.com/office/officeart/2005/8/layout/process1"/>
    <dgm:cxn modelId="{879551AF-8F72-4588-94DE-B0375955EC67}" type="presParOf" srcId="{1C985195-BB56-4D89-8DC7-9E5C5712C50D}" destId="{5F2ABD88-8337-45A9-8A8E-157CD325FAB3}" srcOrd="4" destOrd="0" presId="urn:microsoft.com/office/officeart/2005/8/layout/process1"/>
    <dgm:cxn modelId="{891FD8D4-A0F9-4961-AA6D-58A3B6D7946B}" type="presParOf" srcId="{1C985195-BB56-4D89-8DC7-9E5C5712C50D}" destId="{9C72128F-D7BE-459F-8B4D-417EDC08D50E}" srcOrd="5" destOrd="0" presId="urn:microsoft.com/office/officeart/2005/8/layout/process1"/>
    <dgm:cxn modelId="{12A12CC5-D74B-4A55-A53C-B63AAAAD4A7E}" type="presParOf" srcId="{9C72128F-D7BE-459F-8B4D-417EDC08D50E}" destId="{D1669B6D-714D-4C3D-9F55-E8E5DC007A03}" srcOrd="0" destOrd="0" presId="urn:microsoft.com/office/officeart/2005/8/layout/process1"/>
    <dgm:cxn modelId="{494FA23B-3C4E-4711-ABD2-A6E917CAA55E}" type="presParOf" srcId="{1C985195-BB56-4D89-8DC7-9E5C5712C50D}" destId="{7F7595FE-AF82-40C9-B9F6-D0089CB06B92}" srcOrd="6"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1D701E-8DA1-2B43-907E-BB8318B596E7}" type="doc">
      <dgm:prSet loTypeId="urn:microsoft.com/office/officeart/2005/8/layout/process3" loCatId="" qsTypeId="urn:microsoft.com/office/officeart/2005/8/quickstyle/simple1" qsCatId="simple" csTypeId="urn:microsoft.com/office/officeart/2005/8/colors/accent3_2" csCatId="accent3" phldr="1"/>
      <dgm:spPr/>
      <dgm:t>
        <a:bodyPr/>
        <a:lstStyle/>
        <a:p>
          <a:endParaRPr lang="pt-PT"/>
        </a:p>
      </dgm:t>
    </dgm:pt>
    <dgm:pt modelId="{BC5C888C-0DD1-0844-84BC-6A3B2EA26CAE}">
      <dgm:prSet phldrT="[Texto]" custT="1"/>
      <dgm:spPr/>
      <dgm:t>
        <a:bodyPr/>
        <a:lstStyle/>
        <a:p>
          <a:r>
            <a:rPr lang="en-US" sz="1200">
              <a:effectLst/>
              <a:latin typeface="Arial" panose="020B0604020202020204" pitchFamily="34" charset="0"/>
              <a:ea typeface="Aptos" panose="020B0004020202020204" pitchFamily="34" charset="0"/>
              <a:cs typeface="Arial" panose="020B0604020202020204" pitchFamily="34" charset="0"/>
            </a:rPr>
            <a:t>Water Input</a:t>
          </a:r>
          <a:endParaRPr lang="pt-PT" sz="1200">
            <a:latin typeface="Arial" panose="020B0604020202020204" pitchFamily="34" charset="0"/>
            <a:cs typeface="Arial" panose="020B0604020202020204" pitchFamily="34" charset="0"/>
          </a:endParaRPr>
        </a:p>
      </dgm:t>
    </dgm:pt>
    <dgm:pt modelId="{CFF2B364-5797-3F46-9775-D6189C2E78F0}" type="parTrans" cxnId="{E5714D0D-AD6E-5042-B3A9-D787CC1B8A0A}">
      <dgm:prSet/>
      <dgm:spPr/>
      <dgm:t>
        <a:bodyPr/>
        <a:lstStyle/>
        <a:p>
          <a:endParaRPr lang="pt-PT" sz="1200">
            <a:latin typeface="Arial" panose="020B0604020202020204" pitchFamily="34" charset="0"/>
            <a:cs typeface="Arial" panose="020B0604020202020204" pitchFamily="34" charset="0"/>
          </a:endParaRPr>
        </a:p>
      </dgm:t>
    </dgm:pt>
    <dgm:pt modelId="{A723CFEC-DC82-CC4E-A581-C12FF53F589F}" type="sibTrans" cxnId="{E5714D0D-AD6E-5042-B3A9-D787CC1B8A0A}">
      <dgm:prSet custT="1"/>
      <dgm:spPr/>
      <dgm:t>
        <a:bodyPr/>
        <a:lstStyle/>
        <a:p>
          <a:endParaRPr lang="pt-PT" sz="1200">
            <a:latin typeface="Arial" panose="020B0604020202020204" pitchFamily="34" charset="0"/>
            <a:cs typeface="Arial" panose="020B0604020202020204" pitchFamily="34" charset="0"/>
          </a:endParaRPr>
        </a:p>
      </dgm:t>
    </dgm:pt>
    <dgm:pt modelId="{5CF6976B-496E-2946-98C2-B55CC8ACD239}">
      <dgm:prSet phldrT="[Texto]" custT="1"/>
      <dgm:spPr/>
      <dgm:t>
        <a:bodyPr/>
        <a:lstStyle/>
        <a:p>
          <a:r>
            <a:rPr lang="en-US" sz="1200">
              <a:effectLst/>
              <a:latin typeface="Arial" panose="020B0604020202020204" pitchFamily="34" charset="0"/>
              <a:ea typeface="Aptos" panose="020B0004020202020204" pitchFamily="34" charset="0"/>
              <a:cs typeface="Arial" panose="020B0604020202020204" pitchFamily="34" charset="0"/>
            </a:rPr>
            <a:t>10°C to maximize thermal gradient</a:t>
          </a:r>
          <a:endParaRPr lang="pt-PT" sz="1200">
            <a:latin typeface="Arial" panose="020B0604020202020204" pitchFamily="34" charset="0"/>
            <a:cs typeface="Arial" panose="020B0604020202020204" pitchFamily="34" charset="0"/>
          </a:endParaRPr>
        </a:p>
      </dgm:t>
    </dgm:pt>
    <dgm:pt modelId="{AB5781BC-0871-2B40-A688-89B008B5061B}" type="parTrans" cxnId="{E39226FE-CB1B-AA4A-9F5C-9287507916B8}">
      <dgm:prSet/>
      <dgm:spPr/>
      <dgm:t>
        <a:bodyPr/>
        <a:lstStyle/>
        <a:p>
          <a:endParaRPr lang="pt-PT" sz="1200">
            <a:latin typeface="Arial" panose="020B0604020202020204" pitchFamily="34" charset="0"/>
            <a:cs typeface="Arial" panose="020B0604020202020204" pitchFamily="34" charset="0"/>
          </a:endParaRPr>
        </a:p>
      </dgm:t>
    </dgm:pt>
    <dgm:pt modelId="{1EE9D2D9-4839-8343-8A80-2792E6A20A69}" type="sibTrans" cxnId="{E39226FE-CB1B-AA4A-9F5C-9287507916B8}">
      <dgm:prSet/>
      <dgm:spPr/>
      <dgm:t>
        <a:bodyPr/>
        <a:lstStyle/>
        <a:p>
          <a:endParaRPr lang="pt-PT" sz="1200">
            <a:latin typeface="Arial" panose="020B0604020202020204" pitchFamily="34" charset="0"/>
            <a:cs typeface="Arial" panose="020B0604020202020204" pitchFamily="34" charset="0"/>
          </a:endParaRPr>
        </a:p>
      </dgm:t>
    </dgm:pt>
    <dgm:pt modelId="{1EFABD94-3D54-BC48-8F3D-97A55C02392C}">
      <dgm:prSet phldrT="[Texto]" custT="1"/>
      <dgm:spPr/>
      <dgm:t>
        <a:bodyPr/>
        <a:lstStyle/>
        <a:p>
          <a:r>
            <a:rPr lang="en-US" sz="1200">
              <a:effectLst/>
              <a:latin typeface="Arial" panose="020B0604020202020204" pitchFamily="34" charset="0"/>
              <a:ea typeface="Aptos" panose="020B0004020202020204" pitchFamily="34" charset="0"/>
              <a:cs typeface="Arial" panose="020B0604020202020204" pitchFamily="34" charset="0"/>
            </a:rPr>
            <a:t>Water Output</a:t>
          </a:r>
          <a:endParaRPr lang="pt-PT" sz="1200">
            <a:latin typeface="Arial" panose="020B0604020202020204" pitchFamily="34" charset="0"/>
            <a:cs typeface="Arial" panose="020B0604020202020204" pitchFamily="34" charset="0"/>
          </a:endParaRPr>
        </a:p>
      </dgm:t>
    </dgm:pt>
    <dgm:pt modelId="{A9FAEF3A-60D0-3B4A-92EE-3D4DDB830350}" type="parTrans" cxnId="{E354FE70-252B-D246-AA04-49E06737932D}">
      <dgm:prSet/>
      <dgm:spPr/>
      <dgm:t>
        <a:bodyPr/>
        <a:lstStyle/>
        <a:p>
          <a:endParaRPr lang="pt-PT" sz="1200">
            <a:latin typeface="Arial" panose="020B0604020202020204" pitchFamily="34" charset="0"/>
            <a:cs typeface="Arial" panose="020B0604020202020204" pitchFamily="34" charset="0"/>
          </a:endParaRPr>
        </a:p>
      </dgm:t>
    </dgm:pt>
    <dgm:pt modelId="{04AA57C8-A0AF-ED46-ADB7-8BEC8B68C56A}" type="sibTrans" cxnId="{E354FE70-252B-D246-AA04-49E06737932D}">
      <dgm:prSet/>
      <dgm:spPr/>
      <dgm:t>
        <a:bodyPr/>
        <a:lstStyle/>
        <a:p>
          <a:endParaRPr lang="pt-PT" sz="1200">
            <a:latin typeface="Arial" panose="020B0604020202020204" pitchFamily="34" charset="0"/>
            <a:cs typeface="Arial" panose="020B0604020202020204" pitchFamily="34" charset="0"/>
          </a:endParaRPr>
        </a:p>
      </dgm:t>
    </dgm:pt>
    <dgm:pt modelId="{65126C75-BC4D-8545-8686-85C976E47B4D}">
      <dgm:prSet phldrT="[Texto]" custT="1"/>
      <dgm:spPr/>
      <dgm:t>
        <a:bodyPr/>
        <a:lstStyle/>
        <a:p>
          <a:pPr>
            <a:buFont typeface="Arial" panose="020B0604020202020204" pitchFamily="34" charset="0"/>
            <a:buChar char="•"/>
          </a:pPr>
          <a:r>
            <a:rPr lang="en-US" sz="1200">
              <a:effectLst/>
              <a:latin typeface="Arial" panose="020B0604020202020204" pitchFamily="34" charset="0"/>
              <a:ea typeface="Aptos" panose="020B0004020202020204" pitchFamily="34" charset="0"/>
              <a:cs typeface="Arial" panose="020B0604020202020204" pitchFamily="34" charset="0"/>
            </a:rPr>
            <a:t>Decreases from 135°C to 111°C over 20 years</a:t>
          </a:r>
          <a:endParaRPr lang="pt-PT" sz="1200">
            <a:latin typeface="Arial" panose="020B0604020202020204" pitchFamily="34" charset="0"/>
            <a:cs typeface="Arial" panose="020B0604020202020204" pitchFamily="34" charset="0"/>
          </a:endParaRPr>
        </a:p>
      </dgm:t>
    </dgm:pt>
    <dgm:pt modelId="{90394A49-6CED-2F42-9F59-A84CF3F878F0}" type="parTrans" cxnId="{E647D1B3-2347-3346-B85B-ED0613397872}">
      <dgm:prSet/>
      <dgm:spPr/>
      <dgm:t>
        <a:bodyPr/>
        <a:lstStyle/>
        <a:p>
          <a:endParaRPr lang="pt-PT" sz="1200">
            <a:latin typeface="Arial" panose="020B0604020202020204" pitchFamily="34" charset="0"/>
            <a:cs typeface="Arial" panose="020B0604020202020204" pitchFamily="34" charset="0"/>
          </a:endParaRPr>
        </a:p>
      </dgm:t>
    </dgm:pt>
    <dgm:pt modelId="{465D7B03-F817-2D4B-B38E-9B1E562D19D3}" type="sibTrans" cxnId="{E647D1B3-2347-3346-B85B-ED0613397872}">
      <dgm:prSet/>
      <dgm:spPr/>
      <dgm:t>
        <a:bodyPr/>
        <a:lstStyle/>
        <a:p>
          <a:endParaRPr lang="pt-PT" sz="1200">
            <a:latin typeface="Arial" panose="020B0604020202020204" pitchFamily="34" charset="0"/>
            <a:cs typeface="Arial" panose="020B0604020202020204" pitchFamily="34" charset="0"/>
          </a:endParaRPr>
        </a:p>
      </dgm:t>
    </dgm:pt>
    <dgm:pt modelId="{45F77218-BD29-5C4A-88E7-D995E571B2BF}" type="pres">
      <dgm:prSet presAssocID="{0C1D701E-8DA1-2B43-907E-BB8318B596E7}" presName="linearFlow" presStyleCnt="0">
        <dgm:presLayoutVars>
          <dgm:dir/>
          <dgm:animLvl val="lvl"/>
          <dgm:resizeHandles val="exact"/>
        </dgm:presLayoutVars>
      </dgm:prSet>
      <dgm:spPr/>
    </dgm:pt>
    <dgm:pt modelId="{5D50A067-EB22-054D-9CFC-54D895928668}" type="pres">
      <dgm:prSet presAssocID="{BC5C888C-0DD1-0844-84BC-6A3B2EA26CAE}" presName="composite" presStyleCnt="0"/>
      <dgm:spPr/>
    </dgm:pt>
    <dgm:pt modelId="{A447331F-89C5-D246-A080-DBB481837A05}" type="pres">
      <dgm:prSet presAssocID="{BC5C888C-0DD1-0844-84BC-6A3B2EA26CAE}" presName="parTx" presStyleLbl="node1" presStyleIdx="0" presStyleCnt="2">
        <dgm:presLayoutVars>
          <dgm:chMax val="0"/>
          <dgm:chPref val="0"/>
          <dgm:bulletEnabled val="1"/>
        </dgm:presLayoutVars>
      </dgm:prSet>
      <dgm:spPr/>
    </dgm:pt>
    <dgm:pt modelId="{4E079C52-03F2-A440-9517-7D824884D5BC}" type="pres">
      <dgm:prSet presAssocID="{BC5C888C-0DD1-0844-84BC-6A3B2EA26CAE}" presName="parSh" presStyleLbl="node1" presStyleIdx="0" presStyleCnt="2"/>
      <dgm:spPr/>
    </dgm:pt>
    <dgm:pt modelId="{4EB3B2D5-D23D-4D4F-98A0-62C1AA9B4471}" type="pres">
      <dgm:prSet presAssocID="{BC5C888C-0DD1-0844-84BC-6A3B2EA26CAE}" presName="desTx" presStyleLbl="fgAcc1" presStyleIdx="0" presStyleCnt="2">
        <dgm:presLayoutVars>
          <dgm:bulletEnabled val="1"/>
        </dgm:presLayoutVars>
      </dgm:prSet>
      <dgm:spPr/>
    </dgm:pt>
    <dgm:pt modelId="{C1B06386-BCCB-E04F-AD1D-1A95D826F3FF}" type="pres">
      <dgm:prSet presAssocID="{A723CFEC-DC82-CC4E-A581-C12FF53F589F}" presName="sibTrans" presStyleLbl="sibTrans2D1" presStyleIdx="0" presStyleCnt="1"/>
      <dgm:spPr/>
    </dgm:pt>
    <dgm:pt modelId="{583C7093-EC77-8A4C-B859-A8FF032FACB1}" type="pres">
      <dgm:prSet presAssocID="{A723CFEC-DC82-CC4E-A581-C12FF53F589F}" presName="connTx" presStyleLbl="sibTrans2D1" presStyleIdx="0" presStyleCnt="1"/>
      <dgm:spPr/>
    </dgm:pt>
    <dgm:pt modelId="{5B4F3CB6-B5D6-4C4A-BEC1-E65BB5FDEBC4}" type="pres">
      <dgm:prSet presAssocID="{1EFABD94-3D54-BC48-8F3D-97A55C02392C}" presName="composite" presStyleCnt="0"/>
      <dgm:spPr/>
    </dgm:pt>
    <dgm:pt modelId="{7E7B31D5-4A22-A346-85F9-FD32E2514B0B}" type="pres">
      <dgm:prSet presAssocID="{1EFABD94-3D54-BC48-8F3D-97A55C02392C}" presName="parTx" presStyleLbl="node1" presStyleIdx="0" presStyleCnt="2">
        <dgm:presLayoutVars>
          <dgm:chMax val="0"/>
          <dgm:chPref val="0"/>
          <dgm:bulletEnabled val="1"/>
        </dgm:presLayoutVars>
      </dgm:prSet>
      <dgm:spPr/>
    </dgm:pt>
    <dgm:pt modelId="{E791FDE8-56CA-2C4F-802D-7EE75D9B984D}" type="pres">
      <dgm:prSet presAssocID="{1EFABD94-3D54-BC48-8F3D-97A55C02392C}" presName="parSh" presStyleLbl="node1" presStyleIdx="1" presStyleCnt="2"/>
      <dgm:spPr/>
    </dgm:pt>
    <dgm:pt modelId="{91B8F265-FDA4-7447-8208-D3A21AEC3068}" type="pres">
      <dgm:prSet presAssocID="{1EFABD94-3D54-BC48-8F3D-97A55C02392C}" presName="desTx" presStyleLbl="fgAcc1" presStyleIdx="1" presStyleCnt="2">
        <dgm:presLayoutVars>
          <dgm:bulletEnabled val="1"/>
        </dgm:presLayoutVars>
      </dgm:prSet>
      <dgm:spPr/>
    </dgm:pt>
  </dgm:ptLst>
  <dgm:cxnLst>
    <dgm:cxn modelId="{E5714D0D-AD6E-5042-B3A9-D787CC1B8A0A}" srcId="{0C1D701E-8DA1-2B43-907E-BB8318B596E7}" destId="{BC5C888C-0DD1-0844-84BC-6A3B2EA26CAE}" srcOrd="0" destOrd="0" parTransId="{CFF2B364-5797-3F46-9775-D6189C2E78F0}" sibTransId="{A723CFEC-DC82-CC4E-A581-C12FF53F589F}"/>
    <dgm:cxn modelId="{B65DE91F-A451-A943-8090-8268093FEE9B}" type="presOf" srcId="{BC5C888C-0DD1-0844-84BC-6A3B2EA26CAE}" destId="{4E079C52-03F2-A440-9517-7D824884D5BC}" srcOrd="1" destOrd="0" presId="urn:microsoft.com/office/officeart/2005/8/layout/process3"/>
    <dgm:cxn modelId="{D8A58428-9B64-5E45-A371-54BDC749969A}" type="presOf" srcId="{1EFABD94-3D54-BC48-8F3D-97A55C02392C}" destId="{E791FDE8-56CA-2C4F-802D-7EE75D9B984D}" srcOrd="1" destOrd="0" presId="urn:microsoft.com/office/officeart/2005/8/layout/process3"/>
    <dgm:cxn modelId="{43050663-1834-6E44-8159-7086F76D8BE4}" type="presOf" srcId="{5CF6976B-496E-2946-98C2-B55CC8ACD239}" destId="{4EB3B2D5-D23D-4D4F-98A0-62C1AA9B4471}" srcOrd="0" destOrd="0" presId="urn:microsoft.com/office/officeart/2005/8/layout/process3"/>
    <dgm:cxn modelId="{E354FE70-252B-D246-AA04-49E06737932D}" srcId="{0C1D701E-8DA1-2B43-907E-BB8318B596E7}" destId="{1EFABD94-3D54-BC48-8F3D-97A55C02392C}" srcOrd="1" destOrd="0" parTransId="{A9FAEF3A-60D0-3B4A-92EE-3D4DDB830350}" sibTransId="{04AA57C8-A0AF-ED46-ADB7-8BEC8B68C56A}"/>
    <dgm:cxn modelId="{CE096288-E049-6B43-8B2D-9B4CE1BD03CF}" type="presOf" srcId="{A723CFEC-DC82-CC4E-A581-C12FF53F589F}" destId="{C1B06386-BCCB-E04F-AD1D-1A95D826F3FF}" srcOrd="0" destOrd="0" presId="urn:microsoft.com/office/officeart/2005/8/layout/process3"/>
    <dgm:cxn modelId="{E647D1B3-2347-3346-B85B-ED0613397872}" srcId="{1EFABD94-3D54-BC48-8F3D-97A55C02392C}" destId="{65126C75-BC4D-8545-8686-85C976E47B4D}" srcOrd="0" destOrd="0" parTransId="{90394A49-6CED-2F42-9F59-A84CF3F878F0}" sibTransId="{465D7B03-F817-2D4B-B38E-9B1E562D19D3}"/>
    <dgm:cxn modelId="{4B0A97BA-D6B5-2242-8733-A2DF6794B4E3}" type="presOf" srcId="{0C1D701E-8DA1-2B43-907E-BB8318B596E7}" destId="{45F77218-BD29-5C4A-88E7-D995E571B2BF}" srcOrd="0" destOrd="0" presId="urn:microsoft.com/office/officeart/2005/8/layout/process3"/>
    <dgm:cxn modelId="{715759D9-7DE4-464A-A5A1-B24872C8C8F9}" type="presOf" srcId="{BC5C888C-0DD1-0844-84BC-6A3B2EA26CAE}" destId="{A447331F-89C5-D246-A080-DBB481837A05}" srcOrd="0" destOrd="0" presId="urn:microsoft.com/office/officeart/2005/8/layout/process3"/>
    <dgm:cxn modelId="{7952F6DF-ABAB-274C-8D35-A1DC3A350B86}" type="presOf" srcId="{A723CFEC-DC82-CC4E-A581-C12FF53F589F}" destId="{583C7093-EC77-8A4C-B859-A8FF032FACB1}" srcOrd="1" destOrd="0" presId="urn:microsoft.com/office/officeart/2005/8/layout/process3"/>
    <dgm:cxn modelId="{EF2BABE4-F3DF-8042-BCFB-09051446502A}" type="presOf" srcId="{65126C75-BC4D-8545-8686-85C976E47B4D}" destId="{91B8F265-FDA4-7447-8208-D3A21AEC3068}" srcOrd="0" destOrd="0" presId="urn:microsoft.com/office/officeart/2005/8/layout/process3"/>
    <dgm:cxn modelId="{F145B8FC-64B0-5A4B-A376-3850A3B65A28}" type="presOf" srcId="{1EFABD94-3D54-BC48-8F3D-97A55C02392C}" destId="{7E7B31D5-4A22-A346-85F9-FD32E2514B0B}" srcOrd="0" destOrd="0" presId="urn:microsoft.com/office/officeart/2005/8/layout/process3"/>
    <dgm:cxn modelId="{E39226FE-CB1B-AA4A-9F5C-9287507916B8}" srcId="{BC5C888C-0DD1-0844-84BC-6A3B2EA26CAE}" destId="{5CF6976B-496E-2946-98C2-B55CC8ACD239}" srcOrd="0" destOrd="0" parTransId="{AB5781BC-0871-2B40-A688-89B008B5061B}" sibTransId="{1EE9D2D9-4839-8343-8A80-2792E6A20A69}"/>
    <dgm:cxn modelId="{ADC9F3E2-A542-C146-AD28-1B35A70F6E5B}" type="presParOf" srcId="{45F77218-BD29-5C4A-88E7-D995E571B2BF}" destId="{5D50A067-EB22-054D-9CFC-54D895928668}" srcOrd="0" destOrd="0" presId="urn:microsoft.com/office/officeart/2005/8/layout/process3"/>
    <dgm:cxn modelId="{C9F90D56-31BE-8B48-A057-54DD018BE211}" type="presParOf" srcId="{5D50A067-EB22-054D-9CFC-54D895928668}" destId="{A447331F-89C5-D246-A080-DBB481837A05}" srcOrd="0" destOrd="0" presId="urn:microsoft.com/office/officeart/2005/8/layout/process3"/>
    <dgm:cxn modelId="{0CDA0A37-00E5-BD45-83A5-CA177DE18602}" type="presParOf" srcId="{5D50A067-EB22-054D-9CFC-54D895928668}" destId="{4E079C52-03F2-A440-9517-7D824884D5BC}" srcOrd="1" destOrd="0" presId="urn:microsoft.com/office/officeart/2005/8/layout/process3"/>
    <dgm:cxn modelId="{65E8818F-E8EB-F14D-923E-7A3267B15C57}" type="presParOf" srcId="{5D50A067-EB22-054D-9CFC-54D895928668}" destId="{4EB3B2D5-D23D-4D4F-98A0-62C1AA9B4471}" srcOrd="2" destOrd="0" presId="urn:microsoft.com/office/officeart/2005/8/layout/process3"/>
    <dgm:cxn modelId="{2BC7430C-B557-DA45-BA2F-801C538C616A}" type="presParOf" srcId="{45F77218-BD29-5C4A-88E7-D995E571B2BF}" destId="{C1B06386-BCCB-E04F-AD1D-1A95D826F3FF}" srcOrd="1" destOrd="0" presId="urn:microsoft.com/office/officeart/2005/8/layout/process3"/>
    <dgm:cxn modelId="{CF6F3531-621F-0A4F-A35C-E86C7A4074E0}" type="presParOf" srcId="{C1B06386-BCCB-E04F-AD1D-1A95D826F3FF}" destId="{583C7093-EC77-8A4C-B859-A8FF032FACB1}" srcOrd="0" destOrd="0" presId="urn:microsoft.com/office/officeart/2005/8/layout/process3"/>
    <dgm:cxn modelId="{718FE574-1491-074E-B4AE-704EC948338C}" type="presParOf" srcId="{45F77218-BD29-5C4A-88E7-D995E571B2BF}" destId="{5B4F3CB6-B5D6-4C4A-BEC1-E65BB5FDEBC4}" srcOrd="2" destOrd="0" presId="urn:microsoft.com/office/officeart/2005/8/layout/process3"/>
    <dgm:cxn modelId="{29691A5B-C234-6645-B479-1B70020A2647}" type="presParOf" srcId="{5B4F3CB6-B5D6-4C4A-BEC1-E65BB5FDEBC4}" destId="{7E7B31D5-4A22-A346-85F9-FD32E2514B0B}" srcOrd="0" destOrd="0" presId="urn:microsoft.com/office/officeart/2005/8/layout/process3"/>
    <dgm:cxn modelId="{E50C064C-34EC-8C4D-B815-7FD246AD514D}" type="presParOf" srcId="{5B4F3CB6-B5D6-4C4A-BEC1-E65BB5FDEBC4}" destId="{E791FDE8-56CA-2C4F-802D-7EE75D9B984D}" srcOrd="1" destOrd="0" presId="urn:microsoft.com/office/officeart/2005/8/layout/process3"/>
    <dgm:cxn modelId="{AFD2FED4-7837-3E48-BFD3-957089F9821C}" type="presParOf" srcId="{5B4F3CB6-B5D6-4C4A-BEC1-E65BB5FDEBC4}" destId="{91B8F265-FDA4-7447-8208-D3A21AEC3068}" srcOrd="2" destOrd="0" presId="urn:microsoft.com/office/officeart/2005/8/layout/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EEFAA6-1CB1-674E-8089-0EC2F02B1CF7}" type="doc">
      <dgm:prSet loTypeId="urn:microsoft.com/office/officeart/2005/8/layout/process3" loCatId="" qsTypeId="urn:microsoft.com/office/officeart/2005/8/quickstyle/simple1" qsCatId="simple" csTypeId="urn:microsoft.com/office/officeart/2005/8/colors/accent3_2" csCatId="accent3" phldr="1"/>
      <dgm:spPr/>
      <dgm:t>
        <a:bodyPr/>
        <a:lstStyle/>
        <a:p>
          <a:endParaRPr lang="pt-PT"/>
        </a:p>
      </dgm:t>
    </dgm:pt>
    <dgm:pt modelId="{BC8CFA2C-2157-B84A-8081-83B348A8D22E}">
      <dgm:prSet phldrT="[Texto]" custT="1"/>
      <dgm:spPr/>
      <dgm:t>
        <a:bodyPr/>
        <a:lstStyle/>
        <a:p>
          <a:pPr>
            <a:buFont typeface="Arial" panose="020B0604020202020204" pitchFamily="34" charset="0"/>
            <a:buChar char="•"/>
          </a:pPr>
          <a:r>
            <a:rPr lang="en-US" sz="1200">
              <a:effectLst/>
              <a:latin typeface="Arial" panose="020B0604020202020204" pitchFamily="34" charset="0"/>
              <a:ea typeface="Aptos" panose="020B0004020202020204" pitchFamily="34" charset="0"/>
              <a:cs typeface="Arial" panose="020B0604020202020204" pitchFamily="34" charset="0"/>
            </a:rPr>
            <a:t>Recovery Percentage of 65%</a:t>
          </a:r>
          <a:endParaRPr lang="pt-PT" sz="1200"/>
        </a:p>
      </dgm:t>
    </dgm:pt>
    <dgm:pt modelId="{153255D6-A0E4-DB4A-8641-494B3E4391F5}" type="parTrans" cxnId="{5C43BC0C-D38F-3647-ABEC-46061F478A78}">
      <dgm:prSet/>
      <dgm:spPr/>
      <dgm:t>
        <a:bodyPr/>
        <a:lstStyle/>
        <a:p>
          <a:endParaRPr lang="pt-PT" sz="1200"/>
        </a:p>
      </dgm:t>
    </dgm:pt>
    <dgm:pt modelId="{F7FA72A1-544B-D14D-B67C-A5432BD8F84F}" type="sibTrans" cxnId="{5C43BC0C-D38F-3647-ABEC-46061F478A78}">
      <dgm:prSet/>
      <dgm:spPr/>
      <dgm:t>
        <a:bodyPr/>
        <a:lstStyle/>
        <a:p>
          <a:endParaRPr lang="pt-PT" sz="1200"/>
        </a:p>
      </dgm:t>
    </dgm:pt>
    <dgm:pt modelId="{83C3698E-55E6-C54C-BAA2-D42134DEBBBD}">
      <dgm:prSet phldrT="[Texto]" custT="1"/>
      <dgm:spPr/>
      <dgm:t>
        <a:bodyPr/>
        <a:lstStyle/>
        <a:p>
          <a:pPr>
            <a:buFont typeface="Arial" panose="020B0604020202020204" pitchFamily="34" charset="0"/>
            <a:buChar char="•"/>
          </a:pPr>
          <a:r>
            <a:rPr lang="en-US" sz="1200">
              <a:effectLst/>
              <a:latin typeface="Arial" panose="020B0604020202020204" pitchFamily="34" charset="0"/>
              <a:ea typeface="Aptos" panose="020B0004020202020204" pitchFamily="34" charset="0"/>
              <a:cs typeface="Arial" panose="020B0604020202020204" pitchFamily="34" charset="0"/>
            </a:rPr>
            <a:t>Based on the amount of injected fluid that is successfully extracted from the reservoir</a:t>
          </a:r>
          <a:endParaRPr lang="pt-PT" sz="1200"/>
        </a:p>
      </dgm:t>
    </dgm:pt>
    <dgm:pt modelId="{789D54D6-AE39-5E40-9C88-7A57E5CA8B58}" type="parTrans" cxnId="{082A2B7D-6B39-A84A-9D89-CC85E507B982}">
      <dgm:prSet/>
      <dgm:spPr/>
      <dgm:t>
        <a:bodyPr/>
        <a:lstStyle/>
        <a:p>
          <a:endParaRPr lang="pt-PT" sz="1200"/>
        </a:p>
      </dgm:t>
    </dgm:pt>
    <dgm:pt modelId="{28D03496-3AD2-7C47-AA2C-6E2BAF5AF24C}" type="sibTrans" cxnId="{082A2B7D-6B39-A84A-9D89-CC85E507B982}">
      <dgm:prSet/>
      <dgm:spPr/>
      <dgm:t>
        <a:bodyPr/>
        <a:lstStyle/>
        <a:p>
          <a:endParaRPr lang="pt-PT" sz="1200"/>
        </a:p>
      </dgm:t>
    </dgm:pt>
    <dgm:pt modelId="{6B667435-5397-C64C-8F4F-2A8ACD699536}" type="pres">
      <dgm:prSet presAssocID="{9AEEFAA6-1CB1-674E-8089-0EC2F02B1CF7}" presName="linearFlow" presStyleCnt="0">
        <dgm:presLayoutVars>
          <dgm:dir/>
          <dgm:animLvl val="lvl"/>
          <dgm:resizeHandles val="exact"/>
        </dgm:presLayoutVars>
      </dgm:prSet>
      <dgm:spPr/>
    </dgm:pt>
    <dgm:pt modelId="{CD0554D9-B301-064B-BB0B-8DDBF537B13C}" type="pres">
      <dgm:prSet presAssocID="{BC8CFA2C-2157-B84A-8081-83B348A8D22E}" presName="composite" presStyleCnt="0"/>
      <dgm:spPr/>
    </dgm:pt>
    <dgm:pt modelId="{A8F429D9-3785-B74D-98BF-4FFB20472D7A}" type="pres">
      <dgm:prSet presAssocID="{BC8CFA2C-2157-B84A-8081-83B348A8D22E}" presName="parTx" presStyleLbl="node1" presStyleIdx="0" presStyleCnt="1">
        <dgm:presLayoutVars>
          <dgm:chMax val="0"/>
          <dgm:chPref val="0"/>
          <dgm:bulletEnabled val="1"/>
        </dgm:presLayoutVars>
      </dgm:prSet>
      <dgm:spPr/>
    </dgm:pt>
    <dgm:pt modelId="{C8194B08-D8E9-2A48-ABAD-71BF059E8441}" type="pres">
      <dgm:prSet presAssocID="{BC8CFA2C-2157-B84A-8081-83B348A8D22E}" presName="parSh" presStyleLbl="node1" presStyleIdx="0" presStyleCnt="1"/>
      <dgm:spPr/>
    </dgm:pt>
    <dgm:pt modelId="{8CF91BD4-EEDB-A542-830C-4509C6A53BF0}" type="pres">
      <dgm:prSet presAssocID="{BC8CFA2C-2157-B84A-8081-83B348A8D22E}" presName="desTx" presStyleLbl="fgAcc1" presStyleIdx="0" presStyleCnt="1">
        <dgm:presLayoutVars>
          <dgm:bulletEnabled val="1"/>
        </dgm:presLayoutVars>
      </dgm:prSet>
      <dgm:spPr/>
    </dgm:pt>
  </dgm:ptLst>
  <dgm:cxnLst>
    <dgm:cxn modelId="{5C43BC0C-D38F-3647-ABEC-46061F478A78}" srcId="{9AEEFAA6-1CB1-674E-8089-0EC2F02B1CF7}" destId="{BC8CFA2C-2157-B84A-8081-83B348A8D22E}" srcOrd="0" destOrd="0" parTransId="{153255D6-A0E4-DB4A-8641-494B3E4391F5}" sibTransId="{F7FA72A1-544B-D14D-B67C-A5432BD8F84F}"/>
    <dgm:cxn modelId="{9ED01D2B-D493-A449-AB29-0D4B3CD139A6}" type="presOf" srcId="{BC8CFA2C-2157-B84A-8081-83B348A8D22E}" destId="{C8194B08-D8E9-2A48-ABAD-71BF059E8441}" srcOrd="1" destOrd="0" presId="urn:microsoft.com/office/officeart/2005/8/layout/process3"/>
    <dgm:cxn modelId="{082A2B7D-6B39-A84A-9D89-CC85E507B982}" srcId="{BC8CFA2C-2157-B84A-8081-83B348A8D22E}" destId="{83C3698E-55E6-C54C-BAA2-D42134DEBBBD}" srcOrd="0" destOrd="0" parTransId="{789D54D6-AE39-5E40-9C88-7A57E5CA8B58}" sibTransId="{28D03496-3AD2-7C47-AA2C-6E2BAF5AF24C}"/>
    <dgm:cxn modelId="{838D0E8F-38BF-0243-8D07-D90D7D6E6E8D}" type="presOf" srcId="{9AEEFAA6-1CB1-674E-8089-0EC2F02B1CF7}" destId="{6B667435-5397-C64C-8F4F-2A8ACD699536}" srcOrd="0" destOrd="0" presId="urn:microsoft.com/office/officeart/2005/8/layout/process3"/>
    <dgm:cxn modelId="{6D37ACAB-18F6-6345-AB6D-1CAA684D365D}" type="presOf" srcId="{83C3698E-55E6-C54C-BAA2-D42134DEBBBD}" destId="{8CF91BD4-EEDB-A542-830C-4509C6A53BF0}" srcOrd="0" destOrd="0" presId="urn:microsoft.com/office/officeart/2005/8/layout/process3"/>
    <dgm:cxn modelId="{37AFFFCB-990A-DD4B-A45A-743F14B57AEB}" type="presOf" srcId="{BC8CFA2C-2157-B84A-8081-83B348A8D22E}" destId="{A8F429D9-3785-B74D-98BF-4FFB20472D7A}" srcOrd="0" destOrd="0" presId="urn:microsoft.com/office/officeart/2005/8/layout/process3"/>
    <dgm:cxn modelId="{E86C33E5-5542-F64B-97F2-FCE7CC3CB1FF}" type="presParOf" srcId="{6B667435-5397-C64C-8F4F-2A8ACD699536}" destId="{CD0554D9-B301-064B-BB0B-8DDBF537B13C}" srcOrd="0" destOrd="0" presId="urn:microsoft.com/office/officeart/2005/8/layout/process3"/>
    <dgm:cxn modelId="{C3F7FCD8-343F-BE41-8004-1294B6323CF5}" type="presParOf" srcId="{CD0554D9-B301-064B-BB0B-8DDBF537B13C}" destId="{A8F429D9-3785-B74D-98BF-4FFB20472D7A}" srcOrd="0" destOrd="0" presId="urn:microsoft.com/office/officeart/2005/8/layout/process3"/>
    <dgm:cxn modelId="{7CAC4E29-777E-ED45-BFB2-00486D604D7F}" type="presParOf" srcId="{CD0554D9-B301-064B-BB0B-8DDBF537B13C}" destId="{C8194B08-D8E9-2A48-ABAD-71BF059E8441}" srcOrd="1" destOrd="0" presId="urn:microsoft.com/office/officeart/2005/8/layout/process3"/>
    <dgm:cxn modelId="{86ABD18C-67E5-124A-96D1-7864FD68299D}" type="presParOf" srcId="{CD0554D9-B301-064B-BB0B-8DDBF537B13C}" destId="{8CF91BD4-EEDB-A542-830C-4509C6A53BF0}" srcOrd="2" destOrd="0" presId="urn:microsoft.com/office/officeart/2005/8/layout/process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B0D56B-E977-B943-B57D-6F4459969D4C}" type="doc">
      <dgm:prSet loTypeId="urn:microsoft.com/office/officeart/2005/8/layout/process3" loCatId="" qsTypeId="urn:microsoft.com/office/officeart/2005/8/quickstyle/simple1" qsCatId="simple" csTypeId="urn:microsoft.com/office/officeart/2005/8/colors/accent3_2" csCatId="accent3" phldr="1"/>
      <dgm:spPr/>
      <dgm:t>
        <a:bodyPr/>
        <a:lstStyle/>
        <a:p>
          <a:endParaRPr lang="pt-PT"/>
        </a:p>
      </dgm:t>
    </dgm:pt>
    <dgm:pt modelId="{2B8D56BD-C61E-B745-AEA8-786969012181}">
      <dgm:prSet phldrT="[Texto]" custT="1"/>
      <dgm:spPr/>
      <dgm:t>
        <a:bodyPr/>
        <a:lstStyle/>
        <a:p>
          <a:pPr>
            <a:buFont typeface="Arial" panose="020B0604020202020204" pitchFamily="34" charset="0"/>
            <a:buChar char="•"/>
          </a:pPr>
          <a:r>
            <a:rPr lang="en-US" sz="1200">
              <a:effectLst/>
              <a:latin typeface="Arial" panose="020B0604020202020204" pitchFamily="34" charset="0"/>
              <a:ea typeface="Aptos" panose="020B0004020202020204" pitchFamily="34" charset="0"/>
              <a:cs typeface="Arial" panose="020B0604020202020204" pitchFamily="34" charset="0"/>
            </a:rPr>
            <a:t>Initial vs. Long-term Output</a:t>
          </a:r>
          <a:endParaRPr lang="pt-PT" sz="1200"/>
        </a:p>
      </dgm:t>
    </dgm:pt>
    <dgm:pt modelId="{06678EAF-5542-324B-B604-B2C550C83647}" type="parTrans" cxnId="{230DA676-AF55-3843-9AFB-C110AB9428FB}">
      <dgm:prSet/>
      <dgm:spPr/>
      <dgm:t>
        <a:bodyPr/>
        <a:lstStyle/>
        <a:p>
          <a:endParaRPr lang="pt-PT" sz="1200"/>
        </a:p>
      </dgm:t>
    </dgm:pt>
    <dgm:pt modelId="{C513153F-1F09-C347-BB65-5B98A415EA7D}" type="sibTrans" cxnId="{230DA676-AF55-3843-9AFB-C110AB9428FB}">
      <dgm:prSet/>
      <dgm:spPr/>
      <dgm:t>
        <a:bodyPr/>
        <a:lstStyle/>
        <a:p>
          <a:endParaRPr lang="pt-PT" sz="1200"/>
        </a:p>
      </dgm:t>
    </dgm:pt>
    <dgm:pt modelId="{9A74FC5A-F905-324E-93AD-482740975CBE}">
      <dgm:prSet phldrT="[Texto]" custT="1"/>
      <dgm:spPr/>
      <dgm:t>
        <a:bodyPr/>
        <a:lstStyle/>
        <a:p>
          <a:pPr>
            <a:buFont typeface="Arial" panose="020B0604020202020204" pitchFamily="34" charset="0"/>
            <a:buChar char="•"/>
          </a:pPr>
          <a:r>
            <a:rPr lang="en-US" sz="1200">
              <a:effectLst/>
              <a:latin typeface="Arial" panose="020B0604020202020204" pitchFamily="34" charset="0"/>
              <a:ea typeface="Aptos" panose="020B0004020202020204" pitchFamily="34" charset="0"/>
              <a:cs typeface="Arial" panose="020B0604020202020204" pitchFamily="34" charset="0"/>
            </a:rPr>
            <a:t>Demonstrates a decline in heat output, impacting long-term sustainability</a:t>
          </a:r>
          <a:endParaRPr lang="pt-PT" sz="1200"/>
        </a:p>
      </dgm:t>
    </dgm:pt>
    <dgm:pt modelId="{93895E51-AB2D-EB48-BD11-1CB736FD3F07}" type="parTrans" cxnId="{45AE5DCB-6985-1141-93D6-A0F597D25822}">
      <dgm:prSet/>
      <dgm:spPr/>
      <dgm:t>
        <a:bodyPr/>
        <a:lstStyle/>
        <a:p>
          <a:endParaRPr lang="pt-PT" sz="1200"/>
        </a:p>
      </dgm:t>
    </dgm:pt>
    <dgm:pt modelId="{81AA4E47-286D-D742-9903-EEB536D82E9E}" type="sibTrans" cxnId="{45AE5DCB-6985-1141-93D6-A0F597D25822}">
      <dgm:prSet/>
      <dgm:spPr/>
      <dgm:t>
        <a:bodyPr/>
        <a:lstStyle/>
        <a:p>
          <a:endParaRPr lang="pt-PT" sz="1200"/>
        </a:p>
      </dgm:t>
    </dgm:pt>
    <dgm:pt modelId="{8C973512-D4B5-E349-8CB3-644B7BE74D52}" type="pres">
      <dgm:prSet presAssocID="{B4B0D56B-E977-B943-B57D-6F4459969D4C}" presName="linearFlow" presStyleCnt="0">
        <dgm:presLayoutVars>
          <dgm:dir/>
          <dgm:animLvl val="lvl"/>
          <dgm:resizeHandles val="exact"/>
        </dgm:presLayoutVars>
      </dgm:prSet>
      <dgm:spPr/>
    </dgm:pt>
    <dgm:pt modelId="{EAE4D48D-ADA3-5540-BF43-24035BE722E6}" type="pres">
      <dgm:prSet presAssocID="{2B8D56BD-C61E-B745-AEA8-786969012181}" presName="composite" presStyleCnt="0"/>
      <dgm:spPr/>
    </dgm:pt>
    <dgm:pt modelId="{9B1DB85D-ED81-3E4A-8406-9442781A9288}" type="pres">
      <dgm:prSet presAssocID="{2B8D56BD-C61E-B745-AEA8-786969012181}" presName="parTx" presStyleLbl="node1" presStyleIdx="0" presStyleCnt="1">
        <dgm:presLayoutVars>
          <dgm:chMax val="0"/>
          <dgm:chPref val="0"/>
          <dgm:bulletEnabled val="1"/>
        </dgm:presLayoutVars>
      </dgm:prSet>
      <dgm:spPr/>
    </dgm:pt>
    <dgm:pt modelId="{F9081E94-5DD5-744C-8992-3F04EB53BDD7}" type="pres">
      <dgm:prSet presAssocID="{2B8D56BD-C61E-B745-AEA8-786969012181}" presName="parSh" presStyleLbl="node1" presStyleIdx="0" presStyleCnt="1"/>
      <dgm:spPr/>
    </dgm:pt>
    <dgm:pt modelId="{159320E0-E023-4E42-976F-9BDEBAE1221F}" type="pres">
      <dgm:prSet presAssocID="{2B8D56BD-C61E-B745-AEA8-786969012181}" presName="desTx" presStyleLbl="fgAcc1" presStyleIdx="0" presStyleCnt="1">
        <dgm:presLayoutVars>
          <dgm:bulletEnabled val="1"/>
        </dgm:presLayoutVars>
      </dgm:prSet>
      <dgm:spPr/>
    </dgm:pt>
  </dgm:ptLst>
  <dgm:cxnLst>
    <dgm:cxn modelId="{572CA929-4E3B-584C-8F83-70DE78B26BC1}" type="presOf" srcId="{2B8D56BD-C61E-B745-AEA8-786969012181}" destId="{F9081E94-5DD5-744C-8992-3F04EB53BDD7}" srcOrd="1" destOrd="0" presId="urn:microsoft.com/office/officeart/2005/8/layout/process3"/>
    <dgm:cxn modelId="{230DA676-AF55-3843-9AFB-C110AB9428FB}" srcId="{B4B0D56B-E977-B943-B57D-6F4459969D4C}" destId="{2B8D56BD-C61E-B745-AEA8-786969012181}" srcOrd="0" destOrd="0" parTransId="{06678EAF-5542-324B-B604-B2C550C83647}" sibTransId="{C513153F-1F09-C347-BB65-5B98A415EA7D}"/>
    <dgm:cxn modelId="{71C5FA99-4B52-3C48-8B15-6D4FA69F0711}" type="presOf" srcId="{2B8D56BD-C61E-B745-AEA8-786969012181}" destId="{9B1DB85D-ED81-3E4A-8406-9442781A9288}" srcOrd="0" destOrd="0" presId="urn:microsoft.com/office/officeart/2005/8/layout/process3"/>
    <dgm:cxn modelId="{200FF7A8-BECD-344B-8D84-BC7D54DA8ABD}" type="presOf" srcId="{B4B0D56B-E977-B943-B57D-6F4459969D4C}" destId="{8C973512-D4B5-E349-8CB3-644B7BE74D52}" srcOrd="0" destOrd="0" presId="urn:microsoft.com/office/officeart/2005/8/layout/process3"/>
    <dgm:cxn modelId="{45AE5DCB-6985-1141-93D6-A0F597D25822}" srcId="{2B8D56BD-C61E-B745-AEA8-786969012181}" destId="{9A74FC5A-F905-324E-93AD-482740975CBE}" srcOrd="0" destOrd="0" parTransId="{93895E51-AB2D-EB48-BD11-1CB736FD3F07}" sibTransId="{81AA4E47-286D-D742-9903-EEB536D82E9E}"/>
    <dgm:cxn modelId="{5382ECF6-782D-F24C-89F8-272EFAF207A2}" type="presOf" srcId="{9A74FC5A-F905-324E-93AD-482740975CBE}" destId="{159320E0-E023-4E42-976F-9BDEBAE1221F}" srcOrd="0" destOrd="0" presId="urn:microsoft.com/office/officeart/2005/8/layout/process3"/>
    <dgm:cxn modelId="{C4D862E9-8E43-E44E-B9AE-EAB23E938A98}" type="presParOf" srcId="{8C973512-D4B5-E349-8CB3-644B7BE74D52}" destId="{EAE4D48D-ADA3-5540-BF43-24035BE722E6}" srcOrd="0" destOrd="0" presId="urn:microsoft.com/office/officeart/2005/8/layout/process3"/>
    <dgm:cxn modelId="{439B3D06-E1F6-9E40-9191-85A1E0525668}" type="presParOf" srcId="{EAE4D48D-ADA3-5540-BF43-24035BE722E6}" destId="{9B1DB85D-ED81-3E4A-8406-9442781A9288}" srcOrd="0" destOrd="0" presId="urn:microsoft.com/office/officeart/2005/8/layout/process3"/>
    <dgm:cxn modelId="{B392AAB7-6BAC-3E47-AC4A-0119F32C2F07}" type="presParOf" srcId="{EAE4D48D-ADA3-5540-BF43-24035BE722E6}" destId="{F9081E94-5DD5-744C-8992-3F04EB53BDD7}" srcOrd="1" destOrd="0" presId="urn:microsoft.com/office/officeart/2005/8/layout/process3"/>
    <dgm:cxn modelId="{14D6AE1E-4352-B94B-9547-86C05E88F5FD}" type="presParOf" srcId="{EAE4D48D-ADA3-5540-BF43-24035BE722E6}" destId="{159320E0-E023-4E42-976F-9BDEBAE1221F}" srcOrd="2" destOrd="0" presId="urn:microsoft.com/office/officeart/2005/8/layout/process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03DD79-7FFA-43F9-AB4A-FA889D936230}" type="doc">
      <dgm:prSet loTypeId="urn:microsoft.com/office/officeart/2008/layout/HorizontalMultiLevelHierarchy" loCatId="hierarchy" qsTypeId="urn:microsoft.com/office/officeart/2005/8/quickstyle/simple1" qsCatId="simple" csTypeId="urn:microsoft.com/office/officeart/2005/8/colors/accent3_2" csCatId="accent3" phldr="1"/>
      <dgm:spPr/>
      <dgm:t>
        <a:bodyPr/>
        <a:lstStyle/>
        <a:p>
          <a:endParaRPr lang="pt-PT"/>
        </a:p>
      </dgm:t>
    </dgm:pt>
    <dgm:pt modelId="{D0206D1E-D3ED-4446-9E2F-4E307044EFCC}">
      <dgm:prSet phldrT="[Text]" custT="1">
        <dgm:style>
          <a:lnRef idx="2">
            <a:schemeClr val="accent3">
              <a:shade val="15000"/>
            </a:schemeClr>
          </a:lnRef>
          <a:fillRef idx="1">
            <a:schemeClr val="accent3"/>
          </a:fillRef>
          <a:effectRef idx="0">
            <a:schemeClr val="accent3"/>
          </a:effectRef>
          <a:fontRef idx="minor">
            <a:schemeClr val="lt1"/>
          </a:fontRef>
        </dgm:style>
      </dgm:prSet>
      <dgm:spPr/>
      <dgm:t>
        <a:bodyPr/>
        <a:lstStyle/>
        <a:p>
          <a:r>
            <a:rPr lang="pt-PT" sz="1200" dirty="0" err="1"/>
            <a:t>Advantages</a:t>
          </a:r>
          <a:endParaRPr lang="pt-PT" sz="1200" dirty="0"/>
        </a:p>
      </dgm:t>
    </dgm:pt>
    <dgm:pt modelId="{25E42584-E9DD-4053-AA5D-A86FA488282D}" type="parTrans" cxnId="{80FEC416-158F-4DA7-9838-20445FC2EAD4}">
      <dgm:prSet/>
      <dgm:spPr/>
      <dgm:t>
        <a:bodyPr/>
        <a:lstStyle/>
        <a:p>
          <a:endParaRPr lang="pt-PT"/>
        </a:p>
      </dgm:t>
    </dgm:pt>
    <dgm:pt modelId="{20347797-E942-4111-9D78-C6577F222AD8}" type="sibTrans" cxnId="{80FEC416-158F-4DA7-9838-20445FC2EAD4}">
      <dgm:prSet/>
      <dgm:spPr/>
      <dgm:t>
        <a:bodyPr/>
        <a:lstStyle/>
        <a:p>
          <a:endParaRPr lang="pt-PT"/>
        </a:p>
      </dgm:t>
    </dgm:pt>
    <dgm:pt modelId="{BC42A679-182A-4104-8757-E9112D8B332B}">
      <dgm:prSet phldrT="[Text]">
        <dgm:style>
          <a:lnRef idx="2">
            <a:schemeClr val="accent3">
              <a:shade val="15000"/>
            </a:schemeClr>
          </a:lnRef>
          <a:fillRef idx="1">
            <a:schemeClr val="accent3"/>
          </a:fillRef>
          <a:effectRef idx="0">
            <a:schemeClr val="accent3"/>
          </a:effectRef>
          <a:fontRef idx="minor">
            <a:schemeClr val="lt1"/>
          </a:fontRef>
        </dgm:style>
      </dgm:prSet>
      <dgm:spPr/>
      <dgm:t>
        <a:bodyPr/>
        <a:lstStyle/>
        <a:p>
          <a:r>
            <a:rPr lang="pt-PT" dirty="0" err="1"/>
            <a:t>Reduced</a:t>
          </a:r>
          <a:r>
            <a:rPr lang="pt-PT" dirty="0"/>
            <a:t> </a:t>
          </a:r>
          <a:r>
            <a:rPr lang="pt-PT" dirty="0" err="1"/>
            <a:t>drilling</a:t>
          </a:r>
          <a:r>
            <a:rPr lang="pt-PT" dirty="0"/>
            <a:t> </a:t>
          </a:r>
          <a:r>
            <a:rPr lang="pt-PT" dirty="0" err="1"/>
            <a:t>costs</a:t>
          </a:r>
          <a:endParaRPr lang="pt-PT" dirty="0"/>
        </a:p>
      </dgm:t>
    </dgm:pt>
    <dgm:pt modelId="{3F57D7A9-60DC-44CC-A741-D680449FAA53}" type="parTrans" cxnId="{2A4673D7-5580-4551-AFCE-BED723EBED6A}">
      <dgm:prSet/>
      <dgm:spPr/>
      <dgm:t>
        <a:bodyPr/>
        <a:lstStyle/>
        <a:p>
          <a:endParaRPr lang="pt-PT"/>
        </a:p>
      </dgm:t>
    </dgm:pt>
    <dgm:pt modelId="{FAD49023-431E-4EDA-A1FC-6F7544A04813}" type="sibTrans" cxnId="{2A4673D7-5580-4551-AFCE-BED723EBED6A}">
      <dgm:prSet/>
      <dgm:spPr/>
      <dgm:t>
        <a:bodyPr/>
        <a:lstStyle/>
        <a:p>
          <a:endParaRPr lang="pt-PT"/>
        </a:p>
      </dgm:t>
    </dgm:pt>
    <dgm:pt modelId="{7C51A292-D5FE-41B5-B912-C181E9C45E12}">
      <dgm:prSet phldrT="[Text]">
        <dgm:style>
          <a:lnRef idx="2">
            <a:schemeClr val="accent3">
              <a:shade val="15000"/>
            </a:schemeClr>
          </a:lnRef>
          <a:fillRef idx="1">
            <a:schemeClr val="accent3"/>
          </a:fillRef>
          <a:effectRef idx="0">
            <a:schemeClr val="accent3"/>
          </a:effectRef>
          <a:fontRef idx="minor">
            <a:schemeClr val="lt1"/>
          </a:fontRef>
        </dgm:style>
      </dgm:prSet>
      <dgm:spPr/>
      <dgm:t>
        <a:bodyPr/>
        <a:lstStyle/>
        <a:p>
          <a:r>
            <a:rPr lang="pt-PT" dirty="0" err="1"/>
            <a:t>Abundant</a:t>
          </a:r>
          <a:r>
            <a:rPr lang="pt-PT" dirty="0"/>
            <a:t> </a:t>
          </a:r>
          <a:r>
            <a:rPr lang="pt-PT" dirty="0" err="1"/>
            <a:t>water</a:t>
          </a:r>
          <a:r>
            <a:rPr lang="pt-PT" dirty="0"/>
            <a:t> </a:t>
          </a:r>
          <a:r>
            <a:rPr lang="pt-PT" dirty="0" err="1"/>
            <a:t>resources</a:t>
          </a:r>
          <a:r>
            <a:rPr lang="pt-PT" dirty="0"/>
            <a:t> </a:t>
          </a:r>
        </a:p>
      </dgm:t>
    </dgm:pt>
    <dgm:pt modelId="{E6FD0241-227A-4796-9408-D157CDF35AC7}" type="parTrans" cxnId="{74820C1C-3B68-4A86-A748-B0BF47297406}">
      <dgm:prSet/>
      <dgm:spPr/>
      <dgm:t>
        <a:bodyPr/>
        <a:lstStyle/>
        <a:p>
          <a:endParaRPr lang="pt-PT"/>
        </a:p>
      </dgm:t>
    </dgm:pt>
    <dgm:pt modelId="{6A44E900-34F9-4BB7-B846-B0CED67096ED}" type="sibTrans" cxnId="{74820C1C-3B68-4A86-A748-B0BF47297406}">
      <dgm:prSet/>
      <dgm:spPr/>
      <dgm:t>
        <a:bodyPr/>
        <a:lstStyle/>
        <a:p>
          <a:endParaRPr lang="pt-PT"/>
        </a:p>
      </dgm:t>
    </dgm:pt>
    <dgm:pt modelId="{A93930DA-0F66-4E04-BFCC-BFBA9221F69C}">
      <dgm:prSet phldrT="[Text]">
        <dgm:style>
          <a:lnRef idx="2">
            <a:schemeClr val="accent3">
              <a:shade val="15000"/>
            </a:schemeClr>
          </a:lnRef>
          <a:fillRef idx="1">
            <a:schemeClr val="accent3"/>
          </a:fillRef>
          <a:effectRef idx="0">
            <a:schemeClr val="accent3"/>
          </a:effectRef>
          <a:fontRef idx="minor">
            <a:schemeClr val="lt1"/>
          </a:fontRef>
        </dgm:style>
      </dgm:prSet>
      <dgm:spPr/>
      <dgm:t>
        <a:bodyPr/>
        <a:lstStyle/>
        <a:p>
          <a:r>
            <a:rPr lang="pt-PT" dirty="0" err="1"/>
            <a:t>Reduced</a:t>
          </a:r>
          <a:r>
            <a:rPr lang="pt-PT" dirty="0"/>
            <a:t> </a:t>
          </a:r>
          <a:r>
            <a:rPr lang="pt-PT" dirty="0" err="1"/>
            <a:t>impact</a:t>
          </a:r>
          <a:r>
            <a:rPr lang="pt-PT" dirty="0"/>
            <a:t> </a:t>
          </a:r>
          <a:r>
            <a:rPr lang="pt-PT" dirty="0" err="1"/>
            <a:t>of</a:t>
          </a:r>
          <a:r>
            <a:rPr lang="pt-PT" dirty="0"/>
            <a:t> </a:t>
          </a:r>
          <a:r>
            <a:rPr lang="pt-PT" dirty="0" err="1"/>
            <a:t>earthquakes</a:t>
          </a:r>
          <a:endParaRPr lang="pt-PT" dirty="0"/>
        </a:p>
      </dgm:t>
    </dgm:pt>
    <dgm:pt modelId="{458A565D-7F30-4C9D-8B1C-D15120169718}" type="parTrans" cxnId="{9FE7BCF6-95B0-4DA7-BBEA-DAC998DAA8B2}">
      <dgm:prSet/>
      <dgm:spPr/>
      <dgm:t>
        <a:bodyPr/>
        <a:lstStyle/>
        <a:p>
          <a:endParaRPr lang="pt-PT"/>
        </a:p>
      </dgm:t>
    </dgm:pt>
    <dgm:pt modelId="{F036FBC9-1827-41AA-9766-57F7047C0F1A}" type="sibTrans" cxnId="{9FE7BCF6-95B0-4DA7-BBEA-DAC998DAA8B2}">
      <dgm:prSet/>
      <dgm:spPr/>
      <dgm:t>
        <a:bodyPr/>
        <a:lstStyle/>
        <a:p>
          <a:endParaRPr lang="pt-PT"/>
        </a:p>
      </dgm:t>
    </dgm:pt>
    <dgm:pt modelId="{20561E01-7E07-4C0D-854A-0D5D425F6C42}" type="pres">
      <dgm:prSet presAssocID="{B803DD79-7FFA-43F9-AB4A-FA889D936230}" presName="Name0" presStyleCnt="0">
        <dgm:presLayoutVars>
          <dgm:chPref val="1"/>
          <dgm:dir/>
          <dgm:animOne val="branch"/>
          <dgm:animLvl val="lvl"/>
          <dgm:resizeHandles val="exact"/>
        </dgm:presLayoutVars>
      </dgm:prSet>
      <dgm:spPr/>
    </dgm:pt>
    <dgm:pt modelId="{1E8257AB-12BA-4404-8F8F-BAD12E32415E}" type="pres">
      <dgm:prSet presAssocID="{D0206D1E-D3ED-4446-9E2F-4E307044EFCC}" presName="root1" presStyleCnt="0"/>
      <dgm:spPr/>
    </dgm:pt>
    <dgm:pt modelId="{FDBFA8FC-EC08-4D48-9B0C-4C306A5CA145}" type="pres">
      <dgm:prSet presAssocID="{D0206D1E-D3ED-4446-9E2F-4E307044EFCC}" presName="LevelOneTextNode" presStyleLbl="node0" presStyleIdx="0" presStyleCnt="1" custAng="5400000" custScaleX="51642" custScaleY="38446" custLinFactX="-37836" custLinFactNeighborX="-100000" custLinFactNeighborY="-6474">
        <dgm:presLayoutVars>
          <dgm:chPref val="3"/>
        </dgm:presLayoutVars>
      </dgm:prSet>
      <dgm:spPr>
        <a:prstGeom prst="roundRect">
          <a:avLst/>
        </a:prstGeom>
      </dgm:spPr>
    </dgm:pt>
    <dgm:pt modelId="{BAF94B18-58FE-479F-BF60-1805C1B401C6}" type="pres">
      <dgm:prSet presAssocID="{D0206D1E-D3ED-4446-9E2F-4E307044EFCC}" presName="level2hierChild" presStyleCnt="0"/>
      <dgm:spPr/>
    </dgm:pt>
    <dgm:pt modelId="{9949EE1A-F0F3-4602-AAE8-0679CB59B8F6}" type="pres">
      <dgm:prSet presAssocID="{3F57D7A9-60DC-44CC-A741-D680449FAA53}" presName="conn2-1" presStyleLbl="parChTrans1D2" presStyleIdx="0" presStyleCnt="3"/>
      <dgm:spPr/>
    </dgm:pt>
    <dgm:pt modelId="{AE8766F6-4B57-40C0-8119-9725C3774074}" type="pres">
      <dgm:prSet presAssocID="{3F57D7A9-60DC-44CC-A741-D680449FAA53}" presName="connTx" presStyleLbl="parChTrans1D2" presStyleIdx="0" presStyleCnt="3"/>
      <dgm:spPr/>
    </dgm:pt>
    <dgm:pt modelId="{0B30AC7F-F8A4-4969-A4A1-9A155B2EA1ED}" type="pres">
      <dgm:prSet presAssocID="{BC42A679-182A-4104-8757-E9112D8B332B}" presName="root2" presStyleCnt="0"/>
      <dgm:spPr/>
    </dgm:pt>
    <dgm:pt modelId="{005D03AF-876E-4541-8776-C2A28A1B7054}" type="pres">
      <dgm:prSet presAssocID="{BC42A679-182A-4104-8757-E9112D8B332B}" presName="LevelTwoTextNode" presStyleLbl="node2" presStyleIdx="0" presStyleCnt="3" custScaleY="66063" custLinFactNeighborX="-4941" custLinFactNeighborY="-34375">
        <dgm:presLayoutVars>
          <dgm:chPref val="3"/>
        </dgm:presLayoutVars>
      </dgm:prSet>
      <dgm:spPr>
        <a:prstGeom prst="roundRect">
          <a:avLst/>
        </a:prstGeom>
      </dgm:spPr>
    </dgm:pt>
    <dgm:pt modelId="{746DDACF-4A13-4698-AC85-463B5E08204A}" type="pres">
      <dgm:prSet presAssocID="{BC42A679-182A-4104-8757-E9112D8B332B}" presName="level3hierChild" presStyleCnt="0"/>
      <dgm:spPr/>
    </dgm:pt>
    <dgm:pt modelId="{7B91BB57-E566-4D47-8D3E-E2A49760743E}" type="pres">
      <dgm:prSet presAssocID="{E6FD0241-227A-4796-9408-D157CDF35AC7}" presName="conn2-1" presStyleLbl="parChTrans1D2" presStyleIdx="1" presStyleCnt="3"/>
      <dgm:spPr/>
    </dgm:pt>
    <dgm:pt modelId="{87FF007B-1370-40BA-B5AB-79376F30FA7E}" type="pres">
      <dgm:prSet presAssocID="{E6FD0241-227A-4796-9408-D157CDF35AC7}" presName="connTx" presStyleLbl="parChTrans1D2" presStyleIdx="1" presStyleCnt="3"/>
      <dgm:spPr/>
    </dgm:pt>
    <dgm:pt modelId="{70D735C3-6E14-4F73-A9EE-CF3E6DDFE72C}" type="pres">
      <dgm:prSet presAssocID="{7C51A292-D5FE-41B5-B912-C181E9C45E12}" presName="root2" presStyleCnt="0"/>
      <dgm:spPr/>
    </dgm:pt>
    <dgm:pt modelId="{75AB2BED-6501-4845-8002-78284EEE0F1B}" type="pres">
      <dgm:prSet presAssocID="{7C51A292-D5FE-41B5-B912-C181E9C45E12}" presName="LevelTwoTextNode" presStyleLbl="node2" presStyleIdx="1" presStyleCnt="3" custScaleY="66063" custLinFactNeighborX="-4941" custLinFactNeighborY="-34375">
        <dgm:presLayoutVars>
          <dgm:chPref val="3"/>
        </dgm:presLayoutVars>
      </dgm:prSet>
      <dgm:spPr>
        <a:prstGeom prst="roundRect">
          <a:avLst/>
        </a:prstGeom>
      </dgm:spPr>
    </dgm:pt>
    <dgm:pt modelId="{62A9FEC7-44E9-44D2-B607-3CC144017EC4}" type="pres">
      <dgm:prSet presAssocID="{7C51A292-D5FE-41B5-B912-C181E9C45E12}" presName="level3hierChild" presStyleCnt="0"/>
      <dgm:spPr/>
    </dgm:pt>
    <dgm:pt modelId="{DBABAFB5-F63F-406B-8BE2-DFC75BB96E11}" type="pres">
      <dgm:prSet presAssocID="{458A565D-7F30-4C9D-8B1C-D15120169718}" presName="conn2-1" presStyleLbl="parChTrans1D2" presStyleIdx="2" presStyleCnt="3"/>
      <dgm:spPr/>
    </dgm:pt>
    <dgm:pt modelId="{7002BEE1-F2B3-447C-939B-7C3A6F38AAC4}" type="pres">
      <dgm:prSet presAssocID="{458A565D-7F30-4C9D-8B1C-D15120169718}" presName="connTx" presStyleLbl="parChTrans1D2" presStyleIdx="2" presStyleCnt="3"/>
      <dgm:spPr/>
    </dgm:pt>
    <dgm:pt modelId="{17A126FB-B3EC-4AE0-9F9E-4C6C9D764FB4}" type="pres">
      <dgm:prSet presAssocID="{A93930DA-0F66-4E04-BFCC-BFBA9221F69C}" presName="root2" presStyleCnt="0"/>
      <dgm:spPr/>
    </dgm:pt>
    <dgm:pt modelId="{A560FD74-6E20-4C55-AD55-0DCCFA186D55}" type="pres">
      <dgm:prSet presAssocID="{A93930DA-0F66-4E04-BFCC-BFBA9221F69C}" presName="LevelTwoTextNode" presStyleLbl="node2" presStyleIdx="2" presStyleCnt="3" custScaleY="66063" custLinFactNeighborX="-4941" custLinFactNeighborY="-34375">
        <dgm:presLayoutVars>
          <dgm:chPref val="3"/>
        </dgm:presLayoutVars>
      </dgm:prSet>
      <dgm:spPr>
        <a:prstGeom prst="roundRect">
          <a:avLst/>
        </a:prstGeom>
      </dgm:spPr>
    </dgm:pt>
    <dgm:pt modelId="{990631DD-8141-4BBC-82C5-4602019BD36C}" type="pres">
      <dgm:prSet presAssocID="{A93930DA-0F66-4E04-BFCC-BFBA9221F69C}" presName="level3hierChild" presStyleCnt="0"/>
      <dgm:spPr/>
    </dgm:pt>
  </dgm:ptLst>
  <dgm:cxnLst>
    <dgm:cxn modelId="{C489570B-C7AA-478F-8577-046472E8B9B7}" type="presOf" srcId="{A93930DA-0F66-4E04-BFCC-BFBA9221F69C}" destId="{A560FD74-6E20-4C55-AD55-0DCCFA186D55}" srcOrd="0" destOrd="0" presId="urn:microsoft.com/office/officeart/2008/layout/HorizontalMultiLevelHierarchy"/>
    <dgm:cxn modelId="{80FEC416-158F-4DA7-9838-20445FC2EAD4}" srcId="{B803DD79-7FFA-43F9-AB4A-FA889D936230}" destId="{D0206D1E-D3ED-4446-9E2F-4E307044EFCC}" srcOrd="0" destOrd="0" parTransId="{25E42584-E9DD-4053-AA5D-A86FA488282D}" sibTransId="{20347797-E942-4111-9D78-C6577F222AD8}"/>
    <dgm:cxn modelId="{74820C1C-3B68-4A86-A748-B0BF47297406}" srcId="{D0206D1E-D3ED-4446-9E2F-4E307044EFCC}" destId="{7C51A292-D5FE-41B5-B912-C181E9C45E12}" srcOrd="1" destOrd="0" parTransId="{E6FD0241-227A-4796-9408-D157CDF35AC7}" sibTransId="{6A44E900-34F9-4BB7-B846-B0CED67096ED}"/>
    <dgm:cxn modelId="{7856DE41-89CF-4E87-BF88-B972422F89D4}" type="presOf" srcId="{BC42A679-182A-4104-8757-E9112D8B332B}" destId="{005D03AF-876E-4541-8776-C2A28A1B7054}" srcOrd="0" destOrd="0" presId="urn:microsoft.com/office/officeart/2008/layout/HorizontalMultiLevelHierarchy"/>
    <dgm:cxn modelId="{99155562-9965-4016-AA79-C1242D50FD9B}" type="presOf" srcId="{458A565D-7F30-4C9D-8B1C-D15120169718}" destId="{7002BEE1-F2B3-447C-939B-7C3A6F38AAC4}" srcOrd="1" destOrd="0" presId="urn:microsoft.com/office/officeart/2008/layout/HorizontalMultiLevelHierarchy"/>
    <dgm:cxn modelId="{3200A966-1948-4A88-ACFA-ABBB9F1988B9}" type="presOf" srcId="{D0206D1E-D3ED-4446-9E2F-4E307044EFCC}" destId="{FDBFA8FC-EC08-4D48-9B0C-4C306A5CA145}" srcOrd="0" destOrd="0" presId="urn:microsoft.com/office/officeart/2008/layout/HorizontalMultiLevelHierarchy"/>
    <dgm:cxn modelId="{8BE02859-7848-492D-8213-12946EB6B835}" type="presOf" srcId="{458A565D-7F30-4C9D-8B1C-D15120169718}" destId="{DBABAFB5-F63F-406B-8BE2-DFC75BB96E11}" srcOrd="0" destOrd="0" presId="urn:microsoft.com/office/officeart/2008/layout/HorizontalMultiLevelHierarchy"/>
    <dgm:cxn modelId="{92A07980-D24F-4781-94CF-DB5AAB80FA3F}" type="presOf" srcId="{E6FD0241-227A-4796-9408-D157CDF35AC7}" destId="{7B91BB57-E566-4D47-8D3E-E2A49760743E}" srcOrd="0" destOrd="0" presId="urn:microsoft.com/office/officeart/2008/layout/HorizontalMultiLevelHierarchy"/>
    <dgm:cxn modelId="{2D132EAE-4197-4D79-8EB8-A73061CE4BAE}" type="presOf" srcId="{B803DD79-7FFA-43F9-AB4A-FA889D936230}" destId="{20561E01-7E07-4C0D-854A-0D5D425F6C42}" srcOrd="0" destOrd="0" presId="urn:microsoft.com/office/officeart/2008/layout/HorizontalMultiLevelHierarchy"/>
    <dgm:cxn modelId="{5F98B6CD-EAD6-4313-AFF6-3490E4C240DD}" type="presOf" srcId="{3F57D7A9-60DC-44CC-A741-D680449FAA53}" destId="{9949EE1A-F0F3-4602-AAE8-0679CB59B8F6}" srcOrd="0" destOrd="0" presId="urn:microsoft.com/office/officeart/2008/layout/HorizontalMultiLevelHierarchy"/>
    <dgm:cxn modelId="{D8BEA5D2-0326-4B7E-8F3B-9641D7A289EF}" type="presOf" srcId="{7C51A292-D5FE-41B5-B912-C181E9C45E12}" destId="{75AB2BED-6501-4845-8002-78284EEE0F1B}" srcOrd="0" destOrd="0" presId="urn:microsoft.com/office/officeart/2008/layout/HorizontalMultiLevelHierarchy"/>
    <dgm:cxn modelId="{2A4673D7-5580-4551-AFCE-BED723EBED6A}" srcId="{D0206D1E-D3ED-4446-9E2F-4E307044EFCC}" destId="{BC42A679-182A-4104-8757-E9112D8B332B}" srcOrd="0" destOrd="0" parTransId="{3F57D7A9-60DC-44CC-A741-D680449FAA53}" sibTransId="{FAD49023-431E-4EDA-A1FC-6F7544A04813}"/>
    <dgm:cxn modelId="{4DC0E9E7-82C5-4E63-B851-9FB6BC35D9D1}" type="presOf" srcId="{3F57D7A9-60DC-44CC-A741-D680449FAA53}" destId="{AE8766F6-4B57-40C0-8119-9725C3774074}" srcOrd="1" destOrd="0" presId="urn:microsoft.com/office/officeart/2008/layout/HorizontalMultiLevelHierarchy"/>
    <dgm:cxn modelId="{3B6A2FF3-F73D-48D8-9639-3B9077B97FD0}" type="presOf" srcId="{E6FD0241-227A-4796-9408-D157CDF35AC7}" destId="{87FF007B-1370-40BA-B5AB-79376F30FA7E}" srcOrd="1" destOrd="0" presId="urn:microsoft.com/office/officeart/2008/layout/HorizontalMultiLevelHierarchy"/>
    <dgm:cxn modelId="{9FE7BCF6-95B0-4DA7-BBEA-DAC998DAA8B2}" srcId="{D0206D1E-D3ED-4446-9E2F-4E307044EFCC}" destId="{A93930DA-0F66-4E04-BFCC-BFBA9221F69C}" srcOrd="2" destOrd="0" parTransId="{458A565D-7F30-4C9D-8B1C-D15120169718}" sibTransId="{F036FBC9-1827-41AA-9766-57F7047C0F1A}"/>
    <dgm:cxn modelId="{9A466261-3C0A-4049-AE3C-8BA7F9D03C0A}" type="presParOf" srcId="{20561E01-7E07-4C0D-854A-0D5D425F6C42}" destId="{1E8257AB-12BA-4404-8F8F-BAD12E32415E}" srcOrd="0" destOrd="0" presId="urn:microsoft.com/office/officeart/2008/layout/HorizontalMultiLevelHierarchy"/>
    <dgm:cxn modelId="{710761C5-D074-4706-A89F-7376B6CF8200}" type="presParOf" srcId="{1E8257AB-12BA-4404-8F8F-BAD12E32415E}" destId="{FDBFA8FC-EC08-4D48-9B0C-4C306A5CA145}" srcOrd="0" destOrd="0" presId="urn:microsoft.com/office/officeart/2008/layout/HorizontalMultiLevelHierarchy"/>
    <dgm:cxn modelId="{9E73D8E3-774C-4C0C-8A63-005469ED3FBB}" type="presParOf" srcId="{1E8257AB-12BA-4404-8F8F-BAD12E32415E}" destId="{BAF94B18-58FE-479F-BF60-1805C1B401C6}" srcOrd="1" destOrd="0" presId="urn:microsoft.com/office/officeart/2008/layout/HorizontalMultiLevelHierarchy"/>
    <dgm:cxn modelId="{F5079F36-FFF3-4B50-834C-0C012314F44A}" type="presParOf" srcId="{BAF94B18-58FE-479F-BF60-1805C1B401C6}" destId="{9949EE1A-F0F3-4602-AAE8-0679CB59B8F6}" srcOrd="0" destOrd="0" presId="urn:microsoft.com/office/officeart/2008/layout/HorizontalMultiLevelHierarchy"/>
    <dgm:cxn modelId="{8DC64C25-CA13-49BE-B604-82204C4FC859}" type="presParOf" srcId="{9949EE1A-F0F3-4602-AAE8-0679CB59B8F6}" destId="{AE8766F6-4B57-40C0-8119-9725C3774074}" srcOrd="0" destOrd="0" presId="urn:microsoft.com/office/officeart/2008/layout/HorizontalMultiLevelHierarchy"/>
    <dgm:cxn modelId="{86A12D03-7460-4024-B0F6-96E6F63721FE}" type="presParOf" srcId="{BAF94B18-58FE-479F-BF60-1805C1B401C6}" destId="{0B30AC7F-F8A4-4969-A4A1-9A155B2EA1ED}" srcOrd="1" destOrd="0" presId="urn:microsoft.com/office/officeart/2008/layout/HorizontalMultiLevelHierarchy"/>
    <dgm:cxn modelId="{70DFDC34-A722-4248-ABBA-442CB7F2F16D}" type="presParOf" srcId="{0B30AC7F-F8A4-4969-A4A1-9A155B2EA1ED}" destId="{005D03AF-876E-4541-8776-C2A28A1B7054}" srcOrd="0" destOrd="0" presId="urn:microsoft.com/office/officeart/2008/layout/HorizontalMultiLevelHierarchy"/>
    <dgm:cxn modelId="{140DB956-4202-4D2E-93DB-4E058EB7EBA2}" type="presParOf" srcId="{0B30AC7F-F8A4-4969-A4A1-9A155B2EA1ED}" destId="{746DDACF-4A13-4698-AC85-463B5E08204A}" srcOrd="1" destOrd="0" presId="urn:microsoft.com/office/officeart/2008/layout/HorizontalMultiLevelHierarchy"/>
    <dgm:cxn modelId="{961D1D8C-BD13-4C0F-928E-466A58095248}" type="presParOf" srcId="{BAF94B18-58FE-479F-BF60-1805C1B401C6}" destId="{7B91BB57-E566-4D47-8D3E-E2A49760743E}" srcOrd="2" destOrd="0" presId="urn:microsoft.com/office/officeart/2008/layout/HorizontalMultiLevelHierarchy"/>
    <dgm:cxn modelId="{699E680B-C381-415E-BD2D-66A70E681DCE}" type="presParOf" srcId="{7B91BB57-E566-4D47-8D3E-E2A49760743E}" destId="{87FF007B-1370-40BA-B5AB-79376F30FA7E}" srcOrd="0" destOrd="0" presId="urn:microsoft.com/office/officeart/2008/layout/HorizontalMultiLevelHierarchy"/>
    <dgm:cxn modelId="{2502C9CF-563B-4CE0-8E5B-7B5FC785A702}" type="presParOf" srcId="{BAF94B18-58FE-479F-BF60-1805C1B401C6}" destId="{70D735C3-6E14-4F73-A9EE-CF3E6DDFE72C}" srcOrd="3" destOrd="0" presId="urn:microsoft.com/office/officeart/2008/layout/HorizontalMultiLevelHierarchy"/>
    <dgm:cxn modelId="{EA08D57E-7CAF-437E-B281-8DC1BBBEE2B4}" type="presParOf" srcId="{70D735C3-6E14-4F73-A9EE-CF3E6DDFE72C}" destId="{75AB2BED-6501-4845-8002-78284EEE0F1B}" srcOrd="0" destOrd="0" presId="urn:microsoft.com/office/officeart/2008/layout/HorizontalMultiLevelHierarchy"/>
    <dgm:cxn modelId="{882C60F8-D050-43B7-A728-01937D0C0FF1}" type="presParOf" srcId="{70D735C3-6E14-4F73-A9EE-CF3E6DDFE72C}" destId="{62A9FEC7-44E9-44D2-B607-3CC144017EC4}" srcOrd="1" destOrd="0" presId="urn:microsoft.com/office/officeart/2008/layout/HorizontalMultiLevelHierarchy"/>
    <dgm:cxn modelId="{5310FFD6-3111-4CE0-9655-4C95F8B65ABF}" type="presParOf" srcId="{BAF94B18-58FE-479F-BF60-1805C1B401C6}" destId="{DBABAFB5-F63F-406B-8BE2-DFC75BB96E11}" srcOrd="4" destOrd="0" presId="urn:microsoft.com/office/officeart/2008/layout/HorizontalMultiLevelHierarchy"/>
    <dgm:cxn modelId="{340BA5CF-4A76-4150-89BD-CAEB4173E55B}" type="presParOf" srcId="{DBABAFB5-F63F-406B-8BE2-DFC75BB96E11}" destId="{7002BEE1-F2B3-447C-939B-7C3A6F38AAC4}" srcOrd="0" destOrd="0" presId="urn:microsoft.com/office/officeart/2008/layout/HorizontalMultiLevelHierarchy"/>
    <dgm:cxn modelId="{70E34B2D-118C-417B-A541-71FDD945615F}" type="presParOf" srcId="{BAF94B18-58FE-479F-BF60-1805C1B401C6}" destId="{17A126FB-B3EC-4AE0-9F9E-4C6C9D764FB4}" srcOrd="5" destOrd="0" presId="urn:microsoft.com/office/officeart/2008/layout/HorizontalMultiLevelHierarchy"/>
    <dgm:cxn modelId="{0ABD1956-04D1-4CC7-9192-343EFD3EA1B8}" type="presParOf" srcId="{17A126FB-B3EC-4AE0-9F9E-4C6C9D764FB4}" destId="{A560FD74-6E20-4C55-AD55-0DCCFA186D55}" srcOrd="0" destOrd="0" presId="urn:microsoft.com/office/officeart/2008/layout/HorizontalMultiLevelHierarchy"/>
    <dgm:cxn modelId="{7942E8DA-9503-4409-9C86-EB3F58926EC3}" type="presParOf" srcId="{17A126FB-B3EC-4AE0-9F9E-4C6C9D764FB4}" destId="{990631DD-8141-4BBC-82C5-4602019BD36C}" srcOrd="1" destOrd="0" presId="urn:microsoft.com/office/officeart/2008/layout/HorizontalMultiLevelHierarchy"/>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55ABD8-94F7-438E-87CB-558FBBD2ECED}">
      <dsp:nvSpPr>
        <dsp:cNvPr id="0" name=""/>
        <dsp:cNvSpPr/>
      </dsp:nvSpPr>
      <dsp:spPr>
        <a:xfrm>
          <a:off x="1762" y="1269608"/>
          <a:ext cx="770473" cy="613970"/>
        </a:xfrm>
        <a:prstGeom prst="roundRect">
          <a:avLst>
            <a:gd name="adj" fmla="val 10000"/>
          </a:avLst>
        </a:prstGeom>
        <a:solidFill>
          <a:schemeClr val="accent3">
            <a:hueOff val="0"/>
            <a:satOff val="0"/>
            <a:lumOff val="0"/>
            <a:alphaOff val="0"/>
          </a:schemeClr>
        </a:solidFill>
        <a:ln w="25400"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de-DE" sz="900" kern="1200"/>
            <a:t>Cold Water injection (10degree)</a:t>
          </a:r>
          <a:endParaRPr lang="en-US" sz="900" kern="1200"/>
        </a:p>
      </dsp:txBody>
      <dsp:txXfrm>
        <a:off x="19745" y="1287591"/>
        <a:ext cx="734507" cy="578004"/>
      </dsp:txXfrm>
    </dsp:sp>
    <dsp:sp modelId="{6369B470-80C5-46B7-B8F2-A0419284A40E}">
      <dsp:nvSpPr>
        <dsp:cNvPr id="0" name=""/>
        <dsp:cNvSpPr/>
      </dsp:nvSpPr>
      <dsp:spPr>
        <a:xfrm>
          <a:off x="849282" y="1481054"/>
          <a:ext cx="163340" cy="19107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849282" y="1519269"/>
        <a:ext cx="114338" cy="114647"/>
      </dsp:txXfrm>
    </dsp:sp>
    <dsp:sp modelId="{71495061-0B2B-4934-A56E-77EF94E4BE71}">
      <dsp:nvSpPr>
        <dsp:cNvPr id="0" name=""/>
        <dsp:cNvSpPr/>
      </dsp:nvSpPr>
      <dsp:spPr>
        <a:xfrm>
          <a:off x="1080424" y="1269608"/>
          <a:ext cx="770473" cy="613970"/>
        </a:xfrm>
        <a:prstGeom prst="roundRect">
          <a:avLst>
            <a:gd name="adj" fmla="val 10000"/>
          </a:avLst>
        </a:prstGeom>
        <a:solidFill>
          <a:schemeClr val="accent3">
            <a:hueOff val="0"/>
            <a:satOff val="0"/>
            <a:lumOff val="0"/>
            <a:alphaOff val="0"/>
          </a:schemeClr>
        </a:solidFill>
        <a:ln w="25400"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de-DE" sz="900" kern="1200"/>
            <a:t>Natural Rock Formation </a:t>
          </a:r>
        </a:p>
        <a:p>
          <a:pPr marL="0" lvl="0" indent="0" algn="ctr" defTabSz="400050">
            <a:lnSpc>
              <a:spcPct val="90000"/>
            </a:lnSpc>
            <a:spcBef>
              <a:spcPct val="0"/>
            </a:spcBef>
            <a:spcAft>
              <a:spcPct val="35000"/>
            </a:spcAft>
            <a:buNone/>
          </a:pPr>
          <a:r>
            <a:rPr lang="de-DE" sz="900" kern="1200"/>
            <a:t>(140degree-188degree) </a:t>
          </a:r>
          <a:endParaRPr lang="en-US" sz="900" kern="1200"/>
        </a:p>
      </dsp:txBody>
      <dsp:txXfrm>
        <a:off x="1098407" y="1287591"/>
        <a:ext cx="734507" cy="578004"/>
      </dsp:txXfrm>
    </dsp:sp>
    <dsp:sp modelId="{5F50D4BE-3AC5-4F1C-BD24-FA6B747C5AF1}">
      <dsp:nvSpPr>
        <dsp:cNvPr id="0" name=""/>
        <dsp:cNvSpPr/>
      </dsp:nvSpPr>
      <dsp:spPr>
        <a:xfrm>
          <a:off x="1927945" y="1481054"/>
          <a:ext cx="163340" cy="19107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927945" y="1519269"/>
        <a:ext cx="114338" cy="114647"/>
      </dsp:txXfrm>
    </dsp:sp>
    <dsp:sp modelId="{5F2ABD88-8337-45A9-8A8E-157CD325FAB3}">
      <dsp:nvSpPr>
        <dsp:cNvPr id="0" name=""/>
        <dsp:cNvSpPr/>
      </dsp:nvSpPr>
      <dsp:spPr>
        <a:xfrm>
          <a:off x="2159087" y="1269608"/>
          <a:ext cx="770473" cy="613970"/>
        </a:xfrm>
        <a:prstGeom prst="roundRect">
          <a:avLst>
            <a:gd name="adj" fmla="val 10000"/>
          </a:avLst>
        </a:prstGeom>
        <a:solidFill>
          <a:schemeClr val="accent3">
            <a:hueOff val="0"/>
            <a:satOff val="0"/>
            <a:lumOff val="0"/>
            <a:alphaOff val="0"/>
          </a:schemeClr>
        </a:solidFill>
        <a:ln w="25400"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de-DE" sz="900" kern="1200"/>
            <a:t>Heated Water </a:t>
          </a:r>
          <a:endParaRPr lang="en-US" sz="900" kern="1200"/>
        </a:p>
      </dsp:txBody>
      <dsp:txXfrm>
        <a:off x="2177070" y="1287591"/>
        <a:ext cx="734507" cy="578004"/>
      </dsp:txXfrm>
    </dsp:sp>
    <dsp:sp modelId="{9C72128F-D7BE-459F-8B4D-417EDC08D50E}">
      <dsp:nvSpPr>
        <dsp:cNvPr id="0" name=""/>
        <dsp:cNvSpPr/>
      </dsp:nvSpPr>
      <dsp:spPr>
        <a:xfrm>
          <a:off x="3006607" y="1481054"/>
          <a:ext cx="163340" cy="19107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006607" y="1519269"/>
        <a:ext cx="114338" cy="114647"/>
      </dsp:txXfrm>
    </dsp:sp>
    <dsp:sp modelId="{7F7595FE-AF82-40C9-B9F6-D0089CB06B92}">
      <dsp:nvSpPr>
        <dsp:cNvPr id="0" name=""/>
        <dsp:cNvSpPr/>
      </dsp:nvSpPr>
      <dsp:spPr>
        <a:xfrm>
          <a:off x="3237749" y="1269608"/>
          <a:ext cx="770473" cy="613970"/>
        </a:xfrm>
        <a:prstGeom prst="roundRect">
          <a:avLst>
            <a:gd name="adj" fmla="val 10000"/>
          </a:avLst>
        </a:prstGeom>
        <a:solidFill>
          <a:schemeClr val="accent3">
            <a:hueOff val="0"/>
            <a:satOff val="0"/>
            <a:lumOff val="0"/>
            <a:alphaOff val="0"/>
          </a:schemeClr>
        </a:solidFill>
        <a:ln w="25400"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de-DE" sz="900" kern="1200"/>
            <a:t>Slow Cooling of the rocks over time</a:t>
          </a:r>
          <a:endParaRPr lang="en-US" sz="900" kern="1200"/>
        </a:p>
      </dsp:txBody>
      <dsp:txXfrm>
        <a:off x="3255732" y="1287591"/>
        <a:ext cx="734507" cy="5780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79C52-03F2-A440-9517-7D824884D5BC}">
      <dsp:nvSpPr>
        <dsp:cNvPr id="0" name=""/>
        <dsp:cNvSpPr/>
      </dsp:nvSpPr>
      <dsp:spPr>
        <a:xfrm>
          <a:off x="2259" y="9282"/>
          <a:ext cx="1939290" cy="4320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effectLst/>
              <a:latin typeface="Arial" panose="020B0604020202020204" pitchFamily="34" charset="0"/>
              <a:ea typeface="Aptos" panose="020B0004020202020204" pitchFamily="34" charset="0"/>
              <a:cs typeface="Arial" panose="020B0604020202020204" pitchFamily="34" charset="0"/>
            </a:rPr>
            <a:t>Water Input</a:t>
          </a:r>
          <a:endParaRPr lang="pt-PT" sz="1200" kern="1200">
            <a:latin typeface="Arial" panose="020B0604020202020204" pitchFamily="34" charset="0"/>
            <a:cs typeface="Arial" panose="020B0604020202020204" pitchFamily="34" charset="0"/>
          </a:endParaRPr>
        </a:p>
      </dsp:txBody>
      <dsp:txXfrm>
        <a:off x="2259" y="9282"/>
        <a:ext cx="1939290" cy="288000"/>
      </dsp:txXfrm>
    </dsp:sp>
    <dsp:sp modelId="{4EB3B2D5-D23D-4D4F-98A0-62C1AA9B4471}">
      <dsp:nvSpPr>
        <dsp:cNvPr id="0" name=""/>
        <dsp:cNvSpPr/>
      </dsp:nvSpPr>
      <dsp:spPr>
        <a:xfrm>
          <a:off x="399463" y="297282"/>
          <a:ext cx="1939290" cy="57600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effectLst/>
              <a:latin typeface="Arial" panose="020B0604020202020204" pitchFamily="34" charset="0"/>
              <a:ea typeface="Aptos" panose="020B0004020202020204" pitchFamily="34" charset="0"/>
              <a:cs typeface="Arial" panose="020B0604020202020204" pitchFamily="34" charset="0"/>
            </a:rPr>
            <a:t>10°C to maximize thermal gradient</a:t>
          </a:r>
          <a:endParaRPr lang="pt-PT" sz="1200" kern="1200">
            <a:latin typeface="Arial" panose="020B0604020202020204" pitchFamily="34" charset="0"/>
            <a:cs typeface="Arial" panose="020B0604020202020204" pitchFamily="34" charset="0"/>
          </a:endParaRPr>
        </a:p>
      </dsp:txBody>
      <dsp:txXfrm>
        <a:off x="416333" y="314152"/>
        <a:ext cx="1905550" cy="542260"/>
      </dsp:txXfrm>
    </dsp:sp>
    <dsp:sp modelId="{C1B06386-BCCB-E04F-AD1D-1A95D826F3FF}">
      <dsp:nvSpPr>
        <dsp:cNvPr id="0" name=""/>
        <dsp:cNvSpPr/>
      </dsp:nvSpPr>
      <dsp:spPr>
        <a:xfrm>
          <a:off x="2235539" y="-88131"/>
          <a:ext cx="623257" cy="48282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pt-PT" sz="1200" kern="1200">
            <a:latin typeface="Arial" panose="020B0604020202020204" pitchFamily="34" charset="0"/>
            <a:cs typeface="Arial" panose="020B0604020202020204" pitchFamily="34" charset="0"/>
          </a:endParaRPr>
        </a:p>
      </dsp:txBody>
      <dsp:txXfrm>
        <a:off x="2235539" y="8434"/>
        <a:ext cx="478409" cy="289697"/>
      </dsp:txXfrm>
    </dsp:sp>
    <dsp:sp modelId="{E791FDE8-56CA-2C4F-802D-7EE75D9B984D}">
      <dsp:nvSpPr>
        <dsp:cNvPr id="0" name=""/>
        <dsp:cNvSpPr/>
      </dsp:nvSpPr>
      <dsp:spPr>
        <a:xfrm>
          <a:off x="3117507" y="9282"/>
          <a:ext cx="1939290" cy="4320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effectLst/>
              <a:latin typeface="Arial" panose="020B0604020202020204" pitchFamily="34" charset="0"/>
              <a:ea typeface="Aptos" panose="020B0004020202020204" pitchFamily="34" charset="0"/>
              <a:cs typeface="Arial" panose="020B0604020202020204" pitchFamily="34" charset="0"/>
            </a:rPr>
            <a:t>Water Output</a:t>
          </a:r>
          <a:endParaRPr lang="pt-PT" sz="1200" kern="1200">
            <a:latin typeface="Arial" panose="020B0604020202020204" pitchFamily="34" charset="0"/>
            <a:cs typeface="Arial" panose="020B0604020202020204" pitchFamily="34" charset="0"/>
          </a:endParaRPr>
        </a:p>
      </dsp:txBody>
      <dsp:txXfrm>
        <a:off x="3117507" y="9282"/>
        <a:ext cx="1939290" cy="288000"/>
      </dsp:txXfrm>
    </dsp:sp>
    <dsp:sp modelId="{91B8F265-FDA4-7447-8208-D3A21AEC3068}">
      <dsp:nvSpPr>
        <dsp:cNvPr id="0" name=""/>
        <dsp:cNvSpPr/>
      </dsp:nvSpPr>
      <dsp:spPr>
        <a:xfrm>
          <a:off x="3514712" y="297282"/>
          <a:ext cx="1939290" cy="57600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a:effectLst/>
              <a:latin typeface="Arial" panose="020B0604020202020204" pitchFamily="34" charset="0"/>
              <a:ea typeface="Aptos" panose="020B0004020202020204" pitchFamily="34" charset="0"/>
              <a:cs typeface="Arial" panose="020B0604020202020204" pitchFamily="34" charset="0"/>
            </a:rPr>
            <a:t>Decreases from 135°C to 111°C over 20 years</a:t>
          </a:r>
          <a:endParaRPr lang="pt-PT" sz="1200" kern="1200">
            <a:latin typeface="Arial" panose="020B0604020202020204" pitchFamily="34" charset="0"/>
            <a:cs typeface="Arial" panose="020B0604020202020204" pitchFamily="34" charset="0"/>
          </a:endParaRPr>
        </a:p>
      </dsp:txBody>
      <dsp:txXfrm>
        <a:off x="3531582" y="314152"/>
        <a:ext cx="1905550" cy="5422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94B08-D8E9-2A48-ABAD-71BF059E8441}">
      <dsp:nvSpPr>
        <dsp:cNvPr id="0" name=""/>
        <dsp:cNvSpPr/>
      </dsp:nvSpPr>
      <dsp:spPr>
        <a:xfrm>
          <a:off x="0" y="19265"/>
          <a:ext cx="3401227" cy="44042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kern="1200">
              <a:effectLst/>
              <a:latin typeface="Arial" panose="020B0604020202020204" pitchFamily="34" charset="0"/>
              <a:ea typeface="Aptos" panose="020B0004020202020204" pitchFamily="34" charset="0"/>
              <a:cs typeface="Arial" panose="020B0604020202020204" pitchFamily="34" charset="0"/>
            </a:rPr>
            <a:t>Recovery Percentage of 65%</a:t>
          </a:r>
          <a:endParaRPr lang="pt-PT" sz="1200" kern="1200"/>
        </a:p>
      </dsp:txBody>
      <dsp:txXfrm>
        <a:off x="0" y="19265"/>
        <a:ext cx="3401227" cy="293615"/>
      </dsp:txXfrm>
    </dsp:sp>
    <dsp:sp modelId="{8CF91BD4-EEDB-A542-830C-4509C6A53BF0}">
      <dsp:nvSpPr>
        <dsp:cNvPr id="0" name=""/>
        <dsp:cNvSpPr/>
      </dsp:nvSpPr>
      <dsp:spPr>
        <a:xfrm>
          <a:off x="696637" y="312881"/>
          <a:ext cx="3401227" cy="51840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a:effectLst/>
              <a:latin typeface="Arial" panose="020B0604020202020204" pitchFamily="34" charset="0"/>
              <a:ea typeface="Aptos" panose="020B0004020202020204" pitchFamily="34" charset="0"/>
              <a:cs typeface="Arial" panose="020B0604020202020204" pitchFamily="34" charset="0"/>
            </a:rPr>
            <a:t>Based on the amount of injected fluid that is successfully extracted from the reservoir</a:t>
          </a:r>
          <a:endParaRPr lang="pt-PT" sz="1200" kern="1200"/>
        </a:p>
      </dsp:txBody>
      <dsp:txXfrm>
        <a:off x="711820" y="328064"/>
        <a:ext cx="3370861" cy="488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81E94-5DD5-744C-8992-3F04EB53BDD7}">
      <dsp:nvSpPr>
        <dsp:cNvPr id="0" name=""/>
        <dsp:cNvSpPr/>
      </dsp:nvSpPr>
      <dsp:spPr>
        <a:xfrm>
          <a:off x="0" y="9260"/>
          <a:ext cx="3161636" cy="4752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kern="1200">
              <a:effectLst/>
              <a:latin typeface="Arial" panose="020B0604020202020204" pitchFamily="34" charset="0"/>
              <a:ea typeface="Aptos" panose="020B0004020202020204" pitchFamily="34" charset="0"/>
              <a:cs typeface="Arial" panose="020B0604020202020204" pitchFamily="34" charset="0"/>
            </a:rPr>
            <a:t>Initial vs. Long-term Output</a:t>
          </a:r>
          <a:endParaRPr lang="pt-PT" sz="1200" kern="1200"/>
        </a:p>
      </dsp:txBody>
      <dsp:txXfrm>
        <a:off x="0" y="9260"/>
        <a:ext cx="3161636" cy="316800"/>
      </dsp:txXfrm>
    </dsp:sp>
    <dsp:sp modelId="{159320E0-E023-4E42-976F-9BDEBAE1221F}">
      <dsp:nvSpPr>
        <dsp:cNvPr id="0" name=""/>
        <dsp:cNvSpPr/>
      </dsp:nvSpPr>
      <dsp:spPr>
        <a:xfrm>
          <a:off x="647564" y="326060"/>
          <a:ext cx="3161636" cy="63360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a:effectLst/>
              <a:latin typeface="Arial" panose="020B0604020202020204" pitchFamily="34" charset="0"/>
              <a:ea typeface="Aptos" panose="020B0004020202020204" pitchFamily="34" charset="0"/>
              <a:cs typeface="Arial" panose="020B0604020202020204" pitchFamily="34" charset="0"/>
            </a:rPr>
            <a:t>Demonstrates a decline in heat output, impacting long-term sustainability</a:t>
          </a:r>
          <a:endParaRPr lang="pt-PT" sz="1200" kern="1200"/>
        </a:p>
      </dsp:txBody>
      <dsp:txXfrm>
        <a:off x="666122" y="344618"/>
        <a:ext cx="3124520" cy="5964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BAFB5-F63F-406B-8BE2-DFC75BB96E11}">
      <dsp:nvSpPr>
        <dsp:cNvPr id="0" name=""/>
        <dsp:cNvSpPr/>
      </dsp:nvSpPr>
      <dsp:spPr>
        <a:xfrm>
          <a:off x="804697" y="1118985"/>
          <a:ext cx="914541" cy="443334"/>
        </a:xfrm>
        <a:custGeom>
          <a:avLst/>
          <a:gdLst/>
          <a:ahLst/>
          <a:cxnLst/>
          <a:rect l="0" t="0" r="0" b="0"/>
          <a:pathLst>
            <a:path>
              <a:moveTo>
                <a:pt x="0" y="0"/>
              </a:moveTo>
              <a:lnTo>
                <a:pt x="457270" y="0"/>
              </a:lnTo>
              <a:lnTo>
                <a:pt x="457270" y="443334"/>
              </a:lnTo>
              <a:lnTo>
                <a:pt x="914541" y="443334"/>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PT" sz="500" kern="1200"/>
        </a:p>
      </dsp:txBody>
      <dsp:txXfrm>
        <a:off x="1236559" y="1315244"/>
        <a:ext cx="50816" cy="50816"/>
      </dsp:txXfrm>
    </dsp:sp>
    <dsp:sp modelId="{7B91BB57-E566-4D47-8D3E-E2A49760743E}">
      <dsp:nvSpPr>
        <dsp:cNvPr id="0" name=""/>
        <dsp:cNvSpPr/>
      </dsp:nvSpPr>
      <dsp:spPr>
        <a:xfrm>
          <a:off x="804697" y="1071793"/>
          <a:ext cx="914541" cy="91440"/>
        </a:xfrm>
        <a:custGeom>
          <a:avLst/>
          <a:gdLst/>
          <a:ahLst/>
          <a:cxnLst/>
          <a:rect l="0" t="0" r="0" b="0"/>
          <a:pathLst>
            <a:path>
              <a:moveTo>
                <a:pt x="0" y="47191"/>
              </a:moveTo>
              <a:lnTo>
                <a:pt x="457270" y="47191"/>
              </a:lnTo>
              <a:lnTo>
                <a:pt x="457270" y="45720"/>
              </a:lnTo>
              <a:lnTo>
                <a:pt x="914541" y="4572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PT" sz="500" kern="1200"/>
        </a:p>
      </dsp:txBody>
      <dsp:txXfrm>
        <a:off x="1239104" y="1094649"/>
        <a:ext cx="45727" cy="45727"/>
      </dsp:txXfrm>
    </dsp:sp>
    <dsp:sp modelId="{9949EE1A-F0F3-4602-AAE8-0679CB59B8F6}">
      <dsp:nvSpPr>
        <dsp:cNvPr id="0" name=""/>
        <dsp:cNvSpPr/>
      </dsp:nvSpPr>
      <dsp:spPr>
        <a:xfrm>
          <a:off x="804697" y="672706"/>
          <a:ext cx="914541" cy="446278"/>
        </a:xfrm>
        <a:custGeom>
          <a:avLst/>
          <a:gdLst/>
          <a:ahLst/>
          <a:cxnLst/>
          <a:rect l="0" t="0" r="0" b="0"/>
          <a:pathLst>
            <a:path>
              <a:moveTo>
                <a:pt x="0" y="446278"/>
              </a:moveTo>
              <a:lnTo>
                <a:pt x="457270" y="446278"/>
              </a:lnTo>
              <a:lnTo>
                <a:pt x="457270" y="0"/>
              </a:lnTo>
              <a:lnTo>
                <a:pt x="914541" y="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PT" sz="500" kern="1200"/>
        </a:p>
      </dsp:txBody>
      <dsp:txXfrm>
        <a:off x="1236527" y="870405"/>
        <a:ext cx="50881" cy="50881"/>
      </dsp:txXfrm>
    </dsp:sp>
    <dsp:sp modelId="{FDBFA8FC-EC08-4D48-9B0C-4C306A5CA145}">
      <dsp:nvSpPr>
        <dsp:cNvPr id="0" name=""/>
        <dsp:cNvSpPr/>
      </dsp:nvSpPr>
      <dsp:spPr>
        <a:xfrm>
          <a:off x="184378" y="992859"/>
          <a:ext cx="988386" cy="252250"/>
        </a:xfrm>
        <a:prstGeom prst="roundRect">
          <a:avLst/>
        </a:prstGeom>
        <a:solidFill>
          <a:schemeClr val="accent3"/>
        </a:solidFill>
        <a:ln w="25400" cap="flat" cmpd="sng" algn="ctr">
          <a:solidFill>
            <a:schemeClr val="accent3">
              <a:shade val="15000"/>
            </a:schemeClr>
          </a:solidFill>
          <a:prstDash val="solid"/>
        </a:ln>
        <a:effectLst/>
      </dsp:spPr>
      <dsp:style>
        <a:lnRef idx="2">
          <a:schemeClr val="accent3">
            <a:shade val="15000"/>
          </a:schemeClr>
        </a:lnRef>
        <a:fillRef idx="1">
          <a:schemeClr val="accent3"/>
        </a:fillRef>
        <a:effectRef idx="0">
          <a:schemeClr val="accent3"/>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t-PT" sz="1200" kern="1200" dirty="0" err="1"/>
            <a:t>Advantages</a:t>
          </a:r>
          <a:endParaRPr lang="pt-PT" sz="1200" kern="1200" dirty="0"/>
        </a:p>
      </dsp:txBody>
      <dsp:txXfrm>
        <a:off x="196692" y="1005173"/>
        <a:ext cx="963758" cy="227622"/>
      </dsp:txXfrm>
    </dsp:sp>
    <dsp:sp modelId="{005D03AF-876E-4541-8776-C2A28A1B7054}">
      <dsp:nvSpPr>
        <dsp:cNvPr id="0" name=""/>
        <dsp:cNvSpPr/>
      </dsp:nvSpPr>
      <dsp:spPr>
        <a:xfrm>
          <a:off x="1719238" y="511361"/>
          <a:ext cx="1602149" cy="322691"/>
        </a:xfrm>
        <a:prstGeom prst="roundRect">
          <a:avLst/>
        </a:prstGeom>
        <a:solidFill>
          <a:schemeClr val="accent3"/>
        </a:solidFill>
        <a:ln w="25400" cap="flat" cmpd="sng" algn="ctr">
          <a:solidFill>
            <a:schemeClr val="accent3">
              <a:shade val="15000"/>
            </a:schemeClr>
          </a:solidFill>
          <a:prstDash val="solid"/>
        </a:ln>
        <a:effectLst/>
      </dsp:spPr>
      <dsp:style>
        <a:lnRef idx="2">
          <a:schemeClr val="accent3">
            <a:shade val="15000"/>
          </a:schemeClr>
        </a:lnRef>
        <a:fillRef idx="1">
          <a:schemeClr val="accent3"/>
        </a:fillRef>
        <a:effectRef idx="0">
          <a:schemeClr val="accent3"/>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kern="1200" dirty="0" err="1"/>
            <a:t>Reduced</a:t>
          </a:r>
          <a:r>
            <a:rPr lang="pt-PT" sz="1000" kern="1200" dirty="0"/>
            <a:t> </a:t>
          </a:r>
          <a:r>
            <a:rPr lang="pt-PT" sz="1000" kern="1200" dirty="0" err="1"/>
            <a:t>drilling</a:t>
          </a:r>
          <a:r>
            <a:rPr lang="pt-PT" sz="1000" kern="1200" dirty="0"/>
            <a:t> </a:t>
          </a:r>
          <a:r>
            <a:rPr lang="pt-PT" sz="1000" kern="1200" dirty="0" err="1"/>
            <a:t>costs</a:t>
          </a:r>
          <a:endParaRPr lang="pt-PT" sz="1000" kern="1200" dirty="0"/>
        </a:p>
      </dsp:txBody>
      <dsp:txXfrm>
        <a:off x="1734990" y="527113"/>
        <a:ext cx="1570645" cy="291187"/>
      </dsp:txXfrm>
    </dsp:sp>
    <dsp:sp modelId="{75AB2BED-6501-4845-8002-78284EEE0F1B}">
      <dsp:nvSpPr>
        <dsp:cNvPr id="0" name=""/>
        <dsp:cNvSpPr/>
      </dsp:nvSpPr>
      <dsp:spPr>
        <a:xfrm>
          <a:off x="1719238" y="956167"/>
          <a:ext cx="1602149" cy="322691"/>
        </a:xfrm>
        <a:prstGeom prst="roundRect">
          <a:avLst/>
        </a:prstGeom>
        <a:solidFill>
          <a:schemeClr val="accent3"/>
        </a:solidFill>
        <a:ln w="25400" cap="flat" cmpd="sng" algn="ctr">
          <a:solidFill>
            <a:schemeClr val="accent3">
              <a:shade val="15000"/>
            </a:schemeClr>
          </a:solidFill>
          <a:prstDash val="solid"/>
        </a:ln>
        <a:effectLst/>
      </dsp:spPr>
      <dsp:style>
        <a:lnRef idx="2">
          <a:schemeClr val="accent3">
            <a:shade val="15000"/>
          </a:schemeClr>
        </a:lnRef>
        <a:fillRef idx="1">
          <a:schemeClr val="accent3"/>
        </a:fillRef>
        <a:effectRef idx="0">
          <a:schemeClr val="accent3"/>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kern="1200" dirty="0" err="1"/>
            <a:t>Abundant</a:t>
          </a:r>
          <a:r>
            <a:rPr lang="pt-PT" sz="1000" kern="1200" dirty="0"/>
            <a:t> </a:t>
          </a:r>
          <a:r>
            <a:rPr lang="pt-PT" sz="1000" kern="1200" dirty="0" err="1"/>
            <a:t>water</a:t>
          </a:r>
          <a:r>
            <a:rPr lang="pt-PT" sz="1000" kern="1200" dirty="0"/>
            <a:t> </a:t>
          </a:r>
          <a:r>
            <a:rPr lang="pt-PT" sz="1000" kern="1200" dirty="0" err="1"/>
            <a:t>resources</a:t>
          </a:r>
          <a:r>
            <a:rPr lang="pt-PT" sz="1000" kern="1200" dirty="0"/>
            <a:t> </a:t>
          </a:r>
        </a:p>
      </dsp:txBody>
      <dsp:txXfrm>
        <a:off x="1734990" y="971919"/>
        <a:ext cx="1570645" cy="291187"/>
      </dsp:txXfrm>
    </dsp:sp>
    <dsp:sp modelId="{A560FD74-6E20-4C55-AD55-0DCCFA186D55}">
      <dsp:nvSpPr>
        <dsp:cNvPr id="0" name=""/>
        <dsp:cNvSpPr/>
      </dsp:nvSpPr>
      <dsp:spPr>
        <a:xfrm>
          <a:off x="1719238" y="1400974"/>
          <a:ext cx="1602149" cy="322691"/>
        </a:xfrm>
        <a:prstGeom prst="roundRect">
          <a:avLst/>
        </a:prstGeom>
        <a:solidFill>
          <a:schemeClr val="accent3"/>
        </a:solidFill>
        <a:ln w="25400" cap="flat" cmpd="sng" algn="ctr">
          <a:solidFill>
            <a:schemeClr val="accent3">
              <a:shade val="15000"/>
            </a:schemeClr>
          </a:solidFill>
          <a:prstDash val="solid"/>
        </a:ln>
        <a:effectLst/>
      </dsp:spPr>
      <dsp:style>
        <a:lnRef idx="2">
          <a:schemeClr val="accent3">
            <a:shade val="15000"/>
          </a:schemeClr>
        </a:lnRef>
        <a:fillRef idx="1">
          <a:schemeClr val="accent3"/>
        </a:fillRef>
        <a:effectRef idx="0">
          <a:schemeClr val="accent3"/>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kern="1200" dirty="0" err="1"/>
            <a:t>Reduced</a:t>
          </a:r>
          <a:r>
            <a:rPr lang="pt-PT" sz="1000" kern="1200" dirty="0"/>
            <a:t> </a:t>
          </a:r>
          <a:r>
            <a:rPr lang="pt-PT" sz="1000" kern="1200" dirty="0" err="1"/>
            <a:t>impact</a:t>
          </a:r>
          <a:r>
            <a:rPr lang="pt-PT" sz="1000" kern="1200" dirty="0"/>
            <a:t> </a:t>
          </a:r>
          <a:r>
            <a:rPr lang="pt-PT" sz="1000" kern="1200" dirty="0" err="1"/>
            <a:t>of</a:t>
          </a:r>
          <a:r>
            <a:rPr lang="pt-PT" sz="1000" kern="1200" dirty="0"/>
            <a:t> </a:t>
          </a:r>
          <a:r>
            <a:rPr lang="pt-PT" sz="1000" kern="1200" dirty="0" err="1"/>
            <a:t>earthquakes</a:t>
          </a:r>
          <a:endParaRPr lang="pt-PT" sz="1000" kern="1200" dirty="0"/>
        </a:p>
      </dsp:txBody>
      <dsp:txXfrm>
        <a:off x="1734990" y="1416726"/>
        <a:ext cx="1570645" cy="2911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8447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7677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1578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GB"/>
              <a:t>Reservoir layers are assumed to be horizontally oriented.</a:t>
            </a:r>
          </a:p>
          <a:p>
            <a:pPr marL="285750" indent="-285750" algn="just">
              <a:buFont typeface="Arial" panose="020B0604020202020204" pitchFamily="34" charset="0"/>
              <a:buChar char="•"/>
            </a:pPr>
            <a:endParaRPr lang="en-GB"/>
          </a:p>
          <a:p>
            <a:pPr marL="285750" indent="-285750" algn="just">
              <a:buFont typeface="Arial" panose="020B0604020202020204" pitchFamily="34" charset="0"/>
              <a:buChar char="•"/>
            </a:pPr>
            <a:r>
              <a:rPr lang="en-GB"/>
              <a:t>Fractures are symmetrical around the wellbore.</a:t>
            </a:r>
          </a:p>
          <a:p>
            <a:pPr marL="285750" indent="-285750" algn="just">
              <a:buFont typeface="Arial" panose="020B0604020202020204" pitchFamily="34" charset="0"/>
              <a:buChar char="•"/>
            </a:pPr>
            <a:endParaRPr lang="en-GB"/>
          </a:p>
          <a:p>
            <a:pPr marL="285750" indent="-285750" algn="just">
              <a:buFont typeface="Arial" panose="020B0604020202020204" pitchFamily="34" charset="0"/>
              <a:buChar char="•"/>
            </a:pPr>
            <a:r>
              <a:rPr lang="en-GB"/>
              <a:t>Three-horizontal well EGS in the reservoir is proposed for heat extraction:</a:t>
            </a:r>
          </a:p>
          <a:p>
            <a:pPr marL="285750" lvl="5" indent="-285750" algn="just">
              <a:buFont typeface="Arial" panose="020B0604020202020204" pitchFamily="34" charset="0"/>
              <a:buChar char="•"/>
            </a:pPr>
            <a:endParaRPr lang="en-GB"/>
          </a:p>
          <a:p>
            <a:pPr marL="285750" lvl="5" indent="-285750" algn="just">
              <a:buFont typeface="Arial" panose="020B0604020202020204" pitchFamily="34" charset="0"/>
              <a:buChar char="•"/>
            </a:pPr>
            <a:r>
              <a:rPr lang="en-GB"/>
              <a:t>One injection well flanked by two production wells drilled parallel to the minimum horizontal stress.</a:t>
            </a:r>
          </a:p>
          <a:p>
            <a:pPr marL="0" lvl="0" indent="0" algn="l" rtl="0">
              <a:lnSpc>
                <a:spcPct val="100000"/>
              </a:lnSpc>
              <a:spcBef>
                <a:spcPts val="0"/>
              </a:spcBef>
              <a:spcAft>
                <a:spcPts val="0"/>
              </a:spcAft>
              <a:buSzPts val="1100"/>
              <a:buNone/>
            </a:pPr>
            <a:endParaRPr/>
          </a:p>
        </p:txBody>
      </p:sp>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1902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3116454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defRPr/>
            </a:pP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171450" indent="-171450">
              <a:buFontTx/>
              <a:buChar char="-"/>
              <a:defRPr/>
            </a:pPr>
            <a:r>
              <a:rPr lang="en-US" sz="1800">
                <a:effectLst/>
                <a:latin typeface="Aptos"/>
                <a:ea typeface="Aptos" panose="020B0004020202020204" pitchFamily="34" charset="0"/>
                <a:cs typeface="Times New Roman" panose="02020603050405020304" pitchFamily="18" charset="0"/>
              </a:rPr>
              <a:t>The other Figure (Formation Micro Scanner Images): Essential for analyzing the physical structure of the target formation, supporting strategies for hydraulic stimulation.</a:t>
            </a:r>
            <a:r>
              <a:rPr lang="pt-PT"/>
              <a:t> </a:t>
            </a:r>
            <a:endParaRPr lang="pt-PT" sz="1100" kern="100">
              <a:effectLst/>
              <a:latin typeface="Arial" panose="020B0604020202020204" pitchFamily="34"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kern="100">
              <a:effectLst/>
              <a:latin typeface="Arial" panose="020B0604020202020204" pitchFamily="34"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kern="100">
                <a:effectLst/>
                <a:ea typeface="Aptos" panose="020B0004020202020204" pitchFamily="34" charset="0"/>
              </a:rPr>
              <a:t>Heat Transfer Process: Upon contact, heat is transferred from the hotter rock to the cooler injected water predominantly through conduction along the solid rock matrix and convection within the fluid-filled fractures. This dynamic interaction enhances the overall thermal recovery but also cools the rock matrix over time, potentially reducing reservoir efficacy.</a:t>
            </a:r>
            <a:endParaRPr lang="pt-PT" sz="1100" kern="100">
              <a:effectLst/>
              <a:ea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pt-PT" sz="1100" kern="100">
              <a:effectLst/>
              <a:latin typeface="Arial" panose="020B0604020202020204" pitchFamily="34"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kern="100">
                <a:effectLst/>
                <a:ea typeface="Aptos" panose="020B0004020202020204" pitchFamily="34" charset="0"/>
              </a:rPr>
              <a:t>Geochemical Stability and </a:t>
            </a:r>
            <a:r>
              <a:rPr lang="en-US" sz="1100" kern="100" err="1">
                <a:effectLst/>
                <a:ea typeface="Aptos" panose="020B0004020202020204" pitchFamily="34" charset="0"/>
              </a:rPr>
              <a:t>Reactions:The</a:t>
            </a:r>
            <a:r>
              <a:rPr lang="en-US" sz="1100" kern="100">
                <a:effectLst/>
                <a:ea typeface="Aptos" panose="020B0004020202020204" pitchFamily="34" charset="0"/>
              </a:rPr>
              <a:t> change in temperature due to the interaction of cold water and hot rock can lead to thermal stresses that alter the geochemical stability of the rock. This includes the dissolution of minerals which can increase reservoir permeability or the formation of scale which might block fluid pathways.</a:t>
            </a:r>
            <a:r>
              <a:rPr lang="pt-PT" sz="1100" kern="100">
                <a:effectLst/>
                <a:ea typeface="Aptos" panose="020B0004020202020204" pitchFamily="34" charset="0"/>
              </a:rPr>
              <a:t> </a:t>
            </a:r>
            <a:r>
              <a:rPr lang="en-US" sz="1100" kern="100">
                <a:effectLst/>
                <a:ea typeface="Aptos" panose="020B0004020202020204" pitchFamily="34" charset="0"/>
              </a:rPr>
              <a:t>As the fluid interacts with the formation, any change in mineral composition or physical structure due to these interactions can affect the fluid dynamics. For instance, the dissolution of calcite or precipitation of silica within fracture spaces can modify the porosity and permeability of the reservoir rocks.</a:t>
            </a:r>
          </a:p>
          <a:p>
            <a:pPr marL="0" indent="0">
              <a:buNone/>
              <a:defRPr/>
            </a:pPr>
            <a:endParaRPr lang="en-US" kern="100"/>
          </a:p>
          <a:p>
            <a:pPr marL="0" indent="0">
              <a:buNone/>
              <a:defRPr/>
            </a:pPr>
            <a:r>
              <a:rPr lang="en-US" kern="100"/>
              <a:t>Natural Fracture States: Formation micro scanner images provide insight into the pre-existing natural fractures and rock integrity.</a:t>
            </a:r>
            <a:endParaRPr lang="en-US"/>
          </a:p>
          <a:p>
            <a:pPr marL="0" indent="0">
              <a:buNone/>
              <a:defRPr/>
            </a:pPr>
            <a:endParaRPr lang="en-US" kern="100">
              <a:latin typeface="Arial" panose="020B0604020202020204" pitchFamily="34" charset="0"/>
              <a:ea typeface="Aptos" panose="020B0004020202020204" pitchFamily="34" charset="0"/>
              <a:cs typeface="Arial" panose="020B0604020202020204" pitchFamily="34" charset="0"/>
            </a:endParaRPr>
          </a:p>
        </p:txBody>
      </p:sp>
      <p:sp>
        <p:nvSpPr>
          <p:cNvPr id="88" name="Google Shape;88;g2c3116454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3116454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800" kern="100">
                <a:effectLst/>
                <a:latin typeface="Aptos"/>
                <a:ea typeface="Aptos" panose="020B0004020202020204" pitchFamily="34" charset="0"/>
                <a:cs typeface="Times New Roman" panose="02020603050405020304" pitchFamily="18" charset="0"/>
              </a:rPr>
              <a:t>- Figure 22 (Temperature Distribution on Fracture Plane): Visualizes the temperature drop within the reservoir, crucial for assessing thermal recovery rates and system efficiency.</a:t>
            </a:r>
            <a:endParaRPr lang="pt-PT" sz="1800" kern="100">
              <a:effectLst/>
              <a:latin typeface="Aptos"/>
              <a:ea typeface="Aptos" panose="020B0004020202020204" pitchFamily="34" charset="0"/>
              <a:cs typeface="Times New Roman" panose="02020603050405020304" pitchFamily="18" charset="0"/>
            </a:endParaRPr>
          </a:p>
        </p:txBody>
      </p:sp>
      <p:sp>
        <p:nvSpPr>
          <p:cNvPr id="88" name="Google Shape;88;g2c3116454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0176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10"/>
          <p:cNvSpPr txBox="1">
            <a:spLocks noGrp="1"/>
          </p:cNvSpPr>
          <p:nvPr>
            <p:ph type="subTitle" idx="1"/>
          </p:nvPr>
        </p:nvSpPr>
        <p:spPr>
          <a:xfrm>
            <a:off x="743284" y="3160504"/>
            <a:ext cx="7655238" cy="92620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3" name="Google Shape;13;p10"/>
          <p:cNvSpPr txBox="1">
            <a:spLocks noGrp="1"/>
          </p:cNvSpPr>
          <p:nvPr>
            <p:ph type="dt" idx="10"/>
          </p:nvPr>
        </p:nvSpPr>
        <p:spPr>
          <a:xfrm>
            <a:off x="743284" y="4810990"/>
            <a:ext cx="1847516" cy="23011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0"/>
          <p:cNvSpPr txBox="1">
            <a:spLocks noGrp="1"/>
          </p:cNvSpPr>
          <p:nvPr>
            <p:ph type="ftr" idx="11"/>
          </p:nvPr>
        </p:nvSpPr>
        <p:spPr>
          <a:xfrm>
            <a:off x="3124200" y="4810990"/>
            <a:ext cx="2895600" cy="23011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sldNum" idx="12"/>
          </p:nvPr>
        </p:nvSpPr>
        <p:spPr>
          <a:xfrm>
            <a:off x="6566650" y="4810990"/>
            <a:ext cx="1831872" cy="23011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PT"/>
              <a:t>‹#›</a:t>
            </a:fld>
            <a:endParaRPr/>
          </a:p>
        </p:txBody>
      </p:sp>
      <p:sp>
        <p:nvSpPr>
          <p:cNvPr id="16" name="Google Shape;16;p10"/>
          <p:cNvSpPr txBox="1">
            <a:spLocks noGrp="1"/>
          </p:cNvSpPr>
          <p:nvPr>
            <p:ph type="title"/>
          </p:nvPr>
        </p:nvSpPr>
        <p:spPr>
          <a:xfrm>
            <a:off x="743284" y="1474903"/>
            <a:ext cx="7655238" cy="1518797"/>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743285" y="1087006"/>
            <a:ext cx="7655237" cy="651272"/>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743285" y="1830458"/>
            <a:ext cx="7655237" cy="2764164"/>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743284" y="4810990"/>
            <a:ext cx="1847516" cy="23011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3124200" y="4810990"/>
            <a:ext cx="2895600" cy="23011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6566650" y="4810990"/>
            <a:ext cx="1831872" cy="23011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wo Content" type="twoObj">
  <p:cSld name="TWO_OBJECT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743285" y="1087006"/>
            <a:ext cx="7655237" cy="651272"/>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743284" y="1852407"/>
            <a:ext cx="3752516" cy="2742216"/>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6" name="Google Shape;26;p12"/>
          <p:cNvSpPr txBox="1">
            <a:spLocks noGrp="1"/>
          </p:cNvSpPr>
          <p:nvPr>
            <p:ph type="body" idx="2"/>
          </p:nvPr>
        </p:nvSpPr>
        <p:spPr>
          <a:xfrm>
            <a:off x="4648200" y="1852408"/>
            <a:ext cx="3750322" cy="274221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7" name="Google Shape;27;p12"/>
          <p:cNvSpPr txBox="1">
            <a:spLocks noGrp="1"/>
          </p:cNvSpPr>
          <p:nvPr>
            <p:ph type="dt" idx="10"/>
          </p:nvPr>
        </p:nvSpPr>
        <p:spPr>
          <a:xfrm>
            <a:off x="743284" y="4810990"/>
            <a:ext cx="1847516" cy="23011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2"/>
          <p:cNvSpPr txBox="1">
            <a:spLocks noGrp="1"/>
          </p:cNvSpPr>
          <p:nvPr>
            <p:ph type="ftr" idx="11"/>
          </p:nvPr>
        </p:nvSpPr>
        <p:spPr>
          <a:xfrm>
            <a:off x="3124200" y="4810990"/>
            <a:ext cx="2895600" cy="23011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sldNum" idx="12"/>
          </p:nvPr>
        </p:nvSpPr>
        <p:spPr>
          <a:xfrm>
            <a:off x="6566650" y="4810990"/>
            <a:ext cx="1831872" cy="23011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  Caption">
  <p:cSld name="Content +  Caption">
    <p:spTree>
      <p:nvGrpSpPr>
        <p:cNvPr id="1" name="Shape 30"/>
        <p:cNvGrpSpPr/>
        <p:nvPr/>
      </p:nvGrpSpPr>
      <p:grpSpPr>
        <a:xfrm>
          <a:off x="0" y="0"/>
          <a:ext cx="0" cy="0"/>
          <a:chOff x="0" y="0"/>
          <a:chExt cx="0" cy="0"/>
        </a:xfrm>
      </p:grpSpPr>
      <p:sp>
        <p:nvSpPr>
          <p:cNvPr id="31" name="Google Shape;31;p13"/>
          <p:cNvSpPr txBox="1">
            <a:spLocks noGrp="1"/>
          </p:cNvSpPr>
          <p:nvPr>
            <p:ph type="body" idx="1"/>
          </p:nvPr>
        </p:nvSpPr>
        <p:spPr>
          <a:xfrm>
            <a:off x="3575050" y="1984094"/>
            <a:ext cx="4823472" cy="2610528"/>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32" name="Google Shape;32;p13"/>
          <p:cNvSpPr txBox="1">
            <a:spLocks noGrp="1"/>
          </p:cNvSpPr>
          <p:nvPr>
            <p:ph type="body" idx="2"/>
          </p:nvPr>
        </p:nvSpPr>
        <p:spPr>
          <a:xfrm>
            <a:off x="743285" y="1984094"/>
            <a:ext cx="2722229" cy="261052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dk1"/>
              </a:buClr>
              <a:buSzPts val="1800"/>
              <a:buNone/>
              <a:defRPr sz="18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3" name="Google Shape;33;p13"/>
          <p:cNvSpPr txBox="1">
            <a:spLocks noGrp="1"/>
          </p:cNvSpPr>
          <p:nvPr>
            <p:ph type="dt" idx="10"/>
          </p:nvPr>
        </p:nvSpPr>
        <p:spPr>
          <a:xfrm>
            <a:off x="743284" y="4810990"/>
            <a:ext cx="1847516" cy="23011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3124200" y="4810990"/>
            <a:ext cx="2895600" cy="23011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6566650" y="4810990"/>
            <a:ext cx="1831872" cy="23011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PT"/>
              <a:t>‹#›</a:t>
            </a:fld>
            <a:endParaRPr/>
          </a:p>
        </p:txBody>
      </p:sp>
      <p:sp>
        <p:nvSpPr>
          <p:cNvPr id="36" name="Google Shape;36;p13"/>
          <p:cNvSpPr txBox="1">
            <a:spLocks noGrp="1"/>
          </p:cNvSpPr>
          <p:nvPr>
            <p:ph type="title"/>
          </p:nvPr>
        </p:nvSpPr>
        <p:spPr>
          <a:xfrm>
            <a:off x="743284" y="1087006"/>
            <a:ext cx="7655238" cy="651272"/>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Caption">
  <p:cSld name="Picture+Caption">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14"/>
          <p:cNvSpPr>
            <a:spLocks noGrp="1"/>
          </p:cNvSpPr>
          <p:nvPr>
            <p:ph type="pic" idx="2"/>
          </p:nvPr>
        </p:nvSpPr>
        <p:spPr>
          <a:xfrm>
            <a:off x="743284" y="1220305"/>
            <a:ext cx="7655238" cy="3085880"/>
          </a:xfrm>
          <a:prstGeom prst="rect">
            <a:avLst/>
          </a:prstGeom>
          <a:noFill/>
          <a:ln>
            <a:noFill/>
          </a:ln>
        </p:spPr>
      </p:sp>
      <p:sp>
        <p:nvSpPr>
          <p:cNvPr id="39" name="Google Shape;39;p14"/>
          <p:cNvSpPr txBox="1">
            <a:spLocks noGrp="1"/>
          </p:cNvSpPr>
          <p:nvPr>
            <p:ph type="body" idx="1"/>
          </p:nvPr>
        </p:nvSpPr>
        <p:spPr>
          <a:xfrm>
            <a:off x="743284" y="4380810"/>
            <a:ext cx="7655238" cy="29410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chemeClr val="dk1"/>
              </a:buClr>
              <a:buSzPts val="2000"/>
              <a:buNone/>
              <a:defRPr sz="20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40" name="Google Shape;40;p14"/>
          <p:cNvSpPr txBox="1">
            <a:spLocks noGrp="1"/>
          </p:cNvSpPr>
          <p:nvPr>
            <p:ph type="dt" idx="10"/>
          </p:nvPr>
        </p:nvSpPr>
        <p:spPr>
          <a:xfrm>
            <a:off x="743284" y="4810990"/>
            <a:ext cx="1847516" cy="23011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3124200" y="4810990"/>
            <a:ext cx="2895600" cy="23011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6566650" y="4810990"/>
            <a:ext cx="1831872" cy="23011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Picture">
  <p:cSld name="Title + Picture">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5"/>
          <p:cNvSpPr>
            <a:spLocks noGrp="1"/>
          </p:cNvSpPr>
          <p:nvPr>
            <p:ph type="pic" idx="2"/>
          </p:nvPr>
        </p:nvSpPr>
        <p:spPr>
          <a:xfrm>
            <a:off x="743284" y="1852407"/>
            <a:ext cx="7655238" cy="2787389"/>
          </a:xfrm>
          <a:prstGeom prst="rect">
            <a:avLst/>
          </a:prstGeom>
          <a:noFill/>
          <a:ln>
            <a:noFill/>
          </a:ln>
        </p:spPr>
      </p:sp>
      <p:sp>
        <p:nvSpPr>
          <p:cNvPr id="45" name="Google Shape;45;p15"/>
          <p:cNvSpPr txBox="1">
            <a:spLocks noGrp="1"/>
          </p:cNvSpPr>
          <p:nvPr>
            <p:ph type="title"/>
          </p:nvPr>
        </p:nvSpPr>
        <p:spPr>
          <a:xfrm>
            <a:off x="743284" y="1087006"/>
            <a:ext cx="7655238" cy="651272"/>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5"/>
          <p:cNvSpPr txBox="1">
            <a:spLocks noGrp="1"/>
          </p:cNvSpPr>
          <p:nvPr>
            <p:ph type="dt" idx="10"/>
          </p:nvPr>
        </p:nvSpPr>
        <p:spPr>
          <a:xfrm>
            <a:off x="743284" y="4810990"/>
            <a:ext cx="1847516" cy="23011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3124200" y="4810990"/>
            <a:ext cx="2895600" cy="23011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6566650" y="4810990"/>
            <a:ext cx="1831872" cy="23011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6"/>
          <p:cNvSpPr txBox="1">
            <a:spLocks noGrp="1"/>
          </p:cNvSpPr>
          <p:nvPr>
            <p:ph type="dt" idx="10"/>
          </p:nvPr>
        </p:nvSpPr>
        <p:spPr>
          <a:xfrm>
            <a:off x="743284" y="4810990"/>
            <a:ext cx="1847516" cy="23011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6"/>
          <p:cNvSpPr txBox="1">
            <a:spLocks noGrp="1"/>
          </p:cNvSpPr>
          <p:nvPr>
            <p:ph type="ftr" idx="11"/>
          </p:nvPr>
        </p:nvSpPr>
        <p:spPr>
          <a:xfrm>
            <a:off x="3124200" y="4810990"/>
            <a:ext cx="2895600" cy="23011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sldNum" idx="12"/>
          </p:nvPr>
        </p:nvSpPr>
        <p:spPr>
          <a:xfrm>
            <a:off x="6566650" y="4810990"/>
            <a:ext cx="1831872" cy="23011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743285" y="1087006"/>
            <a:ext cx="7655237" cy="651272"/>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743285" y="1830458"/>
            <a:ext cx="7655237" cy="2764164"/>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Google Shape;8;p9"/>
          <p:cNvSpPr txBox="1">
            <a:spLocks noGrp="1"/>
          </p:cNvSpPr>
          <p:nvPr>
            <p:ph type="dt" idx="10"/>
          </p:nvPr>
        </p:nvSpPr>
        <p:spPr>
          <a:xfrm>
            <a:off x="743284" y="4810990"/>
            <a:ext cx="1847516" cy="23011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9"/>
          <p:cNvSpPr txBox="1">
            <a:spLocks noGrp="1"/>
          </p:cNvSpPr>
          <p:nvPr>
            <p:ph type="ftr" idx="11"/>
          </p:nvPr>
        </p:nvSpPr>
        <p:spPr>
          <a:xfrm>
            <a:off x="3124200" y="4810990"/>
            <a:ext cx="2895600" cy="23011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9"/>
          <p:cNvSpPr txBox="1">
            <a:spLocks noGrp="1"/>
          </p:cNvSpPr>
          <p:nvPr>
            <p:ph type="sldNum" idx="12"/>
          </p:nvPr>
        </p:nvSpPr>
        <p:spPr>
          <a:xfrm>
            <a:off x="6566650" y="4810990"/>
            <a:ext cx="1831872" cy="23011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P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3.pn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18" Type="http://schemas.microsoft.com/office/2007/relationships/diagramDrawing" Target="../diagrams/drawing4.xml"/><Relationship Id="rId3" Type="http://schemas.openxmlformats.org/officeDocument/2006/relationships/image" Target="../media/image24.png"/><Relationship Id="rId7" Type="http://schemas.openxmlformats.org/officeDocument/2006/relationships/diagramColors" Target="../diagrams/colors2.xml"/><Relationship Id="rId12" Type="http://schemas.openxmlformats.org/officeDocument/2006/relationships/diagramColors" Target="../diagrams/colors3.xml"/><Relationship Id="rId17" Type="http://schemas.openxmlformats.org/officeDocument/2006/relationships/diagramColors" Target="../diagrams/colors4.xml"/><Relationship Id="rId2" Type="http://schemas.openxmlformats.org/officeDocument/2006/relationships/notesSlide" Target="../notesSlides/notesSlide7.xml"/><Relationship Id="rId16"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5" Type="http://schemas.openxmlformats.org/officeDocument/2006/relationships/diagramLayout" Target="../diagrams/layout4.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 Id="rId1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3.png"/><Relationship Id="rId7" Type="http://schemas.openxmlformats.org/officeDocument/2006/relationships/diagramLayout" Target="../diagrams/layout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hyperlink" Target="https://doi.org/10.1016/j.energy.2014.07.085" TargetMode="External"/><Relationship Id="rId10" Type="http://schemas.microsoft.com/office/2007/relationships/diagramDrawing" Target="../diagrams/drawing5.xml"/><Relationship Id="rId4" Type="http://schemas.openxmlformats.org/officeDocument/2006/relationships/hyperlink" Target="https://doi.org/10.1007/s12665-016-5327-9" TargetMode="External"/><Relationship Id="rId9" Type="http://schemas.openxmlformats.org/officeDocument/2006/relationships/diagramColors" Target="../diagrams/colors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
        <p:cNvGrpSpPr/>
        <p:nvPr/>
      </p:nvGrpSpPr>
      <p:grpSpPr>
        <a:xfrm>
          <a:off x="0" y="0"/>
          <a:ext cx="0" cy="0"/>
          <a:chOff x="0" y="0"/>
          <a:chExt cx="0" cy="0"/>
        </a:xfrm>
      </p:grpSpPr>
      <p:pic>
        <p:nvPicPr>
          <p:cNvPr id="57" name="Google Shape;57;p1" descr="Exploring Geothermal Energy Generation | CLOU GLOBAL"/>
          <p:cNvPicPr preferRelativeResize="0"/>
          <p:nvPr/>
        </p:nvPicPr>
        <p:blipFill rotWithShape="1">
          <a:blip r:embed="rId4">
            <a:alphaModFix/>
          </a:blip>
          <a:srcRect/>
          <a:stretch/>
        </p:blipFill>
        <p:spPr>
          <a:xfrm>
            <a:off x="0" y="993914"/>
            <a:ext cx="9144000" cy="3700211"/>
          </a:xfrm>
          <a:prstGeom prst="rect">
            <a:avLst/>
          </a:prstGeom>
          <a:noFill/>
          <a:ln w="9525" cap="flat" cmpd="sng">
            <a:solidFill>
              <a:schemeClr val="dk1"/>
            </a:solidFill>
            <a:prstDash val="solid"/>
            <a:round/>
            <a:headEnd type="none" w="sm" len="sm"/>
            <a:tailEnd type="none" w="sm" len="sm"/>
          </a:ln>
        </p:spPr>
      </p:pic>
      <p:sp>
        <p:nvSpPr>
          <p:cNvPr id="59" name="Google Shape;59;p1"/>
          <p:cNvSpPr txBox="1">
            <a:spLocks noGrp="1"/>
          </p:cNvSpPr>
          <p:nvPr>
            <p:ph type="title"/>
          </p:nvPr>
        </p:nvSpPr>
        <p:spPr>
          <a:xfrm>
            <a:off x="6448508" y="376662"/>
            <a:ext cx="2767054" cy="2088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250000"/>
              <a:buFont typeface="Arial"/>
              <a:buNone/>
            </a:pPr>
            <a:r>
              <a:rPr lang="pt-PT" sz="2000"/>
              <a:t>Geothermal Energy</a:t>
            </a:r>
            <a:endParaRPr sz="2000"/>
          </a:p>
        </p:txBody>
      </p:sp>
      <p:sp>
        <p:nvSpPr>
          <p:cNvPr id="60" name="Google Shape;60;p1"/>
          <p:cNvSpPr/>
          <p:nvPr/>
        </p:nvSpPr>
        <p:spPr>
          <a:xfrm>
            <a:off x="1634396" y="1130987"/>
            <a:ext cx="5875208" cy="697832"/>
          </a:xfrm>
          <a:prstGeom prst="rect">
            <a:avLst/>
          </a:prstGeom>
          <a:solidFill>
            <a:schemeClr val="accent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1" name="Google Shape;61;p1"/>
          <p:cNvSpPr txBox="1">
            <a:spLocks noGrp="1"/>
          </p:cNvSpPr>
          <p:nvPr>
            <p:ph type="title"/>
          </p:nvPr>
        </p:nvSpPr>
        <p:spPr>
          <a:xfrm>
            <a:off x="1634396" y="1091738"/>
            <a:ext cx="5875208" cy="697832"/>
          </a:xfrm>
          <a:prstGeom prst="rect">
            <a:avLst/>
          </a:prstGeom>
          <a:noFill/>
          <a:ln>
            <a:noFill/>
          </a:ln>
        </p:spPr>
        <p:txBody>
          <a:bodyPr spcFirstLastPara="1" wrap="square" lIns="91425" tIns="137150" rIns="91425" bIns="91425" anchor="ctr" anchorCtr="0">
            <a:noAutofit/>
          </a:bodyPr>
          <a:lstStyle/>
          <a:p>
            <a:pPr marL="0" lvl="0" indent="0" algn="ctr" rtl="0">
              <a:lnSpc>
                <a:spcPct val="115000"/>
              </a:lnSpc>
              <a:spcBef>
                <a:spcPts val="0"/>
              </a:spcBef>
              <a:spcAft>
                <a:spcPts val="0"/>
              </a:spcAft>
              <a:buSzPts val="1100"/>
              <a:buNone/>
            </a:pPr>
            <a:r>
              <a:rPr lang="pt-PT" sz="1700"/>
              <a:t>Hot </a:t>
            </a:r>
            <a:r>
              <a:rPr lang="pt-PT" sz="1700" err="1"/>
              <a:t>Dry</a:t>
            </a:r>
            <a:r>
              <a:rPr lang="pt-PT" sz="1700"/>
              <a:t> Rock </a:t>
            </a:r>
            <a:r>
              <a:rPr lang="pt-PT" sz="1700" err="1"/>
              <a:t>Geothermal</a:t>
            </a:r>
            <a:r>
              <a:rPr lang="pt-PT" sz="1700"/>
              <a:t> </a:t>
            </a:r>
            <a:r>
              <a:rPr lang="pt-PT" sz="1700" err="1"/>
              <a:t>Potential</a:t>
            </a:r>
            <a:r>
              <a:rPr lang="pt-PT" sz="1700"/>
              <a:t> </a:t>
            </a:r>
            <a:r>
              <a:rPr lang="pt-PT" sz="1700" err="1"/>
              <a:t>of</a:t>
            </a:r>
            <a:r>
              <a:rPr lang="pt-PT" sz="1700"/>
              <a:t> </a:t>
            </a:r>
            <a:r>
              <a:rPr lang="pt-PT" sz="1700" err="1"/>
              <a:t>the</a:t>
            </a:r>
            <a:r>
              <a:rPr lang="pt-PT" sz="1700"/>
              <a:t> </a:t>
            </a:r>
            <a:r>
              <a:rPr lang="pt-PT" sz="1700" err="1"/>
              <a:t>Xujiaweizi</a:t>
            </a:r>
            <a:r>
              <a:rPr lang="pt-PT" sz="1700"/>
              <a:t> </a:t>
            </a:r>
            <a:r>
              <a:rPr lang="pt-PT" sz="1700" err="1"/>
              <a:t>Area</a:t>
            </a:r>
            <a:r>
              <a:rPr lang="pt-PT" sz="1700"/>
              <a:t> in </a:t>
            </a:r>
            <a:r>
              <a:rPr lang="pt-PT" sz="1700" err="1"/>
              <a:t>Songliao</a:t>
            </a:r>
            <a:r>
              <a:rPr lang="pt-PT" sz="1700"/>
              <a:t> </a:t>
            </a:r>
            <a:r>
              <a:rPr lang="pt-PT" sz="1700" err="1"/>
              <a:t>Basin</a:t>
            </a:r>
            <a:r>
              <a:rPr lang="pt-PT" sz="1700"/>
              <a:t>, </a:t>
            </a:r>
            <a:r>
              <a:rPr lang="pt-PT" sz="1700" err="1"/>
              <a:t>Northeastern</a:t>
            </a:r>
            <a:r>
              <a:rPr lang="pt-PT" sz="1700"/>
              <a:t> China </a:t>
            </a:r>
            <a:endParaRPr sz="1700" i="1">
              <a:latin typeface="Arial"/>
              <a:ea typeface="Arial"/>
              <a:cs typeface="Arial"/>
              <a:sym typeface="Arial"/>
            </a:endParaRPr>
          </a:p>
        </p:txBody>
      </p:sp>
      <p:sp>
        <p:nvSpPr>
          <p:cNvPr id="62" name="Google Shape;62;p1"/>
          <p:cNvSpPr txBox="1">
            <a:spLocks noGrp="1"/>
          </p:cNvSpPr>
          <p:nvPr>
            <p:ph type="subTitle" idx="1"/>
          </p:nvPr>
        </p:nvSpPr>
        <p:spPr>
          <a:xfrm>
            <a:off x="224432" y="2981379"/>
            <a:ext cx="1573092" cy="1502771"/>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ctr" rtl="0">
              <a:lnSpc>
                <a:spcPct val="100000"/>
              </a:lnSpc>
              <a:spcBef>
                <a:spcPts val="640"/>
              </a:spcBef>
              <a:spcAft>
                <a:spcPts val="0"/>
              </a:spcAft>
              <a:buSzPts val="3200"/>
              <a:buNone/>
            </a:pPr>
            <a:r>
              <a:rPr lang="pt-PT" sz="700" b="1">
                <a:solidFill>
                  <a:schemeClr val="dk1"/>
                </a:solidFill>
              </a:rPr>
              <a:t>Group 5: </a:t>
            </a:r>
            <a:endParaRPr/>
          </a:p>
          <a:p>
            <a:pPr marL="0" lvl="0" indent="0" algn="ctr" rtl="0">
              <a:lnSpc>
                <a:spcPct val="115000"/>
              </a:lnSpc>
              <a:spcBef>
                <a:spcPts val="600"/>
              </a:spcBef>
              <a:spcAft>
                <a:spcPts val="0"/>
              </a:spcAft>
              <a:buClr>
                <a:schemeClr val="dk1"/>
              </a:buClr>
              <a:buSzPts val="528"/>
              <a:buFont typeface="Arial"/>
              <a:buNone/>
            </a:pPr>
            <a:r>
              <a:rPr lang="pt-PT" sz="600">
                <a:solidFill>
                  <a:schemeClr val="dk1"/>
                </a:solidFill>
              </a:rPr>
              <a:t>Guilherme Mourão (96710)</a:t>
            </a:r>
            <a:endParaRPr/>
          </a:p>
          <a:p>
            <a:pPr marL="0" lvl="0" indent="0" algn="ctr" rtl="0">
              <a:lnSpc>
                <a:spcPct val="114999"/>
              </a:lnSpc>
              <a:spcBef>
                <a:spcPts val="600"/>
              </a:spcBef>
              <a:spcAft>
                <a:spcPts val="0"/>
              </a:spcAft>
              <a:buSzPts val="3200"/>
              <a:buNone/>
            </a:pPr>
            <a:r>
              <a:rPr lang="pt-PT" sz="600">
                <a:solidFill>
                  <a:schemeClr val="dk1"/>
                </a:solidFill>
              </a:rPr>
              <a:t>Fábio Costa (108090)</a:t>
            </a:r>
            <a:endParaRPr sz="600">
              <a:solidFill>
                <a:schemeClr val="dk1"/>
              </a:solidFill>
            </a:endParaRPr>
          </a:p>
          <a:p>
            <a:pPr marL="0" lvl="0" indent="0" algn="ctr" rtl="0">
              <a:lnSpc>
                <a:spcPct val="115000"/>
              </a:lnSpc>
              <a:spcBef>
                <a:spcPts val="600"/>
              </a:spcBef>
              <a:spcAft>
                <a:spcPts val="0"/>
              </a:spcAft>
              <a:buClr>
                <a:schemeClr val="dk1"/>
              </a:buClr>
              <a:buSzPts val="528"/>
              <a:buNone/>
            </a:pPr>
            <a:r>
              <a:rPr lang="pt-PT" sz="600">
                <a:solidFill>
                  <a:schemeClr val="dk1"/>
                </a:solidFill>
              </a:rPr>
              <a:t>Mayela Ledesma Ruiz (109225)</a:t>
            </a:r>
            <a:endParaRPr sz="600">
              <a:solidFill>
                <a:schemeClr val="dk1"/>
              </a:solidFill>
            </a:endParaRPr>
          </a:p>
          <a:p>
            <a:pPr marL="0" lvl="0" indent="0" algn="ctr" rtl="0">
              <a:lnSpc>
                <a:spcPct val="115000"/>
              </a:lnSpc>
              <a:spcBef>
                <a:spcPts val="600"/>
              </a:spcBef>
              <a:spcAft>
                <a:spcPts val="0"/>
              </a:spcAft>
              <a:buClr>
                <a:schemeClr val="dk1"/>
              </a:buClr>
              <a:buSzPts val="528"/>
              <a:buFont typeface="Arial"/>
              <a:buNone/>
            </a:pPr>
            <a:r>
              <a:rPr lang="pt-PT" sz="600">
                <a:solidFill>
                  <a:schemeClr val="dk1"/>
                </a:solidFill>
              </a:rPr>
              <a:t>Pedro Manuel (96303)</a:t>
            </a:r>
            <a:endParaRPr/>
          </a:p>
          <a:p>
            <a:pPr marL="0" lvl="0" indent="0" algn="ctr" rtl="0">
              <a:lnSpc>
                <a:spcPct val="115000"/>
              </a:lnSpc>
              <a:spcBef>
                <a:spcPts val="600"/>
              </a:spcBef>
              <a:spcAft>
                <a:spcPts val="0"/>
              </a:spcAft>
              <a:buClr>
                <a:schemeClr val="dk1"/>
              </a:buClr>
              <a:buSzPts val="528"/>
              <a:buFont typeface="Arial"/>
              <a:buNone/>
            </a:pPr>
            <a:r>
              <a:rPr lang="pt-PT" sz="600">
                <a:solidFill>
                  <a:schemeClr val="dk1"/>
                </a:solidFill>
              </a:rPr>
              <a:t>Philina Niederkofler (109210)</a:t>
            </a:r>
            <a:endParaRPr sz="600">
              <a:solidFill>
                <a:schemeClr val="dk1"/>
              </a:solidFill>
            </a:endParaRPr>
          </a:p>
          <a:p>
            <a:pPr marL="0" lvl="0" indent="0" algn="ctr" rtl="0">
              <a:lnSpc>
                <a:spcPct val="115000"/>
              </a:lnSpc>
              <a:spcBef>
                <a:spcPts val="600"/>
              </a:spcBef>
              <a:spcAft>
                <a:spcPts val="0"/>
              </a:spcAft>
              <a:buClr>
                <a:schemeClr val="dk1"/>
              </a:buClr>
              <a:buSzPts val="528"/>
              <a:buFont typeface="Arial"/>
              <a:buNone/>
            </a:pPr>
            <a:r>
              <a:rPr lang="pt-PT" sz="600">
                <a:solidFill>
                  <a:schemeClr val="dk1"/>
                </a:solidFill>
              </a:rPr>
              <a:t>Santiago Valencia (109166)</a:t>
            </a:r>
            <a:endParaRPr sz="600">
              <a:solidFill>
                <a:schemeClr val="dk1"/>
              </a:solidFill>
            </a:endParaRPr>
          </a:p>
        </p:txBody>
      </p:sp>
      <p:pic>
        <p:nvPicPr>
          <p:cNvPr id="1026" name="Picture 2">
            <a:extLst>
              <a:ext uri="{FF2B5EF4-FFF2-40B4-BE49-F238E27FC236}">
                <a16:creationId xmlns:a16="http://schemas.microsoft.com/office/drawing/2014/main" id="{AFF6855D-688C-EDA6-CEDD-F7242EC8EC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
        <p:cNvGrpSpPr/>
        <p:nvPr/>
      </p:nvGrpSpPr>
      <p:grpSpPr>
        <a:xfrm>
          <a:off x="0" y="0"/>
          <a:ext cx="0" cy="0"/>
          <a:chOff x="0" y="0"/>
          <a:chExt cx="0" cy="0"/>
        </a:xfrm>
      </p:grpSpPr>
      <p:sp>
        <p:nvSpPr>
          <p:cNvPr id="101" name="Google Shape;101;p8"/>
          <p:cNvSpPr/>
          <p:nvPr/>
        </p:nvSpPr>
        <p:spPr>
          <a:xfrm>
            <a:off x="0" y="976300"/>
            <a:ext cx="9144000" cy="38346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Picture 2" descr="Exploring Geothermal Energy Generation | CLOU GLOBAL">
            <a:extLst>
              <a:ext uri="{FF2B5EF4-FFF2-40B4-BE49-F238E27FC236}">
                <a16:creationId xmlns:a16="http://schemas.microsoft.com/office/drawing/2014/main" id="{461AA06D-E06D-3BC4-E287-4DF07E43AF54}"/>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0" y="993914"/>
            <a:ext cx="9144000" cy="370021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2" name="Google Shape;102;p8"/>
          <p:cNvSpPr txBox="1">
            <a:spLocks noGrp="1"/>
          </p:cNvSpPr>
          <p:nvPr>
            <p:ph type="title"/>
          </p:nvPr>
        </p:nvSpPr>
        <p:spPr>
          <a:xfrm>
            <a:off x="2226600" y="1780650"/>
            <a:ext cx="4690800" cy="1582200"/>
          </a:xfrm>
          <a:prstGeom prst="rect">
            <a:avLst/>
          </a:prstGeom>
          <a:solidFill>
            <a:schemeClr val="accent3"/>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100"/>
              <a:buFont typeface="Arial"/>
              <a:buNone/>
            </a:pPr>
            <a:r>
              <a:rPr lang="pt-PT" sz="4000">
                <a:solidFill>
                  <a:schemeClr val="lt1"/>
                </a:solidFill>
              </a:rPr>
              <a:t>Thank you for </a:t>
            </a:r>
            <a:endParaRPr sz="4000">
              <a:solidFill>
                <a:schemeClr val="lt1"/>
              </a:solidFill>
            </a:endParaRPr>
          </a:p>
          <a:p>
            <a:pPr marL="0" lvl="0" indent="0" algn="ctr" rtl="0">
              <a:lnSpc>
                <a:spcPct val="100000"/>
              </a:lnSpc>
              <a:spcBef>
                <a:spcPts val="0"/>
              </a:spcBef>
              <a:spcAft>
                <a:spcPts val="0"/>
              </a:spcAft>
              <a:buClr>
                <a:schemeClr val="dk1"/>
              </a:buClr>
              <a:buSzPts val="1100"/>
              <a:buFont typeface="Arial"/>
              <a:buNone/>
            </a:pPr>
            <a:r>
              <a:rPr lang="pt-PT" sz="4000">
                <a:solidFill>
                  <a:schemeClr val="lt1"/>
                </a:solidFill>
              </a:rPr>
              <a:t>your attention!</a:t>
            </a:r>
            <a:endParaRPr sz="4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CA01F9-E5BD-4CE8-E155-20CC7DCF63CF}"/>
              </a:ext>
            </a:extLst>
          </p:cNvPr>
          <p:cNvSpPr>
            <a:spLocks noGrp="1"/>
          </p:cNvSpPr>
          <p:nvPr>
            <p:ph type="sldNum" idx="12"/>
          </p:nvPr>
        </p:nvSpPr>
        <p:spPr/>
        <p:txBody>
          <a:bodyPr/>
          <a:lstStyle/>
          <a:p>
            <a:pPr marL="0" lvl="0" indent="0" algn="r" rtl="0">
              <a:spcBef>
                <a:spcPts val="0"/>
              </a:spcBef>
              <a:spcAft>
                <a:spcPts val="0"/>
              </a:spcAft>
              <a:buNone/>
            </a:pPr>
            <a:r>
              <a:rPr lang="pt-PT"/>
              <a:t>1</a:t>
            </a:r>
          </a:p>
        </p:txBody>
      </p:sp>
      <p:sp>
        <p:nvSpPr>
          <p:cNvPr id="3" name="Google Shape;67;p2">
            <a:extLst>
              <a:ext uri="{FF2B5EF4-FFF2-40B4-BE49-F238E27FC236}">
                <a16:creationId xmlns:a16="http://schemas.microsoft.com/office/drawing/2014/main" id="{8BCF1462-9C8A-BA73-9924-9BD463BB66DA}"/>
              </a:ext>
            </a:extLst>
          </p:cNvPr>
          <p:cNvSpPr txBox="1">
            <a:spLocks/>
          </p:cNvSpPr>
          <p:nvPr/>
        </p:nvSpPr>
        <p:spPr>
          <a:xfrm>
            <a:off x="4460700" y="377725"/>
            <a:ext cx="4683300" cy="651300"/>
          </a:xfrm>
          <a:prstGeom prst="rect">
            <a:avLst/>
          </a:prstGeom>
          <a:solidFill>
            <a:schemeClr val="accent3"/>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800"/>
            </a:pPr>
            <a:r>
              <a:rPr lang="pt-PT" sz="2800" b="1">
                <a:solidFill>
                  <a:schemeClr val="lt1"/>
                </a:solidFill>
              </a:rPr>
              <a:t>Recap</a:t>
            </a:r>
            <a:endParaRPr lang="pt-PT" sz="2800" b="1"/>
          </a:p>
        </p:txBody>
      </p:sp>
      <p:pic>
        <p:nvPicPr>
          <p:cNvPr id="5" name="Picture 4">
            <a:extLst>
              <a:ext uri="{FF2B5EF4-FFF2-40B4-BE49-F238E27FC236}">
                <a16:creationId xmlns:a16="http://schemas.microsoft.com/office/drawing/2014/main" id="{E047995B-E70E-B739-4AD9-AEEAA9950FD8}"/>
              </a:ext>
            </a:extLst>
          </p:cNvPr>
          <p:cNvPicPr>
            <a:picLocks noChangeAspect="1"/>
          </p:cNvPicPr>
          <p:nvPr/>
        </p:nvPicPr>
        <p:blipFill>
          <a:blip r:embed="rId2"/>
          <a:stretch>
            <a:fillRect/>
          </a:stretch>
        </p:blipFill>
        <p:spPr>
          <a:xfrm>
            <a:off x="305665" y="1232668"/>
            <a:ext cx="4503810" cy="32006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Graphic 6" descr="Marker with solid fill">
            <a:extLst>
              <a:ext uri="{FF2B5EF4-FFF2-40B4-BE49-F238E27FC236}">
                <a16:creationId xmlns:a16="http://schemas.microsoft.com/office/drawing/2014/main" id="{CDCC5B7E-4A5B-5CB4-1C8D-93E1BF58AE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60078" y="1849854"/>
            <a:ext cx="787210" cy="787210"/>
          </a:xfrm>
          <a:prstGeom prst="rect">
            <a:avLst/>
          </a:prstGeom>
        </p:spPr>
      </p:pic>
      <p:grpSp>
        <p:nvGrpSpPr>
          <p:cNvPr id="11" name="Group 10">
            <a:extLst>
              <a:ext uri="{FF2B5EF4-FFF2-40B4-BE49-F238E27FC236}">
                <a16:creationId xmlns:a16="http://schemas.microsoft.com/office/drawing/2014/main" id="{420C0895-D010-CD69-9EFC-EC7F5EE35086}"/>
              </a:ext>
            </a:extLst>
          </p:cNvPr>
          <p:cNvGrpSpPr/>
          <p:nvPr/>
        </p:nvGrpSpPr>
        <p:grpSpPr>
          <a:xfrm>
            <a:off x="6373299" y="1273451"/>
            <a:ext cx="1161907" cy="1152806"/>
            <a:chOff x="5232017" y="1484258"/>
            <a:chExt cx="1161907" cy="1152806"/>
          </a:xfrm>
        </p:grpSpPr>
        <p:sp>
          <p:nvSpPr>
            <p:cNvPr id="10" name="Flowchart: Connector 9">
              <a:extLst>
                <a:ext uri="{FF2B5EF4-FFF2-40B4-BE49-F238E27FC236}">
                  <a16:creationId xmlns:a16="http://schemas.microsoft.com/office/drawing/2014/main" id="{AB826CEC-2DED-1A82-7C1E-3C5EB5304C19}"/>
                </a:ext>
              </a:extLst>
            </p:cNvPr>
            <p:cNvSpPr/>
            <p:nvPr/>
          </p:nvSpPr>
          <p:spPr>
            <a:xfrm>
              <a:off x="5232017" y="1484258"/>
              <a:ext cx="1161907" cy="1152806"/>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9" name="Graphic 8" descr="Oil Rig with solid fill">
              <a:extLst>
                <a:ext uri="{FF2B5EF4-FFF2-40B4-BE49-F238E27FC236}">
                  <a16:creationId xmlns:a16="http://schemas.microsoft.com/office/drawing/2014/main" id="{EC7BB076-B61A-670D-61EA-694137B0C2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55770" y="1548407"/>
              <a:ext cx="914400" cy="914400"/>
            </a:xfrm>
            <a:prstGeom prst="rect">
              <a:avLst/>
            </a:prstGeom>
          </p:spPr>
        </p:pic>
      </p:grpSp>
      <p:pic>
        <p:nvPicPr>
          <p:cNvPr id="13" name="Graphic 12" descr="Folder Search with solid fill">
            <a:extLst>
              <a:ext uri="{FF2B5EF4-FFF2-40B4-BE49-F238E27FC236}">
                <a16:creationId xmlns:a16="http://schemas.microsoft.com/office/drawing/2014/main" id="{7BFFBAFB-2CBD-F726-9C1F-BB14E6923B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67059" y="2964787"/>
            <a:ext cx="848656" cy="848656"/>
          </a:xfrm>
          <a:prstGeom prst="rect">
            <a:avLst/>
          </a:prstGeom>
        </p:spPr>
      </p:pic>
      <p:grpSp>
        <p:nvGrpSpPr>
          <p:cNvPr id="19" name="Group 18">
            <a:extLst>
              <a:ext uri="{FF2B5EF4-FFF2-40B4-BE49-F238E27FC236}">
                <a16:creationId xmlns:a16="http://schemas.microsoft.com/office/drawing/2014/main" id="{71663976-F44D-640D-D310-FA0FA760EF42}"/>
              </a:ext>
            </a:extLst>
          </p:cNvPr>
          <p:cNvGrpSpPr/>
          <p:nvPr/>
        </p:nvGrpSpPr>
        <p:grpSpPr>
          <a:xfrm>
            <a:off x="6244616" y="3027136"/>
            <a:ext cx="1419271" cy="723957"/>
            <a:chOff x="6667482" y="3051779"/>
            <a:chExt cx="1419271" cy="723957"/>
          </a:xfrm>
        </p:grpSpPr>
        <p:pic>
          <p:nvPicPr>
            <p:cNvPr id="15" name="Graphic 14" descr="Euro with solid fill">
              <a:extLst>
                <a:ext uri="{FF2B5EF4-FFF2-40B4-BE49-F238E27FC236}">
                  <a16:creationId xmlns:a16="http://schemas.microsoft.com/office/drawing/2014/main" id="{39823120-F13D-553E-A563-5900AFBD91A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90607" y="3051779"/>
              <a:ext cx="723957" cy="723957"/>
            </a:xfrm>
            <a:prstGeom prst="rect">
              <a:avLst/>
            </a:prstGeom>
          </p:spPr>
        </p:pic>
        <p:pic>
          <p:nvPicPr>
            <p:cNvPr id="17" name="Picture 16" descr="A black background with a black square&#10;&#10;Description automatically generated with medium confidence">
              <a:extLst>
                <a:ext uri="{FF2B5EF4-FFF2-40B4-BE49-F238E27FC236}">
                  <a16:creationId xmlns:a16="http://schemas.microsoft.com/office/drawing/2014/main" id="{F0A0CD44-ECA6-C82C-D698-49421D13874B}"/>
                </a:ext>
              </a:extLst>
            </p:cNvPr>
            <p:cNvPicPr>
              <a:picLocks noChangeAspect="1"/>
            </p:cNvPicPr>
            <p:nvPr/>
          </p:nvPicPr>
          <p:blipFill>
            <a:blip r:embed="rId11"/>
            <a:stretch>
              <a:fillRect/>
            </a:stretch>
          </p:blipFill>
          <p:spPr>
            <a:xfrm>
              <a:off x="6667482" y="3051779"/>
              <a:ext cx="723957" cy="723957"/>
            </a:xfrm>
            <a:prstGeom prst="rect">
              <a:avLst/>
            </a:prstGeom>
          </p:spPr>
        </p:pic>
        <p:sp>
          <p:nvSpPr>
            <p:cNvPr id="18" name="Arrow: Down 17">
              <a:extLst>
                <a:ext uri="{FF2B5EF4-FFF2-40B4-BE49-F238E27FC236}">
                  <a16:creationId xmlns:a16="http://schemas.microsoft.com/office/drawing/2014/main" id="{9906182D-ED26-EAAD-2541-21B68D8019C3}"/>
                </a:ext>
              </a:extLst>
            </p:cNvPr>
            <p:cNvSpPr/>
            <p:nvPr/>
          </p:nvSpPr>
          <p:spPr>
            <a:xfrm>
              <a:off x="7942374" y="3121561"/>
              <a:ext cx="144379" cy="584391"/>
            </a:xfrm>
            <a:prstGeom prst="downArrow">
              <a:avLst/>
            </a:prstGeom>
            <a:solidFill>
              <a:schemeClr val="tx1">
                <a:lumMod val="50000"/>
                <a:lumOff val="5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Graphic 20" descr="Dump truck with solid fill">
            <a:extLst>
              <a:ext uri="{FF2B5EF4-FFF2-40B4-BE49-F238E27FC236}">
                <a16:creationId xmlns:a16="http://schemas.microsoft.com/office/drawing/2014/main" id="{B9DC0114-AD9F-F404-13C9-1EEC4351027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19907" y="2931913"/>
            <a:ext cx="914400" cy="914400"/>
          </a:xfrm>
          <a:prstGeom prst="rect">
            <a:avLst/>
          </a:prstGeom>
        </p:spPr>
      </p:pic>
      <p:sp>
        <p:nvSpPr>
          <p:cNvPr id="22" name="TextBox 21">
            <a:extLst>
              <a:ext uri="{FF2B5EF4-FFF2-40B4-BE49-F238E27FC236}">
                <a16:creationId xmlns:a16="http://schemas.microsoft.com/office/drawing/2014/main" id="{F9C60A00-1055-B994-2651-779A500AA9DE}"/>
              </a:ext>
            </a:extLst>
          </p:cNvPr>
          <p:cNvSpPr txBox="1"/>
          <p:nvPr/>
        </p:nvSpPr>
        <p:spPr>
          <a:xfrm>
            <a:off x="4998461" y="3879985"/>
            <a:ext cx="1340432" cy="307777"/>
          </a:xfrm>
          <a:prstGeom prst="rect">
            <a:avLst/>
          </a:prstGeom>
          <a:noFill/>
        </p:spPr>
        <p:txBody>
          <a:bodyPr wrap="none" rtlCol="0">
            <a:spAutoFit/>
          </a:bodyPr>
          <a:lstStyle/>
          <a:p>
            <a:r>
              <a:rPr lang="en-US"/>
              <a:t>Available Data</a:t>
            </a:r>
          </a:p>
        </p:txBody>
      </p:sp>
      <p:sp>
        <p:nvSpPr>
          <p:cNvPr id="23" name="TextBox 22">
            <a:extLst>
              <a:ext uri="{FF2B5EF4-FFF2-40B4-BE49-F238E27FC236}">
                <a16:creationId xmlns:a16="http://schemas.microsoft.com/office/drawing/2014/main" id="{2845273B-B5C8-A7F7-7569-5FD8277B450B}"/>
              </a:ext>
            </a:extLst>
          </p:cNvPr>
          <p:cNvSpPr txBox="1"/>
          <p:nvPr/>
        </p:nvSpPr>
        <p:spPr>
          <a:xfrm>
            <a:off x="6373300" y="3875575"/>
            <a:ext cx="2561008" cy="523220"/>
          </a:xfrm>
          <a:prstGeom prst="rect">
            <a:avLst/>
          </a:prstGeom>
          <a:noFill/>
        </p:spPr>
        <p:txBody>
          <a:bodyPr wrap="square" rtlCol="0">
            <a:spAutoFit/>
          </a:bodyPr>
          <a:lstStyle/>
          <a:p>
            <a:pPr algn="ctr"/>
            <a:r>
              <a:rPr lang="en-US"/>
              <a:t>Drilled area reduces­</a:t>
            </a:r>
            <a:r>
              <a:rPr lang="de-DE"/>
              <a:t> </a:t>
            </a:r>
            <a:r>
              <a:rPr lang="en-US" b="1"/>
              <a:t>drilling</a:t>
            </a:r>
            <a:r>
              <a:rPr lang="en-US"/>
              <a:t> and </a:t>
            </a:r>
            <a:r>
              <a:rPr lang="en-US" b="1"/>
              <a:t>transportation</a:t>
            </a:r>
            <a:r>
              <a:rPr lang="en-US"/>
              <a:t> cost </a:t>
            </a:r>
          </a:p>
        </p:txBody>
      </p:sp>
      <p:sp>
        <p:nvSpPr>
          <p:cNvPr id="24" name="TextBox 23">
            <a:extLst>
              <a:ext uri="{FF2B5EF4-FFF2-40B4-BE49-F238E27FC236}">
                <a16:creationId xmlns:a16="http://schemas.microsoft.com/office/drawing/2014/main" id="{D9435C0B-1D48-81BA-C812-9868CA90A47C}"/>
              </a:ext>
            </a:extLst>
          </p:cNvPr>
          <p:cNvSpPr txBox="1"/>
          <p:nvPr/>
        </p:nvSpPr>
        <p:spPr>
          <a:xfrm>
            <a:off x="6397425" y="4505442"/>
            <a:ext cx="1113653"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(Guo et al., 2016)</a:t>
            </a:r>
            <a:endParaRPr lang="en-US"/>
          </a:p>
        </p:txBody>
      </p:sp>
    </p:spTree>
    <p:extLst>
      <p:ext uri="{BB962C8B-B14F-4D97-AF65-F5344CB8AC3E}">
        <p14:creationId xmlns:p14="http://schemas.microsoft.com/office/powerpoint/2010/main" val="79841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
          <p:cNvSpPr txBox="1">
            <a:spLocks noGrp="1"/>
          </p:cNvSpPr>
          <p:nvPr>
            <p:ph type="title"/>
          </p:nvPr>
        </p:nvSpPr>
        <p:spPr>
          <a:xfrm>
            <a:off x="4460700" y="377725"/>
            <a:ext cx="4683300" cy="651300"/>
          </a:xfrm>
          <a:prstGeom prst="rect">
            <a:avLst/>
          </a:prstGeom>
          <a:solidFill>
            <a:schemeClr val="accent3"/>
          </a:solid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pt-PT" sz="2800">
                <a:solidFill>
                  <a:schemeClr val="lt1"/>
                </a:solidFill>
              </a:rPr>
              <a:t>Recap </a:t>
            </a:r>
            <a:endParaRPr sz="2800"/>
          </a:p>
        </p:txBody>
      </p:sp>
      <p:sp>
        <p:nvSpPr>
          <p:cNvPr id="69" name="Google Shape;69;p2"/>
          <p:cNvSpPr txBox="1">
            <a:spLocks noGrp="1"/>
          </p:cNvSpPr>
          <p:nvPr>
            <p:ph type="sldNum" idx="12"/>
          </p:nvPr>
        </p:nvSpPr>
        <p:spPr>
          <a:xfrm>
            <a:off x="6566650" y="4810990"/>
            <a:ext cx="1831800" cy="230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pt-PT"/>
              <a:t>2</a:t>
            </a:r>
          </a:p>
        </p:txBody>
      </p:sp>
      <p:pic>
        <p:nvPicPr>
          <p:cNvPr id="2" name="Picture 1">
            <a:extLst>
              <a:ext uri="{FF2B5EF4-FFF2-40B4-BE49-F238E27FC236}">
                <a16:creationId xmlns:a16="http://schemas.microsoft.com/office/drawing/2014/main" id="{5CEADD36-0A40-8F12-A334-B60C5742E26B}"/>
              </a:ext>
            </a:extLst>
          </p:cNvPr>
          <p:cNvPicPr>
            <a:picLocks noChangeAspect="1"/>
          </p:cNvPicPr>
          <p:nvPr/>
        </p:nvPicPr>
        <p:blipFill>
          <a:blip r:embed="rId3"/>
          <a:stretch>
            <a:fillRect/>
          </a:stretch>
        </p:blipFill>
        <p:spPr>
          <a:xfrm>
            <a:off x="1879922" y="1286418"/>
            <a:ext cx="2652124" cy="3245145"/>
          </a:xfrm>
          <a:prstGeom prst="rect">
            <a:avLst/>
          </a:prstGeom>
        </p:spPr>
      </p:pic>
      <p:graphicFrame>
        <p:nvGraphicFramePr>
          <p:cNvPr id="3" name="Table 2">
            <a:extLst>
              <a:ext uri="{FF2B5EF4-FFF2-40B4-BE49-F238E27FC236}">
                <a16:creationId xmlns:a16="http://schemas.microsoft.com/office/drawing/2014/main" id="{4470384C-081B-0439-CC96-AC6665284CA6}"/>
              </a:ext>
            </a:extLst>
          </p:cNvPr>
          <p:cNvGraphicFramePr>
            <a:graphicFrameLocks noGrp="1"/>
          </p:cNvGraphicFramePr>
          <p:nvPr>
            <p:extLst>
              <p:ext uri="{D42A27DB-BD31-4B8C-83A1-F6EECF244321}">
                <p14:modId xmlns:p14="http://schemas.microsoft.com/office/powerpoint/2010/main" val="922378136"/>
              </p:ext>
            </p:extLst>
          </p:nvPr>
        </p:nvGraphicFramePr>
        <p:xfrm>
          <a:off x="4572000" y="1293763"/>
          <a:ext cx="3019225" cy="3245143"/>
        </p:xfrm>
        <a:graphic>
          <a:graphicData uri="http://schemas.openxmlformats.org/drawingml/2006/table">
            <a:tbl>
              <a:tblPr firstRow="1" firstCol="1" bandRow="1">
                <a:tableStyleId>{F5AB1C69-6EDB-4FF4-983F-18BD219EF322}</a:tableStyleId>
              </a:tblPr>
              <a:tblGrid>
                <a:gridCol w="517358">
                  <a:extLst>
                    <a:ext uri="{9D8B030D-6E8A-4147-A177-3AD203B41FA5}">
                      <a16:colId xmlns:a16="http://schemas.microsoft.com/office/drawing/2014/main" val="4079539921"/>
                    </a:ext>
                  </a:extLst>
                </a:gridCol>
                <a:gridCol w="1218721">
                  <a:extLst>
                    <a:ext uri="{9D8B030D-6E8A-4147-A177-3AD203B41FA5}">
                      <a16:colId xmlns:a16="http://schemas.microsoft.com/office/drawing/2014/main" val="2969742160"/>
                    </a:ext>
                  </a:extLst>
                </a:gridCol>
                <a:gridCol w="1283146">
                  <a:extLst>
                    <a:ext uri="{9D8B030D-6E8A-4147-A177-3AD203B41FA5}">
                      <a16:colId xmlns:a16="http://schemas.microsoft.com/office/drawing/2014/main" val="863498445"/>
                    </a:ext>
                  </a:extLst>
                </a:gridCol>
              </a:tblGrid>
              <a:tr h="737219">
                <a:tc>
                  <a:txBody>
                    <a:bodyPr/>
                    <a:lstStyle/>
                    <a:p>
                      <a:pPr algn="ctr">
                        <a:lnSpc>
                          <a:spcPct val="107000"/>
                        </a:lnSpc>
                        <a:spcAft>
                          <a:spcPts val="800"/>
                        </a:spcAft>
                      </a:pPr>
                      <a:r>
                        <a:rPr lang="pt-PT" sz="1200" kern="0" err="1">
                          <a:effectLst/>
                        </a:rPr>
                        <a:t>Depth</a:t>
                      </a:r>
                      <a:r>
                        <a:rPr lang="pt-PT" sz="1200" kern="0">
                          <a:effectLst/>
                        </a:rPr>
                        <a:t> [m]</a:t>
                      </a:r>
                      <a:endParaRPr lang="pt-PT" sz="1200" kern="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gn="ctr">
                        <a:lnSpc>
                          <a:spcPct val="107000"/>
                        </a:lnSpc>
                        <a:spcAft>
                          <a:spcPts val="800"/>
                        </a:spcAft>
                      </a:pPr>
                      <a:r>
                        <a:rPr lang="pt-PT" sz="1200" kern="0" dirty="0" err="1">
                          <a:effectLst/>
                        </a:rPr>
                        <a:t>Temperature</a:t>
                      </a:r>
                      <a:r>
                        <a:rPr lang="pt-PT" sz="1200" kern="0">
                          <a:effectLst/>
                        </a:rPr>
                        <a:t> Range [</a:t>
                      </a:r>
                      <a:r>
                        <a:rPr lang="pt-PT" sz="1200" kern="0" dirty="0" err="1">
                          <a:effectLst/>
                        </a:rPr>
                        <a:t>ºC</a:t>
                      </a:r>
                      <a:r>
                        <a:rPr lang="pt-PT" sz="1200" kern="0" dirty="0">
                          <a:effectLst/>
                        </a:rPr>
                        <a:t> ]</a:t>
                      </a:r>
                      <a:endParaRPr lang="pt-PT" sz="1200" kern="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gn="ctr">
                        <a:lnSpc>
                          <a:spcPct val="107000"/>
                        </a:lnSpc>
                        <a:spcAft>
                          <a:spcPts val="800"/>
                        </a:spcAft>
                      </a:pPr>
                      <a:r>
                        <a:rPr lang="pt-PT" sz="1200" kern="0" err="1">
                          <a:effectLst/>
                        </a:rPr>
                        <a:t>Average</a:t>
                      </a:r>
                      <a:r>
                        <a:rPr lang="pt-PT" sz="1200" kern="0">
                          <a:effectLst/>
                        </a:rPr>
                        <a:t> </a:t>
                      </a:r>
                      <a:r>
                        <a:rPr lang="pt-PT" sz="1200" kern="0" err="1">
                          <a:effectLst/>
                        </a:rPr>
                        <a:t>Temperature</a:t>
                      </a:r>
                      <a:r>
                        <a:rPr lang="pt-PT" sz="1200" kern="0">
                          <a:effectLst/>
                        </a:rPr>
                        <a:t> [</a:t>
                      </a:r>
                      <a:r>
                        <a:rPr lang="pt-PT" sz="1200" kern="0" err="1">
                          <a:effectLst/>
                        </a:rPr>
                        <a:t>ºC</a:t>
                      </a:r>
                      <a:r>
                        <a:rPr lang="pt-PT" sz="1200" kern="0">
                          <a:effectLst/>
                        </a:rPr>
                        <a:t>]</a:t>
                      </a:r>
                      <a:endParaRPr lang="pt-PT" sz="1200" kern="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1349402848"/>
                  </a:ext>
                </a:extLst>
              </a:tr>
              <a:tr h="626981">
                <a:tc>
                  <a:txBody>
                    <a:bodyPr/>
                    <a:lstStyle/>
                    <a:p>
                      <a:pPr algn="ctr">
                        <a:lnSpc>
                          <a:spcPct val="107000"/>
                        </a:lnSpc>
                        <a:spcAft>
                          <a:spcPts val="800"/>
                        </a:spcAft>
                      </a:pPr>
                      <a:r>
                        <a:rPr lang="pt-PT" sz="1200" kern="0">
                          <a:effectLst/>
                        </a:rPr>
                        <a:t>1000</a:t>
                      </a:r>
                      <a:endParaRPr lang="pt-PT" sz="1200" kern="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gn="ctr">
                        <a:lnSpc>
                          <a:spcPct val="107000"/>
                        </a:lnSpc>
                        <a:spcAft>
                          <a:spcPts val="800"/>
                        </a:spcAft>
                      </a:pPr>
                      <a:r>
                        <a:rPr lang="en-US" sz="1200" kern="0">
                          <a:effectLst/>
                        </a:rPr>
                        <a:t>39 – 60</a:t>
                      </a:r>
                    </a:p>
                  </a:txBody>
                  <a:tcPr marL="44450" marR="44450" marT="0" marB="0" anchor="ctr"/>
                </a:tc>
                <a:tc>
                  <a:txBody>
                    <a:bodyPr/>
                    <a:lstStyle/>
                    <a:p>
                      <a:pPr algn="ctr">
                        <a:lnSpc>
                          <a:spcPct val="107000"/>
                        </a:lnSpc>
                        <a:spcAft>
                          <a:spcPts val="800"/>
                        </a:spcAft>
                      </a:pPr>
                      <a:r>
                        <a:rPr lang="en-US" sz="1200" kern="0">
                          <a:effectLst/>
                        </a:rPr>
                        <a:t>48</a:t>
                      </a:r>
                      <a:endParaRPr lang="pt-PT" sz="1200" kern="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773745499"/>
                  </a:ext>
                </a:extLst>
              </a:tr>
              <a:tr h="626981">
                <a:tc>
                  <a:txBody>
                    <a:bodyPr/>
                    <a:lstStyle/>
                    <a:p>
                      <a:pPr algn="ctr">
                        <a:lnSpc>
                          <a:spcPct val="107000"/>
                        </a:lnSpc>
                        <a:spcAft>
                          <a:spcPts val="800"/>
                        </a:spcAft>
                      </a:pPr>
                      <a:r>
                        <a:rPr lang="pt-PT" sz="1200" kern="0">
                          <a:effectLst/>
                        </a:rPr>
                        <a:t>2000</a:t>
                      </a:r>
                      <a:endParaRPr lang="pt-PT" sz="1200" kern="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gn="ctr">
                        <a:lnSpc>
                          <a:spcPct val="107000"/>
                        </a:lnSpc>
                        <a:spcAft>
                          <a:spcPts val="800"/>
                        </a:spcAft>
                      </a:pPr>
                      <a:r>
                        <a:rPr lang="en-US" sz="1200" kern="0">
                          <a:effectLst/>
                        </a:rPr>
                        <a:t>75 – 140</a:t>
                      </a:r>
                    </a:p>
                  </a:txBody>
                  <a:tcPr marL="44450" marR="44450" marT="0" marB="0" anchor="ctr"/>
                </a:tc>
                <a:tc>
                  <a:txBody>
                    <a:bodyPr/>
                    <a:lstStyle/>
                    <a:p>
                      <a:pPr algn="ctr">
                        <a:lnSpc>
                          <a:spcPct val="107000"/>
                        </a:lnSpc>
                        <a:spcAft>
                          <a:spcPts val="800"/>
                        </a:spcAft>
                      </a:pPr>
                      <a:r>
                        <a:rPr lang="en-US" sz="1200" kern="0">
                          <a:effectLst/>
                        </a:rPr>
                        <a:t>96</a:t>
                      </a:r>
                      <a:endParaRPr lang="pt-PT" sz="1200" kern="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1854956810"/>
                  </a:ext>
                </a:extLst>
              </a:tr>
              <a:tr h="626981">
                <a:tc>
                  <a:txBody>
                    <a:bodyPr/>
                    <a:lstStyle/>
                    <a:p>
                      <a:pPr algn="ctr">
                        <a:lnSpc>
                          <a:spcPct val="107000"/>
                        </a:lnSpc>
                        <a:spcAft>
                          <a:spcPts val="800"/>
                        </a:spcAft>
                      </a:pPr>
                      <a:r>
                        <a:rPr lang="pt-PT" sz="1200" kern="0">
                          <a:effectLst/>
                        </a:rPr>
                        <a:t>3000</a:t>
                      </a:r>
                      <a:endParaRPr lang="pt-PT" sz="1200" kern="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gn="ctr">
                        <a:lnSpc>
                          <a:spcPct val="107000"/>
                        </a:lnSpc>
                        <a:spcAft>
                          <a:spcPts val="800"/>
                        </a:spcAft>
                      </a:pPr>
                      <a:r>
                        <a:rPr lang="en-US" sz="1200" kern="0">
                          <a:effectLst/>
                        </a:rPr>
                        <a:t>108 – 136</a:t>
                      </a:r>
                    </a:p>
                  </a:txBody>
                  <a:tcPr marL="44450" marR="44450" marT="0" marB="0" anchor="ctr"/>
                </a:tc>
                <a:tc>
                  <a:txBody>
                    <a:bodyPr/>
                    <a:lstStyle/>
                    <a:p>
                      <a:pPr algn="ctr">
                        <a:lnSpc>
                          <a:spcPct val="107000"/>
                        </a:lnSpc>
                        <a:spcAft>
                          <a:spcPts val="800"/>
                        </a:spcAft>
                      </a:pPr>
                      <a:r>
                        <a:rPr lang="en-US" sz="1200" kern="0">
                          <a:effectLst/>
                        </a:rPr>
                        <a:t>121</a:t>
                      </a:r>
                      <a:endParaRPr lang="pt-PT" sz="1200" kern="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256934570"/>
                  </a:ext>
                </a:extLst>
              </a:tr>
              <a:tr h="626981">
                <a:tc>
                  <a:txBody>
                    <a:bodyPr/>
                    <a:lstStyle/>
                    <a:p>
                      <a:pPr algn="ctr">
                        <a:lnSpc>
                          <a:spcPct val="107000"/>
                        </a:lnSpc>
                        <a:spcAft>
                          <a:spcPts val="800"/>
                        </a:spcAft>
                      </a:pPr>
                      <a:r>
                        <a:rPr lang="pt-PT" sz="1200" kern="0">
                          <a:effectLst/>
                        </a:rPr>
                        <a:t>4000</a:t>
                      </a:r>
                      <a:endParaRPr lang="pt-PT" sz="1200" kern="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gn="ctr">
                        <a:lnSpc>
                          <a:spcPct val="107000"/>
                        </a:lnSpc>
                        <a:spcAft>
                          <a:spcPts val="800"/>
                        </a:spcAft>
                      </a:pPr>
                      <a:r>
                        <a:rPr lang="en-US" sz="1200" kern="0">
                          <a:effectLst/>
                        </a:rPr>
                        <a:t>144 – 18</a:t>
                      </a:r>
                    </a:p>
                  </a:txBody>
                  <a:tcPr marL="44450" marR="44450" marT="0" marB="0" anchor="ctr"/>
                </a:tc>
                <a:tc>
                  <a:txBody>
                    <a:bodyPr/>
                    <a:lstStyle/>
                    <a:p>
                      <a:pPr algn="ctr">
                        <a:lnSpc>
                          <a:spcPct val="107000"/>
                        </a:lnSpc>
                        <a:spcAft>
                          <a:spcPts val="800"/>
                        </a:spcAft>
                      </a:pPr>
                      <a:r>
                        <a:rPr lang="en-US" sz="1200" kern="0" dirty="0">
                          <a:effectLst/>
                        </a:rPr>
                        <a:t>162</a:t>
                      </a:r>
                      <a:endParaRPr lang="pt-PT" sz="1200" kern="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082233126"/>
                  </a:ext>
                </a:extLst>
              </a:tr>
            </a:tbl>
          </a:graphicData>
        </a:graphic>
      </p:graphicFrame>
      <p:sp>
        <p:nvSpPr>
          <p:cNvPr id="4" name="TextBox 3">
            <a:extLst>
              <a:ext uri="{FF2B5EF4-FFF2-40B4-BE49-F238E27FC236}">
                <a16:creationId xmlns:a16="http://schemas.microsoft.com/office/drawing/2014/main" id="{BC3E1E3A-DAA2-57F8-E818-577DEB2C19D7}"/>
              </a:ext>
            </a:extLst>
          </p:cNvPr>
          <p:cNvSpPr txBox="1"/>
          <p:nvPr/>
        </p:nvSpPr>
        <p:spPr>
          <a:xfrm>
            <a:off x="4015173" y="4580158"/>
            <a:ext cx="1113653"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(Guo et al., 2016)</a:t>
            </a:r>
            <a:endParaRPr lang="en-US"/>
          </a:p>
        </p:txBody>
      </p:sp>
    </p:spTree>
    <p:extLst>
      <p:ext uri="{BB962C8B-B14F-4D97-AF65-F5344CB8AC3E}">
        <p14:creationId xmlns:p14="http://schemas.microsoft.com/office/powerpoint/2010/main" val="3294933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
          <p:cNvSpPr txBox="1">
            <a:spLocks noGrp="1"/>
          </p:cNvSpPr>
          <p:nvPr>
            <p:ph type="title"/>
          </p:nvPr>
        </p:nvSpPr>
        <p:spPr>
          <a:xfrm>
            <a:off x="4460700" y="377725"/>
            <a:ext cx="4683300" cy="651300"/>
          </a:xfrm>
          <a:prstGeom prst="rect">
            <a:avLst/>
          </a:prstGeom>
          <a:solidFill>
            <a:schemeClr val="accent3"/>
          </a:solid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pt-PT" sz="2800">
                <a:solidFill>
                  <a:schemeClr val="lt1"/>
                </a:solidFill>
              </a:rPr>
              <a:t>Target Well </a:t>
            </a:r>
            <a:endParaRPr sz="2800"/>
          </a:p>
        </p:txBody>
      </p:sp>
      <p:sp>
        <p:nvSpPr>
          <p:cNvPr id="69" name="Google Shape;69;p2"/>
          <p:cNvSpPr txBox="1">
            <a:spLocks noGrp="1"/>
          </p:cNvSpPr>
          <p:nvPr>
            <p:ph type="sldNum" idx="12"/>
          </p:nvPr>
        </p:nvSpPr>
        <p:spPr>
          <a:xfrm>
            <a:off x="6566650" y="4810990"/>
            <a:ext cx="1831800" cy="230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pt-PT"/>
              <a:t>3</a:t>
            </a:r>
          </a:p>
        </p:txBody>
      </p:sp>
      <p:graphicFrame>
        <p:nvGraphicFramePr>
          <p:cNvPr id="2" name="Table 1">
            <a:extLst>
              <a:ext uri="{FF2B5EF4-FFF2-40B4-BE49-F238E27FC236}">
                <a16:creationId xmlns:a16="http://schemas.microsoft.com/office/drawing/2014/main" id="{A460BD53-84CD-E9ED-20BB-0DBBB1B8BE52}"/>
              </a:ext>
            </a:extLst>
          </p:cNvPr>
          <p:cNvGraphicFramePr>
            <a:graphicFrameLocks noGrp="1"/>
          </p:cNvGraphicFramePr>
          <p:nvPr>
            <p:extLst>
              <p:ext uri="{D42A27DB-BD31-4B8C-83A1-F6EECF244321}">
                <p14:modId xmlns:p14="http://schemas.microsoft.com/office/powerpoint/2010/main" val="2119732882"/>
              </p:ext>
            </p:extLst>
          </p:nvPr>
        </p:nvGraphicFramePr>
        <p:xfrm>
          <a:off x="130097" y="1471961"/>
          <a:ext cx="3003396" cy="2832410"/>
        </p:xfrm>
        <a:graphic>
          <a:graphicData uri="http://schemas.openxmlformats.org/drawingml/2006/table">
            <a:tbl>
              <a:tblPr firstRow="1" bandRow="1">
                <a:tableStyleId>{F5AB1C69-6EDB-4FF4-983F-18BD219EF322}</a:tableStyleId>
              </a:tblPr>
              <a:tblGrid>
                <a:gridCol w="1501698">
                  <a:extLst>
                    <a:ext uri="{9D8B030D-6E8A-4147-A177-3AD203B41FA5}">
                      <a16:colId xmlns:a16="http://schemas.microsoft.com/office/drawing/2014/main" val="1205161496"/>
                    </a:ext>
                  </a:extLst>
                </a:gridCol>
                <a:gridCol w="1501698">
                  <a:extLst>
                    <a:ext uri="{9D8B030D-6E8A-4147-A177-3AD203B41FA5}">
                      <a16:colId xmlns:a16="http://schemas.microsoft.com/office/drawing/2014/main" val="1610647338"/>
                    </a:ext>
                  </a:extLst>
                </a:gridCol>
              </a:tblGrid>
              <a:tr h="566482">
                <a:tc>
                  <a:txBody>
                    <a:bodyPr/>
                    <a:lstStyle/>
                    <a:p>
                      <a:r>
                        <a:rPr lang="de-DE"/>
                        <a:t>Parameters</a:t>
                      </a:r>
                      <a:endParaRPr lang="en-US"/>
                    </a:p>
                  </a:txBody>
                  <a:tcPr/>
                </a:tc>
                <a:tc>
                  <a:txBody>
                    <a:bodyPr/>
                    <a:lstStyle/>
                    <a:p>
                      <a:r>
                        <a:rPr lang="de-DE"/>
                        <a:t>Value</a:t>
                      </a:r>
                      <a:endParaRPr lang="en-US"/>
                    </a:p>
                  </a:txBody>
                  <a:tcPr/>
                </a:tc>
                <a:extLst>
                  <a:ext uri="{0D108BD9-81ED-4DB2-BD59-A6C34878D82A}">
                    <a16:rowId xmlns:a16="http://schemas.microsoft.com/office/drawing/2014/main" val="4033400182"/>
                  </a:ext>
                </a:extLst>
              </a:tr>
              <a:tr h="566482">
                <a:tc>
                  <a:txBody>
                    <a:bodyPr/>
                    <a:lstStyle/>
                    <a:p>
                      <a:r>
                        <a:rPr lang="de-DE"/>
                        <a:t>Rock Porosity</a:t>
                      </a:r>
                    </a:p>
                  </a:txBody>
                  <a:tcPr/>
                </a:tc>
                <a:tc>
                  <a:txBody>
                    <a:bodyPr/>
                    <a:lstStyle/>
                    <a:p>
                      <a:r>
                        <a:rPr lang="de-DE"/>
                        <a:t>1.2%-8.3%</a:t>
                      </a:r>
                      <a:endParaRPr lang="en-US"/>
                    </a:p>
                  </a:txBody>
                  <a:tcPr/>
                </a:tc>
                <a:extLst>
                  <a:ext uri="{0D108BD9-81ED-4DB2-BD59-A6C34878D82A}">
                    <a16:rowId xmlns:a16="http://schemas.microsoft.com/office/drawing/2014/main" val="842602984"/>
                  </a:ext>
                </a:extLst>
              </a:tr>
              <a:tr h="566482">
                <a:tc>
                  <a:txBody>
                    <a:bodyPr/>
                    <a:lstStyle/>
                    <a:p>
                      <a:r>
                        <a:rPr lang="de-DE"/>
                        <a:t>Rock Permeability</a:t>
                      </a:r>
                      <a:endParaRPr lang="en-US"/>
                    </a:p>
                  </a:txBody>
                  <a:tcPr/>
                </a:tc>
                <a:tc>
                  <a:txBody>
                    <a:bodyPr/>
                    <a:lstStyle/>
                    <a:p>
                      <a:r>
                        <a:rPr lang="de-DE"/>
                        <a:t>0.01-0.32 mD</a:t>
                      </a:r>
                      <a:endParaRPr lang="en-US"/>
                    </a:p>
                  </a:txBody>
                  <a:tcPr/>
                </a:tc>
                <a:extLst>
                  <a:ext uri="{0D108BD9-81ED-4DB2-BD59-A6C34878D82A}">
                    <a16:rowId xmlns:a16="http://schemas.microsoft.com/office/drawing/2014/main" val="1322970436"/>
                  </a:ext>
                </a:extLst>
              </a:tr>
              <a:tr h="566482">
                <a:tc>
                  <a:txBody>
                    <a:bodyPr/>
                    <a:lstStyle/>
                    <a:p>
                      <a:r>
                        <a:rPr lang="de-DE"/>
                        <a:t>Rock Density</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a:t>2440 kg/m</a:t>
                      </a:r>
                      <a:r>
                        <a:rPr lang="en-US"/>
                        <a:t>^3</a:t>
                      </a:r>
                    </a:p>
                  </a:txBody>
                  <a:tcPr/>
                </a:tc>
                <a:extLst>
                  <a:ext uri="{0D108BD9-81ED-4DB2-BD59-A6C34878D82A}">
                    <a16:rowId xmlns:a16="http://schemas.microsoft.com/office/drawing/2014/main" val="871577542"/>
                  </a:ext>
                </a:extLst>
              </a:tr>
              <a:tr h="566482">
                <a:tc>
                  <a:txBody>
                    <a:bodyPr/>
                    <a:lstStyle/>
                    <a:p>
                      <a:r>
                        <a:rPr lang="de-DE"/>
                        <a:t>Rock Thermal Conductivity</a:t>
                      </a:r>
                      <a:endParaRPr lang="en-US"/>
                    </a:p>
                  </a:txBody>
                  <a:tcPr/>
                </a:tc>
                <a:tc>
                  <a:txBody>
                    <a:bodyPr/>
                    <a:lstStyle/>
                    <a:p>
                      <a:r>
                        <a:rPr lang="de-DE"/>
                        <a:t>3.1 W/(mK)</a:t>
                      </a:r>
                      <a:endParaRPr lang="en-US"/>
                    </a:p>
                  </a:txBody>
                  <a:tcPr/>
                </a:tc>
                <a:extLst>
                  <a:ext uri="{0D108BD9-81ED-4DB2-BD59-A6C34878D82A}">
                    <a16:rowId xmlns:a16="http://schemas.microsoft.com/office/drawing/2014/main" val="1964350285"/>
                  </a:ext>
                </a:extLst>
              </a:tr>
            </a:tbl>
          </a:graphicData>
        </a:graphic>
      </p:graphicFrame>
      <p:sp>
        <p:nvSpPr>
          <p:cNvPr id="3" name="TextBox 2">
            <a:extLst>
              <a:ext uri="{FF2B5EF4-FFF2-40B4-BE49-F238E27FC236}">
                <a16:creationId xmlns:a16="http://schemas.microsoft.com/office/drawing/2014/main" id="{FFD6554A-2814-A7FB-FC5E-4C226E129DF0}"/>
              </a:ext>
            </a:extLst>
          </p:cNvPr>
          <p:cNvSpPr txBox="1"/>
          <p:nvPr/>
        </p:nvSpPr>
        <p:spPr>
          <a:xfrm>
            <a:off x="6715193" y="1049006"/>
            <a:ext cx="2428870" cy="369332"/>
          </a:xfrm>
          <a:prstGeom prst="rect">
            <a:avLst/>
          </a:prstGeom>
          <a:noFill/>
        </p:spPr>
        <p:txBody>
          <a:bodyPr wrap="none" rtlCol="0">
            <a:spAutoFit/>
          </a:bodyPr>
          <a:lstStyle/>
          <a:p>
            <a:pPr algn="ctr"/>
            <a:r>
              <a:rPr lang="es-CO" sz="1800" b="1" err="1"/>
              <a:t>Abandoned</a:t>
            </a:r>
            <a:r>
              <a:rPr lang="es-CO" sz="1800" b="1"/>
              <a:t> </a:t>
            </a:r>
            <a:r>
              <a:rPr lang="es-CO" sz="1800" b="1" err="1"/>
              <a:t>Oil</a:t>
            </a:r>
            <a:r>
              <a:rPr lang="es-CO" sz="1800" b="1"/>
              <a:t> </a:t>
            </a:r>
            <a:r>
              <a:rPr lang="es-CO" sz="1800" b="1" err="1"/>
              <a:t>Well</a:t>
            </a:r>
            <a:endParaRPr lang="es-CO" sz="1800" b="1"/>
          </a:p>
        </p:txBody>
      </p:sp>
      <p:pic>
        <p:nvPicPr>
          <p:cNvPr id="4" name="Picture 3" descr="A diagram of a column&#10;&#10;Description automatically generated">
            <a:extLst>
              <a:ext uri="{FF2B5EF4-FFF2-40B4-BE49-F238E27FC236}">
                <a16:creationId xmlns:a16="http://schemas.microsoft.com/office/drawing/2014/main" id="{60061845-B758-A514-A9AB-2510F41DAC19}"/>
              </a:ext>
            </a:extLst>
          </p:cNvPr>
          <p:cNvPicPr>
            <a:picLocks noChangeAspect="1"/>
          </p:cNvPicPr>
          <p:nvPr/>
        </p:nvPicPr>
        <p:blipFill rotWithShape="1">
          <a:blip r:embed="rId3"/>
          <a:srcRect l="25197"/>
          <a:stretch/>
        </p:blipFill>
        <p:spPr bwMode="auto">
          <a:xfrm>
            <a:off x="3293440" y="1155960"/>
            <a:ext cx="3421754" cy="3474691"/>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93A9F639-1F16-FD9A-D18B-4BC9975857C8}"/>
              </a:ext>
            </a:extLst>
          </p:cNvPr>
          <p:cNvSpPr txBox="1"/>
          <p:nvPr/>
        </p:nvSpPr>
        <p:spPr>
          <a:xfrm>
            <a:off x="7288928" y="4215692"/>
            <a:ext cx="1597921" cy="523220"/>
          </a:xfrm>
          <a:prstGeom prst="rect">
            <a:avLst/>
          </a:prstGeom>
          <a:noFill/>
        </p:spPr>
        <p:txBody>
          <a:bodyPr wrap="square" rtlCol="0">
            <a:spAutoFit/>
          </a:bodyPr>
          <a:lstStyle/>
          <a:p>
            <a:pPr algn="ctr"/>
            <a:r>
              <a:rPr lang="es-CO"/>
              <a:t>4800 m as target </a:t>
            </a:r>
            <a:r>
              <a:rPr lang="es-CO" err="1"/>
              <a:t>well</a:t>
            </a:r>
            <a:r>
              <a:rPr lang="es-CO"/>
              <a:t>. </a:t>
            </a:r>
            <a:endParaRPr lang="en-GB"/>
          </a:p>
        </p:txBody>
      </p:sp>
      <p:sp>
        <p:nvSpPr>
          <p:cNvPr id="7" name="Arrow: Right 6">
            <a:extLst>
              <a:ext uri="{FF2B5EF4-FFF2-40B4-BE49-F238E27FC236}">
                <a16:creationId xmlns:a16="http://schemas.microsoft.com/office/drawing/2014/main" id="{BC1A9588-2CA5-8AF9-487A-F55309C9E666}"/>
              </a:ext>
            </a:extLst>
          </p:cNvPr>
          <p:cNvSpPr/>
          <p:nvPr/>
        </p:nvSpPr>
        <p:spPr>
          <a:xfrm rot="10800000">
            <a:off x="6715195" y="4190153"/>
            <a:ext cx="598223" cy="396204"/>
          </a:xfrm>
          <a:prstGeom prst="rightArrow">
            <a:avLst/>
          </a:prstGeom>
          <a:solidFill>
            <a:schemeClr val="accent3"/>
          </a:solidFill>
          <a:ln>
            <a:noFill/>
          </a:ln>
        </p:spPr>
        <p:txBody>
          <a:bodyPr spcFirstLastPara="1" wrap="square" lIns="91425" tIns="45700" rIns="91425" bIns="45700" anchor="ctr" anchorCtr="0">
            <a:normAutofit fontScale="25000" lnSpcReduction="20000"/>
          </a:bodyPr>
          <a:lstStyle/>
          <a:p>
            <a:pPr>
              <a:buClr>
                <a:schemeClr val="dk1"/>
              </a:buClr>
              <a:buSzPts val="1800"/>
            </a:pPr>
            <a:endParaRPr lang="en-GB" sz="3300" b="1">
              <a:latin typeface="Arial"/>
              <a:cs typeface="Arial"/>
            </a:endParaRPr>
          </a:p>
        </p:txBody>
      </p:sp>
      <p:sp>
        <p:nvSpPr>
          <p:cNvPr id="8" name="Arrow: Right 7">
            <a:extLst>
              <a:ext uri="{FF2B5EF4-FFF2-40B4-BE49-F238E27FC236}">
                <a16:creationId xmlns:a16="http://schemas.microsoft.com/office/drawing/2014/main" id="{C7EA4656-1959-96D0-029B-87E78FE653D1}"/>
              </a:ext>
            </a:extLst>
          </p:cNvPr>
          <p:cNvSpPr/>
          <p:nvPr/>
        </p:nvSpPr>
        <p:spPr>
          <a:xfrm rot="10800000">
            <a:off x="6715194" y="3634183"/>
            <a:ext cx="598223" cy="396204"/>
          </a:xfrm>
          <a:prstGeom prst="rightArrow">
            <a:avLst/>
          </a:prstGeom>
          <a:solidFill>
            <a:schemeClr val="accent3"/>
          </a:solidFill>
          <a:ln>
            <a:noFill/>
          </a:ln>
        </p:spPr>
        <p:txBody>
          <a:bodyPr spcFirstLastPara="1" wrap="square" lIns="91425" tIns="45700" rIns="91425" bIns="45700" anchor="ctr" anchorCtr="0">
            <a:normAutofit fontScale="25000" lnSpcReduction="20000"/>
          </a:bodyPr>
          <a:lstStyle/>
          <a:p>
            <a:pPr>
              <a:buClr>
                <a:schemeClr val="dk1"/>
              </a:buClr>
              <a:buSzPts val="1800"/>
            </a:pPr>
            <a:endParaRPr lang="en-GB" sz="3300" b="1">
              <a:latin typeface="Arial"/>
              <a:cs typeface="Arial"/>
            </a:endParaRPr>
          </a:p>
        </p:txBody>
      </p:sp>
      <p:sp>
        <p:nvSpPr>
          <p:cNvPr id="9" name="TextBox 8">
            <a:extLst>
              <a:ext uri="{FF2B5EF4-FFF2-40B4-BE49-F238E27FC236}">
                <a16:creationId xmlns:a16="http://schemas.microsoft.com/office/drawing/2014/main" id="{8589557C-80DF-3A84-C13A-B956AE21F8B7}"/>
              </a:ext>
            </a:extLst>
          </p:cNvPr>
          <p:cNvSpPr txBox="1"/>
          <p:nvPr/>
        </p:nvSpPr>
        <p:spPr>
          <a:xfrm>
            <a:off x="7135254" y="3654164"/>
            <a:ext cx="2008746" cy="523220"/>
          </a:xfrm>
          <a:prstGeom prst="rect">
            <a:avLst/>
          </a:prstGeom>
          <a:noFill/>
        </p:spPr>
        <p:txBody>
          <a:bodyPr wrap="square" rtlCol="0">
            <a:spAutoFit/>
          </a:bodyPr>
          <a:lstStyle/>
          <a:p>
            <a:pPr algn="ctr"/>
            <a:r>
              <a:rPr lang="es-CO"/>
              <a:t>4500 m as </a:t>
            </a:r>
            <a:r>
              <a:rPr lang="es-CO" err="1"/>
              <a:t>potential</a:t>
            </a:r>
            <a:r>
              <a:rPr lang="es-CO"/>
              <a:t> </a:t>
            </a:r>
            <a:r>
              <a:rPr lang="es-CO" err="1"/>
              <a:t>reservoir</a:t>
            </a:r>
            <a:r>
              <a:rPr lang="es-CO"/>
              <a:t>. </a:t>
            </a:r>
            <a:endParaRPr lang="en-GB"/>
          </a:p>
        </p:txBody>
      </p:sp>
      <p:sp>
        <p:nvSpPr>
          <p:cNvPr id="10" name="TextBox 9">
            <a:extLst>
              <a:ext uri="{FF2B5EF4-FFF2-40B4-BE49-F238E27FC236}">
                <a16:creationId xmlns:a16="http://schemas.microsoft.com/office/drawing/2014/main" id="{6611C9DE-901B-C8E3-C0D6-2183AF276D67}"/>
              </a:ext>
            </a:extLst>
          </p:cNvPr>
          <p:cNvSpPr txBox="1"/>
          <p:nvPr/>
        </p:nvSpPr>
        <p:spPr>
          <a:xfrm>
            <a:off x="3596428" y="4633546"/>
            <a:ext cx="2970222" cy="369332"/>
          </a:xfrm>
          <a:prstGeom prst="rect">
            <a:avLst/>
          </a:prstGeom>
          <a:noFill/>
        </p:spPr>
        <p:txBody>
          <a:bodyPr wrap="square" rtlCol="0">
            <a:spAutoFit/>
          </a:bodyPr>
          <a:lstStyle/>
          <a:p>
            <a:pPr algn="ctr"/>
            <a:r>
              <a:rPr lang="en-GB" sz="900"/>
              <a:t>Profile of the abandoned well YS-2 </a:t>
            </a:r>
          </a:p>
          <a:p>
            <a:pPr algn="ctr"/>
            <a:r>
              <a:rPr lang="en-GB" sz="900"/>
              <a:t>(Huang et al. 2014)</a:t>
            </a:r>
          </a:p>
        </p:txBody>
      </p:sp>
      <p:sp>
        <p:nvSpPr>
          <p:cNvPr id="11" name="TextBox 10">
            <a:extLst>
              <a:ext uri="{FF2B5EF4-FFF2-40B4-BE49-F238E27FC236}">
                <a16:creationId xmlns:a16="http://schemas.microsoft.com/office/drawing/2014/main" id="{BB4194BA-6AB6-BC1B-9329-DA23B2617748}"/>
              </a:ext>
            </a:extLst>
          </p:cNvPr>
          <p:cNvSpPr txBox="1"/>
          <p:nvPr/>
        </p:nvSpPr>
        <p:spPr>
          <a:xfrm>
            <a:off x="1035307" y="4415785"/>
            <a:ext cx="1113653"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(Guo et al., 2016)</a:t>
            </a:r>
            <a:endParaRPr lang="en-US"/>
          </a:p>
        </p:txBody>
      </p:sp>
    </p:spTree>
    <p:extLst>
      <p:ext uri="{BB962C8B-B14F-4D97-AF65-F5344CB8AC3E}">
        <p14:creationId xmlns:p14="http://schemas.microsoft.com/office/powerpoint/2010/main" val="377942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
          <p:cNvSpPr txBox="1">
            <a:spLocks noGrp="1"/>
          </p:cNvSpPr>
          <p:nvPr>
            <p:ph type="title"/>
          </p:nvPr>
        </p:nvSpPr>
        <p:spPr>
          <a:xfrm>
            <a:off x="4460700" y="377725"/>
            <a:ext cx="4683300" cy="651300"/>
          </a:xfrm>
          <a:prstGeom prst="rect">
            <a:avLst/>
          </a:prstGeom>
          <a:solidFill>
            <a:schemeClr val="accent3"/>
          </a:solid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pt-PT" sz="3300">
                <a:solidFill>
                  <a:schemeClr val="lt1"/>
                </a:solidFill>
              </a:rPr>
              <a:t>Reservoir Stimulation</a:t>
            </a:r>
            <a:endParaRPr sz="3300"/>
          </a:p>
        </p:txBody>
      </p:sp>
      <p:sp>
        <p:nvSpPr>
          <p:cNvPr id="69" name="Google Shape;69;p2"/>
          <p:cNvSpPr txBox="1">
            <a:spLocks noGrp="1"/>
          </p:cNvSpPr>
          <p:nvPr>
            <p:ph type="sldNum" idx="12"/>
          </p:nvPr>
        </p:nvSpPr>
        <p:spPr>
          <a:xfrm>
            <a:off x="6566650" y="4810990"/>
            <a:ext cx="1831800" cy="230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pt-PT"/>
              <a:t>4</a:t>
            </a:r>
          </a:p>
        </p:txBody>
      </p:sp>
      <p:sp>
        <p:nvSpPr>
          <p:cNvPr id="4" name="TextBox 3">
            <a:extLst>
              <a:ext uri="{FF2B5EF4-FFF2-40B4-BE49-F238E27FC236}">
                <a16:creationId xmlns:a16="http://schemas.microsoft.com/office/drawing/2014/main" id="{6611C9DE-901B-C8E3-C0D6-2183AF276D67}"/>
              </a:ext>
            </a:extLst>
          </p:cNvPr>
          <p:cNvSpPr txBox="1"/>
          <p:nvPr/>
        </p:nvSpPr>
        <p:spPr>
          <a:xfrm>
            <a:off x="312221" y="4595546"/>
            <a:ext cx="3893131" cy="369332"/>
          </a:xfrm>
          <a:prstGeom prst="rect">
            <a:avLst/>
          </a:prstGeom>
          <a:noFill/>
        </p:spPr>
        <p:txBody>
          <a:bodyPr wrap="square" rtlCol="0">
            <a:spAutoFit/>
          </a:bodyPr>
          <a:lstStyle/>
          <a:p>
            <a:pPr algn="ctr"/>
            <a:r>
              <a:rPr lang="en-GB" sz="900"/>
              <a:t>Aperture and flow conductivity of the resulting fracture</a:t>
            </a:r>
          </a:p>
          <a:p>
            <a:pPr algn="ctr"/>
            <a:r>
              <a:rPr lang="en-GB" sz="900"/>
              <a:t>(Guo et al., 2016)</a:t>
            </a:r>
          </a:p>
        </p:txBody>
      </p:sp>
      <p:pic>
        <p:nvPicPr>
          <p:cNvPr id="3" name="Picture 2" descr="A diagram of a flow condition&#10;&#10;Description automatically generated">
            <a:extLst>
              <a:ext uri="{FF2B5EF4-FFF2-40B4-BE49-F238E27FC236}">
                <a16:creationId xmlns:a16="http://schemas.microsoft.com/office/drawing/2014/main" id="{E68EEEAB-770F-4FC2-5880-AAFFC380CB96}"/>
              </a:ext>
            </a:extLst>
          </p:cNvPr>
          <p:cNvPicPr>
            <a:picLocks noChangeAspect="1"/>
          </p:cNvPicPr>
          <p:nvPr/>
        </p:nvPicPr>
        <p:blipFill>
          <a:blip r:embed="rId3"/>
          <a:stretch>
            <a:fillRect/>
          </a:stretch>
        </p:blipFill>
        <p:spPr>
          <a:xfrm>
            <a:off x="772742" y="1044366"/>
            <a:ext cx="2972091" cy="3467133"/>
          </a:xfrm>
          <a:prstGeom prst="rect">
            <a:avLst/>
          </a:prstGeom>
        </p:spPr>
      </p:pic>
      <p:graphicFrame>
        <p:nvGraphicFramePr>
          <p:cNvPr id="7" name="Table 6">
            <a:extLst>
              <a:ext uri="{FF2B5EF4-FFF2-40B4-BE49-F238E27FC236}">
                <a16:creationId xmlns:a16="http://schemas.microsoft.com/office/drawing/2014/main" id="{0683B527-AE26-8648-37E2-D37224BAAF08}"/>
              </a:ext>
            </a:extLst>
          </p:cNvPr>
          <p:cNvGraphicFramePr>
            <a:graphicFrameLocks noGrp="1"/>
          </p:cNvGraphicFramePr>
          <p:nvPr>
            <p:extLst>
              <p:ext uri="{D42A27DB-BD31-4B8C-83A1-F6EECF244321}">
                <p14:modId xmlns:p14="http://schemas.microsoft.com/office/powerpoint/2010/main" val="4198238802"/>
              </p:ext>
            </p:extLst>
          </p:nvPr>
        </p:nvGraphicFramePr>
        <p:xfrm>
          <a:off x="4870666" y="1115742"/>
          <a:ext cx="3671372" cy="975894"/>
        </p:xfrm>
        <a:graphic>
          <a:graphicData uri="http://schemas.openxmlformats.org/drawingml/2006/table">
            <a:tbl>
              <a:tblPr firstRow="1" bandRow="1">
                <a:tableStyleId>{F5AB1C69-6EDB-4FF4-983F-18BD219EF322}</a:tableStyleId>
              </a:tblPr>
              <a:tblGrid>
                <a:gridCol w="2224233">
                  <a:extLst>
                    <a:ext uri="{9D8B030D-6E8A-4147-A177-3AD203B41FA5}">
                      <a16:colId xmlns:a16="http://schemas.microsoft.com/office/drawing/2014/main" val="1665377414"/>
                    </a:ext>
                  </a:extLst>
                </a:gridCol>
                <a:gridCol w="1447139">
                  <a:extLst>
                    <a:ext uri="{9D8B030D-6E8A-4147-A177-3AD203B41FA5}">
                      <a16:colId xmlns:a16="http://schemas.microsoft.com/office/drawing/2014/main" val="2016960245"/>
                    </a:ext>
                  </a:extLst>
                </a:gridCol>
              </a:tblGrid>
              <a:tr h="325298">
                <a:tc gridSpan="2">
                  <a:txBody>
                    <a:bodyPr/>
                    <a:lstStyle/>
                    <a:p>
                      <a:pPr algn="ctr"/>
                      <a:r>
                        <a:rPr lang="de-DE"/>
                        <a:t>Reservoir Characteristics</a:t>
                      </a:r>
                      <a:endParaRPr lang="en-US"/>
                    </a:p>
                  </a:txBody>
                  <a:tcPr anchor="ctr"/>
                </a:tc>
                <a:tc hMerge="1">
                  <a:txBody>
                    <a:bodyPr/>
                    <a:lstStyle/>
                    <a:p>
                      <a:endParaRPr lang="en-US"/>
                    </a:p>
                  </a:txBody>
                  <a:tcPr/>
                </a:tc>
                <a:extLst>
                  <a:ext uri="{0D108BD9-81ED-4DB2-BD59-A6C34878D82A}">
                    <a16:rowId xmlns:a16="http://schemas.microsoft.com/office/drawing/2014/main" val="2744984438"/>
                  </a:ext>
                </a:extLst>
              </a:tr>
              <a:tr h="325298">
                <a:tc>
                  <a:txBody>
                    <a:bodyPr/>
                    <a:lstStyle/>
                    <a:p>
                      <a:pPr algn="l"/>
                      <a:r>
                        <a:rPr lang="de-DE"/>
                        <a:t>Half-length</a:t>
                      </a:r>
                      <a:endParaRPr lang="en-US"/>
                    </a:p>
                  </a:txBody>
                  <a:tcPr anchor="ctr"/>
                </a:tc>
                <a:tc>
                  <a:txBody>
                    <a:bodyPr/>
                    <a:lstStyle/>
                    <a:p>
                      <a:pPr algn="ctr"/>
                      <a:r>
                        <a:rPr lang="de-DE"/>
                        <a:t>220m</a:t>
                      </a:r>
                      <a:endParaRPr lang="en-US"/>
                    </a:p>
                  </a:txBody>
                  <a:tcPr anchor="ctr"/>
                </a:tc>
                <a:extLst>
                  <a:ext uri="{0D108BD9-81ED-4DB2-BD59-A6C34878D82A}">
                    <a16:rowId xmlns:a16="http://schemas.microsoft.com/office/drawing/2014/main" val="2732479920"/>
                  </a:ext>
                </a:extLst>
              </a:tr>
              <a:tr h="325298">
                <a:tc>
                  <a:txBody>
                    <a:bodyPr/>
                    <a:lstStyle/>
                    <a:p>
                      <a:pPr algn="l"/>
                      <a:r>
                        <a:rPr lang="de-DE"/>
                        <a:t>Height</a:t>
                      </a:r>
                      <a:endParaRPr lang="en-US"/>
                    </a:p>
                  </a:txBody>
                  <a:tcPr anchor="ctr"/>
                </a:tc>
                <a:tc>
                  <a:txBody>
                    <a:bodyPr/>
                    <a:lstStyle/>
                    <a:p>
                      <a:pPr algn="ctr"/>
                      <a:r>
                        <a:rPr lang="de-DE"/>
                        <a:t>80m</a:t>
                      </a:r>
                      <a:endParaRPr lang="en-US"/>
                    </a:p>
                  </a:txBody>
                  <a:tcPr anchor="ctr"/>
                </a:tc>
                <a:extLst>
                  <a:ext uri="{0D108BD9-81ED-4DB2-BD59-A6C34878D82A}">
                    <a16:rowId xmlns:a16="http://schemas.microsoft.com/office/drawing/2014/main" val="2620357875"/>
                  </a:ext>
                </a:extLst>
              </a:tr>
            </a:tbl>
          </a:graphicData>
        </a:graphic>
      </p:graphicFrame>
      <p:graphicFrame>
        <p:nvGraphicFramePr>
          <p:cNvPr id="11" name="Table 10">
            <a:extLst>
              <a:ext uri="{FF2B5EF4-FFF2-40B4-BE49-F238E27FC236}">
                <a16:creationId xmlns:a16="http://schemas.microsoft.com/office/drawing/2014/main" id="{9A5D1731-19F8-2457-751F-9D94F07063D5}"/>
              </a:ext>
            </a:extLst>
          </p:cNvPr>
          <p:cNvGraphicFramePr>
            <a:graphicFrameLocks noGrp="1"/>
          </p:cNvGraphicFramePr>
          <p:nvPr>
            <p:extLst>
              <p:ext uri="{D42A27DB-BD31-4B8C-83A1-F6EECF244321}">
                <p14:modId xmlns:p14="http://schemas.microsoft.com/office/powerpoint/2010/main" val="4260165888"/>
              </p:ext>
            </p:extLst>
          </p:nvPr>
        </p:nvGraphicFramePr>
        <p:xfrm>
          <a:off x="4870666" y="2178353"/>
          <a:ext cx="3671372" cy="2595880"/>
        </p:xfrm>
        <a:graphic>
          <a:graphicData uri="http://schemas.openxmlformats.org/drawingml/2006/table">
            <a:tbl>
              <a:tblPr firstRow="1" bandRow="1">
                <a:tableStyleId>{F5AB1C69-6EDB-4FF4-983F-18BD219EF322}</a:tableStyleId>
              </a:tblPr>
              <a:tblGrid>
                <a:gridCol w="2230122">
                  <a:extLst>
                    <a:ext uri="{9D8B030D-6E8A-4147-A177-3AD203B41FA5}">
                      <a16:colId xmlns:a16="http://schemas.microsoft.com/office/drawing/2014/main" val="1205161496"/>
                    </a:ext>
                  </a:extLst>
                </a:gridCol>
                <a:gridCol w="1441250">
                  <a:extLst>
                    <a:ext uri="{9D8B030D-6E8A-4147-A177-3AD203B41FA5}">
                      <a16:colId xmlns:a16="http://schemas.microsoft.com/office/drawing/2014/main" val="1610647338"/>
                    </a:ext>
                  </a:extLst>
                </a:gridCol>
              </a:tblGrid>
              <a:tr h="370840">
                <a:tc gridSpan="2">
                  <a:txBody>
                    <a:bodyPr/>
                    <a:lstStyle/>
                    <a:p>
                      <a:pPr algn="ctr"/>
                      <a:r>
                        <a:rPr lang="de-DE"/>
                        <a:t>Fracture Parameters</a:t>
                      </a:r>
                      <a:endParaRPr lang="en-US"/>
                    </a:p>
                  </a:txBody>
                  <a:tcPr anchor="ctr"/>
                </a:tc>
                <a:tc hMerge="1">
                  <a:txBody>
                    <a:bodyPr/>
                    <a:lstStyle/>
                    <a:p>
                      <a:endParaRPr/>
                    </a:p>
                  </a:txBody>
                  <a:tcPr/>
                </a:tc>
                <a:extLst>
                  <a:ext uri="{0D108BD9-81ED-4DB2-BD59-A6C34878D82A}">
                    <a16:rowId xmlns:a16="http://schemas.microsoft.com/office/drawing/2014/main" val="4033400182"/>
                  </a:ext>
                </a:extLst>
              </a:tr>
              <a:tr h="370840">
                <a:tc>
                  <a:txBody>
                    <a:bodyPr/>
                    <a:lstStyle/>
                    <a:p>
                      <a:r>
                        <a:rPr lang="de-DE"/>
                        <a:t>Fracture Porosity</a:t>
                      </a:r>
                    </a:p>
                  </a:txBody>
                  <a:tcPr/>
                </a:tc>
                <a:tc>
                  <a:txBody>
                    <a:bodyPr/>
                    <a:lstStyle/>
                    <a:p>
                      <a:r>
                        <a:rPr lang="de-DE"/>
                        <a:t>1.2%-8.3%</a:t>
                      </a:r>
                      <a:endParaRPr lang="en-US"/>
                    </a:p>
                  </a:txBody>
                  <a:tcPr/>
                </a:tc>
                <a:extLst>
                  <a:ext uri="{0D108BD9-81ED-4DB2-BD59-A6C34878D82A}">
                    <a16:rowId xmlns:a16="http://schemas.microsoft.com/office/drawing/2014/main" val="842602984"/>
                  </a:ext>
                </a:extLst>
              </a:tr>
              <a:tr h="370840">
                <a:tc>
                  <a:txBody>
                    <a:bodyPr/>
                    <a:lstStyle/>
                    <a:p>
                      <a:r>
                        <a:rPr lang="de-DE"/>
                        <a:t>Fracture Permeability</a:t>
                      </a:r>
                      <a:endParaRPr lang="en-US"/>
                    </a:p>
                  </a:txBody>
                  <a:tcPr/>
                </a:tc>
                <a:tc>
                  <a:txBody>
                    <a:bodyPr/>
                    <a:lstStyle/>
                    <a:p>
                      <a:r>
                        <a:rPr lang="de-DE"/>
                        <a:t>0.01-0.32 mD</a:t>
                      </a:r>
                      <a:endParaRPr lang="en-US"/>
                    </a:p>
                  </a:txBody>
                  <a:tcPr/>
                </a:tc>
                <a:extLst>
                  <a:ext uri="{0D108BD9-81ED-4DB2-BD59-A6C34878D82A}">
                    <a16:rowId xmlns:a16="http://schemas.microsoft.com/office/drawing/2014/main" val="1322970436"/>
                  </a:ext>
                </a:extLst>
              </a:tr>
              <a:tr h="370840">
                <a:tc>
                  <a:txBody>
                    <a:bodyPr/>
                    <a:lstStyle/>
                    <a:p>
                      <a:r>
                        <a:rPr lang="de-DE"/>
                        <a:t>Fracture Density</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a:t>2440 kg/m</a:t>
                      </a:r>
                      <a:r>
                        <a:rPr lang="en-US"/>
                        <a:t>^3</a:t>
                      </a:r>
                    </a:p>
                  </a:txBody>
                  <a:tcPr/>
                </a:tc>
                <a:extLst>
                  <a:ext uri="{0D108BD9-81ED-4DB2-BD59-A6C34878D82A}">
                    <a16:rowId xmlns:a16="http://schemas.microsoft.com/office/drawing/2014/main" val="871577542"/>
                  </a:ext>
                </a:extLst>
              </a:tr>
              <a:tr h="370840">
                <a:tc>
                  <a:txBody>
                    <a:bodyPr/>
                    <a:lstStyle/>
                    <a:p>
                      <a:pPr algn="l"/>
                      <a:r>
                        <a:rPr lang="de-DE"/>
                        <a:t>Spacing</a:t>
                      </a:r>
                      <a:endParaRPr lang="en-US"/>
                    </a:p>
                  </a:txBody>
                  <a:tcPr anchor="ctr"/>
                </a:tc>
                <a:tc>
                  <a:txBody>
                    <a:bodyPr/>
                    <a:lstStyle/>
                    <a:p>
                      <a:pPr algn="ctr"/>
                      <a:r>
                        <a:rPr lang="de-DE"/>
                        <a:t>400m</a:t>
                      </a:r>
                      <a:endParaRPr lang="en-US"/>
                    </a:p>
                  </a:txBody>
                  <a:tcPr anchor="ctr"/>
                </a:tc>
                <a:extLst>
                  <a:ext uri="{0D108BD9-81ED-4DB2-BD59-A6C34878D82A}">
                    <a16:rowId xmlns:a16="http://schemas.microsoft.com/office/drawing/2014/main" val="2507166889"/>
                  </a:ext>
                </a:extLst>
              </a:tr>
              <a:tr h="370840">
                <a:tc>
                  <a:txBody>
                    <a:bodyPr/>
                    <a:lstStyle/>
                    <a:p>
                      <a:pPr algn="l"/>
                      <a:r>
                        <a:rPr lang="de-DE"/>
                        <a:t>Min recuriment for 3MW</a:t>
                      </a:r>
                      <a:endParaRPr lang="en-US"/>
                    </a:p>
                  </a:txBody>
                  <a:tcPr anchor="ctr"/>
                </a:tc>
                <a:tc>
                  <a:txBody>
                    <a:bodyPr/>
                    <a:lstStyle/>
                    <a:p>
                      <a:pPr algn="ctr"/>
                      <a:r>
                        <a:rPr lang="de-DE"/>
                        <a:t>125 fractures</a:t>
                      </a:r>
                      <a:endParaRPr lang="en-US"/>
                    </a:p>
                  </a:txBody>
                  <a:tcPr anchor="ctr"/>
                </a:tc>
                <a:extLst>
                  <a:ext uri="{0D108BD9-81ED-4DB2-BD59-A6C34878D82A}">
                    <a16:rowId xmlns:a16="http://schemas.microsoft.com/office/drawing/2014/main" val="4283915978"/>
                  </a:ext>
                </a:extLst>
              </a:tr>
              <a:tr h="370840">
                <a:tc>
                  <a:txBody>
                    <a:bodyPr/>
                    <a:lstStyle/>
                    <a:p>
                      <a:pPr algn="l"/>
                      <a:r>
                        <a:rPr lang="en-US"/>
                        <a:t>Fracture permeability</a:t>
                      </a:r>
                    </a:p>
                  </a:txBody>
                  <a:tcPr anchor="ctr"/>
                </a:tc>
                <a:tc>
                  <a:txBody>
                    <a:bodyPr/>
                    <a:lstStyle/>
                    <a:p>
                      <a:pPr algn="ctr"/>
                      <a:r>
                        <a:rPr lang="en-US"/>
                        <a:t>675 D</a:t>
                      </a:r>
                    </a:p>
                  </a:txBody>
                  <a:tcPr anchor="ctr"/>
                </a:tc>
                <a:extLst>
                  <a:ext uri="{0D108BD9-81ED-4DB2-BD59-A6C34878D82A}">
                    <a16:rowId xmlns:a16="http://schemas.microsoft.com/office/drawing/2014/main" val="3765117751"/>
                  </a:ext>
                </a:extLst>
              </a:tr>
            </a:tbl>
          </a:graphicData>
        </a:graphic>
      </p:graphicFrame>
      <p:sp>
        <p:nvSpPr>
          <p:cNvPr id="13" name="TextBox 12">
            <a:extLst>
              <a:ext uri="{FF2B5EF4-FFF2-40B4-BE49-F238E27FC236}">
                <a16:creationId xmlns:a16="http://schemas.microsoft.com/office/drawing/2014/main" id="{3170FE2B-20D8-CAB2-14C0-7ED65E11779A}"/>
              </a:ext>
            </a:extLst>
          </p:cNvPr>
          <p:cNvSpPr txBox="1"/>
          <p:nvPr/>
        </p:nvSpPr>
        <p:spPr>
          <a:xfrm>
            <a:off x="6044028" y="4795652"/>
            <a:ext cx="1516644" cy="253916"/>
          </a:xfrm>
          <a:prstGeom prst="rect">
            <a:avLst/>
          </a:prstGeom>
          <a:noFill/>
        </p:spPr>
        <p:txBody>
          <a:bodyPr wrap="square">
            <a:spAutoFit/>
          </a:bodyPr>
          <a:lstStyle/>
          <a:p>
            <a:pPr algn="ctr"/>
            <a:r>
              <a:rPr lang="en-GB" sz="1050"/>
              <a:t>(Guo et al., 2016)</a:t>
            </a:r>
          </a:p>
        </p:txBody>
      </p:sp>
    </p:spTree>
    <p:extLst>
      <p:ext uri="{BB962C8B-B14F-4D97-AF65-F5344CB8AC3E}">
        <p14:creationId xmlns:p14="http://schemas.microsoft.com/office/powerpoint/2010/main" val="18309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
          <p:cNvSpPr txBox="1">
            <a:spLocks noGrp="1"/>
          </p:cNvSpPr>
          <p:nvPr>
            <p:ph type="title"/>
          </p:nvPr>
        </p:nvSpPr>
        <p:spPr>
          <a:xfrm>
            <a:off x="4460700" y="377725"/>
            <a:ext cx="4683300" cy="651300"/>
          </a:xfrm>
          <a:prstGeom prst="rect">
            <a:avLst/>
          </a:prstGeom>
          <a:solidFill>
            <a:schemeClr val="accent3"/>
          </a:solid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pt-PT" sz="3300">
                <a:solidFill>
                  <a:schemeClr val="lt1"/>
                </a:solidFill>
              </a:rPr>
              <a:t>Reservoir Stimulation</a:t>
            </a:r>
            <a:endParaRPr sz="3300"/>
          </a:p>
        </p:txBody>
      </p:sp>
      <p:sp>
        <p:nvSpPr>
          <p:cNvPr id="69" name="Google Shape;69;p2"/>
          <p:cNvSpPr txBox="1">
            <a:spLocks noGrp="1"/>
          </p:cNvSpPr>
          <p:nvPr>
            <p:ph type="sldNum" idx="12"/>
          </p:nvPr>
        </p:nvSpPr>
        <p:spPr>
          <a:xfrm>
            <a:off x="6566650" y="4810990"/>
            <a:ext cx="1831800" cy="230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pt-PT"/>
              <a:t>5</a:t>
            </a:r>
          </a:p>
        </p:txBody>
      </p:sp>
      <p:sp>
        <p:nvSpPr>
          <p:cNvPr id="2" name="TextBox 1">
            <a:extLst>
              <a:ext uri="{FF2B5EF4-FFF2-40B4-BE49-F238E27FC236}">
                <a16:creationId xmlns:a16="http://schemas.microsoft.com/office/drawing/2014/main" id="{FFD6554A-2814-A7FB-FC5E-4C226E129DF0}"/>
              </a:ext>
            </a:extLst>
          </p:cNvPr>
          <p:cNvSpPr txBox="1"/>
          <p:nvPr/>
        </p:nvSpPr>
        <p:spPr>
          <a:xfrm>
            <a:off x="5017246" y="1100270"/>
            <a:ext cx="3570208" cy="369332"/>
          </a:xfrm>
          <a:prstGeom prst="rect">
            <a:avLst/>
          </a:prstGeom>
          <a:noFill/>
        </p:spPr>
        <p:txBody>
          <a:bodyPr wrap="none" rtlCol="0">
            <a:spAutoFit/>
          </a:bodyPr>
          <a:lstStyle/>
          <a:p>
            <a:pPr algn="ctr"/>
            <a:r>
              <a:rPr lang="es-CO" sz="1800" b="1" err="1"/>
              <a:t>Injection</a:t>
            </a:r>
            <a:r>
              <a:rPr lang="es-CO" sz="1800" b="1"/>
              <a:t> and </a:t>
            </a:r>
            <a:r>
              <a:rPr lang="es-CO" sz="1800" b="1" err="1"/>
              <a:t>production</a:t>
            </a:r>
            <a:r>
              <a:rPr lang="es-CO" sz="1800" b="1"/>
              <a:t> </a:t>
            </a:r>
            <a:r>
              <a:rPr lang="es-CO" sz="1800" b="1" err="1"/>
              <a:t>wells</a:t>
            </a:r>
            <a:endParaRPr lang="es-CO" sz="1800" b="1"/>
          </a:p>
        </p:txBody>
      </p:sp>
      <p:sp>
        <p:nvSpPr>
          <p:cNvPr id="4" name="TextBox 3">
            <a:extLst>
              <a:ext uri="{FF2B5EF4-FFF2-40B4-BE49-F238E27FC236}">
                <a16:creationId xmlns:a16="http://schemas.microsoft.com/office/drawing/2014/main" id="{6611C9DE-901B-C8E3-C0D6-2183AF276D67}"/>
              </a:ext>
            </a:extLst>
          </p:cNvPr>
          <p:cNvSpPr txBox="1"/>
          <p:nvPr/>
        </p:nvSpPr>
        <p:spPr>
          <a:xfrm>
            <a:off x="255166" y="4539955"/>
            <a:ext cx="3671103" cy="369332"/>
          </a:xfrm>
          <a:prstGeom prst="rect">
            <a:avLst/>
          </a:prstGeom>
          <a:noFill/>
        </p:spPr>
        <p:txBody>
          <a:bodyPr wrap="square" rtlCol="0">
            <a:spAutoFit/>
          </a:bodyPr>
          <a:lstStyle/>
          <a:p>
            <a:pPr algn="ctr"/>
            <a:r>
              <a:rPr lang="en-GB" sz="900"/>
              <a:t>Schematic diagram and side view of heat extraction well</a:t>
            </a:r>
          </a:p>
          <a:p>
            <a:pPr algn="ctr"/>
            <a:r>
              <a:rPr lang="en-GB" sz="900"/>
              <a:t>(Guo et al., 2016)</a:t>
            </a:r>
          </a:p>
        </p:txBody>
      </p:sp>
      <p:pic>
        <p:nvPicPr>
          <p:cNvPr id="6" name="Picture 5">
            <a:extLst>
              <a:ext uri="{FF2B5EF4-FFF2-40B4-BE49-F238E27FC236}">
                <a16:creationId xmlns:a16="http://schemas.microsoft.com/office/drawing/2014/main" id="{9921C97C-B8BF-573A-744D-A10E7291CA83}"/>
              </a:ext>
            </a:extLst>
          </p:cNvPr>
          <p:cNvPicPr>
            <a:picLocks noChangeAspect="1"/>
          </p:cNvPicPr>
          <p:nvPr/>
        </p:nvPicPr>
        <p:blipFill rotWithShape="1">
          <a:blip r:embed="rId3"/>
          <a:srcRect b="3850"/>
          <a:stretch/>
        </p:blipFill>
        <p:spPr>
          <a:xfrm>
            <a:off x="968336" y="1078125"/>
            <a:ext cx="2244764" cy="3461830"/>
          </a:xfrm>
          <a:prstGeom prst="rect">
            <a:avLst/>
          </a:prstGeom>
        </p:spPr>
      </p:pic>
      <p:sp>
        <p:nvSpPr>
          <p:cNvPr id="3" name="TextBox 2">
            <a:extLst>
              <a:ext uri="{FF2B5EF4-FFF2-40B4-BE49-F238E27FC236}">
                <a16:creationId xmlns:a16="http://schemas.microsoft.com/office/drawing/2014/main" id="{8519D76D-89CD-E042-D39C-CB177A19527A}"/>
              </a:ext>
            </a:extLst>
          </p:cNvPr>
          <p:cNvSpPr txBox="1"/>
          <p:nvPr/>
        </p:nvSpPr>
        <p:spPr>
          <a:xfrm>
            <a:off x="3985523" y="2321061"/>
            <a:ext cx="2015842" cy="307777"/>
          </a:xfrm>
          <a:prstGeom prst="rect">
            <a:avLst/>
          </a:prstGeom>
          <a:noFill/>
        </p:spPr>
        <p:txBody>
          <a:bodyPr wrap="square" rtlCol="0">
            <a:spAutoFit/>
          </a:bodyPr>
          <a:lstStyle/>
          <a:p>
            <a:pPr algn="ctr"/>
            <a:r>
              <a:rPr lang="de-DE"/>
              <a:t>Symmetrical fractures</a:t>
            </a:r>
          </a:p>
        </p:txBody>
      </p:sp>
      <p:pic>
        <p:nvPicPr>
          <p:cNvPr id="1030" name="Picture 6" descr="Geothermal - Free industry icons">
            <a:extLst>
              <a:ext uri="{FF2B5EF4-FFF2-40B4-BE49-F238E27FC236}">
                <a16:creationId xmlns:a16="http://schemas.microsoft.com/office/drawing/2014/main" id="{CAFE7308-294E-F254-5D31-5C9341F63F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998" y="2231977"/>
            <a:ext cx="2507768" cy="25077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9A38064-AFE8-D18A-965B-108E553141D2}"/>
              </a:ext>
            </a:extLst>
          </p:cNvPr>
          <p:cNvSpPr txBox="1"/>
          <p:nvPr/>
        </p:nvSpPr>
        <p:spPr>
          <a:xfrm>
            <a:off x="3985523" y="2809040"/>
            <a:ext cx="2154547" cy="523220"/>
          </a:xfrm>
          <a:prstGeom prst="rect">
            <a:avLst/>
          </a:prstGeom>
          <a:noFill/>
        </p:spPr>
        <p:txBody>
          <a:bodyPr wrap="square" rtlCol="0">
            <a:spAutoFit/>
          </a:bodyPr>
          <a:lstStyle/>
          <a:p>
            <a:r>
              <a:rPr lang="es-CO" err="1"/>
              <a:t>One</a:t>
            </a:r>
            <a:r>
              <a:rPr lang="es-CO"/>
              <a:t> </a:t>
            </a:r>
            <a:r>
              <a:rPr lang="es-CO" err="1"/>
              <a:t>injection</a:t>
            </a:r>
            <a:r>
              <a:rPr lang="es-CO"/>
              <a:t> </a:t>
            </a:r>
            <a:r>
              <a:rPr lang="es-CO" err="1"/>
              <a:t>well</a:t>
            </a:r>
            <a:r>
              <a:rPr lang="es-CO"/>
              <a:t> and </a:t>
            </a:r>
            <a:r>
              <a:rPr lang="es-CO" err="1"/>
              <a:t>two</a:t>
            </a:r>
            <a:r>
              <a:rPr lang="es-CO"/>
              <a:t> </a:t>
            </a:r>
            <a:r>
              <a:rPr lang="es-CO" err="1"/>
              <a:t>production</a:t>
            </a:r>
            <a:r>
              <a:rPr lang="es-CO"/>
              <a:t> </a:t>
            </a:r>
            <a:r>
              <a:rPr lang="es-CO" err="1"/>
              <a:t>wells</a:t>
            </a:r>
            <a:endParaRPr lang="en-GB"/>
          </a:p>
        </p:txBody>
      </p:sp>
      <p:cxnSp>
        <p:nvCxnSpPr>
          <p:cNvPr id="14" name="Connector: Elbow 13">
            <a:extLst>
              <a:ext uri="{FF2B5EF4-FFF2-40B4-BE49-F238E27FC236}">
                <a16:creationId xmlns:a16="http://schemas.microsoft.com/office/drawing/2014/main" id="{2B092A9C-AB38-52D3-6852-60360D7B58BE}"/>
              </a:ext>
            </a:extLst>
          </p:cNvPr>
          <p:cNvCxnSpPr>
            <a:cxnSpLocks/>
          </p:cNvCxnSpPr>
          <p:nvPr/>
        </p:nvCxnSpPr>
        <p:spPr>
          <a:xfrm>
            <a:off x="3122883" y="2532014"/>
            <a:ext cx="862640" cy="517102"/>
          </a:xfrm>
          <a:prstGeom prst="bentConnector3">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4DB9D54-9768-7DFF-30C9-3CE35BA14834}"/>
              </a:ext>
            </a:extLst>
          </p:cNvPr>
          <p:cNvSpPr txBox="1"/>
          <p:nvPr/>
        </p:nvSpPr>
        <p:spPr>
          <a:xfrm>
            <a:off x="4032640" y="1790920"/>
            <a:ext cx="1439818" cy="307777"/>
          </a:xfrm>
          <a:prstGeom prst="rect">
            <a:avLst/>
          </a:prstGeom>
          <a:noFill/>
        </p:spPr>
        <p:txBody>
          <a:bodyPr wrap="none" rtlCol="0">
            <a:spAutoFit/>
          </a:bodyPr>
          <a:lstStyle/>
          <a:p>
            <a:r>
              <a:rPr lang="de-DE"/>
              <a:t>Horizontal wells</a:t>
            </a:r>
          </a:p>
        </p:txBody>
      </p:sp>
      <p:cxnSp>
        <p:nvCxnSpPr>
          <p:cNvPr id="17" name="Connector: Elbow 16">
            <a:extLst>
              <a:ext uri="{FF2B5EF4-FFF2-40B4-BE49-F238E27FC236}">
                <a16:creationId xmlns:a16="http://schemas.microsoft.com/office/drawing/2014/main" id="{12BC32F5-06E8-B127-DBDF-0A17A14B7622}"/>
              </a:ext>
            </a:extLst>
          </p:cNvPr>
          <p:cNvCxnSpPr>
            <a:cxnSpLocks/>
          </p:cNvCxnSpPr>
          <p:nvPr/>
        </p:nvCxnSpPr>
        <p:spPr>
          <a:xfrm flipV="1">
            <a:off x="3122883" y="1946516"/>
            <a:ext cx="862640" cy="485900"/>
          </a:xfrm>
          <a:prstGeom prst="bentConnector3">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A9C587C-9E13-B4DC-CB34-6A5A93C28C2E}"/>
              </a:ext>
            </a:extLst>
          </p:cNvPr>
          <p:cNvCxnSpPr>
            <a:cxnSpLocks/>
          </p:cNvCxnSpPr>
          <p:nvPr/>
        </p:nvCxnSpPr>
        <p:spPr>
          <a:xfrm>
            <a:off x="3122883" y="2473731"/>
            <a:ext cx="862640" cy="5656"/>
          </a:xfrm>
          <a:prstGeom prst="straightConnector1">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61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3" name="Google Shape;93;p12"/>
          <p:cNvSpPr txBox="1">
            <a:spLocks noGrp="1"/>
          </p:cNvSpPr>
          <p:nvPr>
            <p:ph type="sldNum" idx="12"/>
          </p:nvPr>
        </p:nvSpPr>
        <p:spPr>
          <a:xfrm>
            <a:off x="6566650" y="4810990"/>
            <a:ext cx="1831800" cy="23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r>
              <a:rPr lang="en-US"/>
              <a:t>6</a:t>
            </a:r>
          </a:p>
        </p:txBody>
      </p:sp>
      <p:sp>
        <p:nvSpPr>
          <p:cNvPr id="12" name="Google Shape;90;p12">
            <a:extLst>
              <a:ext uri="{FF2B5EF4-FFF2-40B4-BE49-F238E27FC236}">
                <a16:creationId xmlns:a16="http://schemas.microsoft.com/office/drawing/2014/main" id="{B9A8AD64-5D93-DF03-3E59-66B13A504DCB}"/>
              </a:ext>
            </a:extLst>
          </p:cNvPr>
          <p:cNvSpPr txBox="1">
            <a:spLocks/>
          </p:cNvSpPr>
          <p:nvPr/>
        </p:nvSpPr>
        <p:spPr>
          <a:xfrm>
            <a:off x="4460700" y="377725"/>
            <a:ext cx="4683300" cy="651300"/>
          </a:xfrm>
          <a:prstGeom prst="rect">
            <a:avLst/>
          </a:prstGeom>
          <a:solidFill>
            <a:schemeClr val="accent3"/>
          </a:solidFill>
          <a:ln>
            <a:noFill/>
          </a:ln>
        </p:spPr>
        <p:txBody>
          <a:bodyPr spcFirstLastPara="1" wrap="square" lIns="91425" tIns="45700" rIns="91425" bIns="45700" anchor="ctr" anchorCtr="0">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300">
                <a:solidFill>
                  <a:schemeClr val="lt1"/>
                </a:solidFill>
              </a:rPr>
              <a:t>Operation of Reservoir</a:t>
            </a:r>
            <a:endParaRPr lang="en-US" sz="3300"/>
          </a:p>
        </p:txBody>
      </p:sp>
      <p:sp>
        <p:nvSpPr>
          <p:cNvPr id="14" name="TextBox 13">
            <a:extLst>
              <a:ext uri="{FF2B5EF4-FFF2-40B4-BE49-F238E27FC236}">
                <a16:creationId xmlns:a16="http://schemas.microsoft.com/office/drawing/2014/main" id="{67479085-03B3-B2C6-C4BA-C1F77CA32D59}"/>
              </a:ext>
            </a:extLst>
          </p:cNvPr>
          <p:cNvSpPr txBox="1"/>
          <p:nvPr/>
        </p:nvSpPr>
        <p:spPr>
          <a:xfrm>
            <a:off x="1803384" y="3140021"/>
            <a:ext cx="1113653"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(Guo et al., 2016)</a:t>
            </a:r>
            <a:endParaRPr lang="en-US"/>
          </a:p>
        </p:txBody>
      </p:sp>
      <p:sp>
        <p:nvSpPr>
          <p:cNvPr id="3" name="CaixaDeTexto 2">
            <a:extLst>
              <a:ext uri="{FF2B5EF4-FFF2-40B4-BE49-F238E27FC236}">
                <a16:creationId xmlns:a16="http://schemas.microsoft.com/office/drawing/2014/main" id="{E22F40BD-B6CF-7C6E-E190-901FA96659A8}"/>
              </a:ext>
            </a:extLst>
          </p:cNvPr>
          <p:cNvSpPr txBox="1"/>
          <p:nvPr/>
        </p:nvSpPr>
        <p:spPr>
          <a:xfrm>
            <a:off x="254664" y="1134584"/>
            <a:ext cx="2405408" cy="276999"/>
          </a:xfrm>
          <a:prstGeom prst="rect">
            <a:avLst/>
          </a:prstGeom>
          <a:noFill/>
        </p:spPr>
        <p:txBody>
          <a:bodyPr wrap="square">
            <a:spAutoFit/>
          </a:bodyPr>
          <a:lstStyle/>
          <a:p>
            <a:r>
              <a:rPr lang="en-US" sz="1200" b="1" kern="100">
                <a:effectLst/>
                <a:latin typeface="Arial" panose="020B0604020202020204" pitchFamily="34" charset="0"/>
                <a:ea typeface="Aptos" panose="020B0004020202020204" pitchFamily="34" charset="0"/>
                <a:cs typeface="Arial" panose="020B0604020202020204" pitchFamily="34" charset="0"/>
              </a:rPr>
              <a:t>1. Rock-Fluid Interactions:</a:t>
            </a:r>
            <a:endParaRPr lang="pt-PT" sz="1200" b="1" kern="100">
              <a:effectLst/>
              <a:latin typeface="Arial" panose="020B0604020202020204" pitchFamily="34" charset="0"/>
              <a:ea typeface="Aptos" panose="020B00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224243C5-6BAD-268C-64EE-0B565DE47698}"/>
              </a:ext>
            </a:extLst>
          </p:cNvPr>
          <p:cNvSpPr txBox="1"/>
          <p:nvPr/>
        </p:nvSpPr>
        <p:spPr>
          <a:xfrm>
            <a:off x="355219" y="1671489"/>
            <a:ext cx="3613466" cy="2677656"/>
          </a:xfrm>
          <a:prstGeom prst="rect">
            <a:avLst/>
          </a:prstGeom>
          <a:noFill/>
        </p:spPr>
        <p:txBody>
          <a:bodyPr wrap="square">
            <a:spAutoFit/>
          </a:bodyPr>
          <a:lstStyle/>
          <a:p>
            <a:pPr marL="228600" indent="-228600">
              <a:buAutoNum type="alphaLcParenR"/>
            </a:pPr>
            <a:r>
              <a:rPr lang="en-US" b="1" kern="100">
                <a:effectLst/>
                <a:latin typeface="Arial" panose="020B0604020202020204" pitchFamily="34" charset="0"/>
                <a:ea typeface="Aptos" panose="020B0004020202020204" pitchFamily="34" charset="0"/>
                <a:cs typeface="Arial" panose="020B0604020202020204" pitchFamily="34" charset="0"/>
              </a:rPr>
              <a:t>Heat Transfer </a:t>
            </a:r>
            <a:r>
              <a:rPr lang="pt-PT" b="1" kern="100">
                <a:effectLst/>
                <a:latin typeface="Arial" panose="020B0604020202020204" pitchFamily="34" charset="0"/>
                <a:ea typeface="Aptos" panose="020B0004020202020204" pitchFamily="34" charset="0"/>
                <a:cs typeface="Arial" panose="020B0604020202020204" pitchFamily="34" charset="0"/>
              </a:rPr>
              <a:t>Dynamics</a:t>
            </a:r>
            <a:r>
              <a:rPr lang="en-US" b="1" kern="100">
                <a:effectLst/>
                <a:latin typeface="Arial" panose="020B0604020202020204" pitchFamily="34" charset="0"/>
                <a:ea typeface="Aptos" panose="020B0004020202020204" pitchFamily="34" charset="0"/>
                <a:cs typeface="Arial" panose="020B0604020202020204" pitchFamily="34" charset="0"/>
              </a:rPr>
              <a:t>:</a:t>
            </a:r>
          </a:p>
          <a:p>
            <a:endParaRPr lang="en-US" sz="1100" b="1" kern="100">
              <a:latin typeface="Arial" panose="020B0604020202020204" pitchFamily="34" charset="0"/>
              <a:ea typeface="Aptos" panose="020B0004020202020204" pitchFamily="34" charset="0"/>
              <a:cs typeface="Arial" panose="020B0604020202020204" pitchFamily="34" charset="0"/>
            </a:endParaRPr>
          </a:p>
          <a:p>
            <a:endParaRPr lang="en-US" sz="1100" b="1" kern="100">
              <a:latin typeface="Arial" panose="020B0604020202020204" pitchFamily="34" charset="0"/>
              <a:ea typeface="Aptos" panose="020B0004020202020204" pitchFamily="34" charset="0"/>
              <a:cs typeface="Arial" panose="020B0604020202020204" pitchFamily="34" charset="0"/>
            </a:endParaRPr>
          </a:p>
          <a:p>
            <a:endParaRPr lang="pt-PT" sz="1100" b="1" kern="100">
              <a:latin typeface="Arial" panose="020B0604020202020204" pitchFamily="34" charset="0"/>
              <a:ea typeface="Aptos" panose="020B0004020202020204" pitchFamily="34" charset="0"/>
              <a:cs typeface="Arial" panose="020B0604020202020204" pitchFamily="34" charset="0"/>
            </a:endParaRPr>
          </a:p>
          <a:p>
            <a:endParaRPr lang="en-US" sz="1100" kern="100">
              <a:latin typeface="Arial" panose="020B0604020202020204" pitchFamily="34" charset="0"/>
              <a:ea typeface="Aptos" panose="020B0004020202020204" pitchFamily="34" charset="0"/>
              <a:cs typeface="Arial" panose="020B0604020202020204" pitchFamily="34" charset="0"/>
            </a:endParaRPr>
          </a:p>
          <a:p>
            <a:endParaRPr lang="en-US" sz="1100" b="1" kern="100">
              <a:latin typeface="Arial" panose="020B0604020202020204" pitchFamily="34" charset="0"/>
              <a:cs typeface="Arial" panose="020B0604020202020204" pitchFamily="34" charset="0"/>
            </a:endParaRPr>
          </a:p>
          <a:p>
            <a:endParaRPr lang="en-US" sz="1100" b="1" kern="100">
              <a:latin typeface="Arial" panose="020B0604020202020204" pitchFamily="34" charset="0"/>
              <a:cs typeface="Arial" panose="020B0604020202020204" pitchFamily="34" charset="0"/>
            </a:endParaRPr>
          </a:p>
          <a:p>
            <a:endParaRPr lang="en-US" sz="1100" b="1" kern="100">
              <a:latin typeface="Arial" panose="020B0604020202020204" pitchFamily="34" charset="0"/>
              <a:cs typeface="Arial" panose="020B0604020202020204" pitchFamily="34" charset="0"/>
            </a:endParaRPr>
          </a:p>
          <a:p>
            <a:endParaRPr lang="en-US" sz="1100" b="1" kern="100">
              <a:latin typeface="Arial" panose="020B0604020202020204" pitchFamily="34" charset="0"/>
              <a:cs typeface="Arial" panose="020B0604020202020204" pitchFamily="34" charset="0"/>
            </a:endParaRPr>
          </a:p>
          <a:p>
            <a:endParaRPr lang="en-US" sz="1100" b="1" kern="100">
              <a:latin typeface="Arial" panose="020B0604020202020204" pitchFamily="34" charset="0"/>
              <a:cs typeface="Arial" panose="020B0604020202020204" pitchFamily="34" charset="0"/>
            </a:endParaRPr>
          </a:p>
          <a:p>
            <a:endParaRPr lang="en-US" sz="1100" b="1" kern="100">
              <a:latin typeface="Arial" panose="020B0604020202020204" pitchFamily="34" charset="0"/>
              <a:cs typeface="Arial" panose="020B0604020202020204" pitchFamily="34" charset="0"/>
            </a:endParaRPr>
          </a:p>
          <a:p>
            <a:endParaRPr lang="en-US" sz="1100" b="1" kern="100">
              <a:latin typeface="Arial" panose="020B0604020202020204" pitchFamily="34" charset="0"/>
              <a:cs typeface="Arial" panose="020B0604020202020204" pitchFamily="34" charset="0"/>
            </a:endParaRPr>
          </a:p>
          <a:p>
            <a:endParaRPr lang="pt-PT" sz="1100" b="1" kern="100">
              <a:latin typeface="Arial" panose="020B0604020202020204" pitchFamily="34" charset="0"/>
              <a:cs typeface="Arial" panose="020B0604020202020204" pitchFamily="34" charset="0"/>
            </a:endParaRPr>
          </a:p>
          <a:p>
            <a:endParaRPr lang="pt-PT" sz="1100" kern="100">
              <a:latin typeface="Arial" panose="020B0604020202020204" pitchFamily="34" charset="0"/>
              <a:cs typeface="Arial" panose="020B0604020202020204" pitchFamily="34" charset="0"/>
            </a:endParaRPr>
          </a:p>
          <a:p>
            <a:r>
              <a:rPr lang="pt-PT" sz="1100" kern="100">
                <a:effectLst/>
                <a:latin typeface="Arial" panose="020B0604020202020204" pitchFamily="34" charset="0"/>
                <a:ea typeface="Aptos" panose="020B0004020202020204" pitchFamily="34" charset="0"/>
                <a:cs typeface="Arial" panose="020B0604020202020204" pitchFamily="34" charset="0"/>
              </a:rPr>
              <a:t> </a:t>
            </a:r>
          </a:p>
        </p:txBody>
      </p:sp>
      <p:pic>
        <p:nvPicPr>
          <p:cNvPr id="15" name="Imagem 14" descr="Uma imagem com captura de ecrã, texto&#10;&#10;Descrição gerada automaticamente">
            <a:extLst>
              <a:ext uri="{FF2B5EF4-FFF2-40B4-BE49-F238E27FC236}">
                <a16:creationId xmlns:a16="http://schemas.microsoft.com/office/drawing/2014/main" id="{A64FB6DA-F3BD-2425-FA43-5F1CD91B4E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60698" y="2142086"/>
            <a:ext cx="4683301" cy="1792749"/>
          </a:xfrm>
          <a:prstGeom prst="rect">
            <a:avLst/>
          </a:prstGeom>
        </p:spPr>
      </p:pic>
      <p:sp>
        <p:nvSpPr>
          <p:cNvPr id="17" name="CaixaDeTexto 16">
            <a:extLst>
              <a:ext uri="{FF2B5EF4-FFF2-40B4-BE49-F238E27FC236}">
                <a16:creationId xmlns:a16="http://schemas.microsoft.com/office/drawing/2014/main" id="{3B46B9A7-2B3F-320E-544C-7B73B092A1E1}"/>
              </a:ext>
            </a:extLst>
          </p:cNvPr>
          <p:cNvSpPr txBox="1"/>
          <p:nvPr/>
        </p:nvSpPr>
        <p:spPr>
          <a:xfrm>
            <a:off x="5673817" y="4064094"/>
            <a:ext cx="3177504" cy="215444"/>
          </a:xfrm>
          <a:prstGeom prst="rect">
            <a:avLst/>
          </a:prstGeom>
          <a:noFill/>
        </p:spPr>
        <p:txBody>
          <a:bodyPr wrap="square">
            <a:spAutoFit/>
          </a:bodyPr>
          <a:lstStyle/>
          <a:p>
            <a:r>
              <a:rPr lang="en-US" sz="800" kern="0">
                <a:effectLst/>
                <a:latin typeface="Arial" panose="020B0604020202020204" pitchFamily="34" charset="0"/>
                <a:ea typeface="Times New Roman" panose="02020603050405020304" pitchFamily="18" charset="0"/>
                <a:cs typeface="Arial" panose="020B0604020202020204" pitchFamily="34" charset="0"/>
              </a:rPr>
              <a:t>Formation micro scanner images of the target formation in YS-2 </a:t>
            </a:r>
            <a:endParaRPr lang="pt-PT" sz="800">
              <a:latin typeface="Arial" panose="020B0604020202020204" pitchFamily="34" charset="0"/>
              <a:cs typeface="Arial" panose="020B0604020202020204" pitchFamily="34" charset="0"/>
            </a:endParaRPr>
          </a:p>
        </p:txBody>
      </p:sp>
      <p:graphicFrame>
        <p:nvGraphicFramePr>
          <p:cNvPr id="2" name="Diagram 1">
            <a:extLst>
              <a:ext uri="{FF2B5EF4-FFF2-40B4-BE49-F238E27FC236}">
                <a16:creationId xmlns:a16="http://schemas.microsoft.com/office/drawing/2014/main" id="{56553E5A-31CA-89D0-1235-78386BCA8ABA}"/>
              </a:ext>
            </a:extLst>
          </p:cNvPr>
          <p:cNvGraphicFramePr/>
          <p:nvPr>
            <p:extLst>
              <p:ext uri="{D42A27DB-BD31-4B8C-83A1-F6EECF244321}">
                <p14:modId xmlns:p14="http://schemas.microsoft.com/office/powerpoint/2010/main" val="562182953"/>
              </p:ext>
            </p:extLst>
          </p:nvPr>
        </p:nvGraphicFramePr>
        <p:xfrm>
          <a:off x="355219" y="1195957"/>
          <a:ext cx="4009985" cy="31531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TextBox 3">
            <a:extLst>
              <a:ext uri="{FF2B5EF4-FFF2-40B4-BE49-F238E27FC236}">
                <a16:creationId xmlns:a16="http://schemas.microsoft.com/office/drawing/2014/main" id="{9BFB1855-21C6-0FC6-3C21-D754F541D4B6}"/>
              </a:ext>
            </a:extLst>
          </p:cNvPr>
          <p:cNvSpPr txBox="1"/>
          <p:nvPr/>
        </p:nvSpPr>
        <p:spPr>
          <a:xfrm>
            <a:off x="4888093" y="1618866"/>
            <a:ext cx="2941574" cy="523220"/>
          </a:xfrm>
          <a:prstGeom prst="rect">
            <a:avLst/>
          </a:prstGeom>
          <a:noFill/>
        </p:spPr>
        <p:txBody>
          <a:bodyPr wrap="none" rtlCol="0">
            <a:spAutoFit/>
          </a:bodyPr>
          <a:lstStyle/>
          <a:p>
            <a:r>
              <a:rPr lang="en-US" sz="1400" b="1" kern="100">
                <a:latin typeface="Arial" panose="020B0604020202020204" pitchFamily="34" charset="0"/>
                <a:cs typeface="Arial" panose="020B0604020202020204" pitchFamily="34" charset="0"/>
              </a:rPr>
              <a:t>c) Fracture Analysis and Impact:</a:t>
            </a:r>
          </a:p>
          <a:p>
            <a:endParaRPr lang="en-US"/>
          </a:p>
        </p:txBody>
      </p:sp>
      <p:sp>
        <p:nvSpPr>
          <p:cNvPr id="7" name="TextBox 6">
            <a:extLst>
              <a:ext uri="{FF2B5EF4-FFF2-40B4-BE49-F238E27FC236}">
                <a16:creationId xmlns:a16="http://schemas.microsoft.com/office/drawing/2014/main" id="{28E8D938-542D-9C98-7BD6-00D98A4CA5A6}"/>
              </a:ext>
            </a:extLst>
          </p:cNvPr>
          <p:cNvSpPr txBox="1"/>
          <p:nvPr/>
        </p:nvSpPr>
        <p:spPr>
          <a:xfrm>
            <a:off x="2766338" y="4025979"/>
            <a:ext cx="2321469" cy="692497"/>
          </a:xfrm>
          <a:prstGeom prst="rect">
            <a:avLst/>
          </a:prstGeom>
          <a:noFill/>
        </p:spPr>
        <p:txBody>
          <a:bodyPr wrap="square" rtlCol="0">
            <a:spAutoFit/>
          </a:bodyPr>
          <a:lstStyle/>
          <a:p>
            <a:r>
              <a:rPr lang="en-US" b="1" kern="100">
                <a:latin typeface="Arial" panose="020B0604020202020204" pitchFamily="34" charset="0"/>
                <a:cs typeface="Arial" panose="020B0604020202020204" pitchFamily="34" charset="0"/>
              </a:rPr>
              <a:t>b)   Geochemical Effects:</a:t>
            </a:r>
            <a:endParaRPr lang="pt-PT" kern="100">
              <a:effectLst/>
              <a:latin typeface="Arial" panose="020B0604020202020204" pitchFamily="34" charset="0"/>
              <a:ea typeface="Aptos" panose="020B0004020202020204" pitchFamily="34" charset="0"/>
              <a:cs typeface="Arial" panose="020B0604020202020204" pitchFamily="34" charset="0"/>
            </a:endParaRPr>
          </a:p>
          <a:p>
            <a:pPr lvl="4"/>
            <a:r>
              <a:rPr lang="en-US" sz="1100" kern="100">
                <a:latin typeface="Arial" panose="020B0604020202020204" pitchFamily="34" charset="0"/>
                <a:cs typeface="Arial" panose="020B0604020202020204" pitchFamily="34" charset="0"/>
              </a:rPr>
              <a:t>Mineral Scaling and Dissolution</a:t>
            </a:r>
          </a:p>
          <a:p>
            <a:endParaRPr lang="en-US"/>
          </a:p>
        </p:txBody>
      </p:sp>
      <p:sp>
        <p:nvSpPr>
          <p:cNvPr id="8" name="TextBox 7">
            <a:extLst>
              <a:ext uri="{FF2B5EF4-FFF2-40B4-BE49-F238E27FC236}">
                <a16:creationId xmlns:a16="http://schemas.microsoft.com/office/drawing/2014/main" id="{285E50E0-65E9-4F74-A1DC-992A10BB6471}"/>
              </a:ext>
            </a:extLst>
          </p:cNvPr>
          <p:cNvSpPr txBox="1"/>
          <p:nvPr/>
        </p:nvSpPr>
        <p:spPr>
          <a:xfrm>
            <a:off x="6385273" y="4227223"/>
            <a:ext cx="1113653"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(Guo et al., 2016)</a:t>
            </a:r>
            <a:endParaRPr lang="en-US"/>
          </a:p>
        </p:txBody>
      </p:sp>
      <p:sp>
        <p:nvSpPr>
          <p:cNvPr id="9" name="TextBox 8">
            <a:extLst>
              <a:ext uri="{FF2B5EF4-FFF2-40B4-BE49-F238E27FC236}">
                <a16:creationId xmlns:a16="http://schemas.microsoft.com/office/drawing/2014/main" id="{A6AE33D0-5B39-BA3C-8718-6DCBF255FF4B}"/>
              </a:ext>
            </a:extLst>
          </p:cNvPr>
          <p:cNvSpPr txBox="1"/>
          <p:nvPr/>
        </p:nvSpPr>
        <p:spPr>
          <a:xfrm>
            <a:off x="3370245" y="4474545"/>
            <a:ext cx="1113653"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(Guo et al., 2016)</a:t>
            </a:r>
            <a:endParaRPr lang="en-US"/>
          </a:p>
        </p:txBody>
      </p:sp>
    </p:spTree>
    <p:extLst>
      <p:ext uri="{BB962C8B-B14F-4D97-AF65-F5344CB8AC3E}">
        <p14:creationId xmlns:p14="http://schemas.microsoft.com/office/powerpoint/2010/main" val="119724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3" name="Google Shape;93;p12"/>
          <p:cNvSpPr txBox="1">
            <a:spLocks noGrp="1"/>
          </p:cNvSpPr>
          <p:nvPr>
            <p:ph type="sldNum" idx="12"/>
          </p:nvPr>
        </p:nvSpPr>
        <p:spPr>
          <a:xfrm>
            <a:off x="6566650" y="4810990"/>
            <a:ext cx="1831800" cy="23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r>
              <a:rPr lang="en-US"/>
              <a:t>7</a:t>
            </a:r>
          </a:p>
        </p:txBody>
      </p:sp>
      <p:sp>
        <p:nvSpPr>
          <p:cNvPr id="14" name="TextBox 13">
            <a:extLst>
              <a:ext uri="{FF2B5EF4-FFF2-40B4-BE49-F238E27FC236}">
                <a16:creationId xmlns:a16="http://schemas.microsoft.com/office/drawing/2014/main" id="{67479085-03B3-B2C6-C4BA-C1F77CA32D59}"/>
              </a:ext>
            </a:extLst>
          </p:cNvPr>
          <p:cNvSpPr txBox="1"/>
          <p:nvPr/>
        </p:nvSpPr>
        <p:spPr>
          <a:xfrm>
            <a:off x="2534139" y="4780587"/>
            <a:ext cx="1113653"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(Guo et al., 2016)</a:t>
            </a:r>
            <a:endParaRPr lang="en-US"/>
          </a:p>
        </p:txBody>
      </p:sp>
      <p:sp>
        <p:nvSpPr>
          <p:cNvPr id="2" name="CaixaDeTexto 1">
            <a:extLst>
              <a:ext uri="{FF2B5EF4-FFF2-40B4-BE49-F238E27FC236}">
                <a16:creationId xmlns:a16="http://schemas.microsoft.com/office/drawing/2014/main" id="{9A582094-52F8-7F7D-BBD1-F18BB282CBCE}"/>
              </a:ext>
            </a:extLst>
          </p:cNvPr>
          <p:cNvSpPr txBox="1"/>
          <p:nvPr/>
        </p:nvSpPr>
        <p:spPr>
          <a:xfrm>
            <a:off x="254664" y="1007751"/>
            <a:ext cx="2405408" cy="276999"/>
          </a:xfrm>
          <a:prstGeom prst="rect">
            <a:avLst/>
          </a:prstGeom>
          <a:noFill/>
        </p:spPr>
        <p:txBody>
          <a:bodyPr wrap="square">
            <a:spAutoFit/>
          </a:bodyPr>
          <a:lstStyle/>
          <a:p>
            <a:r>
              <a:rPr lang="en-US" sz="1200" b="1" kern="100">
                <a:latin typeface="Arial" panose="020B0604020202020204" pitchFamily="34" charset="0"/>
                <a:ea typeface="Aptos" panose="020B0004020202020204" pitchFamily="34" charset="0"/>
                <a:cs typeface="Arial" panose="020B0604020202020204" pitchFamily="34" charset="0"/>
              </a:rPr>
              <a:t>2</a:t>
            </a:r>
            <a:r>
              <a:rPr lang="en-US" sz="1200" b="1" kern="100">
                <a:effectLst/>
                <a:latin typeface="Arial" panose="020B0604020202020204" pitchFamily="34" charset="0"/>
                <a:ea typeface="Aptos" panose="020B0004020202020204" pitchFamily="34" charset="0"/>
                <a:cs typeface="Arial" panose="020B0604020202020204" pitchFamily="34" charset="0"/>
              </a:rPr>
              <a:t>. </a:t>
            </a:r>
            <a:r>
              <a:rPr lang="en-US" sz="1200" b="1" kern="100">
                <a:latin typeface="Arial" panose="020B0604020202020204" pitchFamily="34" charset="0"/>
                <a:cs typeface="Arial" panose="020B0604020202020204" pitchFamily="34" charset="0"/>
              </a:rPr>
              <a:t>Efficiency of the System:</a:t>
            </a:r>
            <a:endParaRPr lang="pt-PT" sz="1200" b="1" kern="100">
              <a:latin typeface="Arial" panose="020B0604020202020204" pitchFamily="34" charset="0"/>
              <a:cs typeface="Arial" panose="020B0604020202020204" pitchFamily="34" charset="0"/>
            </a:endParaRPr>
          </a:p>
        </p:txBody>
      </p:sp>
      <p:sp>
        <p:nvSpPr>
          <p:cNvPr id="16" name="Google Shape;90;p12">
            <a:extLst>
              <a:ext uri="{FF2B5EF4-FFF2-40B4-BE49-F238E27FC236}">
                <a16:creationId xmlns:a16="http://schemas.microsoft.com/office/drawing/2014/main" id="{02CEBCBD-9D51-5F9F-8604-8835338C7493}"/>
              </a:ext>
            </a:extLst>
          </p:cNvPr>
          <p:cNvSpPr txBox="1">
            <a:spLocks/>
          </p:cNvSpPr>
          <p:nvPr/>
        </p:nvSpPr>
        <p:spPr>
          <a:xfrm>
            <a:off x="4460700" y="377725"/>
            <a:ext cx="4683300" cy="651300"/>
          </a:xfrm>
          <a:prstGeom prst="rect">
            <a:avLst/>
          </a:prstGeom>
          <a:solidFill>
            <a:schemeClr val="accent3"/>
          </a:solidFill>
          <a:ln>
            <a:noFill/>
          </a:ln>
        </p:spPr>
        <p:txBody>
          <a:bodyPr spcFirstLastPara="1" wrap="square" lIns="91425" tIns="45700" rIns="91425" bIns="45700" anchor="ctr" anchorCtr="0">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300">
                <a:solidFill>
                  <a:schemeClr val="lt1"/>
                </a:solidFill>
              </a:rPr>
              <a:t>Operation of Reservoir</a:t>
            </a:r>
            <a:endParaRPr lang="en-US" sz="3300"/>
          </a:p>
        </p:txBody>
      </p:sp>
      <p:sp>
        <p:nvSpPr>
          <p:cNvPr id="10" name="CaixaDeTexto 9">
            <a:extLst>
              <a:ext uri="{FF2B5EF4-FFF2-40B4-BE49-F238E27FC236}">
                <a16:creationId xmlns:a16="http://schemas.microsoft.com/office/drawing/2014/main" id="{6C8FC791-9BF7-1BF6-6B49-1A16E6443C22}"/>
              </a:ext>
            </a:extLst>
          </p:cNvPr>
          <p:cNvSpPr txBox="1"/>
          <p:nvPr/>
        </p:nvSpPr>
        <p:spPr>
          <a:xfrm>
            <a:off x="254664" y="1245336"/>
            <a:ext cx="3836569" cy="2800767"/>
          </a:xfrm>
          <a:prstGeom prst="rect">
            <a:avLst/>
          </a:prstGeom>
          <a:noFill/>
        </p:spPr>
        <p:txBody>
          <a:bodyPr wrap="square">
            <a:spAutoFit/>
          </a:bodyPr>
          <a:lstStyle/>
          <a:p>
            <a:pPr marL="228600" indent="-228600">
              <a:buAutoNum type="alphaLcParenR"/>
            </a:pPr>
            <a:r>
              <a:rPr lang="en-US" sz="1100" b="1" kern="100">
                <a:effectLst/>
                <a:latin typeface="Arial" panose="020B0604020202020204" pitchFamily="34" charset="0"/>
                <a:ea typeface="Aptos" panose="020B0004020202020204" pitchFamily="34" charset="0"/>
                <a:cs typeface="Arial" panose="020B0604020202020204" pitchFamily="34" charset="0"/>
              </a:rPr>
              <a:t>Operational Temperatures and Energy Recovery</a:t>
            </a:r>
            <a:endParaRPr lang="pt-PT" sz="1100" b="1" kern="100">
              <a:latin typeface="Arial" panose="020B0604020202020204" pitchFamily="34" charset="0"/>
              <a:ea typeface="Aptos" panose="020B0004020202020204" pitchFamily="34" charset="0"/>
              <a:cs typeface="Arial" panose="020B0604020202020204" pitchFamily="34" charset="0"/>
            </a:endParaRPr>
          </a:p>
          <a:p>
            <a:endParaRPr lang="en-US" sz="1100" kern="100">
              <a:effectLst/>
              <a:latin typeface="Arial" panose="020B0604020202020204" pitchFamily="34" charset="0"/>
              <a:ea typeface="Aptos" panose="020B0004020202020204" pitchFamily="34" charset="0"/>
              <a:cs typeface="Arial" panose="020B0604020202020204" pitchFamily="34" charset="0"/>
            </a:endParaRPr>
          </a:p>
          <a:p>
            <a:endParaRPr lang="en-US" sz="1100" kern="100">
              <a:latin typeface="Arial" panose="020B0604020202020204" pitchFamily="34" charset="0"/>
              <a:ea typeface="Aptos" panose="020B0004020202020204" pitchFamily="34" charset="0"/>
              <a:cs typeface="Arial" panose="020B0604020202020204" pitchFamily="34" charset="0"/>
            </a:endParaRPr>
          </a:p>
          <a:p>
            <a:endParaRPr lang="en-US" sz="1100" kern="100">
              <a:latin typeface="Arial" panose="020B0604020202020204" pitchFamily="34" charset="0"/>
              <a:ea typeface="Aptos" panose="020B0004020202020204" pitchFamily="34" charset="0"/>
              <a:cs typeface="Arial" panose="020B0604020202020204" pitchFamily="34" charset="0"/>
            </a:endParaRPr>
          </a:p>
          <a:p>
            <a:r>
              <a:rPr lang="en-US" sz="1100" kern="100">
                <a:effectLst/>
                <a:latin typeface="Arial" panose="020B0604020202020204" pitchFamily="34" charset="0"/>
                <a:ea typeface="Aptos" panose="020B0004020202020204" pitchFamily="34" charset="0"/>
                <a:cs typeface="Arial" panose="020B0604020202020204" pitchFamily="34" charset="0"/>
              </a:rPr>
              <a:t> </a:t>
            </a:r>
          </a:p>
          <a:p>
            <a:endParaRPr lang="en-US" sz="1100" kern="100">
              <a:latin typeface="Arial" panose="020B0604020202020204" pitchFamily="34" charset="0"/>
              <a:ea typeface="Aptos" panose="020B0004020202020204" pitchFamily="34" charset="0"/>
              <a:cs typeface="Arial" panose="020B0604020202020204" pitchFamily="34" charset="0"/>
            </a:endParaRPr>
          </a:p>
          <a:p>
            <a:endParaRPr lang="pt-PT" sz="1100" kern="100">
              <a:effectLst/>
              <a:latin typeface="Arial" panose="020B0604020202020204" pitchFamily="34" charset="0"/>
              <a:ea typeface="Aptos" panose="020B0004020202020204" pitchFamily="34" charset="0"/>
              <a:cs typeface="Arial" panose="020B0604020202020204" pitchFamily="34" charset="0"/>
            </a:endParaRPr>
          </a:p>
          <a:p>
            <a:r>
              <a:rPr lang="en-US" sz="1100" b="1" kern="100">
                <a:effectLst/>
                <a:latin typeface="Arial" panose="020B0604020202020204" pitchFamily="34" charset="0"/>
                <a:ea typeface="Aptos" panose="020B0004020202020204" pitchFamily="34" charset="0"/>
                <a:cs typeface="Arial" panose="020B0604020202020204" pitchFamily="34" charset="0"/>
              </a:rPr>
              <a:t>b) Recovery Efficiency</a:t>
            </a:r>
            <a:endParaRPr lang="pt-PT" sz="1100" b="1" kern="100">
              <a:effectLst/>
              <a:latin typeface="Arial" panose="020B0604020202020204" pitchFamily="34" charset="0"/>
              <a:ea typeface="Aptos" panose="020B0004020202020204" pitchFamily="34" charset="0"/>
              <a:cs typeface="Arial" panose="020B0604020202020204" pitchFamily="34" charset="0"/>
            </a:endParaRPr>
          </a:p>
          <a:p>
            <a:r>
              <a:rPr lang="en-US" sz="1100" kern="100">
                <a:effectLst/>
                <a:latin typeface="Arial" panose="020B0604020202020204" pitchFamily="34" charset="0"/>
                <a:ea typeface="Aptos" panose="020B0004020202020204" pitchFamily="34" charset="0"/>
                <a:cs typeface="Arial" panose="020B0604020202020204" pitchFamily="34" charset="0"/>
              </a:rPr>
              <a:t> </a:t>
            </a:r>
          </a:p>
          <a:p>
            <a:endParaRPr lang="en-US" sz="1100" kern="100">
              <a:effectLst/>
              <a:latin typeface="Arial" panose="020B0604020202020204" pitchFamily="34" charset="0"/>
              <a:ea typeface="Aptos" panose="020B0004020202020204" pitchFamily="34" charset="0"/>
              <a:cs typeface="Arial" panose="020B0604020202020204" pitchFamily="34" charset="0"/>
            </a:endParaRPr>
          </a:p>
          <a:p>
            <a:endParaRPr lang="en-US" sz="1100" kern="100">
              <a:latin typeface="Arial" panose="020B0604020202020204" pitchFamily="34" charset="0"/>
              <a:ea typeface="Aptos" panose="020B0004020202020204" pitchFamily="34" charset="0"/>
              <a:cs typeface="Arial" panose="020B0604020202020204" pitchFamily="34" charset="0"/>
            </a:endParaRPr>
          </a:p>
          <a:p>
            <a:endParaRPr lang="en-US" sz="1100" kern="100">
              <a:effectLst/>
              <a:latin typeface="Arial" panose="020B0604020202020204" pitchFamily="34" charset="0"/>
              <a:ea typeface="Aptos" panose="020B0004020202020204" pitchFamily="34" charset="0"/>
              <a:cs typeface="Arial" panose="020B0604020202020204" pitchFamily="34" charset="0"/>
            </a:endParaRPr>
          </a:p>
          <a:p>
            <a:endParaRPr lang="en-US" sz="1100" kern="100">
              <a:effectLst/>
              <a:latin typeface="Arial" panose="020B0604020202020204" pitchFamily="34" charset="0"/>
              <a:ea typeface="Aptos" panose="020B0004020202020204" pitchFamily="34" charset="0"/>
              <a:cs typeface="Arial" panose="020B0604020202020204" pitchFamily="34" charset="0"/>
            </a:endParaRPr>
          </a:p>
          <a:p>
            <a:endParaRPr lang="en-US" sz="1100" kern="100">
              <a:effectLst/>
              <a:latin typeface="Arial" panose="020B0604020202020204" pitchFamily="34" charset="0"/>
              <a:ea typeface="Aptos" panose="020B0004020202020204" pitchFamily="34" charset="0"/>
              <a:cs typeface="Arial" panose="020B0604020202020204" pitchFamily="34" charset="0"/>
            </a:endParaRPr>
          </a:p>
          <a:p>
            <a:r>
              <a:rPr lang="en-US" sz="1100" b="1" kern="100">
                <a:effectLst/>
                <a:latin typeface="Arial" panose="020B0604020202020204" pitchFamily="34" charset="0"/>
                <a:ea typeface="Aptos" panose="020B0004020202020204" pitchFamily="34" charset="0"/>
                <a:cs typeface="Arial" panose="020B0604020202020204" pitchFamily="34" charset="0"/>
              </a:rPr>
              <a:t>c) Performance Metrics</a:t>
            </a:r>
          </a:p>
          <a:p>
            <a:endParaRPr lang="pt-PT" sz="1100" b="1" kern="100">
              <a:effectLst/>
              <a:latin typeface="Arial" panose="020B0604020202020204" pitchFamily="34" charset="0"/>
              <a:ea typeface="Aptos" panose="020B0004020202020204" pitchFamily="34" charset="0"/>
              <a:cs typeface="Arial" panose="020B0604020202020204" pitchFamily="34" charset="0"/>
            </a:endParaRPr>
          </a:p>
        </p:txBody>
      </p:sp>
      <p:pic>
        <p:nvPicPr>
          <p:cNvPr id="11" name="Imagem 10" descr="Uma imagem com texto, captura de ecrã, número, Saturação de cores&#10;&#10;Descrição gerada automaticamente">
            <a:extLst>
              <a:ext uri="{FF2B5EF4-FFF2-40B4-BE49-F238E27FC236}">
                <a16:creationId xmlns:a16="http://schemas.microsoft.com/office/drawing/2014/main" id="{44140CE1-FFF4-F883-476F-B29009A899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757" y="1244469"/>
            <a:ext cx="2405408" cy="3299485"/>
          </a:xfrm>
          <a:prstGeom prst="rect">
            <a:avLst/>
          </a:prstGeom>
        </p:spPr>
      </p:pic>
      <p:sp>
        <p:nvSpPr>
          <p:cNvPr id="13" name="CaixaDeTexto 12">
            <a:extLst>
              <a:ext uri="{FF2B5EF4-FFF2-40B4-BE49-F238E27FC236}">
                <a16:creationId xmlns:a16="http://schemas.microsoft.com/office/drawing/2014/main" id="{204DD580-24CB-8168-4CFE-99B79E606AC8}"/>
              </a:ext>
            </a:extLst>
          </p:cNvPr>
          <p:cNvSpPr txBox="1"/>
          <p:nvPr/>
        </p:nvSpPr>
        <p:spPr>
          <a:xfrm>
            <a:off x="5581273" y="4551864"/>
            <a:ext cx="4572000" cy="215444"/>
          </a:xfrm>
          <a:prstGeom prst="rect">
            <a:avLst/>
          </a:prstGeom>
          <a:noFill/>
        </p:spPr>
        <p:txBody>
          <a:bodyPr wrap="square">
            <a:spAutoFit/>
          </a:bodyPr>
          <a:lstStyle/>
          <a:p>
            <a:r>
              <a:rPr lang="en-US" sz="800" kern="100">
                <a:latin typeface="Arial" panose="020B0604020202020204" pitchFamily="34" charset="0"/>
                <a:cs typeface="Arial" panose="020B0604020202020204" pitchFamily="34" charset="0"/>
              </a:rPr>
              <a:t>Evolution of temperature distribution on fracture plane over 20-year period </a:t>
            </a:r>
            <a:endParaRPr lang="pt-PT" sz="800" kern="100">
              <a:latin typeface="Arial" panose="020B0604020202020204" pitchFamily="34" charset="0"/>
              <a:cs typeface="Arial" panose="020B0604020202020204" pitchFamily="34" charset="0"/>
            </a:endParaRPr>
          </a:p>
        </p:txBody>
      </p:sp>
      <p:graphicFrame>
        <p:nvGraphicFramePr>
          <p:cNvPr id="18" name="Diagrama 17">
            <a:extLst>
              <a:ext uri="{FF2B5EF4-FFF2-40B4-BE49-F238E27FC236}">
                <a16:creationId xmlns:a16="http://schemas.microsoft.com/office/drawing/2014/main" id="{EA661A32-A01C-17C0-271E-36844DB0D676}"/>
              </a:ext>
            </a:extLst>
          </p:cNvPr>
          <p:cNvGraphicFramePr/>
          <p:nvPr>
            <p:extLst>
              <p:ext uri="{D42A27DB-BD31-4B8C-83A1-F6EECF244321}">
                <p14:modId xmlns:p14="http://schemas.microsoft.com/office/powerpoint/2010/main" val="2704458904"/>
              </p:ext>
            </p:extLst>
          </p:nvPr>
        </p:nvGraphicFramePr>
        <p:xfrm>
          <a:off x="362835" y="1533385"/>
          <a:ext cx="5456262" cy="8825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 name="Diagrama 2">
            <a:extLst>
              <a:ext uri="{FF2B5EF4-FFF2-40B4-BE49-F238E27FC236}">
                <a16:creationId xmlns:a16="http://schemas.microsoft.com/office/drawing/2014/main" id="{5D727C30-76D6-06DC-C84B-651370739147}"/>
              </a:ext>
            </a:extLst>
          </p:cNvPr>
          <p:cNvGraphicFramePr/>
          <p:nvPr>
            <p:extLst>
              <p:ext uri="{D42A27DB-BD31-4B8C-83A1-F6EECF244321}">
                <p14:modId xmlns:p14="http://schemas.microsoft.com/office/powerpoint/2010/main" val="3518870958"/>
              </p:ext>
            </p:extLst>
          </p:nvPr>
        </p:nvGraphicFramePr>
        <p:xfrm>
          <a:off x="362834" y="2709398"/>
          <a:ext cx="4097865" cy="85054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4" name="Diagrama 3">
            <a:extLst>
              <a:ext uri="{FF2B5EF4-FFF2-40B4-BE49-F238E27FC236}">
                <a16:creationId xmlns:a16="http://schemas.microsoft.com/office/drawing/2014/main" id="{6D66B7F9-AC9A-DE10-6B73-DB4F1F8CEC17}"/>
              </a:ext>
            </a:extLst>
          </p:cNvPr>
          <p:cNvGraphicFramePr/>
          <p:nvPr>
            <p:extLst>
              <p:ext uri="{D42A27DB-BD31-4B8C-83A1-F6EECF244321}">
                <p14:modId xmlns:p14="http://schemas.microsoft.com/office/powerpoint/2010/main" val="1566859869"/>
              </p:ext>
            </p:extLst>
          </p:nvPr>
        </p:nvGraphicFramePr>
        <p:xfrm>
          <a:off x="362834" y="3838878"/>
          <a:ext cx="3809201" cy="96892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59" name="TextBox 58">
            <a:extLst>
              <a:ext uri="{FF2B5EF4-FFF2-40B4-BE49-F238E27FC236}">
                <a16:creationId xmlns:a16="http://schemas.microsoft.com/office/drawing/2014/main" id="{F8F717BD-2315-AA59-955F-E0C55CF3A0F0}"/>
              </a:ext>
            </a:extLst>
          </p:cNvPr>
          <p:cNvSpPr txBox="1"/>
          <p:nvPr/>
        </p:nvSpPr>
        <p:spPr>
          <a:xfrm>
            <a:off x="6805608" y="4770734"/>
            <a:ext cx="1113653"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(Guo et al., 2016)</a:t>
            </a:r>
            <a:endParaRPr lang="en-US"/>
          </a:p>
        </p:txBody>
      </p:sp>
    </p:spTree>
    <p:extLst>
      <p:ext uri="{BB962C8B-B14F-4D97-AF65-F5344CB8AC3E}">
        <p14:creationId xmlns:p14="http://schemas.microsoft.com/office/powerpoint/2010/main" val="684811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7"/>
          <p:cNvSpPr txBox="1">
            <a:spLocks noGrp="1"/>
          </p:cNvSpPr>
          <p:nvPr>
            <p:ph type="title"/>
          </p:nvPr>
        </p:nvSpPr>
        <p:spPr>
          <a:xfrm>
            <a:off x="4460700" y="102410"/>
            <a:ext cx="4683300" cy="926615"/>
          </a:xfrm>
          <a:prstGeom prst="rect">
            <a:avLst/>
          </a:prstGeom>
          <a:solidFill>
            <a:schemeClr val="accent3"/>
          </a:solid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pt-PT" sz="2600">
                <a:solidFill>
                  <a:schemeClr val="lt1"/>
                </a:solidFill>
              </a:rPr>
              <a:t>References</a:t>
            </a:r>
            <a:endParaRPr sz="2600"/>
          </a:p>
        </p:txBody>
      </p:sp>
      <p:sp>
        <p:nvSpPr>
          <p:cNvPr id="95" name="Google Shape;95;p7"/>
          <p:cNvSpPr txBox="1">
            <a:spLocks noGrp="1"/>
          </p:cNvSpPr>
          <p:nvPr>
            <p:ph type="sldNum" idx="12"/>
          </p:nvPr>
        </p:nvSpPr>
        <p:spPr>
          <a:xfrm>
            <a:off x="6566650" y="4810990"/>
            <a:ext cx="1831800" cy="230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pt-PT"/>
              <a:t>8</a:t>
            </a:r>
          </a:p>
        </p:txBody>
      </p:sp>
      <p:sp>
        <p:nvSpPr>
          <p:cNvPr id="2" name="CaixaDeTexto 1">
            <a:extLst>
              <a:ext uri="{FF2B5EF4-FFF2-40B4-BE49-F238E27FC236}">
                <a16:creationId xmlns:a16="http://schemas.microsoft.com/office/drawing/2014/main" id="{FDE3899A-5166-3566-6C79-0755EE954F29}"/>
              </a:ext>
            </a:extLst>
          </p:cNvPr>
          <p:cNvSpPr txBox="1"/>
          <p:nvPr/>
        </p:nvSpPr>
        <p:spPr>
          <a:xfrm>
            <a:off x="115245" y="1029025"/>
            <a:ext cx="8913510" cy="1388137"/>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nSpc>
                <a:spcPct val="150000"/>
              </a:lnSpc>
              <a:buFont typeface="Arial,Sans-Serif" panose="020B0604020202020204" pitchFamily="34" charset="0"/>
              <a:buChar char="•"/>
            </a:pPr>
            <a:r>
              <a:rPr lang="en-US" sz="1000"/>
              <a:t>Guo, L., Zhang, Y., Yu, Z., Hu, Z., Chengyu, L., &amp; Xu, T. (2016). Hot dry rock geothermal potential of the </a:t>
            </a:r>
            <a:r>
              <a:rPr lang="en-US" sz="1000" err="1"/>
              <a:t>Xujiaweizi</a:t>
            </a:r>
            <a:r>
              <a:rPr lang="en-US" sz="1000"/>
              <a:t> area in </a:t>
            </a:r>
            <a:r>
              <a:rPr lang="en-US" sz="1000" err="1"/>
              <a:t>Songliao</a:t>
            </a:r>
            <a:r>
              <a:rPr lang="en-US" sz="1000"/>
              <a:t> Basin, northeastern China. Environmental Earth Sciences, 75(6). </a:t>
            </a:r>
            <a:r>
              <a:rPr lang="en-US" sz="1000">
                <a:hlinkClick r:id="rId4"/>
              </a:rPr>
              <a:t>https://doi.org/10.1007/s12665-016-5327-9</a:t>
            </a:r>
            <a:r>
              <a:rPr lang="en-US" sz="1000"/>
              <a:t> </a:t>
            </a:r>
          </a:p>
          <a:p>
            <a:pPr marL="171450" indent="-171450">
              <a:lnSpc>
                <a:spcPct val="150000"/>
              </a:lnSpc>
              <a:buFont typeface="Arial,Sans-Serif" panose="020B0604020202020204" pitchFamily="34" charset="0"/>
              <a:buChar char="•"/>
            </a:pPr>
            <a:r>
              <a:rPr lang="en-GB" sz="1000"/>
              <a:t>Huang, X., Zhu, J., </a:t>
            </a:r>
            <a:r>
              <a:rPr lang="en-GB" sz="1000" err="1"/>
              <a:t>Niu</a:t>
            </a:r>
            <a:r>
              <a:rPr lang="en-GB" sz="1000"/>
              <a:t>, C., Li, J., Hu, X., &amp; Jin, X. (2014, October). Heat extraction and power production forecast of a prospective Enhanced Geothermal System site in </a:t>
            </a:r>
            <a:r>
              <a:rPr lang="en-GB" sz="1000" err="1"/>
              <a:t>Songliao</a:t>
            </a:r>
            <a:r>
              <a:rPr lang="en-GB" sz="1000"/>
              <a:t> Basin, China. Energy, 75, 360–370. </a:t>
            </a:r>
            <a:r>
              <a:rPr lang="en-GB" sz="1000">
                <a:hlinkClick r:id="rId5"/>
              </a:rPr>
              <a:t>https://doi.org/10.1016/j.energy.2014.07.085</a:t>
            </a:r>
            <a:endParaRPr lang="en-GB" sz="1000"/>
          </a:p>
          <a:p>
            <a:pPr>
              <a:lnSpc>
                <a:spcPct val="150000"/>
              </a:lnSpc>
            </a:pPr>
            <a:endParaRPr lang="en-GB" sz="1000"/>
          </a:p>
          <a:p>
            <a:pPr>
              <a:lnSpc>
                <a:spcPct val="150000"/>
              </a:lnSpc>
            </a:pPr>
            <a:endParaRPr lang="de-AT" sz="700">
              <a:solidFill>
                <a:schemeClr val="dk1"/>
              </a:solidFill>
            </a:endParaRPr>
          </a:p>
        </p:txBody>
      </p:sp>
      <p:graphicFrame>
        <p:nvGraphicFramePr>
          <p:cNvPr id="3" name="Diagram 2">
            <a:extLst>
              <a:ext uri="{FF2B5EF4-FFF2-40B4-BE49-F238E27FC236}">
                <a16:creationId xmlns:a16="http://schemas.microsoft.com/office/drawing/2014/main" id="{71607A8B-D6F0-DF13-091B-8B489AB81A2B}"/>
              </a:ext>
            </a:extLst>
          </p:cNvPr>
          <p:cNvGraphicFramePr/>
          <p:nvPr>
            <p:extLst>
              <p:ext uri="{D42A27DB-BD31-4B8C-83A1-F6EECF244321}">
                <p14:modId xmlns:p14="http://schemas.microsoft.com/office/powerpoint/2010/main" val="506328760"/>
              </p:ext>
            </p:extLst>
          </p:nvPr>
        </p:nvGraphicFramePr>
        <p:xfrm>
          <a:off x="1787979" y="1955640"/>
          <a:ext cx="4626271" cy="25708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theme/theme1.xml><?xml version="1.0" encoding="utf-8"?>
<a:theme xmlns:a="http://schemas.openxmlformats.org/drawingml/2006/main" name="Template-Powerpoint-IST_1">
  <a:themeElements>
    <a:clrScheme name="Custom 1">
      <a:dk1>
        <a:srgbClr val="000000"/>
      </a:dk1>
      <a:lt1>
        <a:srgbClr val="FFFFFF"/>
      </a:lt1>
      <a:dk2>
        <a:srgbClr val="1F497D"/>
      </a:dk2>
      <a:lt2>
        <a:srgbClr val="CCCCCC"/>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890</Words>
  <Application>Microsoft Office PowerPoint</Application>
  <PresentationFormat>On-screen Show (16:9)</PresentationFormat>
  <Paragraphs>166</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Arial,Sans-Serif</vt:lpstr>
      <vt:lpstr>Calibri</vt:lpstr>
      <vt:lpstr>Template-Powerpoint-IST_1</vt:lpstr>
      <vt:lpstr>Geothermal Energy</vt:lpstr>
      <vt:lpstr>PowerPoint Presentation</vt:lpstr>
      <vt:lpstr>Recap </vt:lpstr>
      <vt:lpstr>Target Well </vt:lpstr>
      <vt:lpstr>Reservoir Stimulation</vt:lpstr>
      <vt:lpstr>Reservoir Stimulation</vt:lpstr>
      <vt:lpstr>PowerPoint Presentation</vt:lpstr>
      <vt:lpstr>PowerPoint Presentation</vt:lpstr>
      <vt:lpstr>References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Geothermal Energy</dc:title>
  <dc:creator>pedro miguel manuel</dc:creator>
  <cp:lastModifiedBy>Pedro Miguel Almeida Manuel</cp:lastModifiedBy>
  <cp:revision>4</cp:revision>
  <dcterms:modified xsi:type="dcterms:W3CDTF">2024-05-26T18:26:48Z</dcterms:modified>
</cp:coreProperties>
</file>