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67" r:id="rId5"/>
    <p:sldId id="257" r:id="rId6"/>
    <p:sldId id="258" r:id="rId7"/>
    <p:sldId id="260" r:id="rId8"/>
    <p:sldId id="261" r:id="rId9"/>
    <p:sldId id="264" r:id="rId10"/>
    <p:sldId id="266" r:id="rId11"/>
    <p:sldId id="25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1" d="100"/>
          <a:sy n="31" d="100"/>
        </p:scale>
        <p:origin x="84"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540E-BD27-437D-9239-0FB2B2320E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39D8A42-B707-415B-8AE5-DEBE10D5A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3A47C9E-1944-4F41-B1CA-01409EC103AA}"/>
              </a:ext>
            </a:extLst>
          </p:cNvPr>
          <p:cNvSpPr>
            <a:spLocks noGrp="1"/>
          </p:cNvSpPr>
          <p:nvPr>
            <p:ph type="dt" sz="half" idx="10"/>
          </p:nvPr>
        </p:nvSpPr>
        <p:spPr/>
        <p:txBody>
          <a:bodyPr/>
          <a:lstStyle/>
          <a:p>
            <a:fld id="{63ADB398-E006-4A27-ACA3-77E3930FAFE6}" type="datetimeFigureOut">
              <a:rPr lang="en-GB" smtClean="0"/>
              <a:t>14/12/2021</a:t>
            </a:fld>
            <a:endParaRPr lang="en-GB"/>
          </a:p>
        </p:txBody>
      </p:sp>
      <p:sp>
        <p:nvSpPr>
          <p:cNvPr id="5" name="Footer Placeholder 4">
            <a:extLst>
              <a:ext uri="{FF2B5EF4-FFF2-40B4-BE49-F238E27FC236}">
                <a16:creationId xmlns:a16="http://schemas.microsoft.com/office/drawing/2014/main" id="{87F804E2-2764-4622-93C1-576B5B2133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FD283F-17A7-4B98-82C0-71E1B17F2347}"/>
              </a:ext>
            </a:extLst>
          </p:cNvPr>
          <p:cNvSpPr>
            <a:spLocks noGrp="1"/>
          </p:cNvSpPr>
          <p:nvPr>
            <p:ph type="sldNum" sz="quarter" idx="12"/>
          </p:nvPr>
        </p:nvSpPr>
        <p:spPr/>
        <p:txBody>
          <a:bodyPr/>
          <a:lstStyle/>
          <a:p>
            <a:fld id="{6D186B86-DD52-4914-BC99-C138656F4982}" type="slidenum">
              <a:rPr lang="en-GB" smtClean="0"/>
              <a:t>‹#›</a:t>
            </a:fld>
            <a:endParaRPr lang="en-GB"/>
          </a:p>
        </p:txBody>
      </p:sp>
    </p:spTree>
    <p:extLst>
      <p:ext uri="{BB962C8B-B14F-4D97-AF65-F5344CB8AC3E}">
        <p14:creationId xmlns:p14="http://schemas.microsoft.com/office/powerpoint/2010/main" val="369308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B6D5-1EB7-4BDB-85F3-F4E307D915A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89791F-BA97-4EB4-AF51-34190086AA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11EAA5-7391-42DD-8F75-D4A44347C4E4}"/>
              </a:ext>
            </a:extLst>
          </p:cNvPr>
          <p:cNvSpPr>
            <a:spLocks noGrp="1"/>
          </p:cNvSpPr>
          <p:nvPr>
            <p:ph type="dt" sz="half" idx="10"/>
          </p:nvPr>
        </p:nvSpPr>
        <p:spPr/>
        <p:txBody>
          <a:bodyPr/>
          <a:lstStyle/>
          <a:p>
            <a:fld id="{63ADB398-E006-4A27-ACA3-77E3930FAFE6}" type="datetimeFigureOut">
              <a:rPr lang="en-GB" smtClean="0"/>
              <a:t>14/12/2021</a:t>
            </a:fld>
            <a:endParaRPr lang="en-GB"/>
          </a:p>
        </p:txBody>
      </p:sp>
      <p:sp>
        <p:nvSpPr>
          <p:cNvPr id="5" name="Footer Placeholder 4">
            <a:extLst>
              <a:ext uri="{FF2B5EF4-FFF2-40B4-BE49-F238E27FC236}">
                <a16:creationId xmlns:a16="http://schemas.microsoft.com/office/drawing/2014/main" id="{1B6F525D-4D9A-46D6-99CD-EA82FF2F02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3719F7-FB77-4872-902D-BDB8418F44B6}"/>
              </a:ext>
            </a:extLst>
          </p:cNvPr>
          <p:cNvSpPr>
            <a:spLocks noGrp="1"/>
          </p:cNvSpPr>
          <p:nvPr>
            <p:ph type="sldNum" sz="quarter" idx="12"/>
          </p:nvPr>
        </p:nvSpPr>
        <p:spPr/>
        <p:txBody>
          <a:bodyPr/>
          <a:lstStyle/>
          <a:p>
            <a:fld id="{6D186B86-DD52-4914-BC99-C138656F4982}" type="slidenum">
              <a:rPr lang="en-GB" smtClean="0"/>
              <a:t>‹#›</a:t>
            </a:fld>
            <a:endParaRPr lang="en-GB"/>
          </a:p>
        </p:txBody>
      </p:sp>
    </p:spTree>
    <p:extLst>
      <p:ext uri="{BB962C8B-B14F-4D97-AF65-F5344CB8AC3E}">
        <p14:creationId xmlns:p14="http://schemas.microsoft.com/office/powerpoint/2010/main" val="2720521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AF9649-23A8-4D49-8AAE-0829F0AA03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3160BE-AC0E-426F-A122-8E5EB602A5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638B07-6B98-42F8-9C7F-9500E85D865A}"/>
              </a:ext>
            </a:extLst>
          </p:cNvPr>
          <p:cNvSpPr>
            <a:spLocks noGrp="1"/>
          </p:cNvSpPr>
          <p:nvPr>
            <p:ph type="dt" sz="half" idx="10"/>
          </p:nvPr>
        </p:nvSpPr>
        <p:spPr/>
        <p:txBody>
          <a:bodyPr/>
          <a:lstStyle/>
          <a:p>
            <a:fld id="{63ADB398-E006-4A27-ACA3-77E3930FAFE6}" type="datetimeFigureOut">
              <a:rPr lang="en-GB" smtClean="0"/>
              <a:t>14/12/2021</a:t>
            </a:fld>
            <a:endParaRPr lang="en-GB"/>
          </a:p>
        </p:txBody>
      </p:sp>
      <p:sp>
        <p:nvSpPr>
          <p:cNvPr id="5" name="Footer Placeholder 4">
            <a:extLst>
              <a:ext uri="{FF2B5EF4-FFF2-40B4-BE49-F238E27FC236}">
                <a16:creationId xmlns:a16="http://schemas.microsoft.com/office/drawing/2014/main" id="{A6DB8EC2-DB29-48E6-AEF2-0F6763325D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50A78B-828A-4944-9C99-2B1D048BBA0F}"/>
              </a:ext>
            </a:extLst>
          </p:cNvPr>
          <p:cNvSpPr>
            <a:spLocks noGrp="1"/>
          </p:cNvSpPr>
          <p:nvPr>
            <p:ph type="sldNum" sz="quarter" idx="12"/>
          </p:nvPr>
        </p:nvSpPr>
        <p:spPr/>
        <p:txBody>
          <a:bodyPr/>
          <a:lstStyle/>
          <a:p>
            <a:fld id="{6D186B86-DD52-4914-BC99-C138656F4982}" type="slidenum">
              <a:rPr lang="en-GB" smtClean="0"/>
              <a:t>‹#›</a:t>
            </a:fld>
            <a:endParaRPr lang="en-GB"/>
          </a:p>
        </p:txBody>
      </p:sp>
    </p:spTree>
    <p:extLst>
      <p:ext uri="{BB962C8B-B14F-4D97-AF65-F5344CB8AC3E}">
        <p14:creationId xmlns:p14="http://schemas.microsoft.com/office/powerpoint/2010/main" val="2256659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1614-E9FF-4018-9E56-3567B4A1C8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6104F1-6F2C-4C40-BA47-4FD3D4BD7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3C7FBB-8EB3-4945-8D5A-A3B6EC50133C}"/>
              </a:ext>
            </a:extLst>
          </p:cNvPr>
          <p:cNvSpPr>
            <a:spLocks noGrp="1"/>
          </p:cNvSpPr>
          <p:nvPr>
            <p:ph type="dt" sz="half" idx="10"/>
          </p:nvPr>
        </p:nvSpPr>
        <p:spPr/>
        <p:txBody>
          <a:bodyPr/>
          <a:lstStyle/>
          <a:p>
            <a:fld id="{63ADB398-E006-4A27-ACA3-77E3930FAFE6}" type="datetimeFigureOut">
              <a:rPr lang="en-GB" smtClean="0"/>
              <a:t>14/12/2021</a:t>
            </a:fld>
            <a:endParaRPr lang="en-GB"/>
          </a:p>
        </p:txBody>
      </p:sp>
      <p:sp>
        <p:nvSpPr>
          <p:cNvPr id="5" name="Footer Placeholder 4">
            <a:extLst>
              <a:ext uri="{FF2B5EF4-FFF2-40B4-BE49-F238E27FC236}">
                <a16:creationId xmlns:a16="http://schemas.microsoft.com/office/drawing/2014/main" id="{54471A75-72FF-440E-88BD-73FC7D86E5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27ACB6-AAAC-496B-A36A-9DAF45CB07F1}"/>
              </a:ext>
            </a:extLst>
          </p:cNvPr>
          <p:cNvSpPr>
            <a:spLocks noGrp="1"/>
          </p:cNvSpPr>
          <p:nvPr>
            <p:ph type="sldNum" sz="quarter" idx="12"/>
          </p:nvPr>
        </p:nvSpPr>
        <p:spPr/>
        <p:txBody>
          <a:bodyPr/>
          <a:lstStyle/>
          <a:p>
            <a:fld id="{6D186B86-DD52-4914-BC99-C138656F4982}" type="slidenum">
              <a:rPr lang="en-GB" smtClean="0"/>
              <a:t>‹#›</a:t>
            </a:fld>
            <a:endParaRPr lang="en-GB"/>
          </a:p>
        </p:txBody>
      </p:sp>
    </p:spTree>
    <p:extLst>
      <p:ext uri="{BB962C8B-B14F-4D97-AF65-F5344CB8AC3E}">
        <p14:creationId xmlns:p14="http://schemas.microsoft.com/office/powerpoint/2010/main" val="175362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DA70-C2F8-4D11-A11E-2FEC1B537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D99943C-CB52-4747-85E8-20089DB975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0F478-C306-4CAA-80F2-DC60F24F0CF9}"/>
              </a:ext>
            </a:extLst>
          </p:cNvPr>
          <p:cNvSpPr>
            <a:spLocks noGrp="1"/>
          </p:cNvSpPr>
          <p:nvPr>
            <p:ph type="dt" sz="half" idx="10"/>
          </p:nvPr>
        </p:nvSpPr>
        <p:spPr/>
        <p:txBody>
          <a:bodyPr/>
          <a:lstStyle/>
          <a:p>
            <a:fld id="{63ADB398-E006-4A27-ACA3-77E3930FAFE6}" type="datetimeFigureOut">
              <a:rPr lang="en-GB" smtClean="0"/>
              <a:t>14/12/2021</a:t>
            </a:fld>
            <a:endParaRPr lang="en-GB"/>
          </a:p>
        </p:txBody>
      </p:sp>
      <p:sp>
        <p:nvSpPr>
          <p:cNvPr id="5" name="Footer Placeholder 4">
            <a:extLst>
              <a:ext uri="{FF2B5EF4-FFF2-40B4-BE49-F238E27FC236}">
                <a16:creationId xmlns:a16="http://schemas.microsoft.com/office/drawing/2014/main" id="{F7D37CAE-1418-4F7F-8AAC-60CFDAF42F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023314-2B8A-4A6E-9F56-8BB34806756F}"/>
              </a:ext>
            </a:extLst>
          </p:cNvPr>
          <p:cNvSpPr>
            <a:spLocks noGrp="1"/>
          </p:cNvSpPr>
          <p:nvPr>
            <p:ph type="sldNum" sz="quarter" idx="12"/>
          </p:nvPr>
        </p:nvSpPr>
        <p:spPr/>
        <p:txBody>
          <a:bodyPr/>
          <a:lstStyle/>
          <a:p>
            <a:fld id="{6D186B86-DD52-4914-BC99-C138656F4982}" type="slidenum">
              <a:rPr lang="en-GB" smtClean="0"/>
              <a:t>‹#›</a:t>
            </a:fld>
            <a:endParaRPr lang="en-GB"/>
          </a:p>
        </p:txBody>
      </p:sp>
    </p:spTree>
    <p:extLst>
      <p:ext uri="{BB962C8B-B14F-4D97-AF65-F5344CB8AC3E}">
        <p14:creationId xmlns:p14="http://schemas.microsoft.com/office/powerpoint/2010/main" val="299025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EB49-A401-4075-87A2-61D574D664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474AF7-DB4E-4258-8CDB-F448A46E04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DC30E90-4900-4640-BB5D-2C22ED3263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A6D1F6A-FDEA-4D35-B8E6-0DB2CBD109C9}"/>
              </a:ext>
            </a:extLst>
          </p:cNvPr>
          <p:cNvSpPr>
            <a:spLocks noGrp="1"/>
          </p:cNvSpPr>
          <p:nvPr>
            <p:ph type="dt" sz="half" idx="10"/>
          </p:nvPr>
        </p:nvSpPr>
        <p:spPr/>
        <p:txBody>
          <a:bodyPr/>
          <a:lstStyle/>
          <a:p>
            <a:fld id="{63ADB398-E006-4A27-ACA3-77E3930FAFE6}" type="datetimeFigureOut">
              <a:rPr lang="en-GB" smtClean="0"/>
              <a:t>14/12/2021</a:t>
            </a:fld>
            <a:endParaRPr lang="en-GB"/>
          </a:p>
        </p:txBody>
      </p:sp>
      <p:sp>
        <p:nvSpPr>
          <p:cNvPr id="6" name="Footer Placeholder 5">
            <a:extLst>
              <a:ext uri="{FF2B5EF4-FFF2-40B4-BE49-F238E27FC236}">
                <a16:creationId xmlns:a16="http://schemas.microsoft.com/office/drawing/2014/main" id="{9E31D8FA-20D7-4C14-9739-4A81673852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347387-C163-4406-B0E9-60453A125DEF}"/>
              </a:ext>
            </a:extLst>
          </p:cNvPr>
          <p:cNvSpPr>
            <a:spLocks noGrp="1"/>
          </p:cNvSpPr>
          <p:nvPr>
            <p:ph type="sldNum" sz="quarter" idx="12"/>
          </p:nvPr>
        </p:nvSpPr>
        <p:spPr/>
        <p:txBody>
          <a:bodyPr/>
          <a:lstStyle/>
          <a:p>
            <a:fld id="{6D186B86-DD52-4914-BC99-C138656F4982}" type="slidenum">
              <a:rPr lang="en-GB" smtClean="0"/>
              <a:t>‹#›</a:t>
            </a:fld>
            <a:endParaRPr lang="en-GB"/>
          </a:p>
        </p:txBody>
      </p:sp>
    </p:spTree>
    <p:extLst>
      <p:ext uri="{BB962C8B-B14F-4D97-AF65-F5344CB8AC3E}">
        <p14:creationId xmlns:p14="http://schemas.microsoft.com/office/powerpoint/2010/main" val="348407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BFEA-B990-4D17-A160-DC29149EAB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20D60C-D933-4508-979F-8EDDEFDF4B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49827-29D4-4EF2-84F1-CDE699A50F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5F86FE2-15C5-4C8C-B4A1-FEB881B4B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E9A64B-FA5D-4BDF-B47C-E6FC876C42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331300-8A1A-47FB-A92C-4B342B80CADE}"/>
              </a:ext>
            </a:extLst>
          </p:cNvPr>
          <p:cNvSpPr>
            <a:spLocks noGrp="1"/>
          </p:cNvSpPr>
          <p:nvPr>
            <p:ph type="dt" sz="half" idx="10"/>
          </p:nvPr>
        </p:nvSpPr>
        <p:spPr/>
        <p:txBody>
          <a:bodyPr/>
          <a:lstStyle/>
          <a:p>
            <a:fld id="{63ADB398-E006-4A27-ACA3-77E3930FAFE6}" type="datetimeFigureOut">
              <a:rPr lang="en-GB" smtClean="0"/>
              <a:t>14/12/2021</a:t>
            </a:fld>
            <a:endParaRPr lang="en-GB"/>
          </a:p>
        </p:txBody>
      </p:sp>
      <p:sp>
        <p:nvSpPr>
          <p:cNvPr id="8" name="Footer Placeholder 7">
            <a:extLst>
              <a:ext uri="{FF2B5EF4-FFF2-40B4-BE49-F238E27FC236}">
                <a16:creationId xmlns:a16="http://schemas.microsoft.com/office/drawing/2014/main" id="{56C5FCBA-EA26-4F8D-B36B-9094AC82497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831EB7-2B3F-4230-BDC9-9E42C8C0F44C}"/>
              </a:ext>
            </a:extLst>
          </p:cNvPr>
          <p:cNvSpPr>
            <a:spLocks noGrp="1"/>
          </p:cNvSpPr>
          <p:nvPr>
            <p:ph type="sldNum" sz="quarter" idx="12"/>
          </p:nvPr>
        </p:nvSpPr>
        <p:spPr/>
        <p:txBody>
          <a:bodyPr/>
          <a:lstStyle/>
          <a:p>
            <a:fld id="{6D186B86-DD52-4914-BC99-C138656F4982}" type="slidenum">
              <a:rPr lang="en-GB" smtClean="0"/>
              <a:t>‹#›</a:t>
            </a:fld>
            <a:endParaRPr lang="en-GB"/>
          </a:p>
        </p:txBody>
      </p:sp>
    </p:spTree>
    <p:extLst>
      <p:ext uri="{BB962C8B-B14F-4D97-AF65-F5344CB8AC3E}">
        <p14:creationId xmlns:p14="http://schemas.microsoft.com/office/powerpoint/2010/main" val="206902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ECA6-541F-4A2B-8604-FE86A61EE0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8BD801-F91C-4309-8215-7EB7DD509206}"/>
              </a:ext>
            </a:extLst>
          </p:cNvPr>
          <p:cNvSpPr>
            <a:spLocks noGrp="1"/>
          </p:cNvSpPr>
          <p:nvPr>
            <p:ph type="dt" sz="half" idx="10"/>
          </p:nvPr>
        </p:nvSpPr>
        <p:spPr/>
        <p:txBody>
          <a:bodyPr/>
          <a:lstStyle/>
          <a:p>
            <a:fld id="{63ADB398-E006-4A27-ACA3-77E3930FAFE6}" type="datetimeFigureOut">
              <a:rPr lang="en-GB" smtClean="0"/>
              <a:t>14/12/2021</a:t>
            </a:fld>
            <a:endParaRPr lang="en-GB"/>
          </a:p>
        </p:txBody>
      </p:sp>
      <p:sp>
        <p:nvSpPr>
          <p:cNvPr id="4" name="Footer Placeholder 3">
            <a:extLst>
              <a:ext uri="{FF2B5EF4-FFF2-40B4-BE49-F238E27FC236}">
                <a16:creationId xmlns:a16="http://schemas.microsoft.com/office/drawing/2014/main" id="{EB111E55-6254-49E9-BF52-1D54CFE395C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CA03EE-7992-4D30-BBBC-CDD872698F8A}"/>
              </a:ext>
            </a:extLst>
          </p:cNvPr>
          <p:cNvSpPr>
            <a:spLocks noGrp="1"/>
          </p:cNvSpPr>
          <p:nvPr>
            <p:ph type="sldNum" sz="quarter" idx="12"/>
          </p:nvPr>
        </p:nvSpPr>
        <p:spPr/>
        <p:txBody>
          <a:bodyPr/>
          <a:lstStyle/>
          <a:p>
            <a:fld id="{6D186B86-DD52-4914-BC99-C138656F4982}" type="slidenum">
              <a:rPr lang="en-GB" smtClean="0"/>
              <a:t>‹#›</a:t>
            </a:fld>
            <a:endParaRPr lang="en-GB"/>
          </a:p>
        </p:txBody>
      </p:sp>
    </p:spTree>
    <p:extLst>
      <p:ext uri="{BB962C8B-B14F-4D97-AF65-F5344CB8AC3E}">
        <p14:creationId xmlns:p14="http://schemas.microsoft.com/office/powerpoint/2010/main" val="381392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2BDB1-1760-414C-9991-C45B68F1AB28}"/>
              </a:ext>
            </a:extLst>
          </p:cNvPr>
          <p:cNvSpPr>
            <a:spLocks noGrp="1"/>
          </p:cNvSpPr>
          <p:nvPr>
            <p:ph type="dt" sz="half" idx="10"/>
          </p:nvPr>
        </p:nvSpPr>
        <p:spPr/>
        <p:txBody>
          <a:bodyPr/>
          <a:lstStyle/>
          <a:p>
            <a:fld id="{63ADB398-E006-4A27-ACA3-77E3930FAFE6}" type="datetimeFigureOut">
              <a:rPr lang="en-GB" smtClean="0"/>
              <a:t>14/12/2021</a:t>
            </a:fld>
            <a:endParaRPr lang="en-GB"/>
          </a:p>
        </p:txBody>
      </p:sp>
      <p:sp>
        <p:nvSpPr>
          <p:cNvPr id="3" name="Footer Placeholder 2">
            <a:extLst>
              <a:ext uri="{FF2B5EF4-FFF2-40B4-BE49-F238E27FC236}">
                <a16:creationId xmlns:a16="http://schemas.microsoft.com/office/drawing/2014/main" id="{91F4D7B5-2C93-43C9-99AD-8B20D6AD7C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46F9FF2-C7C2-4B21-AEA0-51472A9EF433}"/>
              </a:ext>
            </a:extLst>
          </p:cNvPr>
          <p:cNvSpPr>
            <a:spLocks noGrp="1"/>
          </p:cNvSpPr>
          <p:nvPr>
            <p:ph type="sldNum" sz="quarter" idx="12"/>
          </p:nvPr>
        </p:nvSpPr>
        <p:spPr/>
        <p:txBody>
          <a:bodyPr/>
          <a:lstStyle/>
          <a:p>
            <a:fld id="{6D186B86-DD52-4914-BC99-C138656F4982}" type="slidenum">
              <a:rPr lang="en-GB" smtClean="0"/>
              <a:t>‹#›</a:t>
            </a:fld>
            <a:endParaRPr lang="en-GB"/>
          </a:p>
        </p:txBody>
      </p:sp>
    </p:spTree>
    <p:extLst>
      <p:ext uri="{BB962C8B-B14F-4D97-AF65-F5344CB8AC3E}">
        <p14:creationId xmlns:p14="http://schemas.microsoft.com/office/powerpoint/2010/main" val="43072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6C5B-D1C0-4D78-AB83-0BB484656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23DD87E-6D24-44D3-A5B0-B46FEA1F71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D8907F0-01F4-4E96-A4E0-F17D0A59C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60904-6766-497D-9C14-42843C177BE3}"/>
              </a:ext>
            </a:extLst>
          </p:cNvPr>
          <p:cNvSpPr>
            <a:spLocks noGrp="1"/>
          </p:cNvSpPr>
          <p:nvPr>
            <p:ph type="dt" sz="half" idx="10"/>
          </p:nvPr>
        </p:nvSpPr>
        <p:spPr/>
        <p:txBody>
          <a:bodyPr/>
          <a:lstStyle/>
          <a:p>
            <a:fld id="{63ADB398-E006-4A27-ACA3-77E3930FAFE6}" type="datetimeFigureOut">
              <a:rPr lang="en-GB" smtClean="0"/>
              <a:t>14/12/2021</a:t>
            </a:fld>
            <a:endParaRPr lang="en-GB"/>
          </a:p>
        </p:txBody>
      </p:sp>
      <p:sp>
        <p:nvSpPr>
          <p:cNvPr id="6" name="Footer Placeholder 5">
            <a:extLst>
              <a:ext uri="{FF2B5EF4-FFF2-40B4-BE49-F238E27FC236}">
                <a16:creationId xmlns:a16="http://schemas.microsoft.com/office/drawing/2014/main" id="{46BF1E21-1EFD-45DC-966E-654ADBCEFD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3E3ACE-9D6A-4768-BB1D-C131493FE316}"/>
              </a:ext>
            </a:extLst>
          </p:cNvPr>
          <p:cNvSpPr>
            <a:spLocks noGrp="1"/>
          </p:cNvSpPr>
          <p:nvPr>
            <p:ph type="sldNum" sz="quarter" idx="12"/>
          </p:nvPr>
        </p:nvSpPr>
        <p:spPr/>
        <p:txBody>
          <a:bodyPr/>
          <a:lstStyle/>
          <a:p>
            <a:fld id="{6D186B86-DD52-4914-BC99-C138656F4982}" type="slidenum">
              <a:rPr lang="en-GB" smtClean="0"/>
              <a:t>‹#›</a:t>
            </a:fld>
            <a:endParaRPr lang="en-GB"/>
          </a:p>
        </p:txBody>
      </p:sp>
    </p:spTree>
    <p:extLst>
      <p:ext uri="{BB962C8B-B14F-4D97-AF65-F5344CB8AC3E}">
        <p14:creationId xmlns:p14="http://schemas.microsoft.com/office/powerpoint/2010/main" val="217328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2993-C8E1-42E9-A8D0-124E9BDED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0EC7E38-9EBF-4E2B-B8BF-84E7574439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08BB42-B228-4B09-9182-C13CC1BBC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4E88E-2C53-4BF5-9181-89D004F4927F}"/>
              </a:ext>
            </a:extLst>
          </p:cNvPr>
          <p:cNvSpPr>
            <a:spLocks noGrp="1"/>
          </p:cNvSpPr>
          <p:nvPr>
            <p:ph type="dt" sz="half" idx="10"/>
          </p:nvPr>
        </p:nvSpPr>
        <p:spPr/>
        <p:txBody>
          <a:bodyPr/>
          <a:lstStyle/>
          <a:p>
            <a:fld id="{63ADB398-E006-4A27-ACA3-77E3930FAFE6}" type="datetimeFigureOut">
              <a:rPr lang="en-GB" smtClean="0"/>
              <a:t>14/12/2021</a:t>
            </a:fld>
            <a:endParaRPr lang="en-GB"/>
          </a:p>
        </p:txBody>
      </p:sp>
      <p:sp>
        <p:nvSpPr>
          <p:cNvPr id="6" name="Footer Placeholder 5">
            <a:extLst>
              <a:ext uri="{FF2B5EF4-FFF2-40B4-BE49-F238E27FC236}">
                <a16:creationId xmlns:a16="http://schemas.microsoft.com/office/drawing/2014/main" id="{BFF828FE-554B-4B3B-90E0-9E98E9A467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6CD968-B450-4B1B-BC26-4C0035573AAA}"/>
              </a:ext>
            </a:extLst>
          </p:cNvPr>
          <p:cNvSpPr>
            <a:spLocks noGrp="1"/>
          </p:cNvSpPr>
          <p:nvPr>
            <p:ph type="sldNum" sz="quarter" idx="12"/>
          </p:nvPr>
        </p:nvSpPr>
        <p:spPr/>
        <p:txBody>
          <a:bodyPr/>
          <a:lstStyle/>
          <a:p>
            <a:fld id="{6D186B86-DD52-4914-BC99-C138656F4982}" type="slidenum">
              <a:rPr lang="en-GB" smtClean="0"/>
              <a:t>‹#›</a:t>
            </a:fld>
            <a:endParaRPr lang="en-GB"/>
          </a:p>
        </p:txBody>
      </p:sp>
    </p:spTree>
    <p:extLst>
      <p:ext uri="{BB962C8B-B14F-4D97-AF65-F5344CB8AC3E}">
        <p14:creationId xmlns:p14="http://schemas.microsoft.com/office/powerpoint/2010/main" val="33836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D12D5-44C5-4462-8168-E96CD02067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588B58-7520-4A5F-930E-5CABF4AA3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866727-232F-4917-B452-6BA25EFAD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DB398-E006-4A27-ACA3-77E3930FAFE6}" type="datetimeFigureOut">
              <a:rPr lang="en-GB" smtClean="0"/>
              <a:t>14/12/2021</a:t>
            </a:fld>
            <a:endParaRPr lang="en-GB"/>
          </a:p>
        </p:txBody>
      </p:sp>
      <p:sp>
        <p:nvSpPr>
          <p:cNvPr id="5" name="Footer Placeholder 4">
            <a:extLst>
              <a:ext uri="{FF2B5EF4-FFF2-40B4-BE49-F238E27FC236}">
                <a16:creationId xmlns:a16="http://schemas.microsoft.com/office/drawing/2014/main" id="{FAA2B567-26BE-42B9-9EAB-A21812AE4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0AB6AE-4F44-4D39-B3A1-38370D86F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86B86-DD52-4914-BC99-C138656F4982}" type="slidenum">
              <a:rPr lang="en-GB" smtClean="0"/>
              <a:t>‹#›</a:t>
            </a:fld>
            <a:endParaRPr lang="en-GB"/>
          </a:p>
        </p:txBody>
      </p:sp>
    </p:spTree>
    <p:extLst>
      <p:ext uri="{BB962C8B-B14F-4D97-AF65-F5344CB8AC3E}">
        <p14:creationId xmlns:p14="http://schemas.microsoft.com/office/powerpoint/2010/main" val="156908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mp"/><Relationship Id="rId1" Type="http://schemas.openxmlformats.org/officeDocument/2006/relationships/slideLayout" Target="../slideLayouts/slideLayout2.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6.xml"/><Relationship Id="rId5" Type="http://schemas.openxmlformats.org/officeDocument/2006/relationships/image" Target="../media/image16.tmp"/><Relationship Id="rId4" Type="http://schemas.openxmlformats.org/officeDocument/2006/relationships/image" Target="../media/image15.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ACE6-C1E2-4074-A895-F16130D6C0E5}"/>
              </a:ext>
            </a:extLst>
          </p:cNvPr>
          <p:cNvSpPr>
            <a:spLocks noGrp="1"/>
          </p:cNvSpPr>
          <p:nvPr>
            <p:ph type="title"/>
          </p:nvPr>
        </p:nvSpPr>
        <p:spPr>
          <a:xfrm>
            <a:off x="602673" y="748144"/>
            <a:ext cx="10515600" cy="3643746"/>
          </a:xfrm>
        </p:spPr>
        <p:txBody>
          <a:bodyPr>
            <a:normAutofit fontScale="90000"/>
          </a:bodyPr>
          <a:lstStyle/>
          <a:p>
            <a:pPr algn="ctr"/>
            <a:r>
              <a:rPr lang="en-GB" b="0" i="0" dirty="0">
                <a:solidFill>
                  <a:srgbClr val="1967D2"/>
                </a:solidFill>
                <a:effectLst/>
                <a:latin typeface="Google Sans"/>
              </a:rPr>
              <a:t>            </a:t>
            </a:r>
            <a:br>
              <a:rPr lang="en-GB" b="0" i="0" dirty="0">
                <a:solidFill>
                  <a:srgbClr val="1967D2"/>
                </a:solidFill>
                <a:effectLst/>
                <a:latin typeface="Google Sans"/>
              </a:rPr>
            </a:br>
            <a:br>
              <a:rPr lang="en-GB" b="0" i="0" dirty="0">
                <a:solidFill>
                  <a:srgbClr val="1967D2"/>
                </a:solidFill>
                <a:effectLst/>
                <a:latin typeface="Google Sans"/>
              </a:rPr>
            </a:br>
            <a:br>
              <a:rPr lang="en-GB" b="0" i="0" dirty="0">
                <a:solidFill>
                  <a:srgbClr val="1967D2"/>
                </a:solidFill>
                <a:effectLst/>
                <a:latin typeface="Google Sans"/>
              </a:rPr>
            </a:br>
            <a:r>
              <a:rPr lang="en-GB" b="0" i="0" dirty="0">
                <a:solidFill>
                  <a:srgbClr val="1967D2"/>
                </a:solidFill>
                <a:effectLst/>
                <a:latin typeface="Google Sans"/>
              </a:rPr>
              <a:t>  Accessibility evaluation (WCAG)</a:t>
            </a:r>
            <a:br>
              <a:rPr lang="en-GB" b="0" i="0" dirty="0">
                <a:solidFill>
                  <a:srgbClr val="1967D2"/>
                </a:solidFill>
                <a:effectLst/>
                <a:latin typeface="Google Sans"/>
              </a:rPr>
            </a:br>
            <a:br>
              <a:rPr lang="en-GB" b="0" i="0" dirty="0">
                <a:solidFill>
                  <a:srgbClr val="1967D2"/>
                </a:solidFill>
                <a:effectLst/>
                <a:latin typeface="Google Sans"/>
              </a:rPr>
            </a:br>
            <a:r>
              <a:rPr lang="en-GB" dirty="0"/>
              <a:t> https://vaccination-info.eu/en</a:t>
            </a:r>
          </a:p>
        </p:txBody>
      </p:sp>
    </p:spTree>
    <p:extLst>
      <p:ext uri="{BB962C8B-B14F-4D97-AF65-F5344CB8AC3E}">
        <p14:creationId xmlns:p14="http://schemas.microsoft.com/office/powerpoint/2010/main" val="346025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FB8AB3-1B16-4C6A-B345-9F85E159F649}"/>
              </a:ext>
            </a:extLst>
          </p:cNvPr>
          <p:cNvSpPr>
            <a:spLocks noGrp="1"/>
          </p:cNvSpPr>
          <p:nvPr>
            <p:ph type="title"/>
          </p:nvPr>
        </p:nvSpPr>
        <p:spPr>
          <a:xfrm>
            <a:off x="838200" y="365125"/>
            <a:ext cx="10515600" cy="1325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800" b="1" dirty="0" err="1">
                <a:solidFill>
                  <a:srgbClr val="FF0000"/>
                </a:solidFill>
                <a:latin typeface="Times New Roman" panose="02020603050405020304" pitchFamily="18" charset="0"/>
                <a:cs typeface="Times New Roman" panose="02020603050405020304" pitchFamily="18" charset="0"/>
              </a:rPr>
              <a:t>Opening</a:t>
            </a:r>
            <a:r>
              <a:rPr lang="sv-SE" sz="2800" b="1" dirty="0">
                <a:solidFill>
                  <a:srgbClr val="FF0000"/>
                </a:solidFill>
                <a:latin typeface="Times New Roman" panose="02020603050405020304" pitchFamily="18" charset="0"/>
                <a:cs typeface="Times New Roman" panose="02020603050405020304" pitchFamily="18" charset="0"/>
              </a:rPr>
              <a:t> new </a:t>
            </a:r>
            <a:r>
              <a:rPr lang="sv-SE" sz="2800" b="1" dirty="0" err="1">
                <a:solidFill>
                  <a:srgbClr val="FF0000"/>
                </a:solidFill>
                <a:latin typeface="Times New Roman" panose="02020603050405020304" pitchFamily="18" charset="0"/>
                <a:cs typeface="Times New Roman" panose="02020603050405020304" pitchFamily="18" charset="0"/>
              </a:rPr>
              <a:t>windows</a:t>
            </a:r>
            <a:r>
              <a:rPr lang="sv-SE" sz="2800" b="1" dirty="0">
                <a:solidFill>
                  <a:srgbClr val="FF0000"/>
                </a:solidFill>
                <a:latin typeface="Times New Roman" panose="02020603050405020304" pitchFamily="18" charset="0"/>
                <a:cs typeface="Times New Roman" panose="02020603050405020304" pitchFamily="18" charset="0"/>
              </a:rPr>
              <a:t>: </a:t>
            </a:r>
            <a:r>
              <a:rPr lang="sv-SE" sz="2000" dirty="0" err="1">
                <a:solidFill>
                  <a:schemeClr val="tx1"/>
                </a:solidFill>
                <a:latin typeface="Times New Roman" panose="02020603050405020304" pitchFamily="18" charset="0"/>
                <a:cs typeface="Times New Roman" panose="02020603050405020304" pitchFamily="18" charset="0"/>
              </a:rPr>
              <a:t>when</a:t>
            </a:r>
            <a:r>
              <a:rPr lang="sv-SE" sz="2000" dirty="0">
                <a:solidFill>
                  <a:schemeClr val="tx1"/>
                </a:solidFill>
                <a:latin typeface="Times New Roman" panose="02020603050405020304" pitchFamily="18" charset="0"/>
                <a:cs typeface="Times New Roman" panose="02020603050405020304" pitchFamily="18" charset="0"/>
              </a:rPr>
              <a:t> </a:t>
            </a:r>
            <a:r>
              <a:rPr lang="sv-SE" sz="2000" dirty="0" err="1">
                <a:solidFill>
                  <a:schemeClr val="tx1"/>
                </a:solidFill>
                <a:latin typeface="Times New Roman" panose="02020603050405020304" pitchFamily="18" charset="0"/>
                <a:cs typeface="Times New Roman" panose="02020603050405020304" pitchFamily="18" charset="0"/>
              </a:rPr>
              <a:t>user</a:t>
            </a:r>
            <a:r>
              <a:rPr lang="sv-SE" sz="2000" dirty="0">
                <a:solidFill>
                  <a:schemeClr val="tx1"/>
                </a:solidFill>
                <a:latin typeface="Times New Roman" panose="02020603050405020304" pitchFamily="18" charset="0"/>
                <a:cs typeface="Times New Roman" panose="02020603050405020304" pitchFamily="18" charset="0"/>
              </a:rPr>
              <a:t> </a:t>
            </a:r>
            <a:r>
              <a:rPr lang="sv-SE" sz="2000" dirty="0" err="1">
                <a:solidFill>
                  <a:schemeClr val="tx1"/>
                </a:solidFill>
                <a:latin typeface="Times New Roman" panose="02020603050405020304" pitchFamily="18" charset="0"/>
                <a:cs typeface="Times New Roman" panose="02020603050405020304" pitchFamily="18" charset="0"/>
              </a:rPr>
              <a:t>don`t</a:t>
            </a:r>
            <a:r>
              <a:rPr lang="sv-SE" sz="2000" dirty="0">
                <a:solidFill>
                  <a:schemeClr val="tx1"/>
                </a:solidFill>
                <a:latin typeface="Times New Roman" panose="02020603050405020304" pitchFamily="18" charset="0"/>
                <a:cs typeface="Times New Roman" panose="02020603050405020304" pitchFamily="18" charset="0"/>
              </a:rPr>
              <a:t> </a:t>
            </a:r>
            <a:r>
              <a:rPr lang="sv-SE" sz="2000" dirty="0" err="1">
                <a:solidFill>
                  <a:schemeClr val="tx1"/>
                </a:solidFill>
                <a:latin typeface="Times New Roman" panose="02020603050405020304" pitchFamily="18" charset="0"/>
                <a:cs typeface="Times New Roman" panose="02020603050405020304" pitchFamily="18" charset="0"/>
              </a:rPr>
              <a:t>expect</a:t>
            </a:r>
            <a:r>
              <a:rPr lang="sv-SE" sz="2000" dirty="0">
                <a:solidFill>
                  <a:schemeClr val="tx1"/>
                </a:solidFill>
                <a:latin typeface="Times New Roman" panose="02020603050405020304" pitchFamily="18" charset="0"/>
                <a:cs typeface="Times New Roman" panose="02020603050405020304" pitchFamily="18" charset="0"/>
              </a:rPr>
              <a:t> </a:t>
            </a:r>
            <a:r>
              <a:rPr lang="sv-SE" sz="2000" dirty="0" err="1">
                <a:solidFill>
                  <a:schemeClr val="tx1"/>
                </a:solidFill>
                <a:latin typeface="Times New Roman" panose="02020603050405020304" pitchFamily="18" charset="0"/>
                <a:cs typeface="Times New Roman" panose="02020603050405020304" pitchFamily="18" charset="0"/>
              </a:rPr>
              <a:t>them</a:t>
            </a:r>
            <a:r>
              <a:rPr lang="sv-SE" sz="2000" dirty="0">
                <a:solidFill>
                  <a:schemeClr val="tx1"/>
                </a:solidFill>
                <a:latin typeface="Times New Roman" panose="02020603050405020304" pitchFamily="18" charset="0"/>
                <a:cs typeface="Times New Roman" panose="02020603050405020304" pitchFamily="18" charset="0"/>
              </a:rPr>
              <a:t>.</a:t>
            </a:r>
            <a:endParaRPr lang="en-GB" sz="2000" dirty="0">
              <a:solidFill>
                <a:schemeClr val="tx1"/>
              </a:solidFill>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F939D080-454E-4489-9AB9-4A820C4F33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6949" y="1690688"/>
            <a:ext cx="2193955" cy="1328146"/>
          </a:xfrm>
        </p:spPr>
      </p:pic>
      <p:sp>
        <p:nvSpPr>
          <p:cNvPr id="12" name="TextBox 11">
            <a:extLst>
              <a:ext uri="{FF2B5EF4-FFF2-40B4-BE49-F238E27FC236}">
                <a16:creationId xmlns:a16="http://schemas.microsoft.com/office/drawing/2014/main" id="{2AA051B5-1589-443A-AB72-C2154C0DC693}"/>
              </a:ext>
            </a:extLst>
          </p:cNvPr>
          <p:cNvSpPr txBox="1"/>
          <p:nvPr/>
        </p:nvSpPr>
        <p:spPr>
          <a:xfrm>
            <a:off x="1007165" y="2080591"/>
            <a:ext cx="4651513" cy="1200329"/>
          </a:xfrm>
          <a:prstGeom prst="rect">
            <a:avLst/>
          </a:prstGeom>
          <a:noFill/>
        </p:spPr>
        <p:txBody>
          <a:bodyPr wrap="square" rtlCol="0">
            <a:spAutoFit/>
          </a:bodyPr>
          <a:lstStyle/>
          <a:p>
            <a:r>
              <a:rPr lang="sv-SE" dirty="0"/>
              <a:t>To </a:t>
            </a:r>
            <a:r>
              <a:rPr lang="sv-SE" dirty="0" err="1"/>
              <a:t>open</a:t>
            </a:r>
            <a:r>
              <a:rPr lang="sv-SE" dirty="0"/>
              <a:t> a new </a:t>
            </a:r>
            <a:r>
              <a:rPr lang="sv-SE" dirty="0" err="1"/>
              <a:t>window</a:t>
            </a:r>
            <a:r>
              <a:rPr lang="sv-SE" dirty="0"/>
              <a:t> it is </a:t>
            </a:r>
            <a:r>
              <a:rPr lang="sv-SE" dirty="0" err="1"/>
              <a:t>used</a:t>
            </a:r>
            <a:r>
              <a:rPr lang="sv-SE" dirty="0"/>
              <a:t> </a:t>
            </a:r>
            <a:r>
              <a:rPr lang="sv-SE" b="1" dirty="0" err="1"/>
              <a:t>target</a:t>
            </a:r>
            <a:r>
              <a:rPr lang="sv-SE" b="1" dirty="0"/>
              <a:t>=_blank</a:t>
            </a:r>
            <a:r>
              <a:rPr lang="sv-SE" u="sng" dirty="0"/>
              <a:t>.</a:t>
            </a:r>
          </a:p>
          <a:p>
            <a:r>
              <a:rPr lang="sv-SE" dirty="0" err="1"/>
              <a:t>Displaying</a:t>
            </a:r>
            <a:r>
              <a:rPr lang="sv-SE" dirty="0"/>
              <a:t> a new </a:t>
            </a:r>
            <a:r>
              <a:rPr lang="sv-SE" dirty="0" err="1"/>
              <a:t>window</a:t>
            </a:r>
            <a:r>
              <a:rPr lang="sv-SE" dirty="0"/>
              <a:t> </a:t>
            </a:r>
            <a:r>
              <a:rPr lang="sv-SE" dirty="0" err="1"/>
              <a:t>without</a:t>
            </a:r>
            <a:r>
              <a:rPr lang="sv-SE" dirty="0"/>
              <a:t> </a:t>
            </a:r>
            <a:r>
              <a:rPr lang="sv-SE" dirty="0" err="1"/>
              <a:t>warning</a:t>
            </a:r>
            <a:r>
              <a:rPr lang="sv-SE" dirty="0"/>
              <a:t> </a:t>
            </a:r>
            <a:r>
              <a:rPr lang="sv-SE" dirty="0" err="1"/>
              <a:t>can</a:t>
            </a:r>
            <a:r>
              <a:rPr lang="sv-SE" dirty="0"/>
              <a:t> be </a:t>
            </a:r>
            <a:r>
              <a:rPr lang="sv-SE" dirty="0" err="1"/>
              <a:t>very</a:t>
            </a:r>
            <a:r>
              <a:rPr lang="sv-SE" dirty="0"/>
              <a:t> </a:t>
            </a:r>
            <a:r>
              <a:rPr lang="sv-SE" dirty="0" err="1"/>
              <a:t>confusing</a:t>
            </a:r>
            <a:r>
              <a:rPr lang="sv-SE" dirty="0"/>
              <a:t> to non-</a:t>
            </a:r>
            <a:r>
              <a:rPr lang="sv-SE" dirty="0" err="1"/>
              <a:t>sighted</a:t>
            </a:r>
            <a:r>
              <a:rPr lang="sv-SE" dirty="0"/>
              <a:t> and mobile </a:t>
            </a:r>
            <a:r>
              <a:rPr lang="sv-SE" dirty="0" err="1"/>
              <a:t>users</a:t>
            </a:r>
            <a:r>
              <a:rPr lang="sv-SE" dirty="0"/>
              <a:t>. ( </a:t>
            </a:r>
            <a:r>
              <a:rPr lang="sv-SE" dirty="0" err="1"/>
              <a:t>Success</a:t>
            </a:r>
            <a:r>
              <a:rPr lang="sv-SE" dirty="0"/>
              <a:t> </a:t>
            </a:r>
            <a:r>
              <a:rPr lang="sv-SE" dirty="0" err="1"/>
              <a:t>Criterion</a:t>
            </a:r>
            <a:r>
              <a:rPr lang="sv-SE" dirty="0"/>
              <a:t> 3.2.5) .</a:t>
            </a:r>
            <a:endParaRPr lang="en-GB" dirty="0"/>
          </a:p>
        </p:txBody>
      </p:sp>
      <p:cxnSp>
        <p:nvCxnSpPr>
          <p:cNvPr id="14" name="Straight Arrow Connector 13">
            <a:extLst>
              <a:ext uri="{FF2B5EF4-FFF2-40B4-BE49-F238E27FC236}">
                <a16:creationId xmlns:a16="http://schemas.microsoft.com/office/drawing/2014/main" id="{6DEFFFFA-5D18-4AAA-910D-E0267DB34ABF}"/>
              </a:ext>
            </a:extLst>
          </p:cNvPr>
          <p:cNvCxnSpPr/>
          <p:nvPr/>
        </p:nvCxnSpPr>
        <p:spPr>
          <a:xfrm flipH="1">
            <a:off x="8176591" y="2239617"/>
            <a:ext cx="715618" cy="331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44258F0-EA7D-49DE-A6A5-7F99A282D7A7}"/>
              </a:ext>
            </a:extLst>
          </p:cNvPr>
          <p:cNvCxnSpPr/>
          <p:nvPr/>
        </p:nvCxnSpPr>
        <p:spPr>
          <a:xfrm flipH="1" flipV="1">
            <a:off x="7659757" y="2680755"/>
            <a:ext cx="808382" cy="1139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BF85B1-F1A0-4E42-B95B-54CC5E89A2D6}"/>
              </a:ext>
            </a:extLst>
          </p:cNvPr>
          <p:cNvCxnSpPr>
            <a:cxnSpLocks/>
          </p:cNvCxnSpPr>
          <p:nvPr/>
        </p:nvCxnSpPr>
        <p:spPr>
          <a:xfrm flipV="1">
            <a:off x="6650935" y="2680755"/>
            <a:ext cx="508084" cy="887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674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B4D1-B686-4E6F-9EE7-9B32D0BC1F14}"/>
              </a:ext>
            </a:extLst>
          </p:cNvPr>
          <p:cNvSpPr>
            <a:spLocks noGrp="1"/>
          </p:cNvSpPr>
          <p:nvPr>
            <p:ph type="title"/>
          </p:nvPr>
        </p:nvSpPr>
        <p:spPr/>
        <p:txBody>
          <a:bodyPr>
            <a:normAutofit/>
          </a:bodyPr>
          <a:lstStyle/>
          <a:p>
            <a:r>
              <a:rPr lang="sv-SE" sz="2400" b="1" dirty="0">
                <a:solidFill>
                  <a:srgbClr val="FF0000"/>
                </a:solidFill>
                <a:latin typeface="Times New Roman" panose="02020603050405020304" pitchFamily="18" charset="0"/>
                <a:cs typeface="Times New Roman" panose="02020603050405020304" pitchFamily="18" charset="0"/>
              </a:rPr>
              <a:t>Pop-</a:t>
            </a:r>
            <a:r>
              <a:rPr lang="sv-SE" sz="2400" b="1" dirty="0" err="1">
                <a:solidFill>
                  <a:srgbClr val="FF0000"/>
                </a:solidFill>
                <a:latin typeface="Times New Roman" panose="02020603050405020304" pitchFamily="18" charset="0"/>
                <a:cs typeface="Times New Roman" panose="02020603050405020304" pitchFamily="18" charset="0"/>
              </a:rPr>
              <a:t>up</a:t>
            </a:r>
            <a:r>
              <a:rPr lang="sv-SE" sz="2400" b="1" dirty="0">
                <a:solidFill>
                  <a:srgbClr val="FF0000"/>
                </a:solidFill>
                <a:latin typeface="Times New Roman" panose="02020603050405020304" pitchFamily="18" charset="0"/>
                <a:cs typeface="Times New Roman" panose="02020603050405020304" pitchFamily="18" charset="0"/>
              </a:rPr>
              <a:t> </a:t>
            </a:r>
            <a:r>
              <a:rPr lang="sv-SE" sz="2400" b="1" dirty="0" err="1">
                <a:solidFill>
                  <a:srgbClr val="FF0000"/>
                </a:solidFill>
                <a:latin typeface="Times New Roman" panose="02020603050405020304" pitchFamily="18" charset="0"/>
                <a:cs typeface="Times New Roman" panose="02020603050405020304" pitchFamily="18" charset="0"/>
              </a:rPr>
              <a:t>menu</a:t>
            </a:r>
            <a:r>
              <a:rPr lang="sv-SE" sz="2400" b="1" dirty="0">
                <a:solidFill>
                  <a:srgbClr val="FF0000"/>
                </a:solidFill>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can</a:t>
            </a:r>
            <a:r>
              <a:rPr lang="sv-SE" sz="2000" dirty="0">
                <a:latin typeface="Times New Roman" panose="02020603050405020304" pitchFamily="18" charset="0"/>
                <a:cs typeface="Times New Roman" panose="02020603050405020304" pitchFamily="18" charset="0"/>
              </a:rPr>
              <a:t> be </a:t>
            </a:r>
            <a:r>
              <a:rPr lang="sv-SE" sz="2000" dirty="0" err="1">
                <a:latin typeface="Times New Roman" panose="02020603050405020304" pitchFamily="18" charset="0"/>
                <a:cs typeface="Times New Roman" panose="02020603050405020304" pitchFamily="18" charset="0"/>
              </a:rPr>
              <a:t>confusing</a:t>
            </a:r>
            <a:r>
              <a:rPr lang="sv-SE" sz="2000" dirty="0">
                <a:latin typeface="Times New Roman" panose="02020603050405020304" pitchFamily="18" charset="0"/>
                <a:cs typeface="Times New Roman" panose="02020603050405020304" pitchFamily="18" charset="0"/>
              </a:rPr>
              <a:t> for </a:t>
            </a:r>
            <a:r>
              <a:rPr lang="sv-SE" sz="2000" dirty="0" err="1">
                <a:latin typeface="Times New Roman" panose="02020603050405020304" pitchFamily="18" charset="0"/>
                <a:cs typeface="Times New Roman" panose="02020603050405020304" pitchFamily="18" charset="0"/>
              </a:rPr>
              <a:t>screan</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reader</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users</a:t>
            </a:r>
            <a:r>
              <a:rPr lang="sv-SE"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40AB7B4-5DF3-4944-AC42-8F4A3F7E33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316" y="1825625"/>
            <a:ext cx="8961368" cy="4351338"/>
          </a:xfrm>
        </p:spPr>
      </p:pic>
      <p:sp>
        <p:nvSpPr>
          <p:cNvPr id="6" name="Rectangle 5">
            <a:extLst>
              <a:ext uri="{FF2B5EF4-FFF2-40B4-BE49-F238E27FC236}">
                <a16:creationId xmlns:a16="http://schemas.microsoft.com/office/drawing/2014/main" id="{E2CFA99E-2E5B-4214-A869-3EF710F506BA}"/>
              </a:ext>
            </a:extLst>
          </p:cNvPr>
          <p:cNvSpPr/>
          <p:nvPr/>
        </p:nvSpPr>
        <p:spPr>
          <a:xfrm>
            <a:off x="1615316" y="5300870"/>
            <a:ext cx="9900823" cy="11396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C01F11C4-F2C7-43AB-8F0D-24C0EA90EC7A}"/>
              </a:ext>
            </a:extLst>
          </p:cNvPr>
          <p:cNvCxnSpPr/>
          <p:nvPr/>
        </p:nvCxnSpPr>
        <p:spPr>
          <a:xfrm>
            <a:off x="675861" y="5300870"/>
            <a:ext cx="1419432" cy="584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12FD794-5003-449D-AECD-83027077BF56}"/>
              </a:ext>
            </a:extLst>
          </p:cNvPr>
          <p:cNvCxnSpPr/>
          <p:nvPr/>
        </p:nvCxnSpPr>
        <p:spPr>
          <a:xfrm flipH="1">
            <a:off x="10310191" y="4532243"/>
            <a:ext cx="649357" cy="76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09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0335-B09F-4568-A183-E36D921FBE63}"/>
              </a:ext>
            </a:extLst>
          </p:cNvPr>
          <p:cNvSpPr>
            <a:spLocks noGrp="1"/>
          </p:cNvSpPr>
          <p:nvPr>
            <p:ph type="title"/>
          </p:nvPr>
        </p:nvSpPr>
        <p:spPr>
          <a:xfrm>
            <a:off x="838200" y="311513"/>
            <a:ext cx="10515600" cy="681797"/>
          </a:xfrm>
        </p:spPr>
        <p:txBody>
          <a:bodyPr>
            <a:normAutofit/>
          </a:bodyPr>
          <a:lstStyle/>
          <a:p>
            <a:r>
              <a:rPr lang="sv-SE" sz="2000" dirty="0" err="1">
                <a:latin typeface="Times New Roman" panose="02020603050405020304" pitchFamily="18" charset="0"/>
                <a:cs typeface="Times New Roman" panose="02020603050405020304" pitchFamily="18" charset="0"/>
              </a:rPr>
              <a:t>When</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we</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click</a:t>
            </a:r>
            <a:r>
              <a:rPr lang="sv-SE" sz="2000" dirty="0">
                <a:latin typeface="Times New Roman" panose="02020603050405020304" pitchFamily="18" charset="0"/>
                <a:cs typeface="Times New Roman" panose="02020603050405020304" pitchFamily="18" charset="0"/>
              </a:rPr>
              <a:t> on </a:t>
            </a:r>
            <a:r>
              <a:rPr lang="sv-SE" sz="2000" dirty="0" err="1">
                <a:latin typeface="Times New Roman" panose="02020603050405020304" pitchFamily="18" charset="0"/>
                <a:cs typeface="Times New Roman" panose="02020603050405020304" pitchFamily="18" charset="0"/>
              </a:rPr>
              <a:t>link</a:t>
            </a:r>
            <a:r>
              <a:rPr lang="sv-SE" sz="2000" dirty="0">
                <a:latin typeface="Times New Roman" panose="02020603050405020304" pitchFamily="18" charset="0"/>
                <a:cs typeface="Times New Roman" panose="02020603050405020304" pitchFamily="18" charset="0"/>
              </a:rPr>
              <a:t> ”</a:t>
            </a:r>
            <a:r>
              <a:rPr lang="sv-SE" sz="2000" u="sng" dirty="0" err="1">
                <a:latin typeface="Times New Roman" panose="02020603050405020304" pitchFamily="18" charset="0"/>
                <a:cs typeface="Times New Roman" panose="02020603050405020304" pitchFamily="18" charset="0"/>
              </a:rPr>
              <a:t>how</a:t>
            </a:r>
            <a:r>
              <a:rPr lang="sv-SE" sz="2000" u="sng" dirty="0">
                <a:latin typeface="Times New Roman" panose="02020603050405020304" pitchFamily="18" charset="0"/>
                <a:cs typeface="Times New Roman" panose="02020603050405020304" pitchFamily="18" charset="0"/>
              </a:rPr>
              <a:t> </a:t>
            </a:r>
            <a:r>
              <a:rPr lang="sv-SE" sz="2000" u="sng" dirty="0" err="1">
                <a:latin typeface="Times New Roman" panose="02020603050405020304" pitchFamily="18" charset="0"/>
                <a:cs typeface="Times New Roman" panose="02020603050405020304" pitchFamily="18" charset="0"/>
              </a:rPr>
              <a:t>we</a:t>
            </a:r>
            <a:r>
              <a:rPr lang="sv-SE" sz="2000" u="sng" dirty="0">
                <a:latin typeface="Times New Roman" panose="02020603050405020304" pitchFamily="18" charset="0"/>
                <a:cs typeface="Times New Roman" panose="02020603050405020304" pitchFamily="18" charset="0"/>
              </a:rPr>
              <a:t> </a:t>
            </a:r>
            <a:r>
              <a:rPr lang="sv-SE" sz="2000" u="sng" dirty="0" err="1">
                <a:latin typeface="Times New Roman" panose="02020603050405020304" pitchFamily="18" charset="0"/>
                <a:cs typeface="Times New Roman" panose="02020603050405020304" pitchFamily="18" charset="0"/>
              </a:rPr>
              <a:t>use</a:t>
            </a:r>
            <a:r>
              <a:rPr lang="sv-SE" sz="2000" u="sng" dirty="0">
                <a:latin typeface="Times New Roman" panose="02020603050405020304" pitchFamily="18" charset="0"/>
                <a:cs typeface="Times New Roman" panose="02020603050405020304" pitchFamily="18" charset="0"/>
              </a:rPr>
              <a:t> cookies</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we</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are</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redirected</a:t>
            </a:r>
            <a:r>
              <a:rPr lang="sv-SE" sz="2000" dirty="0">
                <a:latin typeface="Times New Roman" panose="02020603050405020304" pitchFamily="18" charset="0"/>
                <a:cs typeface="Times New Roman" panose="02020603050405020304" pitchFamily="18" charset="0"/>
              </a:rPr>
              <a:t> to </a:t>
            </a:r>
            <a:r>
              <a:rPr lang="sv-SE" sz="2000" dirty="0" err="1">
                <a:latin typeface="Times New Roman" panose="02020603050405020304" pitchFamily="18" charset="0"/>
                <a:cs typeface="Times New Roman" panose="02020603050405020304" pitchFamily="18" charset="0"/>
              </a:rPr>
              <a:t>another</a:t>
            </a:r>
            <a:r>
              <a:rPr lang="sv-SE" sz="2000" dirty="0">
                <a:latin typeface="Times New Roman" panose="02020603050405020304" pitchFamily="18" charset="0"/>
                <a:cs typeface="Times New Roman" panose="02020603050405020304" pitchFamily="18" charset="0"/>
              </a:rPr>
              <a:t> web site </a:t>
            </a:r>
            <a:r>
              <a:rPr lang="sv-SE" sz="2000" dirty="0" err="1">
                <a:latin typeface="Times New Roman" panose="02020603050405020304" pitchFamily="18" charset="0"/>
                <a:cs typeface="Times New Roman" panose="02020603050405020304" pitchFamily="18" charset="0"/>
              </a:rPr>
              <a:t>that</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can</a:t>
            </a:r>
            <a:r>
              <a:rPr lang="sv-SE" sz="2000" dirty="0">
                <a:latin typeface="Times New Roman" panose="02020603050405020304" pitchFamily="18" charset="0"/>
                <a:cs typeface="Times New Roman" panose="02020603050405020304" pitchFamily="18" charset="0"/>
              </a:rPr>
              <a:t> be </a:t>
            </a:r>
            <a:r>
              <a:rPr lang="sv-SE" sz="2000" dirty="0" err="1">
                <a:latin typeface="Times New Roman" panose="02020603050405020304" pitchFamily="18" charset="0"/>
                <a:cs typeface="Times New Roman" panose="02020603050405020304" pitchFamily="18" charset="0"/>
              </a:rPr>
              <a:t>confusing</a:t>
            </a:r>
            <a:r>
              <a:rPr lang="sv-SE" sz="2000" dirty="0">
                <a:latin typeface="Times New Roman" panose="02020603050405020304" pitchFamily="18" charset="0"/>
                <a:cs typeface="Times New Roman" panose="02020603050405020304" pitchFamily="18" charset="0"/>
              </a:rPr>
              <a:t> for </a:t>
            </a:r>
            <a:r>
              <a:rPr lang="sv-SE" sz="2000" dirty="0" err="1">
                <a:latin typeface="Times New Roman" panose="02020603050405020304" pitchFamily="18" charset="0"/>
                <a:cs typeface="Times New Roman" panose="02020603050405020304" pitchFamily="18" charset="0"/>
              </a:rPr>
              <a:t>screen</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readers</a:t>
            </a:r>
            <a:r>
              <a:rPr lang="sv-SE"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767E04-B22C-4870-B94B-9C40B48B44F6}"/>
              </a:ext>
            </a:extLst>
          </p:cNvPr>
          <p:cNvPicPr>
            <a:picLocks noChangeAspect="1"/>
          </p:cNvPicPr>
          <p:nvPr/>
        </p:nvPicPr>
        <p:blipFill rotWithShape="1">
          <a:blip r:embed="rId2"/>
          <a:srcRect t="4906" r="2288" b="5771"/>
          <a:stretch/>
        </p:blipFill>
        <p:spPr>
          <a:xfrm>
            <a:off x="838201" y="1698417"/>
            <a:ext cx="10515600" cy="4518301"/>
          </a:xfrm>
          <a:prstGeom prst="rect">
            <a:avLst/>
          </a:prstGeom>
        </p:spPr>
      </p:pic>
      <p:cxnSp>
        <p:nvCxnSpPr>
          <p:cNvPr id="7" name="Straight Arrow Connector 6">
            <a:extLst>
              <a:ext uri="{FF2B5EF4-FFF2-40B4-BE49-F238E27FC236}">
                <a16:creationId xmlns:a16="http://schemas.microsoft.com/office/drawing/2014/main" id="{60318707-8664-4190-BEE5-41C483C44B1E}"/>
              </a:ext>
            </a:extLst>
          </p:cNvPr>
          <p:cNvCxnSpPr/>
          <p:nvPr/>
        </p:nvCxnSpPr>
        <p:spPr>
          <a:xfrm flipH="1">
            <a:off x="10137913" y="1212574"/>
            <a:ext cx="742121" cy="19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E907FAC-1697-44F0-8C35-36A56896D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171" y="1124296"/>
            <a:ext cx="3343742" cy="485843"/>
          </a:xfrm>
          <a:prstGeom prst="rect">
            <a:avLst/>
          </a:prstGeom>
        </p:spPr>
      </p:pic>
      <p:sp>
        <p:nvSpPr>
          <p:cNvPr id="10" name="Rectangle 9">
            <a:extLst>
              <a:ext uri="{FF2B5EF4-FFF2-40B4-BE49-F238E27FC236}">
                <a16:creationId xmlns:a16="http://schemas.microsoft.com/office/drawing/2014/main" id="{82F06B7F-F783-4C71-923D-B31943C69631}"/>
              </a:ext>
            </a:extLst>
          </p:cNvPr>
          <p:cNvSpPr/>
          <p:nvPr/>
        </p:nvSpPr>
        <p:spPr>
          <a:xfrm>
            <a:off x="6794171" y="1311965"/>
            <a:ext cx="3343742" cy="298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Connector: Elbow 11">
            <a:extLst>
              <a:ext uri="{FF2B5EF4-FFF2-40B4-BE49-F238E27FC236}">
                <a16:creationId xmlns:a16="http://schemas.microsoft.com/office/drawing/2014/main" id="{B1B3B22A-1457-4C71-A454-B8FBC6BE6A02}"/>
              </a:ext>
            </a:extLst>
          </p:cNvPr>
          <p:cNvCxnSpPr>
            <a:stCxn id="10" idx="1"/>
            <a:endCxn id="4" idx="0"/>
          </p:cNvCxnSpPr>
          <p:nvPr/>
        </p:nvCxnSpPr>
        <p:spPr>
          <a:xfrm rot="10800000" flipV="1">
            <a:off x="6096001" y="1461051"/>
            <a:ext cx="698170" cy="2373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6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ACEDD-B2DB-4946-A71A-91470D6B8398}"/>
              </a:ext>
            </a:extLst>
          </p:cNvPr>
          <p:cNvSpPr>
            <a:spLocks noGrp="1"/>
          </p:cNvSpPr>
          <p:nvPr>
            <p:ph type="title"/>
          </p:nvPr>
        </p:nvSpPr>
        <p:spPr>
          <a:xfrm>
            <a:off x="838200" y="822326"/>
            <a:ext cx="10515600" cy="1366692"/>
          </a:xfrm>
        </p:spPr>
        <p:txBody>
          <a:bodyPr>
            <a:normAutofit/>
          </a:bodyPr>
          <a:lstStyle/>
          <a:p>
            <a:r>
              <a:rPr lang="sv-SE" sz="2800" b="1" dirty="0" err="1">
                <a:solidFill>
                  <a:schemeClr val="accent6"/>
                </a:solidFill>
                <a:latin typeface="Times New Roman" panose="02020603050405020304" pitchFamily="18" charset="0"/>
                <a:cs typeface="Times New Roman" panose="02020603050405020304" pitchFamily="18" charset="0"/>
              </a:rPr>
              <a:t>Lenguage</a:t>
            </a:r>
            <a:r>
              <a:rPr lang="sv-SE" sz="2800" b="1" dirty="0">
                <a:solidFill>
                  <a:schemeClr val="accent6"/>
                </a:solidFill>
                <a:latin typeface="Times New Roman" panose="02020603050405020304" pitchFamily="18" charset="0"/>
                <a:cs typeface="Times New Roman" panose="02020603050405020304" pitchFamily="18" charset="0"/>
              </a:rPr>
              <a:t> </a:t>
            </a:r>
            <a:r>
              <a:rPr lang="sv-SE" sz="2800" b="1" dirty="0" err="1">
                <a:solidFill>
                  <a:schemeClr val="accent6"/>
                </a:solidFill>
                <a:latin typeface="Times New Roman" panose="02020603050405020304" pitchFamily="18" charset="0"/>
                <a:cs typeface="Times New Roman" panose="02020603050405020304" pitchFamily="18" charset="0"/>
              </a:rPr>
              <a:t>of</a:t>
            </a:r>
            <a:r>
              <a:rPr lang="sv-SE" sz="2800" b="1" dirty="0">
                <a:solidFill>
                  <a:schemeClr val="accent6"/>
                </a:solidFill>
                <a:latin typeface="Times New Roman" panose="02020603050405020304" pitchFamily="18" charset="0"/>
                <a:cs typeface="Times New Roman" panose="02020603050405020304" pitchFamily="18" charset="0"/>
              </a:rPr>
              <a:t> the web: </a:t>
            </a:r>
            <a:r>
              <a:rPr lang="sv-SE" sz="2000" dirty="0">
                <a:latin typeface="Times New Roman" panose="02020603050405020304" pitchFamily="18" charset="0"/>
                <a:cs typeface="Times New Roman" panose="02020603050405020304" pitchFamily="18" charset="0"/>
              </a:rPr>
              <a:t>is present, </a:t>
            </a:r>
            <a:r>
              <a:rPr lang="sv-SE" sz="2000" dirty="0" err="1">
                <a:latin typeface="Times New Roman" panose="02020603050405020304" pitchFamily="18" charset="0"/>
                <a:cs typeface="Times New Roman" panose="02020603050405020304" pitchFamily="18" charset="0"/>
              </a:rPr>
              <a:t>this</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allows</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screen</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readers</a:t>
            </a:r>
            <a:r>
              <a:rPr lang="sv-SE" sz="2000" dirty="0">
                <a:latin typeface="Times New Roman" panose="02020603050405020304" pitchFamily="18" charset="0"/>
                <a:cs typeface="Times New Roman" panose="02020603050405020304" pitchFamily="18" charset="0"/>
              </a:rPr>
              <a:t> to read the </a:t>
            </a:r>
            <a:r>
              <a:rPr lang="sv-SE" sz="2000" dirty="0" err="1">
                <a:latin typeface="Times New Roman" panose="02020603050405020304" pitchFamily="18" charset="0"/>
                <a:cs typeface="Times New Roman" panose="02020603050405020304" pitchFamily="18" charset="0"/>
              </a:rPr>
              <a:t>content</a:t>
            </a:r>
            <a:r>
              <a:rPr lang="sv-SE" sz="2000" dirty="0">
                <a:latin typeface="Times New Roman" panose="02020603050405020304" pitchFamily="18" charset="0"/>
                <a:cs typeface="Times New Roman" panose="02020603050405020304" pitchFamily="18" charset="0"/>
              </a:rPr>
              <a:t> </a:t>
            </a:r>
            <a:br>
              <a:rPr lang="sv-SE" sz="2000" dirty="0">
                <a:latin typeface="Times New Roman" panose="02020603050405020304" pitchFamily="18" charset="0"/>
                <a:cs typeface="Times New Roman" panose="02020603050405020304" pitchFamily="18" charset="0"/>
              </a:rPr>
            </a:br>
            <a:r>
              <a:rPr lang="sv-SE" sz="2000" dirty="0" err="1">
                <a:latin typeface="Times New Roman" panose="02020603050405020304" pitchFamily="18" charset="0"/>
                <a:cs typeface="Times New Roman" panose="02020603050405020304" pitchFamily="18" charset="0"/>
              </a:rPr>
              <a:t>appropriately</a:t>
            </a:r>
            <a:r>
              <a:rPr lang="sv-SE" sz="2000" dirty="0">
                <a:latin typeface="Times New Roman" panose="02020603050405020304" pitchFamily="18" charset="0"/>
                <a:cs typeface="Times New Roman" panose="02020603050405020304" pitchFamily="18" charset="0"/>
              </a:rPr>
              <a:t>.</a:t>
            </a:r>
            <a:br>
              <a:rPr lang="sv-SE" sz="2000" dirty="0">
                <a:latin typeface="Times New Roman" panose="02020603050405020304" pitchFamily="18" charset="0"/>
                <a:cs typeface="Times New Roman" panose="02020603050405020304" pitchFamily="18" charset="0"/>
              </a:rPr>
            </a:br>
            <a:r>
              <a:rPr lang="sv-SE" sz="2000" dirty="0">
                <a:latin typeface="Times New Roman" panose="02020603050405020304" pitchFamily="18" charset="0"/>
                <a:cs typeface="Times New Roman" panose="02020603050405020304" pitchFamily="18" charset="0"/>
              </a:rPr>
              <a:t>(</a:t>
            </a:r>
            <a:r>
              <a:rPr lang="sv-SE" sz="2000" dirty="0" err="1">
                <a:latin typeface="Times New Roman" panose="02020603050405020304" pitchFamily="18" charset="0"/>
                <a:cs typeface="Times New Roman" panose="02020603050405020304" pitchFamily="18" charset="0"/>
              </a:rPr>
              <a:t>Success</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Criterion</a:t>
            </a:r>
            <a:r>
              <a:rPr lang="sv-SE" sz="2000" dirty="0">
                <a:latin typeface="Times New Roman" panose="02020603050405020304" pitchFamily="18" charset="0"/>
                <a:cs typeface="Times New Roman" panose="02020603050405020304" pitchFamily="18" charset="0"/>
              </a:rPr>
              <a:t> 3.1.1)</a:t>
            </a:r>
            <a:endParaRPr lang="en-GB" sz="2800" dirty="0">
              <a:solidFill>
                <a:schemeClr val="accent6"/>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CCF259E-4537-443B-9E8F-22531A236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34" y="2657367"/>
            <a:ext cx="11336332" cy="1543265"/>
          </a:xfrm>
          <a:prstGeom prst="rect">
            <a:avLst/>
          </a:prstGeom>
        </p:spPr>
      </p:pic>
      <p:sp>
        <p:nvSpPr>
          <p:cNvPr id="9" name="Rectangle 8">
            <a:extLst>
              <a:ext uri="{FF2B5EF4-FFF2-40B4-BE49-F238E27FC236}">
                <a16:creationId xmlns:a16="http://schemas.microsoft.com/office/drawing/2014/main" id="{5B0CFA50-2266-42AE-AAA4-8370A8142467}"/>
              </a:ext>
            </a:extLst>
          </p:cNvPr>
          <p:cNvSpPr/>
          <p:nvPr/>
        </p:nvSpPr>
        <p:spPr>
          <a:xfrm>
            <a:off x="7204364" y="2757055"/>
            <a:ext cx="1025236" cy="484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9E9123FE-DBF8-405B-B9AE-693BDA111155}"/>
              </a:ext>
            </a:extLst>
          </p:cNvPr>
          <p:cNvCxnSpPr/>
          <p:nvPr/>
        </p:nvCxnSpPr>
        <p:spPr>
          <a:xfrm flipH="1">
            <a:off x="7938655" y="2189018"/>
            <a:ext cx="623454" cy="468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39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E124-67D1-4933-B786-A849D741A7E8}"/>
              </a:ext>
            </a:extLst>
          </p:cNvPr>
          <p:cNvSpPr>
            <a:spLocks noGrp="1"/>
          </p:cNvSpPr>
          <p:nvPr>
            <p:ph type="title"/>
          </p:nvPr>
        </p:nvSpPr>
        <p:spPr>
          <a:xfrm>
            <a:off x="279951" y="105656"/>
            <a:ext cx="3018183" cy="996708"/>
          </a:xfrm>
        </p:spPr>
        <p:txBody>
          <a:bodyPr>
            <a:normAutofit/>
          </a:bodyPr>
          <a:lstStyle/>
          <a:p>
            <a:pPr algn="ctr"/>
            <a:r>
              <a:rPr lang="sv-SE" sz="2800" b="1" dirty="0">
                <a:solidFill>
                  <a:srgbClr val="00B050"/>
                </a:solidFill>
                <a:latin typeface="Times New Roman" panose="02020603050405020304" pitchFamily="18" charset="0"/>
                <a:cs typeface="Times New Roman" panose="02020603050405020304" pitchFamily="18" charset="0"/>
              </a:rPr>
              <a:t>                                                                                                              Alternative text</a:t>
            </a:r>
            <a:endParaRPr lang="en-GB" sz="2800" b="1" dirty="0">
              <a:solidFill>
                <a:srgbClr val="00B050"/>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7A840193-CAB5-4B66-AC7F-BBA1FC7C0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861" y="1690688"/>
            <a:ext cx="6917635" cy="2695782"/>
          </a:xfrm>
        </p:spPr>
      </p:pic>
      <p:sp>
        <p:nvSpPr>
          <p:cNvPr id="10" name="Rectangle 9">
            <a:extLst>
              <a:ext uri="{FF2B5EF4-FFF2-40B4-BE49-F238E27FC236}">
                <a16:creationId xmlns:a16="http://schemas.microsoft.com/office/drawing/2014/main" id="{9192A1B8-A27A-4CF2-95A9-633716FEC8AC}"/>
              </a:ext>
            </a:extLst>
          </p:cNvPr>
          <p:cNvSpPr/>
          <p:nvPr/>
        </p:nvSpPr>
        <p:spPr>
          <a:xfrm>
            <a:off x="1099930" y="1690688"/>
            <a:ext cx="662609" cy="4164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30A7EBBE-6C10-4BE0-808A-342A891B1142}"/>
              </a:ext>
            </a:extLst>
          </p:cNvPr>
          <p:cNvCxnSpPr>
            <a:cxnSpLocks/>
          </p:cNvCxnSpPr>
          <p:nvPr/>
        </p:nvCxnSpPr>
        <p:spPr>
          <a:xfrm flipH="1">
            <a:off x="1789042" y="1510748"/>
            <a:ext cx="1683029" cy="17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4E2964-DFEE-4E94-B617-96624DF6834B}"/>
              </a:ext>
            </a:extLst>
          </p:cNvPr>
          <p:cNvSpPr txBox="1"/>
          <p:nvPr/>
        </p:nvSpPr>
        <p:spPr>
          <a:xfrm>
            <a:off x="3472070" y="864417"/>
            <a:ext cx="5923721" cy="1323439"/>
          </a:xfrm>
          <a:prstGeom prst="rect">
            <a:avLst/>
          </a:prstGeom>
          <a:noFill/>
        </p:spPr>
        <p:txBody>
          <a:bodyPr wrap="square" rtlCol="0">
            <a:spAutoFit/>
          </a:bodyPr>
          <a:lstStyle/>
          <a:p>
            <a:r>
              <a:rPr lang="sv-SE" sz="2000" b="1" dirty="0"/>
              <a:t>Alt text </a:t>
            </a:r>
            <a:r>
              <a:rPr lang="sv-SE" sz="2000" dirty="0"/>
              <a:t>is present, the </a:t>
            </a:r>
            <a:r>
              <a:rPr lang="sv-SE" sz="2000" dirty="0" err="1"/>
              <a:t>function</a:t>
            </a:r>
            <a:r>
              <a:rPr lang="sv-SE" sz="2000" dirty="0"/>
              <a:t> and </a:t>
            </a:r>
            <a:r>
              <a:rPr lang="sv-SE" sz="2000" dirty="0" err="1"/>
              <a:t>purpose</a:t>
            </a:r>
            <a:r>
              <a:rPr lang="sv-SE" sz="2000" dirty="0"/>
              <a:t> </a:t>
            </a:r>
            <a:r>
              <a:rPr lang="sv-SE" sz="2000" dirty="0" err="1"/>
              <a:t>of</a:t>
            </a:r>
            <a:r>
              <a:rPr lang="sv-SE" sz="2000" dirty="0"/>
              <a:t> the </a:t>
            </a:r>
            <a:r>
              <a:rPr lang="sv-SE" sz="2000" dirty="0" err="1"/>
              <a:t>link</a:t>
            </a:r>
            <a:r>
              <a:rPr lang="sv-SE" sz="2000" dirty="0"/>
              <a:t> and the </a:t>
            </a:r>
            <a:r>
              <a:rPr lang="sv-SE" sz="2000" dirty="0" err="1"/>
              <a:t>content</a:t>
            </a:r>
            <a:r>
              <a:rPr lang="sv-SE" sz="2000" dirty="0"/>
              <a:t> </a:t>
            </a:r>
            <a:r>
              <a:rPr lang="sv-SE" sz="2000" dirty="0" err="1"/>
              <a:t>of</a:t>
            </a:r>
            <a:r>
              <a:rPr lang="sv-SE" sz="2000" dirty="0"/>
              <a:t> the image </a:t>
            </a:r>
            <a:r>
              <a:rPr lang="sv-SE" sz="2000" dirty="0" err="1"/>
              <a:t>availabele</a:t>
            </a:r>
            <a:r>
              <a:rPr lang="sv-SE" sz="2000" dirty="0"/>
              <a:t> for </a:t>
            </a:r>
            <a:r>
              <a:rPr lang="sv-SE" sz="2000" dirty="0" err="1"/>
              <a:t>screen</a:t>
            </a:r>
            <a:r>
              <a:rPr lang="sv-SE" sz="2000" dirty="0"/>
              <a:t> </a:t>
            </a:r>
            <a:r>
              <a:rPr lang="sv-SE" sz="2000" dirty="0" err="1"/>
              <a:t>readers</a:t>
            </a:r>
            <a:endParaRPr lang="sv-SE" sz="2000" dirty="0"/>
          </a:p>
          <a:p>
            <a:r>
              <a:rPr lang="sv-SE" sz="2000" dirty="0"/>
              <a:t> (</a:t>
            </a:r>
            <a:r>
              <a:rPr lang="sv-SE" sz="2000" dirty="0" err="1"/>
              <a:t>Success</a:t>
            </a:r>
            <a:r>
              <a:rPr lang="sv-SE" sz="2000" dirty="0"/>
              <a:t> </a:t>
            </a:r>
            <a:r>
              <a:rPr lang="sv-SE" sz="2000" dirty="0" err="1"/>
              <a:t>Criterion</a:t>
            </a:r>
            <a:r>
              <a:rPr lang="sv-SE" sz="2000" dirty="0"/>
              <a:t> 1.1.1)</a:t>
            </a:r>
            <a:endParaRPr lang="en-GB" sz="2000" dirty="0"/>
          </a:p>
        </p:txBody>
      </p:sp>
      <p:pic>
        <p:nvPicPr>
          <p:cNvPr id="4" name="Picture 3">
            <a:extLst>
              <a:ext uri="{FF2B5EF4-FFF2-40B4-BE49-F238E27FC236}">
                <a16:creationId xmlns:a16="http://schemas.microsoft.com/office/drawing/2014/main" id="{689FBADD-4084-4B44-B820-8E81E18BA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959" y="4716738"/>
            <a:ext cx="2723111" cy="1841550"/>
          </a:xfrm>
          <a:prstGeom prst="rect">
            <a:avLst/>
          </a:prstGeom>
        </p:spPr>
      </p:pic>
      <p:pic>
        <p:nvPicPr>
          <p:cNvPr id="6" name="Picture 5">
            <a:extLst>
              <a:ext uri="{FF2B5EF4-FFF2-40B4-BE49-F238E27FC236}">
                <a16:creationId xmlns:a16="http://schemas.microsoft.com/office/drawing/2014/main" id="{C2ECA4C7-8FF2-469C-B68D-0AFD79548E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0396" y="4716738"/>
            <a:ext cx="3259761" cy="2067351"/>
          </a:xfrm>
          <a:prstGeom prst="rect">
            <a:avLst/>
          </a:prstGeom>
        </p:spPr>
      </p:pic>
      <p:sp>
        <p:nvSpPr>
          <p:cNvPr id="11" name="TextBox 10">
            <a:extLst>
              <a:ext uri="{FF2B5EF4-FFF2-40B4-BE49-F238E27FC236}">
                <a16:creationId xmlns:a16="http://schemas.microsoft.com/office/drawing/2014/main" id="{D3A0BB76-D6D6-4AEE-93D9-74E44D75C349}"/>
              </a:ext>
            </a:extLst>
          </p:cNvPr>
          <p:cNvSpPr txBox="1"/>
          <p:nvPr/>
        </p:nvSpPr>
        <p:spPr>
          <a:xfrm>
            <a:off x="8428383" y="4518991"/>
            <a:ext cx="3259761" cy="646331"/>
          </a:xfrm>
          <a:prstGeom prst="rect">
            <a:avLst/>
          </a:prstGeom>
          <a:noFill/>
        </p:spPr>
        <p:txBody>
          <a:bodyPr wrap="square" rtlCol="0">
            <a:spAutoFit/>
          </a:bodyPr>
          <a:lstStyle/>
          <a:p>
            <a:r>
              <a:rPr lang="sv-SE" b="1" dirty="0"/>
              <a:t>Alt text </a:t>
            </a:r>
            <a:r>
              <a:rPr lang="sv-SE" dirty="0"/>
              <a:t>present in all the images </a:t>
            </a:r>
            <a:r>
              <a:rPr lang="sv-SE" dirty="0" err="1"/>
              <a:t>of</a:t>
            </a:r>
            <a:r>
              <a:rPr lang="sv-SE" dirty="0"/>
              <a:t> the web.</a:t>
            </a:r>
            <a:endParaRPr lang="en-GB" dirty="0"/>
          </a:p>
        </p:txBody>
      </p:sp>
      <p:cxnSp>
        <p:nvCxnSpPr>
          <p:cNvPr id="15" name="Straight Arrow Connector 14">
            <a:extLst>
              <a:ext uri="{FF2B5EF4-FFF2-40B4-BE49-F238E27FC236}">
                <a16:creationId xmlns:a16="http://schemas.microsoft.com/office/drawing/2014/main" id="{A96BA3A6-6221-4009-810A-FCF614115351}"/>
              </a:ext>
            </a:extLst>
          </p:cNvPr>
          <p:cNvCxnSpPr/>
          <p:nvPr/>
        </p:nvCxnSpPr>
        <p:spPr>
          <a:xfrm flipH="1">
            <a:off x="6652591" y="4850296"/>
            <a:ext cx="1603513" cy="755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1D638B-D2AB-4CE2-813A-CAF5F9717420}"/>
              </a:ext>
            </a:extLst>
          </p:cNvPr>
          <p:cNvCxnSpPr/>
          <p:nvPr/>
        </p:nvCxnSpPr>
        <p:spPr>
          <a:xfrm flipH="1">
            <a:off x="3790396" y="4682340"/>
            <a:ext cx="3962126" cy="387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33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B205-96C2-495E-9C9E-48E48115E8EB}"/>
              </a:ext>
            </a:extLst>
          </p:cNvPr>
          <p:cNvSpPr>
            <a:spLocks noGrp="1"/>
          </p:cNvSpPr>
          <p:nvPr>
            <p:ph type="title"/>
          </p:nvPr>
        </p:nvSpPr>
        <p:spPr/>
        <p:txBody>
          <a:bodyPr>
            <a:normAutofit/>
          </a:bodyPr>
          <a:lstStyle/>
          <a:p>
            <a:r>
              <a:rPr lang="sv-SE" sz="2800" dirty="0" err="1">
                <a:solidFill>
                  <a:srgbClr val="FF0000"/>
                </a:solidFill>
                <a:latin typeface="Times New Roman" panose="02020603050405020304" pitchFamily="18" charset="0"/>
                <a:cs typeface="Times New Roman" panose="02020603050405020304" pitchFamily="18" charset="0"/>
              </a:rPr>
              <a:t>Error</a:t>
            </a:r>
            <a:r>
              <a:rPr lang="sv-SE" sz="2800" dirty="0">
                <a:solidFill>
                  <a:srgbClr val="FF0000"/>
                </a:solidFill>
                <a:latin typeface="Times New Roman" panose="02020603050405020304" pitchFamily="18" charset="0"/>
                <a:cs typeface="Times New Roman" panose="02020603050405020304" pitchFamily="18" charset="0"/>
              </a:rPr>
              <a:t> handling in the </a:t>
            </a:r>
            <a:r>
              <a:rPr lang="sv-SE" sz="2800" dirty="0" err="1">
                <a:solidFill>
                  <a:srgbClr val="FF0000"/>
                </a:solidFill>
                <a:latin typeface="Times New Roman" panose="02020603050405020304" pitchFamily="18" charset="0"/>
                <a:cs typeface="Times New Roman" panose="02020603050405020304" pitchFamily="18" charset="0"/>
              </a:rPr>
              <a:t>search</a:t>
            </a:r>
            <a:r>
              <a:rPr lang="sv-SE" sz="2800" dirty="0">
                <a:solidFill>
                  <a:srgbClr val="FF0000"/>
                </a:solidFill>
                <a:latin typeface="Times New Roman" panose="02020603050405020304" pitchFamily="18" charset="0"/>
                <a:cs typeface="Times New Roman" panose="02020603050405020304" pitchFamily="18" charset="0"/>
              </a:rPr>
              <a:t> </a:t>
            </a:r>
            <a:r>
              <a:rPr lang="sv-SE" sz="2800" dirty="0" err="1">
                <a:solidFill>
                  <a:srgbClr val="FF0000"/>
                </a:solidFill>
                <a:latin typeface="Times New Roman" panose="02020603050405020304" pitchFamily="18" charset="0"/>
                <a:cs typeface="Times New Roman" panose="02020603050405020304" pitchFamily="18" charset="0"/>
              </a:rPr>
              <a:t>engine</a:t>
            </a:r>
            <a:r>
              <a:rPr lang="sv-SE" sz="2800" dirty="0">
                <a:solidFill>
                  <a:srgbClr val="FF0000"/>
                </a:solidFill>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provides</a:t>
            </a:r>
            <a:r>
              <a:rPr lang="sv-SE" sz="2000" dirty="0">
                <a:latin typeface="Times New Roman" panose="02020603050405020304" pitchFamily="18" charset="0"/>
                <a:cs typeface="Times New Roman" panose="02020603050405020304" pitchFamily="18" charset="0"/>
              </a:rPr>
              <a:t> a </a:t>
            </a:r>
            <a:r>
              <a:rPr lang="sv-SE" sz="2000" dirty="0" err="1">
                <a:latin typeface="Times New Roman" panose="02020603050405020304" pitchFamily="18" charset="0"/>
                <a:cs typeface="Times New Roman" panose="02020603050405020304" pitchFamily="18" charset="0"/>
              </a:rPr>
              <a:t>poor</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guidance</a:t>
            </a:r>
            <a:r>
              <a:rPr lang="sv-SE" sz="2000" dirty="0">
                <a:latin typeface="Times New Roman" panose="02020603050405020304" pitchFamily="18" charset="0"/>
                <a:cs typeface="Times New Roman" panose="02020603050405020304" pitchFamily="18" charset="0"/>
              </a:rPr>
              <a:t> for </a:t>
            </a:r>
            <a:r>
              <a:rPr lang="sv-SE" sz="2000" dirty="0" err="1">
                <a:latin typeface="Times New Roman" panose="02020603050405020304" pitchFamily="18" charset="0"/>
                <a:cs typeface="Times New Roman" panose="02020603050405020304" pitchFamily="18" charset="0"/>
              </a:rPr>
              <a:t>people</a:t>
            </a:r>
            <a:r>
              <a:rPr lang="sv-SE" sz="2000" dirty="0">
                <a:latin typeface="Times New Roman" panose="02020603050405020304" pitchFamily="18" charset="0"/>
                <a:cs typeface="Times New Roman" panose="02020603050405020304" pitchFamily="18" charset="0"/>
              </a:rPr>
              <a:t> to fix the problem.</a:t>
            </a:r>
            <a:endParaRPr lang="en-GB" sz="2800" dirty="0">
              <a:solidFill>
                <a:srgbClr val="00B05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8E0AB84-A4F7-4462-9AB4-31CA0626D6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4208" y="1690689"/>
            <a:ext cx="8003461" cy="3610182"/>
          </a:xfrm>
        </p:spPr>
      </p:pic>
      <p:sp>
        <p:nvSpPr>
          <p:cNvPr id="6" name="TextBox 5">
            <a:extLst>
              <a:ext uri="{FF2B5EF4-FFF2-40B4-BE49-F238E27FC236}">
                <a16:creationId xmlns:a16="http://schemas.microsoft.com/office/drawing/2014/main" id="{BEF27777-6D2F-4BC8-A6F2-C2E32630FE07}"/>
              </a:ext>
            </a:extLst>
          </p:cNvPr>
          <p:cNvSpPr txBox="1"/>
          <p:nvPr/>
        </p:nvSpPr>
        <p:spPr>
          <a:xfrm>
            <a:off x="3021496" y="2557670"/>
            <a:ext cx="5751443" cy="1484243"/>
          </a:xfrm>
          <a:prstGeom prst="rect">
            <a:avLst/>
          </a:prstGeom>
          <a:noFill/>
          <a:ln>
            <a:solidFill>
              <a:srgbClr val="FF0000"/>
            </a:solidFill>
          </a:ln>
        </p:spPr>
        <p:txBody>
          <a:bodyPr wrap="square" rtlCol="0">
            <a:spAutoFit/>
          </a:bodyPr>
          <a:lstStyle/>
          <a:p>
            <a:endParaRPr lang="en-GB" dirty="0"/>
          </a:p>
        </p:txBody>
      </p:sp>
      <p:cxnSp>
        <p:nvCxnSpPr>
          <p:cNvPr id="8" name="Straight Arrow Connector 7">
            <a:extLst>
              <a:ext uri="{FF2B5EF4-FFF2-40B4-BE49-F238E27FC236}">
                <a16:creationId xmlns:a16="http://schemas.microsoft.com/office/drawing/2014/main" id="{55BE5E44-8C24-4D7A-8CEA-E8BFEB2DD2B0}"/>
              </a:ext>
            </a:extLst>
          </p:cNvPr>
          <p:cNvCxnSpPr>
            <a:cxnSpLocks/>
          </p:cNvCxnSpPr>
          <p:nvPr/>
        </p:nvCxnSpPr>
        <p:spPr>
          <a:xfrm>
            <a:off x="998077" y="1690688"/>
            <a:ext cx="1864393" cy="160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CFB5-5656-47D3-8824-7D1B7F4A408D}"/>
              </a:ext>
            </a:extLst>
          </p:cNvPr>
          <p:cNvSpPr>
            <a:spLocks noGrp="1"/>
          </p:cNvSpPr>
          <p:nvPr>
            <p:ph type="title"/>
          </p:nvPr>
        </p:nvSpPr>
        <p:spPr>
          <a:xfrm>
            <a:off x="929742" y="371062"/>
            <a:ext cx="10515600" cy="1853032"/>
          </a:xfrm>
        </p:spPr>
        <p:txBody>
          <a:bodyPr>
            <a:normAutofit/>
          </a:bodyPr>
          <a:lstStyle/>
          <a:p>
            <a:r>
              <a:rPr lang="sv-SE" sz="2800" b="1" dirty="0">
                <a:solidFill>
                  <a:srgbClr val="FF0000"/>
                </a:solidFill>
                <a:latin typeface="Times New Roman" panose="02020603050405020304" pitchFamily="18" charset="0"/>
                <a:cs typeface="Times New Roman" panose="02020603050405020304" pitchFamily="18" charset="0"/>
              </a:rPr>
              <a:t>Links: </a:t>
            </a:r>
            <a:r>
              <a:rPr lang="sv-SE" sz="2000" dirty="0" err="1">
                <a:latin typeface="Times New Roman" panose="02020603050405020304" pitchFamily="18" charset="0"/>
                <a:cs typeface="Times New Roman" panose="02020603050405020304" pitchFamily="18" charset="0"/>
              </a:rPr>
              <a:t>When</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link</a:t>
            </a:r>
            <a:r>
              <a:rPr lang="sv-SE" sz="2000" dirty="0">
                <a:latin typeface="Times New Roman" panose="02020603050405020304" pitchFamily="18" charset="0"/>
                <a:cs typeface="Times New Roman" panose="02020603050405020304" pitchFamily="18" charset="0"/>
              </a:rPr>
              <a:t> goes to same </a:t>
            </a:r>
            <a:r>
              <a:rPr lang="sv-SE" sz="2000" dirty="0" err="1">
                <a:latin typeface="Times New Roman" panose="02020603050405020304" pitchFamily="18" charset="0"/>
                <a:cs typeface="Times New Roman" panose="02020603050405020304" pitchFamily="18" charset="0"/>
              </a:rPr>
              <a:t>Url</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this</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results</a:t>
            </a:r>
            <a:r>
              <a:rPr lang="sv-SE" sz="2000" dirty="0">
                <a:latin typeface="Times New Roman" panose="02020603050405020304" pitchFamily="18" charset="0"/>
                <a:cs typeface="Times New Roman" panose="02020603050405020304" pitchFamily="18" charset="0"/>
              </a:rPr>
              <a:t> in </a:t>
            </a:r>
            <a:r>
              <a:rPr lang="sv-SE" sz="2000" dirty="0" err="1">
                <a:latin typeface="Times New Roman" panose="02020603050405020304" pitchFamily="18" charset="0"/>
                <a:cs typeface="Times New Roman" panose="02020603050405020304" pitchFamily="18" charset="0"/>
              </a:rPr>
              <a:t>additional</a:t>
            </a:r>
            <a:r>
              <a:rPr lang="sv-SE" sz="2000" dirty="0">
                <a:latin typeface="Times New Roman" panose="02020603050405020304" pitchFamily="18" charset="0"/>
                <a:cs typeface="Times New Roman" panose="02020603050405020304" pitchFamily="18" charset="0"/>
              </a:rPr>
              <a:t> navigation and repetition for keyboard and </a:t>
            </a:r>
            <a:r>
              <a:rPr lang="sv-SE" sz="2000" dirty="0" err="1">
                <a:latin typeface="Times New Roman" panose="02020603050405020304" pitchFamily="18" charset="0"/>
                <a:cs typeface="Times New Roman" panose="02020603050405020304" pitchFamily="18" charset="0"/>
              </a:rPr>
              <a:t>screen</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reader</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users</a:t>
            </a:r>
            <a:r>
              <a:rPr lang="sv-SE"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6161C55-A4FD-46DB-B5D6-67C56ECFC8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48" y="2886523"/>
            <a:ext cx="5456583" cy="2882938"/>
          </a:xfrm>
        </p:spPr>
      </p:pic>
      <p:sp>
        <p:nvSpPr>
          <p:cNvPr id="7" name="Rectangle 6">
            <a:extLst>
              <a:ext uri="{FF2B5EF4-FFF2-40B4-BE49-F238E27FC236}">
                <a16:creationId xmlns:a16="http://schemas.microsoft.com/office/drawing/2014/main" id="{699A4BE0-171B-4AEF-9EB7-6AB2D9470428}"/>
              </a:ext>
            </a:extLst>
          </p:cNvPr>
          <p:cNvSpPr/>
          <p:nvPr/>
        </p:nvSpPr>
        <p:spPr>
          <a:xfrm>
            <a:off x="1248717" y="3058084"/>
            <a:ext cx="1620981"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55F556A-0B63-4770-A33A-C6B0592D7235}"/>
              </a:ext>
            </a:extLst>
          </p:cNvPr>
          <p:cNvSpPr txBox="1"/>
          <p:nvPr/>
        </p:nvSpPr>
        <p:spPr>
          <a:xfrm>
            <a:off x="3732315" y="2224093"/>
            <a:ext cx="2999789" cy="646331"/>
          </a:xfrm>
          <a:prstGeom prst="rect">
            <a:avLst/>
          </a:prstGeom>
          <a:noFill/>
        </p:spPr>
        <p:txBody>
          <a:bodyPr wrap="square" rtlCol="0">
            <a:spAutoFit/>
          </a:bodyPr>
          <a:lstStyle/>
          <a:p>
            <a:r>
              <a:rPr lang="sv-SE" dirty="0"/>
              <a:t>Link goes to same URL (</a:t>
            </a:r>
            <a:r>
              <a:rPr lang="sv-SE" dirty="0" err="1"/>
              <a:t>Success</a:t>
            </a:r>
            <a:r>
              <a:rPr lang="sv-SE" dirty="0"/>
              <a:t> </a:t>
            </a:r>
            <a:r>
              <a:rPr lang="sv-SE" dirty="0" err="1"/>
              <a:t>Criterion</a:t>
            </a:r>
            <a:r>
              <a:rPr lang="sv-SE" dirty="0"/>
              <a:t> 2.4.4)</a:t>
            </a:r>
            <a:endParaRPr lang="en-GB" dirty="0"/>
          </a:p>
        </p:txBody>
      </p:sp>
      <p:cxnSp>
        <p:nvCxnSpPr>
          <p:cNvPr id="10" name="Straight Arrow Connector 9">
            <a:extLst>
              <a:ext uri="{FF2B5EF4-FFF2-40B4-BE49-F238E27FC236}">
                <a16:creationId xmlns:a16="http://schemas.microsoft.com/office/drawing/2014/main" id="{30BCF18B-7956-4F1A-917C-01E95C9AEBBF}"/>
              </a:ext>
            </a:extLst>
          </p:cNvPr>
          <p:cNvCxnSpPr>
            <a:cxnSpLocks/>
            <a:endCxn id="7" idx="3"/>
          </p:cNvCxnSpPr>
          <p:nvPr/>
        </p:nvCxnSpPr>
        <p:spPr>
          <a:xfrm flipH="1">
            <a:off x="2869698" y="2563762"/>
            <a:ext cx="1039694" cy="678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C8B095C-E9ED-4223-BF25-FFCD09FF6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500" y="2835963"/>
            <a:ext cx="4096322" cy="2981741"/>
          </a:xfrm>
          <a:prstGeom prst="rect">
            <a:avLst/>
          </a:prstGeom>
        </p:spPr>
      </p:pic>
      <p:sp>
        <p:nvSpPr>
          <p:cNvPr id="12" name="Rectangle 11">
            <a:extLst>
              <a:ext uri="{FF2B5EF4-FFF2-40B4-BE49-F238E27FC236}">
                <a16:creationId xmlns:a16="http://schemas.microsoft.com/office/drawing/2014/main" id="{A6317FEB-82D3-4BF1-8738-CD9EFE456DC8}"/>
              </a:ext>
            </a:extLst>
          </p:cNvPr>
          <p:cNvSpPr/>
          <p:nvPr/>
        </p:nvSpPr>
        <p:spPr>
          <a:xfrm>
            <a:off x="7076661" y="5406887"/>
            <a:ext cx="1656522" cy="410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E6A2C98E-A2A7-423E-B33F-5AE283F077DC}"/>
              </a:ext>
            </a:extLst>
          </p:cNvPr>
          <p:cNvCxnSpPr/>
          <p:nvPr/>
        </p:nvCxnSpPr>
        <p:spPr>
          <a:xfrm flipH="1" flipV="1">
            <a:off x="8500569" y="5817704"/>
            <a:ext cx="404892" cy="46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112585B-7D5B-404F-AB8E-4BACD6A6692E}"/>
              </a:ext>
            </a:extLst>
          </p:cNvPr>
          <p:cNvSpPr txBox="1"/>
          <p:nvPr/>
        </p:nvSpPr>
        <p:spPr>
          <a:xfrm>
            <a:off x="8905461" y="5666817"/>
            <a:ext cx="2994991" cy="923330"/>
          </a:xfrm>
          <a:prstGeom prst="rect">
            <a:avLst/>
          </a:prstGeom>
          <a:noFill/>
        </p:spPr>
        <p:txBody>
          <a:bodyPr wrap="square" rtlCol="0">
            <a:spAutoFit/>
          </a:bodyPr>
          <a:lstStyle/>
          <a:p>
            <a:r>
              <a:rPr lang="sv-SE" dirty="0"/>
              <a:t>Link </a:t>
            </a:r>
            <a:r>
              <a:rPr lang="sv-SE" dirty="0" err="1"/>
              <a:t>uses</a:t>
            </a:r>
            <a:r>
              <a:rPr lang="sv-SE" dirty="0"/>
              <a:t> general text  </a:t>
            </a:r>
            <a:r>
              <a:rPr lang="sv-SE" dirty="0" err="1"/>
              <a:t>which</a:t>
            </a:r>
            <a:r>
              <a:rPr lang="sv-SE" dirty="0"/>
              <a:t> </a:t>
            </a:r>
            <a:r>
              <a:rPr lang="sv-SE" dirty="0" err="1"/>
              <a:t>doesn`t</a:t>
            </a:r>
            <a:r>
              <a:rPr lang="sv-SE" dirty="0"/>
              <a:t> </a:t>
            </a:r>
            <a:r>
              <a:rPr lang="sv-SE" dirty="0" err="1"/>
              <a:t>explain</a:t>
            </a:r>
            <a:r>
              <a:rPr lang="sv-SE" dirty="0"/>
              <a:t> </a:t>
            </a:r>
            <a:r>
              <a:rPr lang="sv-SE" dirty="0" err="1"/>
              <a:t>link</a:t>
            </a:r>
            <a:r>
              <a:rPr lang="sv-SE" dirty="0"/>
              <a:t> </a:t>
            </a:r>
            <a:r>
              <a:rPr lang="sv-SE" dirty="0" err="1"/>
              <a:t>purpose</a:t>
            </a:r>
            <a:r>
              <a:rPr lang="sv-SE" dirty="0"/>
              <a:t>.</a:t>
            </a:r>
          </a:p>
          <a:p>
            <a:r>
              <a:rPr lang="sv-SE" dirty="0"/>
              <a:t>(</a:t>
            </a:r>
            <a:r>
              <a:rPr lang="sv-SE" dirty="0" err="1"/>
              <a:t>Succsses</a:t>
            </a:r>
            <a:r>
              <a:rPr lang="sv-SE" dirty="0"/>
              <a:t> </a:t>
            </a:r>
            <a:r>
              <a:rPr lang="sv-SE" dirty="0" err="1"/>
              <a:t>Criterion</a:t>
            </a:r>
            <a:r>
              <a:rPr lang="sv-SE" dirty="0"/>
              <a:t> 2.4.9)</a:t>
            </a:r>
            <a:endParaRPr lang="en-GB" dirty="0"/>
          </a:p>
        </p:txBody>
      </p:sp>
      <p:sp>
        <p:nvSpPr>
          <p:cNvPr id="16" name="Rectangle 15">
            <a:extLst>
              <a:ext uri="{FF2B5EF4-FFF2-40B4-BE49-F238E27FC236}">
                <a16:creationId xmlns:a16="http://schemas.microsoft.com/office/drawing/2014/main" id="{797CF572-3FF2-405E-AA33-E6D4B64C310D}"/>
              </a:ext>
            </a:extLst>
          </p:cNvPr>
          <p:cNvSpPr/>
          <p:nvPr/>
        </p:nvSpPr>
        <p:spPr>
          <a:xfrm>
            <a:off x="489709" y="3058084"/>
            <a:ext cx="678874"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5A104883-D812-4C84-9F32-15EC8F8C88C9}"/>
              </a:ext>
            </a:extLst>
          </p:cNvPr>
          <p:cNvCxnSpPr/>
          <p:nvPr/>
        </p:nvCxnSpPr>
        <p:spPr>
          <a:xfrm flipH="1">
            <a:off x="829146" y="2527346"/>
            <a:ext cx="2560399" cy="47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59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3468-90FE-4142-A19F-B61EDEE2760D}"/>
              </a:ext>
            </a:extLst>
          </p:cNvPr>
          <p:cNvSpPr>
            <a:spLocks noGrp="1"/>
          </p:cNvSpPr>
          <p:nvPr>
            <p:ph type="title"/>
          </p:nvPr>
        </p:nvSpPr>
        <p:spPr>
          <a:xfrm>
            <a:off x="838200" y="223199"/>
            <a:ext cx="10515600" cy="1305661"/>
          </a:xfrm>
        </p:spPr>
        <p:txBody>
          <a:bodyPr>
            <a:normAutofit/>
          </a:bodyPr>
          <a:lstStyle/>
          <a:p>
            <a:br>
              <a:rPr lang="sv-SE" sz="2800" b="1" dirty="0">
                <a:solidFill>
                  <a:srgbClr val="FF0000"/>
                </a:solidFill>
                <a:latin typeface="Times New Roman" panose="02020603050405020304" pitchFamily="18" charset="0"/>
                <a:cs typeface="Times New Roman" panose="02020603050405020304" pitchFamily="18" charset="0"/>
              </a:rPr>
            </a:br>
            <a:r>
              <a:rPr lang="sv-SE" sz="2800" b="1" dirty="0" err="1">
                <a:solidFill>
                  <a:srgbClr val="FF0000"/>
                </a:solidFill>
                <a:latin typeface="Times New Roman" panose="02020603050405020304" pitchFamily="18" charset="0"/>
                <a:cs typeface="Times New Roman" panose="02020603050405020304" pitchFamily="18" charset="0"/>
              </a:rPr>
              <a:t>Contrast</a:t>
            </a:r>
            <a:r>
              <a:rPr lang="sv-SE" sz="2800" b="1" dirty="0">
                <a:solidFill>
                  <a:srgbClr val="FF0000"/>
                </a:solidFill>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Very</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low</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contrast</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Success</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Criterion</a:t>
            </a:r>
            <a:r>
              <a:rPr lang="sv-SE" sz="2000" dirty="0">
                <a:latin typeface="Times New Roman" panose="02020603050405020304" pitchFamily="18" charset="0"/>
                <a:cs typeface="Times New Roman" panose="02020603050405020304" pitchFamily="18" charset="0"/>
              </a:rPr>
              <a:t> 1.4.3 and 1.4.1)</a:t>
            </a:r>
            <a:endParaRPr lang="en-GB" sz="20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D7EE18C2-3715-4CB2-AE13-E1703821B2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539" y="1528860"/>
            <a:ext cx="10515600" cy="4308764"/>
          </a:xfrm>
        </p:spPr>
      </p:pic>
      <p:sp>
        <p:nvSpPr>
          <p:cNvPr id="3" name="Rectangle 2">
            <a:extLst>
              <a:ext uri="{FF2B5EF4-FFF2-40B4-BE49-F238E27FC236}">
                <a16:creationId xmlns:a16="http://schemas.microsoft.com/office/drawing/2014/main" id="{B29FCAEA-BB29-4E83-9FB0-817449C5B233}"/>
              </a:ext>
            </a:extLst>
          </p:cNvPr>
          <p:cNvSpPr/>
          <p:nvPr/>
        </p:nvSpPr>
        <p:spPr>
          <a:xfrm>
            <a:off x="1722783" y="3283226"/>
            <a:ext cx="2782957" cy="599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9CACA3EA-3BE7-46F5-B1EF-A9C5F5B3147D}"/>
              </a:ext>
            </a:extLst>
          </p:cNvPr>
          <p:cNvCxnSpPr>
            <a:cxnSpLocks/>
          </p:cNvCxnSpPr>
          <p:nvPr/>
        </p:nvCxnSpPr>
        <p:spPr>
          <a:xfrm>
            <a:off x="490330" y="2570922"/>
            <a:ext cx="1232453" cy="111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1987090-02FE-4364-97A4-E35F7001A648}"/>
              </a:ext>
            </a:extLst>
          </p:cNvPr>
          <p:cNvSpPr/>
          <p:nvPr/>
        </p:nvSpPr>
        <p:spPr>
          <a:xfrm>
            <a:off x="1722783" y="4479235"/>
            <a:ext cx="2107095" cy="490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CC51BEAB-75C4-4E53-8A2C-2B04370A9122}"/>
              </a:ext>
            </a:extLst>
          </p:cNvPr>
          <p:cNvCxnSpPr/>
          <p:nvPr/>
        </p:nvCxnSpPr>
        <p:spPr>
          <a:xfrm>
            <a:off x="490330" y="4214191"/>
            <a:ext cx="1020418" cy="410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4EB7BBB-DE5C-4DA4-8A87-92BE373D60A6}"/>
              </a:ext>
            </a:extLst>
          </p:cNvPr>
          <p:cNvSpPr/>
          <p:nvPr/>
        </p:nvSpPr>
        <p:spPr>
          <a:xfrm>
            <a:off x="7699513" y="5141843"/>
            <a:ext cx="861391" cy="344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6F8EAB59-41BE-4546-B23E-D6F2DFCA3066}"/>
              </a:ext>
            </a:extLst>
          </p:cNvPr>
          <p:cNvCxnSpPr>
            <a:cxnSpLocks/>
          </p:cNvCxnSpPr>
          <p:nvPr/>
        </p:nvCxnSpPr>
        <p:spPr>
          <a:xfrm flipH="1" flipV="1">
            <a:off x="8680174" y="5261113"/>
            <a:ext cx="583096" cy="22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36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1FCB-11A1-40AA-91EB-A819735F5886}"/>
              </a:ext>
            </a:extLst>
          </p:cNvPr>
          <p:cNvSpPr>
            <a:spLocks noGrp="1"/>
          </p:cNvSpPr>
          <p:nvPr>
            <p:ph type="title"/>
          </p:nvPr>
        </p:nvSpPr>
        <p:spPr/>
        <p:txBody>
          <a:bodyPr>
            <a:normAutofit/>
          </a:bodyPr>
          <a:lstStyle/>
          <a:p>
            <a:r>
              <a:rPr lang="sv-SE" sz="2800" b="1" dirty="0" err="1">
                <a:solidFill>
                  <a:srgbClr val="FF0000"/>
                </a:solidFill>
                <a:latin typeface="Times New Roman" panose="02020603050405020304" pitchFamily="18" charset="0"/>
                <a:cs typeface="Times New Roman" panose="02020603050405020304" pitchFamily="18" charset="0"/>
              </a:rPr>
              <a:t>Contrast</a:t>
            </a:r>
            <a:r>
              <a:rPr lang="sv-SE" sz="2800" b="1" dirty="0">
                <a:solidFill>
                  <a:srgbClr val="FF0000"/>
                </a:solidFill>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very</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low</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contrast</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Success</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Criterion</a:t>
            </a:r>
            <a:r>
              <a:rPr lang="sv-SE" sz="2000" dirty="0">
                <a:latin typeface="Times New Roman" panose="02020603050405020304" pitchFamily="18" charset="0"/>
                <a:cs typeface="Times New Roman" panose="02020603050405020304" pitchFamily="18" charset="0"/>
              </a:rPr>
              <a:t> 1.4.3 and 1.4.1)</a:t>
            </a:r>
            <a:endParaRPr lang="en-GB" sz="2000" dirty="0">
              <a:solidFill>
                <a:srgbClr val="FF0000"/>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422DCB31-9E0F-452D-803E-5F8F5BC3F3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2251" y="899152"/>
            <a:ext cx="2140668" cy="2693225"/>
          </a:xfrm>
        </p:spPr>
      </p:pic>
      <p:cxnSp>
        <p:nvCxnSpPr>
          <p:cNvPr id="12" name="Straight Arrow Connector 11">
            <a:extLst>
              <a:ext uri="{FF2B5EF4-FFF2-40B4-BE49-F238E27FC236}">
                <a16:creationId xmlns:a16="http://schemas.microsoft.com/office/drawing/2014/main" id="{0379CF9D-FD0F-4D3D-8D47-4037F88F2985}"/>
              </a:ext>
            </a:extLst>
          </p:cNvPr>
          <p:cNvCxnSpPr>
            <a:cxnSpLocks/>
          </p:cNvCxnSpPr>
          <p:nvPr/>
        </p:nvCxnSpPr>
        <p:spPr>
          <a:xfrm>
            <a:off x="5713817" y="1774165"/>
            <a:ext cx="3228197" cy="476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Content Placeholder 4">
            <a:extLst>
              <a:ext uri="{FF2B5EF4-FFF2-40B4-BE49-F238E27FC236}">
                <a16:creationId xmlns:a16="http://schemas.microsoft.com/office/drawing/2014/main" id="{FADFD0EA-CFE7-4646-97A6-714AAA85A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422" y="3817820"/>
            <a:ext cx="4871606" cy="2866193"/>
          </a:xfrm>
          <a:prstGeom prst="rect">
            <a:avLst/>
          </a:prstGeom>
        </p:spPr>
      </p:pic>
      <p:sp>
        <p:nvSpPr>
          <p:cNvPr id="5" name="Rectangle 4">
            <a:extLst>
              <a:ext uri="{FF2B5EF4-FFF2-40B4-BE49-F238E27FC236}">
                <a16:creationId xmlns:a16="http://schemas.microsoft.com/office/drawing/2014/main" id="{E2214480-4491-4D8A-98EB-EF4A7A2F1B7E}"/>
              </a:ext>
            </a:extLst>
          </p:cNvPr>
          <p:cNvSpPr/>
          <p:nvPr/>
        </p:nvSpPr>
        <p:spPr>
          <a:xfrm>
            <a:off x="9464649" y="5923722"/>
            <a:ext cx="2051490" cy="220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99543CFE-08B1-457F-A421-109F16B47015}"/>
              </a:ext>
            </a:extLst>
          </p:cNvPr>
          <p:cNvCxnSpPr>
            <a:cxnSpLocks/>
          </p:cNvCxnSpPr>
          <p:nvPr/>
        </p:nvCxnSpPr>
        <p:spPr>
          <a:xfrm>
            <a:off x="7248006" y="3659077"/>
            <a:ext cx="2174290" cy="239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07F1F51-D5E8-4C0C-AAF9-33B5BBE0F3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132" y="3729169"/>
            <a:ext cx="1581371" cy="2695951"/>
          </a:xfrm>
          <a:prstGeom prst="rect">
            <a:avLst/>
          </a:prstGeom>
        </p:spPr>
      </p:pic>
      <p:sp>
        <p:nvSpPr>
          <p:cNvPr id="15" name="Rectangle 14">
            <a:extLst>
              <a:ext uri="{FF2B5EF4-FFF2-40B4-BE49-F238E27FC236}">
                <a16:creationId xmlns:a16="http://schemas.microsoft.com/office/drawing/2014/main" id="{1074D7EF-76BE-4771-A87E-A50D8B162594}"/>
              </a:ext>
            </a:extLst>
          </p:cNvPr>
          <p:cNvSpPr/>
          <p:nvPr/>
        </p:nvSpPr>
        <p:spPr>
          <a:xfrm>
            <a:off x="5063444" y="3446172"/>
            <a:ext cx="847026" cy="26932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4E2B7C50-61BB-4BAE-893A-624323249C42}"/>
              </a:ext>
            </a:extLst>
          </p:cNvPr>
          <p:cNvCxnSpPr>
            <a:cxnSpLocks/>
          </p:cNvCxnSpPr>
          <p:nvPr/>
        </p:nvCxnSpPr>
        <p:spPr>
          <a:xfrm>
            <a:off x="2936239" y="1550504"/>
            <a:ext cx="2404387" cy="1878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00989AAF-41C3-4525-BD8C-176AC79B70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887" y="2464728"/>
            <a:ext cx="1571844" cy="1000265"/>
          </a:xfrm>
          <a:prstGeom prst="rect">
            <a:avLst/>
          </a:prstGeom>
        </p:spPr>
      </p:pic>
      <p:sp>
        <p:nvSpPr>
          <p:cNvPr id="20" name="TextBox 19">
            <a:extLst>
              <a:ext uri="{FF2B5EF4-FFF2-40B4-BE49-F238E27FC236}">
                <a16:creationId xmlns:a16="http://schemas.microsoft.com/office/drawing/2014/main" id="{44897663-B281-469D-AED6-C7F0938E6DE3}"/>
              </a:ext>
            </a:extLst>
          </p:cNvPr>
          <p:cNvSpPr txBox="1"/>
          <p:nvPr/>
        </p:nvSpPr>
        <p:spPr>
          <a:xfrm>
            <a:off x="838200" y="3729169"/>
            <a:ext cx="2448339" cy="923330"/>
          </a:xfrm>
          <a:prstGeom prst="rect">
            <a:avLst/>
          </a:prstGeom>
          <a:noFill/>
          <a:ln>
            <a:solidFill>
              <a:srgbClr val="FF0000"/>
            </a:solidFill>
          </a:ln>
        </p:spPr>
        <p:txBody>
          <a:bodyPr wrap="square" rtlCol="0">
            <a:spAutoFit/>
          </a:bodyPr>
          <a:lstStyle/>
          <a:p>
            <a:r>
              <a:rPr lang="sv-SE" dirty="0"/>
              <a:t>Not </a:t>
            </a:r>
            <a:r>
              <a:rPr lang="sv-SE" dirty="0" err="1"/>
              <a:t>clear</a:t>
            </a:r>
            <a:r>
              <a:rPr lang="sv-SE" dirty="0"/>
              <a:t> image. </a:t>
            </a:r>
            <a:r>
              <a:rPr lang="sv-SE" dirty="0" err="1"/>
              <a:t>Missing</a:t>
            </a:r>
            <a:r>
              <a:rPr lang="sv-SE" dirty="0"/>
              <a:t> </a:t>
            </a:r>
            <a:r>
              <a:rPr lang="sv-SE" dirty="0" err="1"/>
              <a:t>width</a:t>
            </a:r>
            <a:r>
              <a:rPr lang="sv-SE" dirty="0"/>
              <a:t> and </a:t>
            </a:r>
            <a:r>
              <a:rPr lang="sv-SE" dirty="0" err="1"/>
              <a:t>height</a:t>
            </a:r>
            <a:r>
              <a:rPr lang="sv-SE" dirty="0"/>
              <a:t> in the source</a:t>
            </a:r>
            <a:endParaRPr lang="en-GB" dirty="0"/>
          </a:p>
        </p:txBody>
      </p:sp>
      <p:cxnSp>
        <p:nvCxnSpPr>
          <p:cNvPr id="22" name="Straight Arrow Connector 21">
            <a:extLst>
              <a:ext uri="{FF2B5EF4-FFF2-40B4-BE49-F238E27FC236}">
                <a16:creationId xmlns:a16="http://schemas.microsoft.com/office/drawing/2014/main" id="{7D9E22CF-69AD-49F2-AB9A-E12DFA926F03}"/>
              </a:ext>
            </a:extLst>
          </p:cNvPr>
          <p:cNvCxnSpPr/>
          <p:nvPr/>
        </p:nvCxnSpPr>
        <p:spPr>
          <a:xfrm flipV="1">
            <a:off x="1749287" y="3273287"/>
            <a:ext cx="198783" cy="455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9688E2CB-CC9F-4C5C-83B1-AC55F77EF4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128" y="5347589"/>
            <a:ext cx="4286848" cy="791808"/>
          </a:xfrm>
          <a:prstGeom prst="rect">
            <a:avLst/>
          </a:prstGeom>
        </p:spPr>
      </p:pic>
      <p:sp>
        <p:nvSpPr>
          <p:cNvPr id="28" name="Rectangle 27">
            <a:extLst>
              <a:ext uri="{FF2B5EF4-FFF2-40B4-BE49-F238E27FC236}">
                <a16:creationId xmlns:a16="http://schemas.microsoft.com/office/drawing/2014/main" id="{4ABFCBC1-AC1E-4F3E-B146-43721F28DE25}"/>
              </a:ext>
            </a:extLst>
          </p:cNvPr>
          <p:cNvSpPr/>
          <p:nvPr/>
        </p:nvSpPr>
        <p:spPr>
          <a:xfrm>
            <a:off x="556591" y="5767650"/>
            <a:ext cx="4324188" cy="5536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Arrow Connector 29">
            <a:extLst>
              <a:ext uri="{FF2B5EF4-FFF2-40B4-BE49-F238E27FC236}">
                <a16:creationId xmlns:a16="http://schemas.microsoft.com/office/drawing/2014/main" id="{9CA75AEA-8C32-4D8E-9E8E-D976587AE7D1}"/>
              </a:ext>
            </a:extLst>
          </p:cNvPr>
          <p:cNvCxnSpPr/>
          <p:nvPr/>
        </p:nvCxnSpPr>
        <p:spPr>
          <a:xfrm>
            <a:off x="2305878" y="1550504"/>
            <a:ext cx="1404731" cy="4217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1319B29-D259-47ED-9594-2230CCE62076}"/>
              </a:ext>
            </a:extLst>
          </p:cNvPr>
          <p:cNvSpPr/>
          <p:nvPr/>
        </p:nvSpPr>
        <p:spPr>
          <a:xfrm>
            <a:off x="9464649" y="5526157"/>
            <a:ext cx="858794" cy="3975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CDA6ADFF-11DA-499C-8F05-6A62FD035F18}"/>
              </a:ext>
            </a:extLst>
          </p:cNvPr>
          <p:cNvSpPr/>
          <p:nvPr/>
        </p:nvSpPr>
        <p:spPr>
          <a:xfrm>
            <a:off x="11353800" y="6139397"/>
            <a:ext cx="657581" cy="181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B026C6A6-6B97-4714-BF5A-7CCA4FAF4F5D}"/>
              </a:ext>
            </a:extLst>
          </p:cNvPr>
          <p:cNvCxnSpPr>
            <a:cxnSpLocks/>
          </p:cNvCxnSpPr>
          <p:nvPr/>
        </p:nvCxnSpPr>
        <p:spPr>
          <a:xfrm>
            <a:off x="8012928" y="3633017"/>
            <a:ext cx="1451721" cy="1893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B148012-DC6C-4EB6-B5CC-37C1EE51D2A7}"/>
              </a:ext>
            </a:extLst>
          </p:cNvPr>
          <p:cNvCxnSpPr>
            <a:cxnSpLocks/>
          </p:cNvCxnSpPr>
          <p:nvPr/>
        </p:nvCxnSpPr>
        <p:spPr>
          <a:xfrm flipH="1">
            <a:off x="11767930" y="3729169"/>
            <a:ext cx="351682" cy="241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61D56BD-E1FF-476E-89EC-10840A707DB9}"/>
              </a:ext>
            </a:extLst>
          </p:cNvPr>
          <p:cNvSpPr/>
          <p:nvPr/>
        </p:nvSpPr>
        <p:spPr>
          <a:xfrm>
            <a:off x="9336873" y="4320209"/>
            <a:ext cx="226559" cy="916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79574018-A559-4A19-99A0-4E14EBF468AE}"/>
              </a:ext>
            </a:extLst>
          </p:cNvPr>
          <p:cNvCxnSpPr>
            <a:cxnSpLocks/>
          </p:cNvCxnSpPr>
          <p:nvPr/>
        </p:nvCxnSpPr>
        <p:spPr>
          <a:xfrm flipH="1">
            <a:off x="9563432" y="2867212"/>
            <a:ext cx="1038307" cy="1511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900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018C-BA08-46D8-8B96-D1A0B6A9EBA2}"/>
              </a:ext>
            </a:extLst>
          </p:cNvPr>
          <p:cNvSpPr>
            <a:spLocks noGrp="1"/>
          </p:cNvSpPr>
          <p:nvPr>
            <p:ph type="title"/>
          </p:nvPr>
        </p:nvSpPr>
        <p:spPr/>
        <p:txBody>
          <a:bodyPr>
            <a:normAutofit/>
          </a:bodyPr>
          <a:lstStyle/>
          <a:p>
            <a:r>
              <a:rPr lang="sv-SE" sz="2800" b="1" dirty="0">
                <a:solidFill>
                  <a:srgbClr val="FF0000"/>
                </a:solidFill>
                <a:latin typeface="Times New Roman" panose="02020603050405020304" pitchFamily="18" charset="0"/>
                <a:cs typeface="Times New Roman" panose="02020603050405020304" pitchFamily="18" charset="0"/>
              </a:rPr>
              <a:t>Font </a:t>
            </a:r>
            <a:r>
              <a:rPr lang="sv-SE" sz="2800" b="1" dirty="0" err="1">
                <a:solidFill>
                  <a:srgbClr val="FF0000"/>
                </a:solidFill>
                <a:latin typeface="Times New Roman" panose="02020603050405020304" pitchFamily="18" charset="0"/>
                <a:cs typeface="Times New Roman" panose="02020603050405020304" pitchFamily="18" charset="0"/>
              </a:rPr>
              <a:t>size</a:t>
            </a:r>
            <a:r>
              <a:rPr lang="sv-SE" sz="2800" b="1" dirty="0">
                <a:solidFill>
                  <a:srgbClr val="FF0000"/>
                </a:solidFill>
                <a:latin typeface="Times New Roman" panose="02020603050405020304" pitchFamily="18" charset="0"/>
                <a:cs typeface="Times New Roman" panose="02020603050405020304" pitchFamily="18" charset="0"/>
              </a:rPr>
              <a:t>: </a:t>
            </a:r>
            <a:r>
              <a:rPr lang="sv-SE" sz="2400" dirty="0">
                <a:latin typeface="Times New Roman" panose="02020603050405020304" pitchFamily="18" charset="0"/>
                <a:cs typeface="Times New Roman" panose="02020603050405020304" pitchFamily="18" charset="0"/>
              </a:rPr>
              <a:t>Small font </a:t>
            </a:r>
            <a:r>
              <a:rPr lang="sv-SE" sz="2400" dirty="0" err="1">
                <a:latin typeface="Times New Roman" panose="02020603050405020304" pitchFamily="18" charset="0"/>
                <a:cs typeface="Times New Roman" panose="02020603050405020304" pitchFamily="18" charset="0"/>
              </a:rPr>
              <a:t>used</a:t>
            </a:r>
            <a:r>
              <a:rPr lang="sv-SE" sz="2400" dirty="0">
                <a:latin typeface="Times New Roman" panose="02020603050405020304" pitchFamily="18" charset="0"/>
                <a:cs typeface="Times New Roman" panose="02020603050405020304" pitchFamily="18" charset="0"/>
              </a:rPr>
              <a:t>, a problem for </a:t>
            </a:r>
            <a:r>
              <a:rPr lang="sv-SE" sz="2400" dirty="0" err="1">
                <a:latin typeface="Times New Roman" panose="02020603050405020304" pitchFamily="18" charset="0"/>
                <a:cs typeface="Times New Roman" panose="02020603050405020304" pitchFamily="18" charset="0"/>
              </a:rPr>
              <a:t>visually</a:t>
            </a:r>
            <a:r>
              <a:rPr lang="sv-SE" sz="2400" dirty="0">
                <a:latin typeface="Times New Roman" panose="02020603050405020304" pitchFamily="18" charset="0"/>
                <a:cs typeface="Times New Roman" panose="02020603050405020304" pitchFamily="18" charset="0"/>
              </a:rPr>
              <a:t> </a:t>
            </a:r>
            <a:r>
              <a:rPr lang="sv-SE" sz="2400" dirty="0" err="1">
                <a:latin typeface="Times New Roman" panose="02020603050405020304" pitchFamily="18" charset="0"/>
                <a:cs typeface="Times New Roman" panose="02020603050405020304" pitchFamily="18" charset="0"/>
              </a:rPr>
              <a:t>disabled</a:t>
            </a:r>
            <a:r>
              <a:rPr lang="sv-SE" sz="2400" dirty="0">
                <a:latin typeface="Times New Roman" panose="02020603050405020304" pitchFamily="18" charset="0"/>
                <a:cs typeface="Times New Roman" panose="02020603050405020304" pitchFamily="18" charset="0"/>
              </a:rPr>
              <a:t> </a:t>
            </a:r>
            <a:r>
              <a:rPr lang="sv-SE" sz="2400" dirty="0" err="1">
                <a:latin typeface="Times New Roman" panose="02020603050405020304" pitchFamily="18" charset="0"/>
                <a:cs typeface="Times New Roman" panose="02020603050405020304" pitchFamily="18" charset="0"/>
              </a:rPr>
              <a:t>people</a:t>
            </a:r>
            <a:r>
              <a:rPr lang="sv-SE" sz="2400" dirty="0">
                <a:latin typeface="Times New Roman" panose="02020603050405020304" pitchFamily="18" charset="0"/>
                <a:cs typeface="Times New Roman" panose="02020603050405020304" pitchFamily="18" charset="0"/>
              </a:rPr>
              <a:t>. </a:t>
            </a:r>
            <a:br>
              <a:rPr lang="sv-SE" sz="2400" dirty="0">
                <a:latin typeface="Times New Roman" panose="02020603050405020304" pitchFamily="18" charset="0"/>
                <a:cs typeface="Times New Roman" panose="02020603050405020304" pitchFamily="18" charset="0"/>
              </a:rPr>
            </a:br>
            <a:r>
              <a:rPr lang="sv-SE" sz="2400" dirty="0">
                <a:latin typeface="Times New Roman" panose="02020603050405020304" pitchFamily="18" charset="0"/>
                <a:cs typeface="Times New Roman" panose="02020603050405020304" pitchFamily="18" charset="0"/>
              </a:rPr>
              <a:t>(</a:t>
            </a:r>
            <a:r>
              <a:rPr lang="sv-SE" sz="2400" dirty="0" err="1">
                <a:latin typeface="Times New Roman" panose="02020603050405020304" pitchFamily="18" charset="0"/>
                <a:cs typeface="Times New Roman" panose="02020603050405020304" pitchFamily="18" charset="0"/>
              </a:rPr>
              <a:t>Success</a:t>
            </a:r>
            <a:r>
              <a:rPr lang="sv-SE" sz="2400" dirty="0">
                <a:latin typeface="Times New Roman" panose="02020603050405020304" pitchFamily="18" charset="0"/>
                <a:cs typeface="Times New Roman" panose="02020603050405020304" pitchFamily="18" charset="0"/>
              </a:rPr>
              <a:t> </a:t>
            </a:r>
            <a:r>
              <a:rPr lang="sv-SE" sz="2400" dirty="0" err="1">
                <a:latin typeface="Times New Roman" panose="02020603050405020304" pitchFamily="18" charset="0"/>
                <a:cs typeface="Times New Roman" panose="02020603050405020304" pitchFamily="18" charset="0"/>
              </a:rPr>
              <a:t>Criterion</a:t>
            </a:r>
            <a:r>
              <a:rPr lang="sv-SE" sz="2400" dirty="0">
                <a:latin typeface="Times New Roman" panose="02020603050405020304" pitchFamily="18" charset="0"/>
                <a:cs typeface="Times New Roman" panose="02020603050405020304" pitchFamily="18" charset="0"/>
              </a:rPr>
              <a:t> 1.4.4)</a:t>
            </a:r>
            <a:endParaRPr lang="en-GB" sz="2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5FA71EB9-57BD-45C4-B147-0BF6FD9D01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1824" y="1825625"/>
            <a:ext cx="8348351" cy="4351338"/>
          </a:xfrm>
        </p:spPr>
      </p:pic>
      <p:sp>
        <p:nvSpPr>
          <p:cNvPr id="5" name="Rectangle 4">
            <a:extLst>
              <a:ext uri="{FF2B5EF4-FFF2-40B4-BE49-F238E27FC236}">
                <a16:creationId xmlns:a16="http://schemas.microsoft.com/office/drawing/2014/main" id="{1DB5D4CE-C56F-47FC-9DCF-CE6BFAC457E0}"/>
              </a:ext>
            </a:extLst>
          </p:cNvPr>
          <p:cNvSpPr/>
          <p:nvPr/>
        </p:nvSpPr>
        <p:spPr>
          <a:xfrm>
            <a:off x="3008243" y="5327374"/>
            <a:ext cx="3260035" cy="583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15B91A7F-FA4D-4F9A-9EF3-B0937842F7B7}"/>
              </a:ext>
            </a:extLst>
          </p:cNvPr>
          <p:cNvCxnSpPr>
            <a:cxnSpLocks/>
          </p:cNvCxnSpPr>
          <p:nvPr/>
        </p:nvCxnSpPr>
        <p:spPr>
          <a:xfrm>
            <a:off x="1497496" y="4451280"/>
            <a:ext cx="1378226" cy="1127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41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408D-4709-4BAF-97B7-A61FDB803F38}"/>
              </a:ext>
            </a:extLst>
          </p:cNvPr>
          <p:cNvSpPr>
            <a:spLocks noGrp="1"/>
          </p:cNvSpPr>
          <p:nvPr>
            <p:ph type="title"/>
          </p:nvPr>
        </p:nvSpPr>
        <p:spPr>
          <a:xfrm>
            <a:off x="838200" y="357635"/>
            <a:ext cx="10515600" cy="1855478"/>
          </a:xfrm>
        </p:spPr>
        <p:txBody>
          <a:bodyPr>
            <a:normAutofit/>
          </a:bodyPr>
          <a:lstStyle/>
          <a:p>
            <a:r>
              <a:rPr lang="sv-SE" sz="2000" dirty="0" err="1">
                <a:latin typeface="Times New Roman" panose="02020603050405020304" pitchFamily="18" charset="0"/>
                <a:cs typeface="Times New Roman" panose="02020603050405020304" pitchFamily="18" charset="0"/>
              </a:rPr>
              <a:t>Some</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users</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are</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unable</a:t>
            </a:r>
            <a:r>
              <a:rPr lang="sv-SE" sz="2000" dirty="0">
                <a:latin typeface="Times New Roman" panose="02020603050405020304" pitchFamily="18" charset="0"/>
                <a:cs typeface="Times New Roman" panose="02020603050405020304" pitchFamily="18" charset="0"/>
              </a:rPr>
              <a:t> to </a:t>
            </a:r>
            <a:r>
              <a:rPr lang="sv-SE" sz="2000" dirty="0" err="1">
                <a:latin typeface="Times New Roman" panose="02020603050405020304" pitchFamily="18" charset="0"/>
                <a:cs typeface="Times New Roman" panose="02020603050405020304" pitchFamily="18" charset="0"/>
              </a:rPr>
              <a:t>use</a:t>
            </a:r>
            <a:r>
              <a:rPr lang="sv-SE" sz="2000" dirty="0">
                <a:latin typeface="Times New Roman" panose="02020603050405020304" pitchFamily="18" charset="0"/>
                <a:cs typeface="Times New Roman" panose="02020603050405020304" pitchFamily="18" charset="0"/>
              </a:rPr>
              <a:t> a </a:t>
            </a:r>
            <a:r>
              <a:rPr lang="sv-SE" sz="2000" dirty="0" err="1">
                <a:latin typeface="Times New Roman" panose="02020603050405020304" pitchFamily="18" charset="0"/>
                <a:cs typeface="Times New Roman" panose="02020603050405020304" pitchFamily="18" charset="0"/>
              </a:rPr>
              <a:t>mouse</a:t>
            </a:r>
            <a:r>
              <a:rPr lang="sv-SE" sz="2000" dirty="0">
                <a:latin typeface="Times New Roman" panose="02020603050405020304" pitchFamily="18" charset="0"/>
                <a:cs typeface="Times New Roman" panose="02020603050405020304" pitchFamily="18" charset="0"/>
              </a:rPr>
              <a:t>, so </a:t>
            </a:r>
            <a:r>
              <a:rPr lang="sv-SE" sz="2000" dirty="0" err="1">
                <a:latin typeface="Times New Roman" panose="02020603050405020304" pitchFamily="18" charset="0"/>
                <a:cs typeface="Times New Roman" panose="02020603050405020304" pitchFamily="18" charset="0"/>
              </a:rPr>
              <a:t>use</a:t>
            </a:r>
            <a:r>
              <a:rPr lang="sv-SE" sz="2000" dirty="0">
                <a:latin typeface="Times New Roman" panose="02020603050405020304" pitchFamily="18" charset="0"/>
                <a:cs typeface="Times New Roman" panose="02020603050405020304" pitchFamily="18" charset="0"/>
              </a:rPr>
              <a:t> the keyboard </a:t>
            </a:r>
            <a:r>
              <a:rPr lang="sv-SE" sz="2000" dirty="0" err="1">
                <a:latin typeface="Times New Roman" panose="02020603050405020304" pitchFamily="18" charset="0"/>
                <a:cs typeface="Times New Roman" panose="02020603050405020304" pitchFamily="18" charset="0"/>
              </a:rPr>
              <a:t>instead</a:t>
            </a:r>
            <a:r>
              <a:rPr lang="sv-SE" sz="2000" dirty="0">
                <a:latin typeface="Times New Roman" panose="02020603050405020304" pitchFamily="18" charset="0"/>
                <a:cs typeface="Times New Roman" panose="02020603050405020304" pitchFamily="18" charset="0"/>
              </a:rPr>
              <a:t>. </a:t>
            </a:r>
            <a:br>
              <a:rPr lang="sv-SE" sz="2000" dirty="0">
                <a:latin typeface="Times New Roman" panose="02020603050405020304" pitchFamily="18" charset="0"/>
                <a:cs typeface="Times New Roman" panose="02020603050405020304" pitchFamily="18" charset="0"/>
              </a:rPr>
            </a:br>
            <a:br>
              <a:rPr lang="sv-SE" sz="2000" dirty="0">
                <a:solidFill>
                  <a:srgbClr val="FF0000"/>
                </a:solidFill>
                <a:latin typeface="Times New Roman" panose="02020603050405020304" pitchFamily="18" charset="0"/>
                <a:cs typeface="Times New Roman" panose="02020603050405020304" pitchFamily="18" charset="0"/>
              </a:rPr>
            </a:br>
            <a:r>
              <a:rPr lang="sv-SE" sz="2000" dirty="0" err="1">
                <a:solidFill>
                  <a:srgbClr val="FF0000"/>
                </a:solidFill>
                <a:latin typeface="Times New Roman" panose="02020603050405020304" pitchFamily="18" charset="0"/>
                <a:cs typeface="Times New Roman" panose="02020603050405020304" pitchFamily="18" charset="0"/>
              </a:rPr>
              <a:t>onclick</a:t>
            </a:r>
            <a:r>
              <a:rPr lang="sv-SE" sz="2000" dirty="0">
                <a:solidFill>
                  <a:srgbClr val="FF0000"/>
                </a:solidFill>
                <a:latin typeface="Times New Roman" panose="02020603050405020304" pitchFamily="18" charset="0"/>
                <a:cs typeface="Times New Roman" panose="02020603050405020304" pitchFamily="18" charset="0"/>
              </a:rPr>
              <a:t> </a:t>
            </a:r>
            <a:r>
              <a:rPr lang="sv-SE" sz="2000" dirty="0" err="1">
                <a:solidFill>
                  <a:srgbClr val="FF0000"/>
                </a:solidFill>
                <a:latin typeface="Times New Roman" panose="02020603050405020304" pitchFamily="18" charset="0"/>
                <a:cs typeface="Times New Roman" panose="02020603050405020304" pitchFamily="18" charset="0"/>
              </a:rPr>
              <a:t>handlers</a:t>
            </a:r>
            <a:r>
              <a:rPr lang="sv-SE" sz="2000" dirty="0">
                <a:solidFill>
                  <a:srgbClr val="FF0000"/>
                </a:solidFill>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should</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have</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equivalent</a:t>
            </a:r>
            <a:r>
              <a:rPr lang="sv-SE" sz="2000" dirty="0">
                <a:latin typeface="Times New Roman" panose="02020603050405020304" pitchFamily="18" charset="0"/>
                <a:cs typeface="Times New Roman" panose="02020603050405020304" pitchFamily="18" charset="0"/>
              </a:rPr>
              <a:t> </a:t>
            </a:r>
            <a:r>
              <a:rPr lang="sv-SE" sz="2000" dirty="0" err="1">
                <a:solidFill>
                  <a:srgbClr val="FF0000"/>
                </a:solidFill>
                <a:latin typeface="Times New Roman" panose="02020603050405020304" pitchFamily="18" charset="0"/>
                <a:cs typeface="Times New Roman" panose="02020603050405020304" pitchFamily="18" charset="0"/>
              </a:rPr>
              <a:t>onekeyup</a:t>
            </a:r>
            <a:r>
              <a:rPr lang="sv-SE" sz="2000" dirty="0">
                <a:solidFill>
                  <a:srgbClr val="FF0000"/>
                </a:solidFill>
                <a:latin typeface="Times New Roman" panose="02020603050405020304" pitchFamily="18" charset="0"/>
                <a:cs typeface="Times New Roman" panose="02020603050405020304" pitchFamily="18" charset="0"/>
              </a:rPr>
              <a:t> </a:t>
            </a:r>
            <a:r>
              <a:rPr lang="sv-SE" sz="2000" dirty="0">
                <a:latin typeface="Times New Roman" panose="02020603050405020304" pitchFamily="18" charset="0"/>
                <a:cs typeface="Times New Roman" panose="02020603050405020304" pitchFamily="18" charset="0"/>
              </a:rPr>
              <a:t>or </a:t>
            </a:r>
            <a:r>
              <a:rPr lang="sv-SE" sz="2000" dirty="0" err="1">
                <a:solidFill>
                  <a:srgbClr val="FF0000"/>
                </a:solidFill>
                <a:latin typeface="Times New Roman" panose="02020603050405020304" pitchFamily="18" charset="0"/>
                <a:cs typeface="Times New Roman" panose="02020603050405020304" pitchFamily="18" charset="0"/>
              </a:rPr>
              <a:t>onekeydown</a:t>
            </a:r>
            <a:r>
              <a:rPr lang="sv-SE" sz="2000" dirty="0">
                <a:solidFill>
                  <a:srgbClr val="FF0000"/>
                </a:solidFill>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handler</a:t>
            </a:r>
            <a:r>
              <a:rPr lang="sv-SE" sz="2000" dirty="0">
                <a:latin typeface="Times New Roman" panose="02020603050405020304" pitchFamily="18" charset="0"/>
                <a:cs typeface="Times New Roman" panose="02020603050405020304" pitchFamily="18" charset="0"/>
              </a:rPr>
              <a:t> for </a:t>
            </a:r>
            <a:r>
              <a:rPr lang="sv-SE" sz="2000" dirty="0" err="1">
                <a:latin typeface="Times New Roman" panose="02020603050405020304" pitchFamily="18" charset="0"/>
                <a:cs typeface="Times New Roman" panose="02020603050405020304" pitchFamily="18" charset="0"/>
              </a:rPr>
              <a:t>users</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with</a:t>
            </a:r>
            <a:r>
              <a:rPr lang="sv-SE" sz="2000" dirty="0">
                <a:latin typeface="Times New Roman" panose="02020603050405020304" pitchFamily="18" charset="0"/>
                <a:cs typeface="Times New Roman" panose="02020603050405020304" pitchFamily="18" charset="0"/>
              </a:rPr>
              <a:t> no vision or the </a:t>
            </a:r>
            <a:r>
              <a:rPr lang="sv-SE" sz="2000" dirty="0" err="1">
                <a:latin typeface="Times New Roman" panose="02020603050405020304" pitchFamily="18" charset="0"/>
                <a:cs typeface="Times New Roman" panose="02020603050405020304" pitchFamily="18" charset="0"/>
              </a:rPr>
              <a:t>one</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who</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use</a:t>
            </a:r>
            <a:r>
              <a:rPr lang="sv-SE" sz="2000" dirty="0">
                <a:latin typeface="Times New Roman" panose="02020603050405020304" pitchFamily="18" charset="0"/>
                <a:cs typeface="Times New Roman" panose="02020603050405020304" pitchFamily="18" charset="0"/>
              </a:rPr>
              <a:t> alternative keyboards or input </a:t>
            </a:r>
            <a:r>
              <a:rPr lang="sv-SE" sz="2000" dirty="0" err="1">
                <a:latin typeface="Times New Roman" panose="02020603050405020304" pitchFamily="18" charset="0"/>
                <a:cs typeface="Times New Roman" panose="02020603050405020304" pitchFamily="18" charset="0"/>
              </a:rPr>
              <a:t>devices</a:t>
            </a:r>
            <a:r>
              <a:rPr lang="sv-SE" sz="2000" dirty="0">
                <a:latin typeface="Times New Roman" panose="02020603050405020304" pitchFamily="18" charset="0"/>
                <a:cs typeface="Times New Roman" panose="02020603050405020304" pitchFamily="18" charset="0"/>
              </a:rPr>
              <a:t>.</a:t>
            </a:r>
            <a:br>
              <a:rPr lang="sv-SE" sz="2000" dirty="0">
                <a:latin typeface="Times New Roman" panose="02020603050405020304" pitchFamily="18" charset="0"/>
                <a:cs typeface="Times New Roman" panose="02020603050405020304" pitchFamily="18" charset="0"/>
              </a:rPr>
            </a:br>
            <a:r>
              <a:rPr lang="sv-SE" sz="2000" dirty="0">
                <a:latin typeface="Times New Roman" panose="02020603050405020304" pitchFamily="18" charset="0"/>
                <a:cs typeface="Times New Roman" panose="02020603050405020304" pitchFamily="18" charset="0"/>
              </a:rPr>
              <a:t>(</a:t>
            </a:r>
            <a:r>
              <a:rPr lang="sv-SE" sz="2000" dirty="0" err="1">
                <a:latin typeface="Times New Roman" panose="02020603050405020304" pitchFamily="18" charset="0"/>
                <a:cs typeface="Times New Roman" panose="02020603050405020304" pitchFamily="18" charset="0"/>
              </a:rPr>
              <a:t>Success</a:t>
            </a:r>
            <a:r>
              <a:rPr lang="sv-SE" sz="2000" dirty="0">
                <a:latin typeface="Times New Roman" panose="02020603050405020304" pitchFamily="18" charset="0"/>
                <a:cs typeface="Times New Roman" panose="02020603050405020304" pitchFamily="18" charset="0"/>
              </a:rPr>
              <a:t> </a:t>
            </a:r>
            <a:r>
              <a:rPr lang="sv-SE" sz="2000" dirty="0" err="1">
                <a:latin typeface="Times New Roman" panose="02020603050405020304" pitchFamily="18" charset="0"/>
                <a:cs typeface="Times New Roman" panose="02020603050405020304" pitchFamily="18" charset="0"/>
              </a:rPr>
              <a:t>Criterion</a:t>
            </a:r>
            <a:r>
              <a:rPr lang="sv-SE" sz="2000" dirty="0">
                <a:latin typeface="Times New Roman" panose="02020603050405020304" pitchFamily="18" charset="0"/>
                <a:cs typeface="Times New Roman" panose="02020603050405020304" pitchFamily="18" charset="0"/>
              </a:rPr>
              <a:t> 2.1.1 Keyboard)</a:t>
            </a:r>
            <a:endParaRPr lang="en-GB" sz="2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9DA568-B1B0-42C9-A883-22DC4B6BB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525" y="3961754"/>
            <a:ext cx="3962953" cy="1423572"/>
          </a:xfrm>
          <a:prstGeom prst="rect">
            <a:avLst/>
          </a:prstGeom>
          <a:ln>
            <a:noFill/>
          </a:ln>
        </p:spPr>
      </p:pic>
      <p:sp>
        <p:nvSpPr>
          <p:cNvPr id="5" name="Rectangle 4">
            <a:extLst>
              <a:ext uri="{FF2B5EF4-FFF2-40B4-BE49-F238E27FC236}">
                <a16:creationId xmlns:a16="http://schemas.microsoft.com/office/drawing/2014/main" id="{2859B9AA-1A79-45B4-9073-4CBAD46F2DF8}"/>
              </a:ext>
            </a:extLst>
          </p:cNvPr>
          <p:cNvSpPr/>
          <p:nvPr/>
        </p:nvSpPr>
        <p:spPr>
          <a:xfrm>
            <a:off x="10167730" y="3971175"/>
            <a:ext cx="1666461" cy="8087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2E28A70A-D68A-44BB-8CB4-0E661F6DCB26}"/>
              </a:ext>
            </a:extLst>
          </p:cNvPr>
          <p:cNvCxnSpPr/>
          <p:nvPr/>
        </p:nvCxnSpPr>
        <p:spPr>
          <a:xfrm flipH="1">
            <a:off x="11075504" y="3463674"/>
            <a:ext cx="755374" cy="471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D1F19C4-F89F-45DA-BDB3-106D753A0450}"/>
              </a:ext>
            </a:extLst>
          </p:cNvPr>
          <p:cNvCxnSpPr>
            <a:cxnSpLocks/>
          </p:cNvCxnSpPr>
          <p:nvPr/>
        </p:nvCxnSpPr>
        <p:spPr>
          <a:xfrm flipH="1">
            <a:off x="7119729" y="3233530"/>
            <a:ext cx="937593" cy="526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575F43B3-4CC0-4820-83B1-994C78D54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8693" y="2847068"/>
            <a:ext cx="1762371" cy="1124107"/>
          </a:xfrm>
          <a:prstGeom prst="rect">
            <a:avLst/>
          </a:prstGeom>
        </p:spPr>
      </p:pic>
      <p:sp>
        <p:nvSpPr>
          <p:cNvPr id="15" name="Rectangle 14">
            <a:extLst>
              <a:ext uri="{FF2B5EF4-FFF2-40B4-BE49-F238E27FC236}">
                <a16:creationId xmlns:a16="http://schemas.microsoft.com/office/drawing/2014/main" id="{A7D62D9F-B55E-4F1A-B4AA-CA1E7194C9CD}"/>
              </a:ext>
            </a:extLst>
          </p:cNvPr>
          <p:cNvSpPr/>
          <p:nvPr/>
        </p:nvSpPr>
        <p:spPr>
          <a:xfrm>
            <a:off x="5022574" y="3604591"/>
            <a:ext cx="1954611" cy="251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C0BE79C3-DCBF-464D-8626-B0F2464BE8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4662" y="3961754"/>
            <a:ext cx="1352739" cy="1171739"/>
          </a:xfrm>
          <a:prstGeom prst="rect">
            <a:avLst/>
          </a:prstGeom>
        </p:spPr>
      </p:pic>
      <p:sp>
        <p:nvSpPr>
          <p:cNvPr id="19" name="Rectangle 18">
            <a:extLst>
              <a:ext uri="{FF2B5EF4-FFF2-40B4-BE49-F238E27FC236}">
                <a16:creationId xmlns:a16="http://schemas.microsoft.com/office/drawing/2014/main" id="{FE7EC4DC-BF36-458F-83E7-1BF62D543276}"/>
              </a:ext>
            </a:extLst>
          </p:cNvPr>
          <p:cNvSpPr/>
          <p:nvPr/>
        </p:nvSpPr>
        <p:spPr>
          <a:xfrm>
            <a:off x="2102770" y="4744882"/>
            <a:ext cx="1656522" cy="386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1FC2B098-D543-409F-A59B-BC2B2494A8F7}"/>
              </a:ext>
            </a:extLst>
          </p:cNvPr>
          <p:cNvCxnSpPr/>
          <p:nvPr/>
        </p:nvCxnSpPr>
        <p:spPr>
          <a:xfrm>
            <a:off x="1576648" y="4411725"/>
            <a:ext cx="401379" cy="526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54D3A2F-4542-45DD-B3E6-967392FF67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062" y="5381759"/>
            <a:ext cx="4439270" cy="819264"/>
          </a:xfrm>
          <a:prstGeom prst="rect">
            <a:avLst/>
          </a:prstGeom>
        </p:spPr>
      </p:pic>
      <p:cxnSp>
        <p:nvCxnSpPr>
          <p:cNvPr id="9" name="Straight Arrow Connector 8">
            <a:extLst>
              <a:ext uri="{FF2B5EF4-FFF2-40B4-BE49-F238E27FC236}">
                <a16:creationId xmlns:a16="http://schemas.microsoft.com/office/drawing/2014/main" id="{1EFDB199-509C-4E50-867F-5D18D970AC6E}"/>
              </a:ext>
            </a:extLst>
          </p:cNvPr>
          <p:cNvCxnSpPr>
            <a:cxnSpLocks/>
          </p:cNvCxnSpPr>
          <p:nvPr/>
        </p:nvCxnSpPr>
        <p:spPr>
          <a:xfrm flipH="1" flipV="1">
            <a:off x="4465983" y="5910470"/>
            <a:ext cx="1630018" cy="290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936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3692</TotalTime>
  <Words>344</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Google Sans</vt:lpstr>
      <vt:lpstr>Times New Roman</vt:lpstr>
      <vt:lpstr>Office Theme</vt:lpstr>
      <vt:lpstr>                 Accessibility evaluation (WCAG)   https://vaccination-info.eu/en</vt:lpstr>
      <vt:lpstr>Lenguage of the web: is present, this allows screen readers to read the content  appropriately. (Success Criterion 3.1.1)</vt:lpstr>
      <vt:lpstr>                                                                                                              Alternative text</vt:lpstr>
      <vt:lpstr>Error handling in the search engine provides a poor guidance for people to fix the problem.</vt:lpstr>
      <vt:lpstr>Links: When link goes to same Url, this results in additional navigation and repetition for keyboard and screen reader users.</vt:lpstr>
      <vt:lpstr> Contrast: Very low contrast. (Success Criterion 1.4.3 and 1.4.1)</vt:lpstr>
      <vt:lpstr>Contrast: very low contrast. (Success Criterion 1.4.3 and 1.4.1)</vt:lpstr>
      <vt:lpstr>Font size: Small font used, a problem for visually disabled people.  (Success Criterion 1.4.4)</vt:lpstr>
      <vt:lpstr>Some users are unable to use a mouse, so use the keyboard instead.   onclick handlers should have equivalent onekeyup or onekeydown handler for users with no vision or the one who use alternative keyboards or input devices. (Success Criterion 2.1.1 Keyboard)</vt:lpstr>
      <vt:lpstr>Opening new windows: when user don`t expect them.</vt:lpstr>
      <vt:lpstr>Pop-up menu: can be confusing for screan reader users.</vt:lpstr>
      <vt:lpstr>When we click on link ”how we use cookies” we are redirected to another web site that can be confusing for screen readers.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evaluation (WCAG)   https://vaccination-info.eu/en</dc:title>
  <dc:creator>Elis Mehmed</dc:creator>
  <cp:lastModifiedBy>Elis Mehmed</cp:lastModifiedBy>
  <cp:revision>3</cp:revision>
  <dcterms:created xsi:type="dcterms:W3CDTF">2021-12-10T11:36:52Z</dcterms:created>
  <dcterms:modified xsi:type="dcterms:W3CDTF">2021-12-14T17:00:29Z</dcterms:modified>
</cp:coreProperties>
</file>