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Roboto"/>
      <p:regular r:id="rId33"/>
      <p:bold r:id="rId34"/>
      <p:italic r:id="rId35"/>
      <p:boldItalic r:id="rId36"/>
    </p:embeddedFont>
    <p:embeddedFont>
      <p:font typeface="Pacifico"/>
      <p:regular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italic.fntdata"/><Relationship Id="rId12" Type="http://schemas.openxmlformats.org/officeDocument/2006/relationships/slide" Target="slides/slide7.xml"/><Relationship Id="rId34" Type="http://schemas.openxmlformats.org/officeDocument/2006/relationships/font" Target="fonts/Roboto-bold.fntdata"/><Relationship Id="rId15" Type="http://schemas.openxmlformats.org/officeDocument/2006/relationships/slide" Target="slides/slide10.xml"/><Relationship Id="rId37" Type="http://schemas.openxmlformats.org/officeDocument/2006/relationships/font" Target="fonts/Pacifico-regular.fntdata"/><Relationship Id="rId14" Type="http://schemas.openxmlformats.org/officeDocument/2006/relationships/slide" Target="slides/slide9.xml"/><Relationship Id="rId36" Type="http://schemas.openxmlformats.org/officeDocument/2006/relationships/font" Target="fonts/Robot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2d9d93617f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2d9d93617f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2f55f31a47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2f55f31a47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2ef2e04158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2ef2e04158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2ef2e04158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2ef2e04158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2d9d93617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2d9d93617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2b3fc4df2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2b3fc4df2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2d9d93617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2d9d93617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2d9d93617f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2d9d93617f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259f642779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259f642779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Габи</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 company has chosen the most highly priced option with all features…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259f642779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259f642779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Георги</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da68ed34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2da68ed34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Габи</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28b0aef2bf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28b0aef2bf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И тука Георги</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259f642779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259f642779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Георги щял да говори тука</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28b0aef2b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28b0aef2b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Georgi</a:t>
            </a:r>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259f642779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259f642779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Gabi</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2d9d93617f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2d9d93617f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t>Gabi</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30c08e2361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30c08e2361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Gabi</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22b83107a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22b83107a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Eli</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25a89a4d0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25a89a4d0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284053bd31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284053bd31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Габи</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2abf86a2a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2abf86a2a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Габи</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2abf86a2a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2abf86a2a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Габи</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259f64277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259f64277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GB" sz="1200">
                <a:solidFill>
                  <a:srgbClr val="555555"/>
                </a:solidFill>
                <a:highlight>
                  <a:schemeClr val="lt1"/>
                </a:highlight>
              </a:rPr>
              <a:t>Георги</a:t>
            </a:r>
            <a:endParaRPr sz="1200">
              <a:solidFill>
                <a:srgbClr val="555555"/>
              </a:solidFill>
              <a:highlight>
                <a:schemeClr val="lt1"/>
              </a:highlight>
            </a:endParaRPr>
          </a:p>
          <a:p>
            <a:pPr indent="0" lvl="0" marL="457200" rtl="0" algn="l">
              <a:lnSpc>
                <a:spcPct val="115000"/>
              </a:lnSpc>
              <a:spcBef>
                <a:spcPts val="3500"/>
              </a:spcBef>
              <a:spcAft>
                <a:spcPts val="0"/>
              </a:spcAft>
              <a:buNone/>
            </a:pPr>
            <a:r>
              <a:t/>
            </a:r>
            <a:endParaRPr sz="1200">
              <a:solidFill>
                <a:srgbClr val="555555"/>
              </a:solidFill>
              <a:highlight>
                <a:srgbClr val="FFFF00"/>
              </a:highlight>
            </a:endParaRPr>
          </a:p>
          <a:p>
            <a:pPr indent="-304800" lvl="0" marL="876300" rtl="0" algn="l">
              <a:lnSpc>
                <a:spcPct val="115000"/>
              </a:lnSpc>
              <a:spcBef>
                <a:spcPts val="3500"/>
              </a:spcBef>
              <a:spcAft>
                <a:spcPts val="0"/>
              </a:spcAft>
              <a:buClr>
                <a:srgbClr val="555555"/>
              </a:buClr>
              <a:buSzPts val="1200"/>
              <a:buChar char="●"/>
            </a:pPr>
            <a:r>
              <a:rPr lang="en-GB" sz="1200">
                <a:solidFill>
                  <a:srgbClr val="555555"/>
                </a:solidFill>
                <a:highlight>
                  <a:srgbClr val="FFFF00"/>
                </a:highlight>
              </a:rPr>
              <a:t>ITaaS</a:t>
            </a:r>
            <a:endParaRPr sz="1200">
              <a:solidFill>
                <a:srgbClr val="555555"/>
              </a:solidFill>
              <a:highlight>
                <a:srgbClr val="FFFF00"/>
              </a:highlight>
            </a:endParaRPr>
          </a:p>
          <a:p>
            <a:pPr indent="-304800" lvl="0" marL="876300" rtl="0" algn="l">
              <a:lnSpc>
                <a:spcPct val="115000"/>
              </a:lnSpc>
              <a:spcBef>
                <a:spcPts val="0"/>
              </a:spcBef>
              <a:spcAft>
                <a:spcPts val="0"/>
              </a:spcAft>
              <a:buClr>
                <a:srgbClr val="555555"/>
              </a:buClr>
              <a:buSzPts val="1200"/>
              <a:buChar char="●"/>
            </a:pPr>
            <a:r>
              <a:rPr lang="en-GB" sz="1200">
                <a:solidFill>
                  <a:srgbClr val="555555"/>
                </a:solidFill>
              </a:rPr>
              <a:t>Hardware</a:t>
            </a:r>
            <a:endParaRPr sz="1200">
              <a:solidFill>
                <a:srgbClr val="555555"/>
              </a:solidFill>
            </a:endParaRPr>
          </a:p>
          <a:p>
            <a:pPr indent="-304800" lvl="0" marL="876300" rtl="0" algn="l">
              <a:lnSpc>
                <a:spcPct val="115000"/>
              </a:lnSpc>
              <a:spcBef>
                <a:spcPts val="0"/>
              </a:spcBef>
              <a:spcAft>
                <a:spcPts val="0"/>
              </a:spcAft>
              <a:buClr>
                <a:srgbClr val="555555"/>
              </a:buClr>
              <a:buSzPts val="1200"/>
              <a:buChar char="●"/>
            </a:pPr>
            <a:r>
              <a:rPr lang="en-GB" sz="1200">
                <a:solidFill>
                  <a:srgbClr val="555555"/>
                </a:solidFill>
              </a:rPr>
              <a:t>Software upgrades and patches</a:t>
            </a:r>
            <a:endParaRPr sz="1200">
              <a:solidFill>
                <a:srgbClr val="555555"/>
              </a:solidFill>
            </a:endParaRPr>
          </a:p>
          <a:p>
            <a:pPr indent="-304800" lvl="0" marL="876300" rtl="0" algn="l">
              <a:lnSpc>
                <a:spcPct val="115000"/>
              </a:lnSpc>
              <a:spcBef>
                <a:spcPts val="0"/>
              </a:spcBef>
              <a:spcAft>
                <a:spcPts val="0"/>
              </a:spcAft>
              <a:buClr>
                <a:srgbClr val="555555"/>
              </a:buClr>
              <a:buSzPts val="1200"/>
              <a:buChar char="●"/>
            </a:pPr>
            <a:r>
              <a:rPr lang="en-GB" sz="1200">
                <a:solidFill>
                  <a:srgbClr val="555555"/>
                </a:solidFill>
              </a:rPr>
              <a:t>IT Support</a:t>
            </a:r>
            <a:endParaRPr sz="1200">
              <a:solidFill>
                <a:srgbClr val="555555"/>
              </a:solidFill>
            </a:endParaRPr>
          </a:p>
          <a:p>
            <a:pPr indent="-304800" lvl="0" marL="876300" rtl="0" algn="l">
              <a:lnSpc>
                <a:spcPct val="115000"/>
              </a:lnSpc>
              <a:spcBef>
                <a:spcPts val="0"/>
              </a:spcBef>
              <a:spcAft>
                <a:spcPts val="0"/>
              </a:spcAft>
              <a:buClr>
                <a:srgbClr val="555555"/>
              </a:buClr>
              <a:buSzPts val="1200"/>
              <a:buChar char="●"/>
            </a:pPr>
            <a:r>
              <a:rPr lang="en-GB" sz="1200">
                <a:solidFill>
                  <a:srgbClr val="555555"/>
                </a:solidFill>
              </a:rPr>
              <a:t>Security</a:t>
            </a:r>
            <a:endParaRPr sz="1200">
              <a:solidFill>
                <a:srgbClr val="555555"/>
              </a:solidFill>
            </a:endParaRPr>
          </a:p>
          <a:p>
            <a:pPr indent="-304800" lvl="0" marL="876300" rtl="0" algn="l">
              <a:lnSpc>
                <a:spcPct val="115000"/>
              </a:lnSpc>
              <a:spcBef>
                <a:spcPts val="0"/>
              </a:spcBef>
              <a:spcAft>
                <a:spcPts val="0"/>
              </a:spcAft>
              <a:buClr>
                <a:srgbClr val="555555"/>
              </a:buClr>
              <a:buSzPts val="1200"/>
              <a:buChar char="●"/>
            </a:pPr>
            <a:r>
              <a:rPr lang="en-GB" sz="1200">
                <a:solidFill>
                  <a:srgbClr val="555555"/>
                </a:solidFill>
              </a:rPr>
              <a:t>IT governance</a:t>
            </a:r>
            <a:endParaRPr sz="1200">
              <a:solidFill>
                <a:srgbClr val="555555"/>
              </a:solidFill>
            </a:endParaRPr>
          </a:p>
          <a:p>
            <a:pPr indent="-304800" lvl="0" marL="876300" rtl="0" algn="l">
              <a:lnSpc>
                <a:spcPct val="115000"/>
              </a:lnSpc>
              <a:spcBef>
                <a:spcPts val="0"/>
              </a:spcBef>
              <a:spcAft>
                <a:spcPts val="0"/>
              </a:spcAft>
              <a:buClr>
                <a:srgbClr val="555555"/>
              </a:buClr>
              <a:buSzPts val="1200"/>
              <a:buChar char="●"/>
            </a:pPr>
            <a:r>
              <a:rPr lang="en-GB" sz="1200">
                <a:solidFill>
                  <a:srgbClr val="555555"/>
                </a:solidFill>
              </a:rPr>
              <a:t>Strategic direction</a:t>
            </a:r>
            <a:endParaRPr sz="1200">
              <a:solidFill>
                <a:srgbClr val="555555"/>
              </a:solidFill>
            </a:endParaRPr>
          </a:p>
          <a:p>
            <a:pPr indent="-304800" lvl="0" marL="876300" rtl="0" algn="l">
              <a:lnSpc>
                <a:spcPct val="115000"/>
              </a:lnSpc>
              <a:spcBef>
                <a:spcPts val="0"/>
              </a:spcBef>
              <a:spcAft>
                <a:spcPts val="0"/>
              </a:spcAft>
              <a:buClr>
                <a:srgbClr val="555555"/>
              </a:buClr>
              <a:buSzPts val="1200"/>
              <a:buChar char="●"/>
            </a:pPr>
            <a:r>
              <a:rPr lang="en-GB" sz="1200">
                <a:solidFill>
                  <a:srgbClr val="555555"/>
                </a:solidFill>
              </a:rPr>
              <a:t>Helpdesk and diagnostic services</a:t>
            </a:r>
            <a:endParaRPr sz="1200">
              <a:solidFill>
                <a:srgbClr val="555555"/>
              </a:solidFill>
            </a:endParaRPr>
          </a:p>
          <a:p>
            <a:pPr indent="-304800" lvl="0" marL="876300" rtl="0" algn="l">
              <a:lnSpc>
                <a:spcPct val="115000"/>
              </a:lnSpc>
              <a:spcBef>
                <a:spcPts val="0"/>
              </a:spcBef>
              <a:spcAft>
                <a:spcPts val="0"/>
              </a:spcAft>
              <a:buClr>
                <a:srgbClr val="555555"/>
              </a:buClr>
              <a:buSzPts val="1200"/>
              <a:buChar char="●"/>
            </a:pPr>
            <a:r>
              <a:rPr lang="en-GB" sz="1200">
                <a:solidFill>
                  <a:srgbClr val="555555"/>
                </a:solidFill>
              </a:rPr>
              <a:t>Project implementation</a:t>
            </a:r>
            <a:endParaRPr sz="1200">
              <a:solidFill>
                <a:srgbClr val="555555"/>
              </a:solidFill>
            </a:endParaRPr>
          </a:p>
          <a:p>
            <a:pPr indent="-304800" lvl="0" marL="876300" rtl="0" algn="l">
              <a:lnSpc>
                <a:spcPct val="115000"/>
              </a:lnSpc>
              <a:spcBef>
                <a:spcPts val="0"/>
              </a:spcBef>
              <a:spcAft>
                <a:spcPts val="0"/>
              </a:spcAft>
              <a:buClr>
                <a:srgbClr val="555555"/>
              </a:buClr>
              <a:buSzPts val="1200"/>
              <a:buChar char="●"/>
            </a:pPr>
            <a:r>
              <a:rPr lang="en-GB" sz="1200">
                <a:solidFill>
                  <a:srgbClr val="555555"/>
                </a:solidFill>
              </a:rPr>
              <a:t>Liaison with vendors</a:t>
            </a:r>
            <a:endParaRPr sz="1200">
              <a:solidFill>
                <a:srgbClr val="555555"/>
              </a:solidFill>
            </a:endParaRPr>
          </a:p>
          <a:p>
            <a:pPr indent="-304800" lvl="0" marL="876300" rtl="0" algn="l">
              <a:lnSpc>
                <a:spcPct val="115000"/>
              </a:lnSpc>
              <a:spcBef>
                <a:spcPts val="0"/>
              </a:spcBef>
              <a:spcAft>
                <a:spcPts val="0"/>
              </a:spcAft>
              <a:buClr>
                <a:srgbClr val="555555"/>
              </a:buClr>
              <a:buSzPts val="1200"/>
              <a:buChar char="●"/>
            </a:pPr>
            <a:r>
              <a:rPr lang="en-GB" sz="1200">
                <a:solidFill>
                  <a:srgbClr val="555555"/>
                </a:solidFill>
              </a:rPr>
              <a:t>All other aspects of IT management and service delivery dependent on the inclusions in the service level agreement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2abf86a2a4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2abf86a2a4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Георги</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259f642779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259f642779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05384"/>
              </a:lnSpc>
              <a:spcBef>
                <a:spcPts val="3000"/>
              </a:spcBef>
              <a:spcAft>
                <a:spcPts val="80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259f642779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259f642779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Slack integration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hyperlink" Target="https://youtu.be/wlW5P_1FZW8"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youtu.be/qQ6EtrgvwQQ" TargetMode="External"/><Relationship Id="rId4" Type="http://schemas.openxmlformats.org/officeDocument/2006/relationships/image" Target="../media/image10.png"/><Relationship Id="rId5"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6.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2.png"/><Relationship Id="rId4" Type="http://schemas.openxmlformats.org/officeDocument/2006/relationships/image" Target="../media/image15.png"/><Relationship Id="rId9" Type="http://schemas.openxmlformats.org/officeDocument/2006/relationships/image" Target="../media/image18.png"/><Relationship Id="rId5" Type="http://schemas.openxmlformats.org/officeDocument/2006/relationships/image" Target="../media/image20.png"/><Relationship Id="rId6" Type="http://schemas.openxmlformats.org/officeDocument/2006/relationships/image" Target="../media/image24.png"/><Relationship Id="rId7" Type="http://schemas.openxmlformats.org/officeDocument/2006/relationships/image" Target="../media/image19.png"/><Relationship Id="rId8"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1.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3.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7.png"/><Relationship Id="rId4" Type="http://schemas.openxmlformats.org/officeDocument/2006/relationships/image" Target="../media/image1.png"/><Relationship Id="rId5"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1" Type="http://schemas.openxmlformats.org/officeDocument/2006/relationships/hyperlink" Target="https://docs.google.com/" TargetMode="External"/><Relationship Id="rId10" Type="http://schemas.openxmlformats.org/officeDocument/2006/relationships/hyperlink" Target="https://slack.com/" TargetMode="External"/><Relationship Id="rId13" Type="http://schemas.openxmlformats.org/officeDocument/2006/relationships/hyperlink" Target="https://quickbooks.intuit.com/global/" TargetMode="External"/><Relationship Id="rId12" Type="http://schemas.openxmlformats.org/officeDocument/2006/relationships/hyperlink" Target="https://www.zimbra.com/" TargetMode="External"/><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quickbooks.com/" TargetMode="External"/><Relationship Id="rId4" Type="http://schemas.openxmlformats.org/officeDocument/2006/relationships/hyperlink" Target="https://activecollab.com/" TargetMode="External"/><Relationship Id="rId9" Type="http://schemas.openxmlformats.org/officeDocument/2006/relationships/hyperlink" Target="https://www.skype.com/sv/" TargetMode="External"/><Relationship Id="rId15" Type="http://schemas.openxmlformats.org/officeDocument/2006/relationships/hyperlink" Target="https://www.bookstackapp.com/" TargetMode="External"/><Relationship Id="rId14" Type="http://schemas.openxmlformats.org/officeDocument/2006/relationships/hyperlink" Target="https://www.livechat.com/" TargetMode="External"/><Relationship Id="rId16" Type="http://schemas.openxmlformats.org/officeDocument/2006/relationships/hyperlink" Target="https://racktables.org/" TargetMode="External"/><Relationship Id="rId5" Type="http://schemas.openxmlformats.org/officeDocument/2006/relationships/hyperlink" Target="https://activecollab.com/" TargetMode="External"/><Relationship Id="rId6" Type="http://schemas.openxmlformats.org/officeDocument/2006/relationships/hyperlink" Target="https://calamari.io/" TargetMode="External"/><Relationship Id="rId7" Type="http://schemas.openxmlformats.org/officeDocument/2006/relationships/hyperlink" Target="https://hostbillapp.com/" TargetMode="External"/><Relationship Id="rId8" Type="http://schemas.openxmlformats.org/officeDocument/2006/relationships/hyperlink" Target="https://www.3cx.co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hyperlink" Target="https://youtu.be/LKPE5Z3HVYI" TargetMode="External"/><Relationship Id="rId5"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713375" y="1578101"/>
            <a:ext cx="8222100" cy="1215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t>Implementation of business information system in a company</a:t>
            </a:r>
            <a:endParaRPr/>
          </a:p>
        </p:txBody>
      </p:sp>
      <p:sp>
        <p:nvSpPr>
          <p:cNvPr id="86" name="Google Shape;86;p13"/>
          <p:cNvSpPr txBox="1"/>
          <p:nvPr>
            <p:ph idx="1" type="subTitle"/>
          </p:nvPr>
        </p:nvSpPr>
        <p:spPr>
          <a:xfrm>
            <a:off x="6704147" y="3856200"/>
            <a:ext cx="19344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GB"/>
              <a:t>Georgi, Gabi, Eli</a:t>
            </a:r>
            <a:endParaRPr/>
          </a:p>
        </p:txBody>
      </p:sp>
      <p:pic>
        <p:nvPicPr>
          <p:cNvPr id="87" name="Google Shape;87;p13"/>
          <p:cNvPicPr preferRelativeResize="0"/>
          <p:nvPr/>
        </p:nvPicPr>
        <p:blipFill>
          <a:blip r:embed="rId3">
            <a:alphaModFix/>
          </a:blip>
          <a:stretch>
            <a:fillRect/>
          </a:stretch>
        </p:blipFill>
        <p:spPr>
          <a:xfrm>
            <a:off x="367550" y="210500"/>
            <a:ext cx="2009775" cy="8886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2"/>
          <p:cNvSpPr txBox="1"/>
          <p:nvPr/>
        </p:nvSpPr>
        <p:spPr>
          <a:xfrm>
            <a:off x="250950" y="102725"/>
            <a:ext cx="8307600" cy="7080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700">
                <a:solidFill>
                  <a:srgbClr val="555555"/>
                </a:solidFill>
                <a:highlight>
                  <a:schemeClr val="lt1"/>
                </a:highlight>
                <a:latin typeface="Roboto"/>
                <a:ea typeface="Roboto"/>
                <a:cs typeface="Roboto"/>
                <a:sym typeface="Roboto"/>
              </a:rPr>
              <a:t>Hostakis </a:t>
            </a:r>
            <a:r>
              <a:rPr lang="en-GB" sz="1700">
                <a:solidFill>
                  <a:srgbClr val="555555"/>
                </a:solidFill>
                <a:highlight>
                  <a:schemeClr val="lt1"/>
                </a:highlight>
                <a:latin typeface="Roboto"/>
                <a:ea typeface="Roboto"/>
                <a:cs typeface="Roboto"/>
                <a:sym typeface="Roboto"/>
              </a:rPr>
              <a:t>uses </a:t>
            </a:r>
            <a:r>
              <a:rPr b="1" lang="en-GB" sz="1700">
                <a:solidFill>
                  <a:srgbClr val="555555"/>
                </a:solidFill>
                <a:highlight>
                  <a:schemeClr val="lt1"/>
                </a:highlight>
                <a:latin typeface="Roboto"/>
                <a:ea typeface="Roboto"/>
                <a:cs typeface="Roboto"/>
                <a:sym typeface="Roboto"/>
              </a:rPr>
              <a:t>3cx.com </a:t>
            </a:r>
            <a:r>
              <a:rPr lang="en-GB" sz="1700">
                <a:solidFill>
                  <a:srgbClr val="555555"/>
                </a:solidFill>
                <a:highlight>
                  <a:schemeClr val="lt1"/>
                </a:highlight>
                <a:latin typeface="Roboto"/>
                <a:ea typeface="Roboto"/>
                <a:cs typeface="Roboto"/>
                <a:sym typeface="Roboto"/>
              </a:rPr>
              <a:t>to cut telco costs, boost employee productivity, and enhance the customer experience with webinars.</a:t>
            </a:r>
            <a:endParaRPr sz="1700">
              <a:solidFill>
                <a:srgbClr val="555555"/>
              </a:solidFill>
              <a:highlight>
                <a:schemeClr val="lt1"/>
              </a:highlight>
              <a:latin typeface="Roboto"/>
              <a:ea typeface="Roboto"/>
              <a:cs typeface="Roboto"/>
              <a:sym typeface="Roboto"/>
            </a:endParaRPr>
          </a:p>
        </p:txBody>
      </p:sp>
      <p:sp>
        <p:nvSpPr>
          <p:cNvPr id="156" name="Google Shape;156;p22"/>
          <p:cNvSpPr txBox="1"/>
          <p:nvPr/>
        </p:nvSpPr>
        <p:spPr>
          <a:xfrm>
            <a:off x="564400" y="2144350"/>
            <a:ext cx="35496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rgbClr val="555555"/>
                </a:solidFill>
                <a:latin typeface="Roboto"/>
                <a:ea typeface="Roboto"/>
                <a:cs typeface="Roboto"/>
                <a:sym typeface="Roboto"/>
              </a:rPr>
              <a:t>Key f</a:t>
            </a:r>
            <a:r>
              <a:rPr b="1" lang="en-GB">
                <a:solidFill>
                  <a:srgbClr val="555555"/>
                </a:solidFill>
                <a:latin typeface="Roboto"/>
                <a:ea typeface="Roboto"/>
                <a:cs typeface="Roboto"/>
                <a:sym typeface="Roboto"/>
              </a:rPr>
              <a:t>eatures</a:t>
            </a:r>
            <a:r>
              <a:rPr b="1" lang="en-GB">
                <a:solidFill>
                  <a:srgbClr val="555555"/>
                </a:solidFill>
                <a:latin typeface="Roboto"/>
                <a:ea typeface="Roboto"/>
                <a:cs typeface="Roboto"/>
                <a:sym typeface="Roboto"/>
              </a:rPr>
              <a:t>-</a:t>
            </a:r>
            <a:r>
              <a:rPr lang="en-GB">
                <a:solidFill>
                  <a:srgbClr val="555555"/>
                </a:solidFill>
                <a:latin typeface="Roboto"/>
                <a:ea typeface="Roboto"/>
                <a:cs typeface="Roboto"/>
                <a:sym typeface="Roboto"/>
              </a:rPr>
              <a:t>call logging, call popups, call queuing, call recording, click-to call, Instant messaging, compatible with Android and iOs apps, Microsoft Outlook Integration, remote assistance, Screen sharing, Voicemail forward to inbox, Web video conferencing</a:t>
            </a:r>
            <a:endParaRPr>
              <a:solidFill>
                <a:srgbClr val="555555"/>
              </a:solidFill>
              <a:latin typeface="Roboto"/>
              <a:ea typeface="Roboto"/>
              <a:cs typeface="Roboto"/>
              <a:sym typeface="Roboto"/>
            </a:endParaRPr>
          </a:p>
        </p:txBody>
      </p:sp>
      <p:sp>
        <p:nvSpPr>
          <p:cNvPr id="157" name="Google Shape;157;p22"/>
          <p:cNvSpPr txBox="1"/>
          <p:nvPr/>
        </p:nvSpPr>
        <p:spPr>
          <a:xfrm>
            <a:off x="608425" y="3985675"/>
            <a:ext cx="3133800" cy="615600"/>
          </a:xfrm>
          <a:prstGeom prst="rect">
            <a:avLst/>
          </a:prstGeom>
          <a:solidFill>
            <a:srgbClr val="EAD1D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rgbClr val="555555"/>
                </a:solidFill>
                <a:latin typeface="Roboto"/>
                <a:ea typeface="Roboto"/>
                <a:cs typeface="Roboto"/>
                <a:sym typeface="Roboto"/>
              </a:rPr>
              <a:t>Alternatives: </a:t>
            </a:r>
            <a:r>
              <a:rPr lang="en-GB">
                <a:solidFill>
                  <a:srgbClr val="555555"/>
                </a:solidFill>
                <a:latin typeface="Roboto"/>
                <a:ea typeface="Roboto"/>
                <a:cs typeface="Roboto"/>
                <a:sym typeface="Roboto"/>
              </a:rPr>
              <a:t>Dialpad, RingCentral, Nextiva… </a:t>
            </a:r>
            <a:endParaRPr>
              <a:solidFill>
                <a:srgbClr val="555555"/>
              </a:solidFill>
              <a:latin typeface="Roboto"/>
              <a:ea typeface="Roboto"/>
              <a:cs typeface="Roboto"/>
              <a:sym typeface="Roboto"/>
            </a:endParaRPr>
          </a:p>
        </p:txBody>
      </p:sp>
      <p:pic>
        <p:nvPicPr>
          <p:cNvPr id="158" name="Google Shape;158;p22"/>
          <p:cNvPicPr preferRelativeResize="0"/>
          <p:nvPr/>
        </p:nvPicPr>
        <p:blipFill>
          <a:blip r:embed="rId3">
            <a:alphaModFix/>
          </a:blip>
          <a:stretch>
            <a:fillRect/>
          </a:stretch>
        </p:blipFill>
        <p:spPr>
          <a:xfrm>
            <a:off x="132163" y="3947650"/>
            <a:ext cx="476250" cy="476250"/>
          </a:xfrm>
          <a:prstGeom prst="rect">
            <a:avLst/>
          </a:prstGeom>
          <a:noFill/>
          <a:ln>
            <a:noFill/>
          </a:ln>
        </p:spPr>
      </p:pic>
      <p:pic>
        <p:nvPicPr>
          <p:cNvPr id="159" name="Google Shape;159;p22"/>
          <p:cNvPicPr preferRelativeResize="0"/>
          <p:nvPr/>
        </p:nvPicPr>
        <p:blipFill>
          <a:blip r:embed="rId4">
            <a:alphaModFix/>
          </a:blip>
          <a:stretch>
            <a:fillRect/>
          </a:stretch>
        </p:blipFill>
        <p:spPr>
          <a:xfrm>
            <a:off x="4114100" y="963125"/>
            <a:ext cx="4937201" cy="3379274"/>
          </a:xfrm>
          <a:prstGeom prst="rect">
            <a:avLst/>
          </a:prstGeom>
          <a:noFill/>
          <a:ln>
            <a:noFill/>
          </a:ln>
        </p:spPr>
      </p:pic>
      <p:sp>
        <p:nvSpPr>
          <p:cNvPr id="160" name="Google Shape;160;p22"/>
          <p:cNvSpPr txBox="1"/>
          <p:nvPr/>
        </p:nvSpPr>
        <p:spPr>
          <a:xfrm>
            <a:off x="564400" y="919975"/>
            <a:ext cx="36528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rgbClr val="555555"/>
                </a:solidFill>
                <a:highlight>
                  <a:srgbClr val="FFFFFF"/>
                </a:highlight>
                <a:latin typeface="Roboto"/>
                <a:ea typeface="Roboto"/>
                <a:cs typeface="Roboto"/>
                <a:sym typeface="Roboto"/>
              </a:rPr>
              <a:t>3CX</a:t>
            </a:r>
            <a:r>
              <a:rPr lang="en-GB">
                <a:solidFill>
                  <a:srgbClr val="555555"/>
                </a:solidFill>
                <a:highlight>
                  <a:srgbClr val="FFFFFF"/>
                </a:highlight>
                <a:latin typeface="Roboto"/>
                <a:ea typeface="Roboto"/>
                <a:cs typeface="Roboto"/>
                <a:sym typeface="Roboto"/>
              </a:rPr>
              <a:t> is a software-based PBX solution with a cloud-hosted option, offering users web conferencing, CRM integration, live chat, instant messaging, and native mobile apps.</a:t>
            </a:r>
            <a:endParaRPr>
              <a:solidFill>
                <a:srgbClr val="555555"/>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3"/>
          <p:cNvSpPr txBox="1"/>
          <p:nvPr/>
        </p:nvSpPr>
        <p:spPr>
          <a:xfrm>
            <a:off x="250950" y="102725"/>
            <a:ext cx="8307600" cy="7080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700">
                <a:solidFill>
                  <a:srgbClr val="555555"/>
                </a:solidFill>
                <a:highlight>
                  <a:schemeClr val="lt1"/>
                </a:highlight>
                <a:latin typeface="Roboto"/>
                <a:ea typeface="Roboto"/>
                <a:cs typeface="Roboto"/>
                <a:sym typeface="Roboto"/>
              </a:rPr>
              <a:t>Hostakis </a:t>
            </a:r>
            <a:r>
              <a:rPr lang="en-GB" sz="1700">
                <a:solidFill>
                  <a:srgbClr val="555555"/>
                </a:solidFill>
                <a:highlight>
                  <a:schemeClr val="lt1"/>
                </a:highlight>
                <a:latin typeface="Roboto"/>
                <a:ea typeface="Roboto"/>
                <a:cs typeface="Roboto"/>
                <a:sym typeface="Roboto"/>
              </a:rPr>
              <a:t>uses </a:t>
            </a:r>
            <a:r>
              <a:rPr b="1" lang="en-GB" sz="1700">
                <a:solidFill>
                  <a:srgbClr val="555555"/>
                </a:solidFill>
                <a:latin typeface="Roboto"/>
                <a:ea typeface="Roboto"/>
                <a:cs typeface="Roboto"/>
                <a:sym typeface="Roboto"/>
              </a:rPr>
              <a:t>Google Docs</a:t>
            </a:r>
            <a:r>
              <a:rPr lang="en-GB" sz="1700">
                <a:solidFill>
                  <a:srgbClr val="555555"/>
                </a:solidFill>
                <a:latin typeface="Roboto"/>
                <a:ea typeface="Roboto"/>
                <a:cs typeface="Roboto"/>
                <a:sym typeface="Roboto"/>
              </a:rPr>
              <a:t> to create and edit documents and work in a team, and especially for its easy accessibility from anywhere.</a:t>
            </a:r>
            <a:endParaRPr sz="1700">
              <a:solidFill>
                <a:srgbClr val="555555"/>
              </a:solidFill>
              <a:highlight>
                <a:schemeClr val="lt1"/>
              </a:highlight>
              <a:latin typeface="Roboto"/>
              <a:ea typeface="Roboto"/>
              <a:cs typeface="Roboto"/>
              <a:sym typeface="Roboto"/>
            </a:endParaRPr>
          </a:p>
        </p:txBody>
      </p:sp>
      <p:sp>
        <p:nvSpPr>
          <p:cNvPr id="166" name="Google Shape;166;p23"/>
          <p:cNvSpPr txBox="1"/>
          <p:nvPr/>
        </p:nvSpPr>
        <p:spPr>
          <a:xfrm>
            <a:off x="608425" y="3985675"/>
            <a:ext cx="3133800" cy="831300"/>
          </a:xfrm>
          <a:prstGeom prst="rect">
            <a:avLst/>
          </a:prstGeom>
          <a:solidFill>
            <a:srgbClr val="EAD1D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dk2"/>
                </a:solidFill>
                <a:latin typeface="Roboto"/>
                <a:ea typeface="Roboto"/>
                <a:cs typeface="Roboto"/>
                <a:sym typeface="Roboto"/>
              </a:rPr>
              <a:t>Alternatives: </a:t>
            </a:r>
            <a:r>
              <a:rPr lang="en-GB">
                <a:solidFill>
                  <a:schemeClr val="dk2"/>
                </a:solidFill>
                <a:latin typeface="Roboto"/>
                <a:ea typeface="Roboto"/>
                <a:cs typeface="Roboto"/>
                <a:sym typeface="Roboto"/>
              </a:rPr>
              <a:t>Office 365,</a:t>
            </a:r>
            <a:r>
              <a:rPr b="1" lang="en-GB">
                <a:solidFill>
                  <a:schemeClr val="dk2"/>
                </a:solidFill>
                <a:latin typeface="Roboto"/>
                <a:ea typeface="Roboto"/>
                <a:cs typeface="Roboto"/>
                <a:sym typeface="Roboto"/>
              </a:rPr>
              <a:t> </a:t>
            </a:r>
            <a:r>
              <a:rPr lang="en-GB">
                <a:solidFill>
                  <a:schemeClr val="dk2"/>
                </a:solidFill>
                <a:latin typeface="Roboto"/>
                <a:ea typeface="Roboto"/>
                <a:cs typeface="Roboto"/>
                <a:sym typeface="Roboto"/>
              </a:rPr>
              <a:t>HighQ, Huddle, Zoho Docs,  ONLYOFFICE docs, etc…</a:t>
            </a:r>
            <a:endParaRPr>
              <a:solidFill>
                <a:schemeClr val="dk2"/>
              </a:solidFill>
              <a:latin typeface="Roboto"/>
              <a:ea typeface="Roboto"/>
              <a:cs typeface="Roboto"/>
              <a:sym typeface="Roboto"/>
            </a:endParaRPr>
          </a:p>
        </p:txBody>
      </p:sp>
      <p:pic>
        <p:nvPicPr>
          <p:cNvPr id="167" name="Google Shape;167;p23"/>
          <p:cNvPicPr preferRelativeResize="0"/>
          <p:nvPr/>
        </p:nvPicPr>
        <p:blipFill>
          <a:blip r:embed="rId3">
            <a:alphaModFix/>
          </a:blip>
          <a:stretch>
            <a:fillRect/>
          </a:stretch>
        </p:blipFill>
        <p:spPr>
          <a:xfrm>
            <a:off x="132163" y="3947650"/>
            <a:ext cx="476250" cy="476250"/>
          </a:xfrm>
          <a:prstGeom prst="rect">
            <a:avLst/>
          </a:prstGeom>
          <a:noFill/>
          <a:ln>
            <a:noFill/>
          </a:ln>
        </p:spPr>
      </p:pic>
      <p:sp>
        <p:nvSpPr>
          <p:cNvPr id="168" name="Google Shape;168;p23"/>
          <p:cNvSpPr txBox="1"/>
          <p:nvPr/>
        </p:nvSpPr>
        <p:spPr>
          <a:xfrm>
            <a:off x="608425" y="1224775"/>
            <a:ext cx="3133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rgbClr val="555555"/>
                </a:solidFill>
                <a:highlight>
                  <a:srgbClr val="FFFFFF"/>
                </a:highlight>
                <a:latin typeface="Roboto"/>
                <a:ea typeface="Roboto"/>
                <a:cs typeface="Roboto"/>
                <a:sym typeface="Roboto"/>
              </a:rPr>
              <a:t>Google Docs</a:t>
            </a:r>
            <a:r>
              <a:rPr lang="en-GB">
                <a:solidFill>
                  <a:srgbClr val="555555"/>
                </a:solidFill>
                <a:highlight>
                  <a:srgbClr val="FFFFFF"/>
                </a:highlight>
                <a:latin typeface="Roboto"/>
                <a:ea typeface="Roboto"/>
                <a:cs typeface="Roboto"/>
                <a:sym typeface="Roboto"/>
              </a:rPr>
              <a:t> is a free online word processor software. </a:t>
            </a:r>
            <a:endParaRPr>
              <a:solidFill>
                <a:srgbClr val="555555"/>
              </a:solidFill>
              <a:latin typeface="Roboto"/>
              <a:ea typeface="Roboto"/>
              <a:cs typeface="Roboto"/>
              <a:sym typeface="Roboto"/>
            </a:endParaRPr>
          </a:p>
        </p:txBody>
      </p:sp>
      <p:pic>
        <p:nvPicPr>
          <p:cNvPr id="169" name="Google Shape;169;p23"/>
          <p:cNvPicPr preferRelativeResize="0"/>
          <p:nvPr/>
        </p:nvPicPr>
        <p:blipFill rotWithShape="1">
          <a:blip r:embed="rId4">
            <a:alphaModFix/>
          </a:blip>
          <a:srcRect b="8904" l="5704" r="5713" t="6771"/>
          <a:stretch/>
        </p:blipFill>
        <p:spPr>
          <a:xfrm>
            <a:off x="4217200" y="988837"/>
            <a:ext cx="4850699" cy="3225662"/>
          </a:xfrm>
          <a:prstGeom prst="rect">
            <a:avLst/>
          </a:prstGeom>
          <a:noFill/>
          <a:ln>
            <a:noFill/>
          </a:ln>
        </p:spPr>
      </p:pic>
      <p:sp>
        <p:nvSpPr>
          <p:cNvPr id="170" name="Google Shape;170;p23"/>
          <p:cNvSpPr txBox="1"/>
          <p:nvPr/>
        </p:nvSpPr>
        <p:spPr>
          <a:xfrm>
            <a:off x="608425" y="2050325"/>
            <a:ext cx="34068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rgbClr val="555555"/>
                </a:solidFill>
                <a:latin typeface="Roboto"/>
                <a:ea typeface="Roboto"/>
                <a:cs typeface="Roboto"/>
                <a:sym typeface="Roboto"/>
              </a:rPr>
              <a:t>Key features</a:t>
            </a:r>
            <a:r>
              <a:rPr lang="en-GB">
                <a:solidFill>
                  <a:srgbClr val="555555"/>
                </a:solidFill>
                <a:latin typeface="Roboto"/>
                <a:ea typeface="Roboto"/>
                <a:cs typeface="Roboto"/>
                <a:sym typeface="Roboto"/>
              </a:rPr>
              <a:t>: activity tracking, collaboration tools, document generation, file sharing, real time updates, secure data storage, chat/messaging, data import/export, search/filter, team chat, project management, etc…</a:t>
            </a:r>
            <a:endParaRPr>
              <a:solidFill>
                <a:srgbClr val="555555"/>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4"/>
          <p:cNvSpPr txBox="1"/>
          <p:nvPr/>
        </p:nvSpPr>
        <p:spPr>
          <a:xfrm>
            <a:off x="250950" y="26525"/>
            <a:ext cx="8307600" cy="9696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700">
                <a:solidFill>
                  <a:srgbClr val="555555"/>
                </a:solidFill>
                <a:highlight>
                  <a:schemeClr val="lt1"/>
                </a:highlight>
                <a:latin typeface="Roboto"/>
                <a:ea typeface="Roboto"/>
                <a:cs typeface="Roboto"/>
                <a:sym typeface="Roboto"/>
              </a:rPr>
              <a:t>Hostakis </a:t>
            </a:r>
            <a:r>
              <a:rPr lang="en-GB" sz="1700">
                <a:solidFill>
                  <a:srgbClr val="555555"/>
                </a:solidFill>
                <a:highlight>
                  <a:schemeClr val="lt1"/>
                </a:highlight>
                <a:latin typeface="Roboto"/>
                <a:ea typeface="Roboto"/>
                <a:cs typeface="Roboto"/>
                <a:sym typeface="Roboto"/>
              </a:rPr>
              <a:t>uses </a:t>
            </a:r>
            <a:r>
              <a:rPr b="1" lang="en-GB" sz="1700">
                <a:solidFill>
                  <a:srgbClr val="555555"/>
                </a:solidFill>
                <a:latin typeface="Roboto"/>
                <a:ea typeface="Roboto"/>
                <a:cs typeface="Roboto"/>
                <a:sym typeface="Roboto"/>
              </a:rPr>
              <a:t>RackTables</a:t>
            </a:r>
            <a:r>
              <a:rPr lang="en-GB" sz="1700">
                <a:solidFill>
                  <a:srgbClr val="555555"/>
                </a:solidFill>
                <a:latin typeface="Roboto"/>
                <a:ea typeface="Roboto"/>
                <a:cs typeface="Roboto"/>
                <a:sym typeface="Roboto"/>
              </a:rPr>
              <a:t> instead of rack space worksheets, to manage racks in different locations, the objects mounted in racks, for tracking the virtual infrastructure and for the inventory in data centers</a:t>
            </a:r>
            <a:endParaRPr sz="1700">
              <a:solidFill>
                <a:srgbClr val="555555"/>
              </a:solidFill>
              <a:highlight>
                <a:schemeClr val="lt1"/>
              </a:highlight>
              <a:latin typeface="Roboto"/>
              <a:ea typeface="Roboto"/>
              <a:cs typeface="Roboto"/>
              <a:sym typeface="Roboto"/>
            </a:endParaRPr>
          </a:p>
        </p:txBody>
      </p:sp>
      <p:sp>
        <p:nvSpPr>
          <p:cNvPr id="176" name="Google Shape;176;p24"/>
          <p:cNvSpPr txBox="1"/>
          <p:nvPr/>
        </p:nvSpPr>
        <p:spPr>
          <a:xfrm>
            <a:off x="608425" y="4214275"/>
            <a:ext cx="3133800" cy="615600"/>
          </a:xfrm>
          <a:prstGeom prst="rect">
            <a:avLst/>
          </a:prstGeom>
          <a:solidFill>
            <a:srgbClr val="EAD1D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dk2"/>
                </a:solidFill>
                <a:latin typeface="Roboto"/>
                <a:ea typeface="Roboto"/>
                <a:cs typeface="Roboto"/>
                <a:sym typeface="Roboto"/>
              </a:rPr>
              <a:t>Alternatives:</a:t>
            </a:r>
            <a:r>
              <a:rPr lang="en-GB">
                <a:solidFill>
                  <a:schemeClr val="dk2"/>
                </a:solidFill>
                <a:latin typeface="Roboto"/>
                <a:ea typeface="Roboto"/>
                <a:cs typeface="Roboto"/>
                <a:sym typeface="Roboto"/>
              </a:rPr>
              <a:t> NetBox</a:t>
            </a:r>
            <a:r>
              <a:rPr b="1" lang="en-GB">
                <a:solidFill>
                  <a:schemeClr val="dk2"/>
                </a:solidFill>
                <a:latin typeface="Roboto"/>
                <a:ea typeface="Roboto"/>
                <a:cs typeface="Roboto"/>
                <a:sym typeface="Roboto"/>
              </a:rPr>
              <a:t>, </a:t>
            </a:r>
            <a:r>
              <a:rPr lang="en-GB">
                <a:solidFill>
                  <a:schemeClr val="dk2"/>
                </a:solidFill>
                <a:latin typeface="Roboto"/>
                <a:ea typeface="Roboto"/>
                <a:cs typeface="Roboto"/>
                <a:sym typeface="Roboto"/>
              </a:rPr>
              <a:t>GLPI, Ralph, i-doit, CMDBuild</a:t>
            </a:r>
            <a:endParaRPr>
              <a:solidFill>
                <a:schemeClr val="dk2"/>
              </a:solidFill>
              <a:latin typeface="Roboto"/>
              <a:ea typeface="Roboto"/>
              <a:cs typeface="Roboto"/>
              <a:sym typeface="Roboto"/>
            </a:endParaRPr>
          </a:p>
        </p:txBody>
      </p:sp>
      <p:pic>
        <p:nvPicPr>
          <p:cNvPr id="177" name="Google Shape;177;p24"/>
          <p:cNvPicPr preferRelativeResize="0"/>
          <p:nvPr/>
        </p:nvPicPr>
        <p:blipFill>
          <a:blip r:embed="rId3">
            <a:alphaModFix/>
          </a:blip>
          <a:stretch>
            <a:fillRect/>
          </a:stretch>
        </p:blipFill>
        <p:spPr>
          <a:xfrm>
            <a:off x="132163" y="4252450"/>
            <a:ext cx="476250" cy="476250"/>
          </a:xfrm>
          <a:prstGeom prst="rect">
            <a:avLst/>
          </a:prstGeom>
          <a:noFill/>
          <a:ln>
            <a:noFill/>
          </a:ln>
        </p:spPr>
      </p:pic>
      <p:sp>
        <p:nvSpPr>
          <p:cNvPr id="178" name="Google Shape;178;p24"/>
          <p:cNvSpPr txBox="1"/>
          <p:nvPr/>
        </p:nvSpPr>
        <p:spPr>
          <a:xfrm>
            <a:off x="470025" y="996175"/>
            <a:ext cx="34917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rgbClr val="666666"/>
                </a:solidFill>
                <a:highlight>
                  <a:srgbClr val="FFFFFF"/>
                </a:highlight>
                <a:latin typeface="Roboto"/>
                <a:ea typeface="Roboto"/>
                <a:cs typeface="Roboto"/>
                <a:sym typeface="Roboto"/>
              </a:rPr>
              <a:t>RackTables is </a:t>
            </a:r>
            <a:r>
              <a:rPr lang="en-GB">
                <a:solidFill>
                  <a:srgbClr val="666666"/>
                </a:solidFill>
                <a:highlight>
                  <a:srgbClr val="FFFFFF"/>
                </a:highlight>
                <a:latin typeface="Roboto"/>
                <a:ea typeface="Roboto"/>
                <a:cs typeface="Roboto"/>
                <a:sym typeface="Roboto"/>
              </a:rPr>
              <a:t> is a free </a:t>
            </a:r>
            <a:r>
              <a:rPr lang="en-GB">
                <a:solidFill>
                  <a:srgbClr val="666666"/>
                </a:solidFill>
                <a:latin typeface="Roboto"/>
                <a:ea typeface="Roboto"/>
                <a:cs typeface="Roboto"/>
                <a:sym typeface="Roboto"/>
              </a:rPr>
              <a:t> robust solution for datacenter and server room asset management. It helps document hardware assets, network addresses, space in racks, networks configuration, etc..</a:t>
            </a:r>
            <a:endParaRPr>
              <a:solidFill>
                <a:srgbClr val="666666"/>
              </a:solidFill>
              <a:latin typeface="Roboto"/>
              <a:ea typeface="Roboto"/>
              <a:cs typeface="Roboto"/>
              <a:sym typeface="Roboto"/>
            </a:endParaRPr>
          </a:p>
        </p:txBody>
      </p:sp>
      <p:sp>
        <p:nvSpPr>
          <p:cNvPr id="179" name="Google Shape;179;p24"/>
          <p:cNvSpPr txBox="1"/>
          <p:nvPr/>
        </p:nvSpPr>
        <p:spPr>
          <a:xfrm>
            <a:off x="470025" y="2396875"/>
            <a:ext cx="36798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rgbClr val="4A4A4A"/>
                </a:solidFill>
                <a:latin typeface="Roboto"/>
                <a:ea typeface="Roboto"/>
                <a:cs typeface="Roboto"/>
                <a:sym typeface="Roboto"/>
              </a:rPr>
              <a:t>Key features</a:t>
            </a:r>
            <a:r>
              <a:rPr lang="en-GB">
                <a:solidFill>
                  <a:srgbClr val="4A4A4A"/>
                </a:solidFill>
                <a:latin typeface="Roboto"/>
                <a:ea typeface="Roboto"/>
                <a:cs typeface="Roboto"/>
                <a:sym typeface="Roboto"/>
              </a:rPr>
              <a:t>: list all your devices, list all racks, mount the </a:t>
            </a:r>
            <a:r>
              <a:rPr lang="en-GB">
                <a:solidFill>
                  <a:srgbClr val="4A4A4A"/>
                </a:solidFill>
                <a:latin typeface="Roboto"/>
                <a:ea typeface="Roboto"/>
                <a:cs typeface="Roboto"/>
                <a:sym typeface="Roboto"/>
              </a:rPr>
              <a:t>devices</a:t>
            </a:r>
            <a:r>
              <a:rPr lang="en-GB">
                <a:solidFill>
                  <a:srgbClr val="4A4A4A"/>
                </a:solidFill>
                <a:latin typeface="Roboto"/>
                <a:ea typeface="Roboto"/>
                <a:cs typeface="Roboto"/>
                <a:sym typeface="Roboto"/>
              </a:rPr>
              <a:t> into racks, m</a:t>
            </a:r>
            <a:r>
              <a:rPr lang="en-GB">
                <a:solidFill>
                  <a:srgbClr val="4A4A4A"/>
                </a:solidFill>
                <a:highlight>
                  <a:srgbClr val="FFFFFF"/>
                </a:highlight>
                <a:latin typeface="Roboto"/>
                <a:ea typeface="Roboto"/>
                <a:cs typeface="Roboto"/>
                <a:sym typeface="Roboto"/>
              </a:rPr>
              <a:t>aintain physical parts of the devices and links between them, manage IP addresses, assign them to the devices and group them into networks, document your NAT rules, full support of Unicode for user’s data, etc…</a:t>
            </a:r>
            <a:endParaRPr>
              <a:solidFill>
                <a:srgbClr val="4A4A4A"/>
              </a:solidFill>
              <a:latin typeface="Roboto"/>
              <a:ea typeface="Roboto"/>
              <a:cs typeface="Roboto"/>
              <a:sym typeface="Roboto"/>
            </a:endParaRPr>
          </a:p>
        </p:txBody>
      </p:sp>
      <p:pic>
        <p:nvPicPr>
          <p:cNvPr id="180" name="Google Shape;180;p24"/>
          <p:cNvPicPr preferRelativeResize="0"/>
          <p:nvPr/>
        </p:nvPicPr>
        <p:blipFill>
          <a:blip r:embed="rId4">
            <a:alphaModFix/>
          </a:blip>
          <a:stretch>
            <a:fillRect/>
          </a:stretch>
        </p:blipFill>
        <p:spPr>
          <a:xfrm>
            <a:off x="4221250" y="1071600"/>
            <a:ext cx="4713749" cy="3762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5"/>
          <p:cNvSpPr txBox="1"/>
          <p:nvPr/>
        </p:nvSpPr>
        <p:spPr>
          <a:xfrm>
            <a:off x="250950" y="178925"/>
            <a:ext cx="8814000" cy="9696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700">
                <a:solidFill>
                  <a:srgbClr val="555555"/>
                </a:solidFill>
                <a:highlight>
                  <a:schemeClr val="lt1"/>
                </a:highlight>
                <a:latin typeface="Roboto"/>
                <a:ea typeface="Roboto"/>
                <a:cs typeface="Roboto"/>
                <a:sym typeface="Roboto"/>
              </a:rPr>
              <a:t>Hostakis </a:t>
            </a:r>
            <a:r>
              <a:rPr lang="en-GB" sz="1700">
                <a:solidFill>
                  <a:srgbClr val="555555"/>
                </a:solidFill>
                <a:highlight>
                  <a:schemeClr val="lt1"/>
                </a:highlight>
                <a:latin typeface="Roboto"/>
                <a:ea typeface="Roboto"/>
                <a:cs typeface="Roboto"/>
                <a:sym typeface="Roboto"/>
              </a:rPr>
              <a:t>uses </a:t>
            </a:r>
            <a:r>
              <a:rPr b="1" lang="en-GB" sz="1700">
                <a:solidFill>
                  <a:srgbClr val="555555"/>
                </a:solidFill>
                <a:latin typeface="Roboto"/>
                <a:ea typeface="Roboto"/>
                <a:cs typeface="Roboto"/>
                <a:sym typeface="Roboto"/>
              </a:rPr>
              <a:t>BookStack </a:t>
            </a:r>
            <a:r>
              <a:rPr lang="en-GB" sz="1700">
                <a:solidFill>
                  <a:srgbClr val="555555"/>
                </a:solidFill>
                <a:latin typeface="Roboto"/>
                <a:ea typeface="Roboto"/>
                <a:cs typeface="Roboto"/>
                <a:sym typeface="Roboto"/>
              </a:rPr>
              <a:t>to simplify the process of organizing and managing the work by breaking it down  into 3 main groups: books, chapters and pages that gives an organized overview of all the documentation. </a:t>
            </a:r>
            <a:endParaRPr sz="1700">
              <a:solidFill>
                <a:srgbClr val="555555"/>
              </a:solidFill>
              <a:highlight>
                <a:schemeClr val="lt1"/>
              </a:highlight>
              <a:latin typeface="Roboto"/>
              <a:ea typeface="Roboto"/>
              <a:cs typeface="Roboto"/>
              <a:sym typeface="Roboto"/>
            </a:endParaRPr>
          </a:p>
        </p:txBody>
      </p:sp>
      <p:sp>
        <p:nvSpPr>
          <p:cNvPr id="186" name="Google Shape;186;p25"/>
          <p:cNvSpPr txBox="1"/>
          <p:nvPr/>
        </p:nvSpPr>
        <p:spPr>
          <a:xfrm>
            <a:off x="608425" y="3985675"/>
            <a:ext cx="3133800" cy="615600"/>
          </a:xfrm>
          <a:prstGeom prst="rect">
            <a:avLst/>
          </a:prstGeom>
          <a:solidFill>
            <a:srgbClr val="EAD1D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dk2"/>
                </a:solidFill>
                <a:latin typeface="Roboto"/>
                <a:ea typeface="Roboto"/>
                <a:cs typeface="Roboto"/>
                <a:sym typeface="Roboto"/>
              </a:rPr>
              <a:t>Alternatives: </a:t>
            </a:r>
            <a:r>
              <a:rPr lang="en-GB">
                <a:solidFill>
                  <a:schemeClr val="dk2"/>
                </a:solidFill>
                <a:latin typeface="Roboto"/>
                <a:ea typeface="Roboto"/>
                <a:cs typeface="Roboto"/>
                <a:sym typeface="Roboto"/>
              </a:rPr>
              <a:t>TiddlyWiki, DokuWiki, Wiki.js, Confluence</a:t>
            </a:r>
            <a:endParaRPr>
              <a:solidFill>
                <a:schemeClr val="dk2"/>
              </a:solidFill>
              <a:latin typeface="Roboto"/>
              <a:ea typeface="Roboto"/>
              <a:cs typeface="Roboto"/>
              <a:sym typeface="Roboto"/>
            </a:endParaRPr>
          </a:p>
        </p:txBody>
      </p:sp>
      <p:pic>
        <p:nvPicPr>
          <p:cNvPr id="187" name="Google Shape;187;p25"/>
          <p:cNvPicPr preferRelativeResize="0"/>
          <p:nvPr/>
        </p:nvPicPr>
        <p:blipFill>
          <a:blip r:embed="rId3">
            <a:alphaModFix/>
          </a:blip>
          <a:stretch>
            <a:fillRect/>
          </a:stretch>
        </p:blipFill>
        <p:spPr>
          <a:xfrm>
            <a:off x="132163" y="3947650"/>
            <a:ext cx="476250" cy="476250"/>
          </a:xfrm>
          <a:prstGeom prst="rect">
            <a:avLst/>
          </a:prstGeom>
          <a:noFill/>
          <a:ln>
            <a:noFill/>
          </a:ln>
        </p:spPr>
      </p:pic>
      <p:sp>
        <p:nvSpPr>
          <p:cNvPr id="188" name="Google Shape;188;p25"/>
          <p:cNvSpPr txBox="1"/>
          <p:nvPr/>
        </p:nvSpPr>
        <p:spPr>
          <a:xfrm>
            <a:off x="608425" y="1224775"/>
            <a:ext cx="3460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rgbClr val="555555"/>
                </a:solidFill>
                <a:highlight>
                  <a:srgbClr val="FFFFFF"/>
                </a:highlight>
                <a:latin typeface="Roboto"/>
                <a:ea typeface="Roboto"/>
                <a:cs typeface="Roboto"/>
                <a:sym typeface="Roboto"/>
              </a:rPr>
              <a:t>BookStack </a:t>
            </a:r>
            <a:r>
              <a:rPr lang="en-GB">
                <a:solidFill>
                  <a:srgbClr val="555555"/>
                </a:solidFill>
                <a:highlight>
                  <a:srgbClr val="FFFFFF"/>
                </a:highlight>
                <a:latin typeface="Roboto"/>
                <a:ea typeface="Roboto"/>
                <a:cs typeface="Roboto"/>
                <a:sym typeface="Roboto"/>
              </a:rPr>
              <a:t> is a free open source wiki </a:t>
            </a:r>
            <a:endParaRPr>
              <a:solidFill>
                <a:srgbClr val="555555"/>
              </a:solidFill>
              <a:highlight>
                <a:srgbClr val="FFFFFF"/>
              </a:highlight>
              <a:latin typeface="Roboto"/>
              <a:ea typeface="Roboto"/>
              <a:cs typeface="Roboto"/>
              <a:sym typeface="Roboto"/>
            </a:endParaRPr>
          </a:p>
          <a:p>
            <a:pPr indent="0" lvl="0" marL="0" rtl="0" algn="l">
              <a:spcBef>
                <a:spcPts val="0"/>
              </a:spcBef>
              <a:spcAft>
                <a:spcPts val="0"/>
              </a:spcAft>
              <a:buNone/>
            </a:pPr>
            <a:r>
              <a:rPr lang="en-GB">
                <a:solidFill>
                  <a:srgbClr val="555555"/>
                </a:solidFill>
                <a:highlight>
                  <a:srgbClr val="FFFFFF"/>
                </a:highlight>
                <a:latin typeface="Roboto"/>
                <a:ea typeface="Roboto"/>
                <a:cs typeface="Roboto"/>
                <a:sym typeface="Roboto"/>
              </a:rPr>
              <a:t>software, self-hosted, easy-to-use, for organizing and storing information </a:t>
            </a:r>
            <a:endParaRPr>
              <a:solidFill>
                <a:srgbClr val="555555"/>
              </a:solidFill>
              <a:highlight>
                <a:srgbClr val="FFFFFF"/>
              </a:highlight>
              <a:latin typeface="Roboto"/>
              <a:ea typeface="Roboto"/>
              <a:cs typeface="Roboto"/>
              <a:sym typeface="Roboto"/>
            </a:endParaRPr>
          </a:p>
        </p:txBody>
      </p:sp>
      <p:sp>
        <p:nvSpPr>
          <p:cNvPr id="189" name="Google Shape;189;p25"/>
          <p:cNvSpPr txBox="1"/>
          <p:nvPr/>
        </p:nvSpPr>
        <p:spPr>
          <a:xfrm>
            <a:off x="608425" y="2278925"/>
            <a:ext cx="34068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rgbClr val="555555"/>
                </a:solidFill>
                <a:latin typeface="Roboto"/>
                <a:ea typeface="Roboto"/>
                <a:cs typeface="Roboto"/>
                <a:sym typeface="Roboto"/>
              </a:rPr>
              <a:t>Key features</a:t>
            </a:r>
            <a:r>
              <a:rPr lang="en-GB">
                <a:solidFill>
                  <a:srgbClr val="555555"/>
                </a:solidFill>
                <a:latin typeface="Roboto"/>
                <a:ea typeface="Roboto"/>
                <a:cs typeface="Roboto"/>
                <a:sym typeface="Roboto"/>
              </a:rPr>
              <a:t>: API, Commenting/Notes, Cataloging/ Categorization, Drag&amp;Drop, Single Sign on, Full Text Search, SSL security, Categorization/Grouping, Active directory integration, etc…</a:t>
            </a:r>
            <a:endParaRPr>
              <a:solidFill>
                <a:srgbClr val="555555"/>
              </a:solidFill>
              <a:latin typeface="Roboto"/>
              <a:ea typeface="Roboto"/>
              <a:cs typeface="Roboto"/>
              <a:sym typeface="Roboto"/>
            </a:endParaRPr>
          </a:p>
        </p:txBody>
      </p:sp>
      <p:pic>
        <p:nvPicPr>
          <p:cNvPr id="190" name="Google Shape;190;p25"/>
          <p:cNvPicPr preferRelativeResize="0"/>
          <p:nvPr/>
        </p:nvPicPr>
        <p:blipFill>
          <a:blip r:embed="rId4">
            <a:alphaModFix/>
          </a:blip>
          <a:stretch>
            <a:fillRect/>
          </a:stretch>
        </p:blipFill>
        <p:spPr>
          <a:xfrm>
            <a:off x="4154500" y="1366938"/>
            <a:ext cx="4769975" cy="308608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6"/>
          <p:cNvSpPr txBox="1"/>
          <p:nvPr/>
        </p:nvSpPr>
        <p:spPr>
          <a:xfrm>
            <a:off x="295450" y="255125"/>
            <a:ext cx="8568000" cy="7080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700">
                <a:solidFill>
                  <a:srgbClr val="555555"/>
                </a:solidFill>
                <a:highlight>
                  <a:schemeClr val="lt1"/>
                </a:highlight>
                <a:latin typeface="Roboto"/>
                <a:ea typeface="Roboto"/>
                <a:cs typeface="Roboto"/>
                <a:sym typeface="Roboto"/>
              </a:rPr>
              <a:t> Hostakis </a:t>
            </a:r>
            <a:r>
              <a:rPr lang="en-GB" sz="1700">
                <a:solidFill>
                  <a:srgbClr val="555555"/>
                </a:solidFill>
                <a:highlight>
                  <a:schemeClr val="lt1"/>
                </a:highlight>
                <a:latin typeface="Roboto"/>
                <a:ea typeface="Roboto"/>
                <a:cs typeface="Roboto"/>
                <a:sym typeface="Roboto"/>
              </a:rPr>
              <a:t>uses </a:t>
            </a:r>
            <a:r>
              <a:rPr b="1" lang="en-GB" sz="1700">
                <a:solidFill>
                  <a:srgbClr val="555555"/>
                </a:solidFill>
                <a:highlight>
                  <a:schemeClr val="lt1"/>
                </a:highlight>
                <a:latin typeface="Roboto"/>
                <a:ea typeface="Roboto"/>
                <a:cs typeface="Roboto"/>
                <a:sym typeface="Roboto"/>
              </a:rPr>
              <a:t>QuickBooks software</a:t>
            </a:r>
            <a:r>
              <a:rPr b="1" lang="en-GB" sz="1700">
                <a:solidFill>
                  <a:srgbClr val="555555"/>
                </a:solidFill>
                <a:highlight>
                  <a:schemeClr val="lt1"/>
                </a:highlight>
                <a:latin typeface="Roboto"/>
                <a:ea typeface="Roboto"/>
                <a:cs typeface="Roboto"/>
                <a:sym typeface="Roboto"/>
              </a:rPr>
              <a:t>  </a:t>
            </a:r>
            <a:r>
              <a:rPr lang="en-GB" sz="1700">
                <a:solidFill>
                  <a:srgbClr val="555555"/>
                </a:solidFill>
                <a:highlight>
                  <a:schemeClr val="lt1"/>
                </a:highlight>
                <a:latin typeface="Roboto"/>
                <a:ea typeface="Roboto"/>
                <a:cs typeface="Roboto"/>
                <a:sym typeface="Roboto"/>
              </a:rPr>
              <a:t>to track and organize the financial information within the company.</a:t>
            </a:r>
            <a:endParaRPr sz="1700">
              <a:solidFill>
                <a:srgbClr val="555555"/>
              </a:solidFill>
              <a:highlight>
                <a:schemeClr val="lt1"/>
              </a:highlight>
              <a:latin typeface="Roboto"/>
              <a:ea typeface="Roboto"/>
              <a:cs typeface="Roboto"/>
              <a:sym typeface="Roboto"/>
            </a:endParaRPr>
          </a:p>
        </p:txBody>
      </p:sp>
      <p:pic>
        <p:nvPicPr>
          <p:cNvPr id="196" name="Google Shape;196;p26"/>
          <p:cNvPicPr preferRelativeResize="0"/>
          <p:nvPr/>
        </p:nvPicPr>
        <p:blipFill>
          <a:blip r:embed="rId3">
            <a:alphaModFix/>
          </a:blip>
          <a:stretch>
            <a:fillRect/>
          </a:stretch>
        </p:blipFill>
        <p:spPr>
          <a:xfrm>
            <a:off x="4167950" y="994004"/>
            <a:ext cx="4834201" cy="3285621"/>
          </a:xfrm>
          <a:prstGeom prst="rect">
            <a:avLst/>
          </a:prstGeom>
          <a:noFill/>
          <a:ln>
            <a:noFill/>
          </a:ln>
        </p:spPr>
      </p:pic>
      <p:sp>
        <p:nvSpPr>
          <p:cNvPr id="197" name="Google Shape;197;p26"/>
          <p:cNvSpPr txBox="1"/>
          <p:nvPr/>
        </p:nvSpPr>
        <p:spPr>
          <a:xfrm>
            <a:off x="801400" y="3961400"/>
            <a:ext cx="2838000" cy="831300"/>
          </a:xfrm>
          <a:prstGeom prst="rect">
            <a:avLst/>
          </a:prstGeom>
          <a:solidFill>
            <a:srgbClr val="EAD1D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dk2"/>
                </a:solidFill>
                <a:latin typeface="Roboto"/>
                <a:ea typeface="Roboto"/>
                <a:cs typeface="Roboto"/>
                <a:sym typeface="Roboto"/>
              </a:rPr>
              <a:t>Alternatives: </a:t>
            </a:r>
            <a:r>
              <a:rPr lang="en-GB">
                <a:solidFill>
                  <a:schemeClr val="dk2"/>
                </a:solidFill>
                <a:latin typeface="Roboto"/>
                <a:ea typeface="Roboto"/>
                <a:cs typeface="Roboto"/>
                <a:sym typeface="Roboto"/>
              </a:rPr>
              <a:t>Xero, Sage, Zoho Books, Wave Accounting(free), FreshBooks(for self-employed).</a:t>
            </a:r>
            <a:endParaRPr>
              <a:solidFill>
                <a:schemeClr val="dk2"/>
              </a:solidFill>
              <a:latin typeface="Roboto"/>
              <a:ea typeface="Roboto"/>
              <a:cs typeface="Roboto"/>
              <a:sym typeface="Roboto"/>
            </a:endParaRPr>
          </a:p>
        </p:txBody>
      </p:sp>
      <p:pic>
        <p:nvPicPr>
          <p:cNvPr id="198" name="Google Shape;198;p26"/>
          <p:cNvPicPr preferRelativeResize="0"/>
          <p:nvPr/>
        </p:nvPicPr>
        <p:blipFill>
          <a:blip r:embed="rId4">
            <a:alphaModFix/>
          </a:blip>
          <a:stretch>
            <a:fillRect/>
          </a:stretch>
        </p:blipFill>
        <p:spPr>
          <a:xfrm>
            <a:off x="369163" y="3961400"/>
            <a:ext cx="476250" cy="476250"/>
          </a:xfrm>
          <a:prstGeom prst="rect">
            <a:avLst/>
          </a:prstGeom>
          <a:noFill/>
          <a:ln>
            <a:noFill/>
          </a:ln>
        </p:spPr>
      </p:pic>
      <p:sp>
        <p:nvSpPr>
          <p:cNvPr id="199" name="Google Shape;199;p26"/>
          <p:cNvSpPr txBox="1"/>
          <p:nvPr/>
        </p:nvSpPr>
        <p:spPr>
          <a:xfrm>
            <a:off x="4244150" y="4373900"/>
            <a:ext cx="283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u="sng">
                <a:solidFill>
                  <a:schemeClr val="hlink"/>
                </a:solidFill>
                <a:hlinkClick r:id="rId5"/>
              </a:rPr>
              <a:t>https://youtu.be/wlW5P_1FZW8</a:t>
            </a:r>
            <a:r>
              <a:rPr lang="en-GB"/>
              <a:t> </a:t>
            </a:r>
            <a:endParaRPr/>
          </a:p>
        </p:txBody>
      </p:sp>
      <p:sp>
        <p:nvSpPr>
          <p:cNvPr id="200" name="Google Shape;200;p26"/>
          <p:cNvSpPr txBox="1"/>
          <p:nvPr/>
        </p:nvSpPr>
        <p:spPr>
          <a:xfrm>
            <a:off x="792350" y="2284500"/>
            <a:ext cx="33393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rgbClr val="555555"/>
                </a:solidFill>
                <a:latin typeface="Roboto"/>
                <a:ea typeface="Roboto"/>
                <a:cs typeface="Roboto"/>
                <a:sym typeface="Roboto"/>
              </a:rPr>
              <a:t>Key features- </a:t>
            </a:r>
            <a:r>
              <a:rPr lang="en-GB">
                <a:solidFill>
                  <a:srgbClr val="555555"/>
                </a:solidFill>
                <a:latin typeface="Roboto"/>
                <a:ea typeface="Roboto"/>
                <a:cs typeface="Roboto"/>
                <a:sym typeface="Roboto"/>
              </a:rPr>
              <a:t>automated payment reminders, receipt management, track invoice history, alternative vendor reports, landed costs, inventory management, VAT management, invoicing, tracking sales and customers, etc..</a:t>
            </a:r>
            <a:endParaRPr>
              <a:solidFill>
                <a:srgbClr val="555555"/>
              </a:solidFill>
              <a:latin typeface="Roboto"/>
              <a:ea typeface="Roboto"/>
              <a:cs typeface="Roboto"/>
              <a:sym typeface="Roboto"/>
            </a:endParaRPr>
          </a:p>
        </p:txBody>
      </p:sp>
      <p:sp>
        <p:nvSpPr>
          <p:cNvPr id="201" name="Google Shape;201;p26"/>
          <p:cNvSpPr txBox="1"/>
          <p:nvPr/>
        </p:nvSpPr>
        <p:spPr>
          <a:xfrm>
            <a:off x="765500" y="916625"/>
            <a:ext cx="3366000" cy="14775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rgbClr val="555555"/>
                </a:solidFill>
                <a:highlight>
                  <a:schemeClr val="lt1"/>
                </a:highlight>
                <a:latin typeface="Roboto"/>
                <a:ea typeface="Roboto"/>
                <a:cs typeface="Roboto"/>
                <a:sym typeface="Roboto"/>
              </a:rPr>
              <a:t>QuickBooks </a:t>
            </a:r>
            <a:r>
              <a:rPr lang="en-GB">
                <a:solidFill>
                  <a:srgbClr val="555555"/>
                </a:solidFill>
                <a:highlight>
                  <a:schemeClr val="lt1"/>
                </a:highlight>
                <a:latin typeface="Roboto"/>
                <a:ea typeface="Roboto"/>
                <a:cs typeface="Roboto"/>
                <a:sym typeface="Roboto"/>
              </a:rPr>
              <a:t> is a </a:t>
            </a:r>
            <a:r>
              <a:rPr lang="en-GB">
                <a:solidFill>
                  <a:srgbClr val="555555"/>
                </a:solidFill>
                <a:highlight>
                  <a:schemeClr val="lt1"/>
                </a:highlight>
                <a:latin typeface="Roboto"/>
                <a:ea typeface="Roboto"/>
                <a:cs typeface="Roboto"/>
                <a:sym typeface="Roboto"/>
              </a:rPr>
              <a:t>complete</a:t>
            </a:r>
            <a:r>
              <a:rPr lang="en-GB">
                <a:solidFill>
                  <a:srgbClr val="555555"/>
                </a:solidFill>
                <a:highlight>
                  <a:schemeClr val="lt1"/>
                </a:highlight>
                <a:latin typeface="Roboto"/>
                <a:ea typeface="Roboto"/>
                <a:cs typeface="Roboto"/>
                <a:sym typeface="Roboto"/>
              </a:rPr>
              <a:t> accounting software that allows you to manage your </a:t>
            </a:r>
            <a:r>
              <a:rPr lang="en-GB">
                <a:solidFill>
                  <a:srgbClr val="555555"/>
                </a:solidFill>
                <a:highlight>
                  <a:schemeClr val="lt1"/>
                </a:highlight>
                <a:latin typeface="Roboto"/>
                <a:ea typeface="Roboto"/>
                <a:cs typeface="Roboto"/>
                <a:sym typeface="Roboto"/>
              </a:rPr>
              <a:t>business</a:t>
            </a:r>
            <a:r>
              <a:rPr lang="en-GB">
                <a:solidFill>
                  <a:srgbClr val="555555"/>
                </a:solidFill>
                <a:highlight>
                  <a:schemeClr val="lt1"/>
                </a:highlight>
                <a:latin typeface="Roboto"/>
                <a:ea typeface="Roboto"/>
                <a:cs typeface="Roboto"/>
                <a:sym typeface="Roboto"/>
              </a:rPr>
              <a:t> from anywhere, anytime. It allows you to organize books, manage expenses, send invoices, track inventory, and even run payroll. </a:t>
            </a:r>
            <a:endParaRPr>
              <a:solidFill>
                <a:srgbClr val="555555"/>
              </a:solidFill>
              <a:highlight>
                <a:schemeClr val="lt1"/>
              </a:highlight>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7"/>
          <p:cNvSpPr txBox="1"/>
          <p:nvPr/>
        </p:nvSpPr>
        <p:spPr>
          <a:xfrm>
            <a:off x="214875" y="178925"/>
            <a:ext cx="8648400" cy="4464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700">
                <a:solidFill>
                  <a:schemeClr val="dk2"/>
                </a:solidFill>
                <a:highlight>
                  <a:schemeClr val="lt1"/>
                </a:highlight>
                <a:latin typeface="Roboto"/>
                <a:ea typeface="Roboto"/>
                <a:cs typeface="Roboto"/>
                <a:sym typeface="Roboto"/>
              </a:rPr>
              <a:t>Hostakis`s</a:t>
            </a:r>
            <a:r>
              <a:rPr lang="en-GB" sz="1700">
                <a:solidFill>
                  <a:schemeClr val="dk2"/>
                </a:solidFill>
                <a:highlight>
                  <a:schemeClr val="lt1"/>
                </a:highlight>
                <a:latin typeface="Roboto"/>
                <a:ea typeface="Roboto"/>
                <a:cs typeface="Roboto"/>
                <a:sym typeface="Roboto"/>
              </a:rPr>
              <a:t> project </a:t>
            </a:r>
            <a:r>
              <a:rPr lang="en-GB" sz="1700">
                <a:solidFill>
                  <a:schemeClr val="dk2"/>
                </a:solidFill>
                <a:highlight>
                  <a:schemeClr val="lt1"/>
                </a:highlight>
                <a:latin typeface="Roboto"/>
                <a:ea typeface="Roboto"/>
                <a:cs typeface="Roboto"/>
                <a:sym typeface="Roboto"/>
              </a:rPr>
              <a:t>manager</a:t>
            </a:r>
            <a:r>
              <a:rPr b="1" lang="en-GB" sz="1700">
                <a:solidFill>
                  <a:schemeClr val="dk2"/>
                </a:solidFill>
                <a:highlight>
                  <a:schemeClr val="lt1"/>
                </a:highlight>
                <a:latin typeface="Roboto"/>
                <a:ea typeface="Roboto"/>
                <a:cs typeface="Roboto"/>
                <a:sym typeface="Roboto"/>
              </a:rPr>
              <a:t> </a:t>
            </a:r>
            <a:r>
              <a:rPr lang="en-GB" sz="1700">
                <a:solidFill>
                  <a:schemeClr val="dk2"/>
                </a:solidFill>
                <a:highlight>
                  <a:schemeClr val="lt1"/>
                </a:highlight>
                <a:latin typeface="Roboto"/>
                <a:ea typeface="Roboto"/>
                <a:cs typeface="Roboto"/>
                <a:sym typeface="Roboto"/>
              </a:rPr>
              <a:t>uses </a:t>
            </a:r>
            <a:r>
              <a:rPr b="1" lang="en-GB" sz="1700">
                <a:solidFill>
                  <a:schemeClr val="dk2"/>
                </a:solidFill>
                <a:highlight>
                  <a:schemeClr val="lt1"/>
                </a:highlight>
                <a:latin typeface="Roboto"/>
                <a:ea typeface="Roboto"/>
                <a:cs typeface="Roboto"/>
                <a:sym typeface="Roboto"/>
              </a:rPr>
              <a:t>A</a:t>
            </a:r>
            <a:r>
              <a:rPr b="1" lang="en-GB" sz="1700">
                <a:solidFill>
                  <a:schemeClr val="dk2"/>
                </a:solidFill>
                <a:highlight>
                  <a:schemeClr val="lt1"/>
                </a:highlight>
                <a:latin typeface="Roboto"/>
                <a:ea typeface="Roboto"/>
                <a:cs typeface="Roboto"/>
                <a:sym typeface="Roboto"/>
              </a:rPr>
              <a:t>ctivecollab.com</a:t>
            </a:r>
            <a:r>
              <a:rPr lang="en-GB" sz="1700">
                <a:solidFill>
                  <a:schemeClr val="dk2"/>
                </a:solidFill>
                <a:highlight>
                  <a:schemeClr val="lt1"/>
                </a:highlight>
                <a:latin typeface="Roboto"/>
                <a:ea typeface="Roboto"/>
                <a:cs typeface="Roboto"/>
                <a:sym typeface="Roboto"/>
              </a:rPr>
              <a:t>  to assign tasks and set deadlines.</a:t>
            </a:r>
            <a:endParaRPr sz="1700">
              <a:solidFill>
                <a:schemeClr val="dk2"/>
              </a:solidFill>
              <a:highlight>
                <a:schemeClr val="lt1"/>
              </a:highlight>
              <a:latin typeface="Roboto"/>
              <a:ea typeface="Roboto"/>
              <a:cs typeface="Roboto"/>
              <a:sym typeface="Roboto"/>
            </a:endParaRPr>
          </a:p>
        </p:txBody>
      </p:sp>
      <p:sp>
        <p:nvSpPr>
          <p:cNvPr id="207" name="Google Shape;207;p27"/>
          <p:cNvSpPr txBox="1"/>
          <p:nvPr/>
        </p:nvSpPr>
        <p:spPr>
          <a:xfrm>
            <a:off x="572800" y="2227225"/>
            <a:ext cx="3228300" cy="16932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dk2"/>
                </a:solidFill>
                <a:latin typeface="Roboto"/>
                <a:ea typeface="Roboto"/>
                <a:cs typeface="Roboto"/>
                <a:sym typeface="Roboto"/>
              </a:rPr>
              <a:t>Key features-</a:t>
            </a:r>
            <a:r>
              <a:rPr lang="en-GB">
                <a:solidFill>
                  <a:schemeClr val="dk2"/>
                </a:solidFill>
                <a:latin typeface="Roboto"/>
                <a:ea typeface="Roboto"/>
                <a:cs typeface="Roboto"/>
                <a:sym typeface="Roboto"/>
              </a:rPr>
              <a:t> task management, collaborative writing, project management, Quickbooks &amp; Xero integration, desktop &amp; mobile app, budget vs cost tracking, invoicing, file management, online payments, unlimited tasks, etc..</a:t>
            </a:r>
            <a:endParaRPr>
              <a:solidFill>
                <a:schemeClr val="dk2"/>
              </a:solidFill>
              <a:latin typeface="Roboto"/>
              <a:ea typeface="Roboto"/>
              <a:cs typeface="Roboto"/>
              <a:sym typeface="Roboto"/>
            </a:endParaRPr>
          </a:p>
        </p:txBody>
      </p:sp>
      <p:sp>
        <p:nvSpPr>
          <p:cNvPr id="208" name="Google Shape;208;p27"/>
          <p:cNvSpPr txBox="1"/>
          <p:nvPr/>
        </p:nvSpPr>
        <p:spPr>
          <a:xfrm>
            <a:off x="3877350" y="4279350"/>
            <a:ext cx="273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u="sng">
                <a:solidFill>
                  <a:schemeClr val="hlink"/>
                </a:solidFill>
                <a:hlinkClick r:id="rId3"/>
              </a:rPr>
              <a:t>https://youtu.be/qQ6EtrgvwQQ</a:t>
            </a:r>
            <a:r>
              <a:rPr lang="en-GB"/>
              <a:t> </a:t>
            </a:r>
            <a:endParaRPr/>
          </a:p>
        </p:txBody>
      </p:sp>
      <p:sp>
        <p:nvSpPr>
          <p:cNvPr id="209" name="Google Shape;209;p27"/>
          <p:cNvSpPr txBox="1"/>
          <p:nvPr/>
        </p:nvSpPr>
        <p:spPr>
          <a:xfrm>
            <a:off x="4122850" y="1665250"/>
            <a:ext cx="474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210" name="Google Shape;210;p27"/>
          <p:cNvPicPr preferRelativeResize="0"/>
          <p:nvPr/>
        </p:nvPicPr>
        <p:blipFill>
          <a:blip r:embed="rId4">
            <a:alphaModFix/>
          </a:blip>
          <a:stretch>
            <a:fillRect/>
          </a:stretch>
        </p:blipFill>
        <p:spPr>
          <a:xfrm>
            <a:off x="3944500" y="1148525"/>
            <a:ext cx="5122358" cy="2999200"/>
          </a:xfrm>
          <a:prstGeom prst="rect">
            <a:avLst/>
          </a:prstGeom>
          <a:noFill/>
          <a:ln>
            <a:noFill/>
          </a:ln>
        </p:spPr>
      </p:pic>
      <p:sp>
        <p:nvSpPr>
          <p:cNvPr id="211" name="Google Shape;211;p27"/>
          <p:cNvSpPr txBox="1"/>
          <p:nvPr/>
        </p:nvSpPr>
        <p:spPr>
          <a:xfrm>
            <a:off x="572800" y="3961400"/>
            <a:ext cx="3304500" cy="831300"/>
          </a:xfrm>
          <a:prstGeom prst="rect">
            <a:avLst/>
          </a:prstGeom>
          <a:solidFill>
            <a:srgbClr val="EAD1D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dk2"/>
                </a:solidFill>
                <a:latin typeface="Roboto"/>
                <a:ea typeface="Roboto"/>
                <a:cs typeface="Roboto"/>
                <a:sym typeface="Roboto"/>
              </a:rPr>
              <a:t>Alternatives: </a:t>
            </a:r>
            <a:r>
              <a:rPr lang="en-GB">
                <a:solidFill>
                  <a:schemeClr val="dk2"/>
                </a:solidFill>
                <a:latin typeface="Roboto"/>
                <a:ea typeface="Roboto"/>
                <a:cs typeface="Roboto"/>
                <a:sym typeface="Roboto"/>
              </a:rPr>
              <a:t>Asana, ClickUp, Monday.com, Teamwork, SmartSheet, Redmine(free), Taiga.io(free)...</a:t>
            </a:r>
            <a:endParaRPr>
              <a:solidFill>
                <a:schemeClr val="dk2"/>
              </a:solidFill>
              <a:latin typeface="Roboto"/>
              <a:ea typeface="Roboto"/>
              <a:cs typeface="Roboto"/>
              <a:sym typeface="Roboto"/>
            </a:endParaRPr>
          </a:p>
        </p:txBody>
      </p:sp>
      <p:pic>
        <p:nvPicPr>
          <p:cNvPr id="212" name="Google Shape;212;p27"/>
          <p:cNvPicPr preferRelativeResize="0"/>
          <p:nvPr/>
        </p:nvPicPr>
        <p:blipFill>
          <a:blip r:embed="rId5">
            <a:alphaModFix/>
          </a:blip>
          <a:stretch>
            <a:fillRect/>
          </a:stretch>
        </p:blipFill>
        <p:spPr>
          <a:xfrm>
            <a:off x="79488" y="3961400"/>
            <a:ext cx="476250" cy="476250"/>
          </a:xfrm>
          <a:prstGeom prst="rect">
            <a:avLst/>
          </a:prstGeom>
          <a:noFill/>
          <a:ln>
            <a:noFill/>
          </a:ln>
        </p:spPr>
      </p:pic>
      <p:sp>
        <p:nvSpPr>
          <p:cNvPr id="213" name="Google Shape;213;p27"/>
          <p:cNvSpPr txBox="1"/>
          <p:nvPr/>
        </p:nvSpPr>
        <p:spPr>
          <a:xfrm>
            <a:off x="613075" y="1123100"/>
            <a:ext cx="31881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dk2"/>
                </a:solidFill>
                <a:latin typeface="Roboto"/>
                <a:ea typeface="Roboto"/>
                <a:cs typeface="Roboto"/>
                <a:sym typeface="Roboto"/>
              </a:rPr>
              <a:t>Activecollab.com</a:t>
            </a:r>
            <a:r>
              <a:rPr lang="en-GB">
                <a:solidFill>
                  <a:schemeClr val="dk2"/>
                </a:solidFill>
                <a:latin typeface="Roboto"/>
                <a:ea typeface="Roboto"/>
                <a:cs typeface="Roboto"/>
                <a:sym typeface="Roboto"/>
              </a:rPr>
              <a:t> is project management software that gives </a:t>
            </a:r>
            <a:r>
              <a:rPr lang="en-GB">
                <a:solidFill>
                  <a:schemeClr val="dk2"/>
                </a:solidFill>
                <a:latin typeface="Roboto"/>
                <a:ea typeface="Roboto"/>
                <a:cs typeface="Roboto"/>
                <a:sym typeface="Roboto"/>
              </a:rPr>
              <a:t>complete</a:t>
            </a:r>
            <a:r>
              <a:rPr lang="en-GB">
                <a:solidFill>
                  <a:schemeClr val="dk2"/>
                </a:solidFill>
                <a:latin typeface="Roboto"/>
                <a:ea typeface="Roboto"/>
                <a:cs typeface="Roboto"/>
                <a:sym typeface="Roboto"/>
              </a:rPr>
              <a:t> control over the work- all tasks, communication, team members and files.</a:t>
            </a:r>
            <a:endParaRPr>
              <a:solidFill>
                <a:schemeClr val="dk2"/>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8"/>
          <p:cNvSpPr txBox="1"/>
          <p:nvPr/>
        </p:nvSpPr>
        <p:spPr>
          <a:xfrm>
            <a:off x="214875" y="178925"/>
            <a:ext cx="8648400" cy="4464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700">
                <a:solidFill>
                  <a:schemeClr val="dk2"/>
                </a:solidFill>
                <a:highlight>
                  <a:schemeClr val="lt1"/>
                </a:highlight>
                <a:latin typeface="Roboto"/>
                <a:ea typeface="Roboto"/>
                <a:cs typeface="Roboto"/>
                <a:sym typeface="Roboto"/>
              </a:rPr>
              <a:t>Hostakis</a:t>
            </a:r>
            <a:r>
              <a:rPr b="1" lang="en-GB" sz="1700">
                <a:solidFill>
                  <a:schemeClr val="dk2"/>
                </a:solidFill>
                <a:highlight>
                  <a:schemeClr val="lt1"/>
                </a:highlight>
                <a:latin typeface="Roboto"/>
                <a:ea typeface="Roboto"/>
                <a:cs typeface="Roboto"/>
                <a:sym typeface="Roboto"/>
              </a:rPr>
              <a:t> </a:t>
            </a:r>
            <a:r>
              <a:rPr lang="en-GB" sz="1700">
                <a:solidFill>
                  <a:schemeClr val="dk2"/>
                </a:solidFill>
                <a:highlight>
                  <a:schemeClr val="lt1"/>
                </a:highlight>
                <a:latin typeface="Roboto"/>
                <a:ea typeface="Roboto"/>
                <a:cs typeface="Roboto"/>
                <a:sym typeface="Roboto"/>
              </a:rPr>
              <a:t>uses </a:t>
            </a:r>
            <a:r>
              <a:rPr b="1" lang="en-GB" sz="1700">
                <a:solidFill>
                  <a:schemeClr val="dk2"/>
                </a:solidFill>
                <a:highlight>
                  <a:schemeClr val="lt1"/>
                </a:highlight>
                <a:latin typeface="Roboto"/>
                <a:ea typeface="Roboto"/>
                <a:cs typeface="Roboto"/>
                <a:sym typeface="Roboto"/>
              </a:rPr>
              <a:t>s</a:t>
            </a:r>
            <a:r>
              <a:rPr b="1" lang="en-GB" sz="1700">
                <a:solidFill>
                  <a:schemeClr val="dk2"/>
                </a:solidFill>
                <a:highlight>
                  <a:schemeClr val="lt1"/>
                </a:highlight>
                <a:latin typeface="Roboto"/>
                <a:ea typeface="Roboto"/>
                <a:cs typeface="Roboto"/>
                <a:sym typeface="Roboto"/>
              </a:rPr>
              <a:t>lack.com software </a:t>
            </a:r>
            <a:r>
              <a:rPr lang="en-GB" sz="1700">
                <a:solidFill>
                  <a:schemeClr val="dk2"/>
                </a:solidFill>
                <a:highlight>
                  <a:schemeClr val="lt1"/>
                </a:highlight>
                <a:latin typeface="Roboto"/>
                <a:ea typeface="Roboto"/>
                <a:cs typeface="Roboto"/>
                <a:sym typeface="Roboto"/>
              </a:rPr>
              <a:t>for internal teams communication and collaboration</a:t>
            </a:r>
            <a:endParaRPr sz="1700">
              <a:solidFill>
                <a:schemeClr val="dk2"/>
              </a:solidFill>
              <a:highlight>
                <a:schemeClr val="lt1"/>
              </a:highlight>
              <a:latin typeface="Roboto"/>
              <a:ea typeface="Roboto"/>
              <a:cs typeface="Roboto"/>
              <a:sym typeface="Roboto"/>
            </a:endParaRPr>
          </a:p>
        </p:txBody>
      </p:sp>
      <p:sp>
        <p:nvSpPr>
          <p:cNvPr id="219" name="Google Shape;219;p28"/>
          <p:cNvSpPr txBox="1"/>
          <p:nvPr/>
        </p:nvSpPr>
        <p:spPr>
          <a:xfrm>
            <a:off x="613075" y="818300"/>
            <a:ext cx="31881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dk2"/>
                </a:solidFill>
                <a:latin typeface="Roboto"/>
                <a:ea typeface="Roboto"/>
                <a:cs typeface="Roboto"/>
                <a:sym typeface="Roboto"/>
              </a:rPr>
              <a:t>slack.com</a:t>
            </a:r>
            <a:r>
              <a:rPr lang="en-GB">
                <a:solidFill>
                  <a:schemeClr val="dk2"/>
                </a:solidFill>
                <a:latin typeface="Roboto"/>
                <a:ea typeface="Roboto"/>
                <a:cs typeface="Roboto"/>
                <a:sym typeface="Roboto"/>
              </a:rPr>
              <a:t> is a cloud based project collaboration and team interaction tool to facilitate communication across organizations. </a:t>
            </a:r>
            <a:r>
              <a:rPr lang="en-GB">
                <a:solidFill>
                  <a:schemeClr val="dk2"/>
                </a:solidFill>
                <a:highlight>
                  <a:srgbClr val="FFFFFF"/>
                </a:highlight>
                <a:latin typeface="Roboto"/>
                <a:ea typeface="Roboto"/>
                <a:cs typeface="Roboto"/>
                <a:sym typeface="Roboto"/>
              </a:rPr>
              <a:t>Teams in Slack work together in channels that can be organized by project, department, office location, or anything else.</a:t>
            </a:r>
            <a:endParaRPr>
              <a:solidFill>
                <a:schemeClr val="dk2"/>
              </a:solidFill>
              <a:latin typeface="Roboto"/>
              <a:ea typeface="Roboto"/>
              <a:cs typeface="Roboto"/>
              <a:sym typeface="Roboto"/>
            </a:endParaRPr>
          </a:p>
        </p:txBody>
      </p:sp>
      <p:sp>
        <p:nvSpPr>
          <p:cNvPr id="220" name="Google Shape;220;p28"/>
          <p:cNvSpPr txBox="1"/>
          <p:nvPr/>
        </p:nvSpPr>
        <p:spPr>
          <a:xfrm>
            <a:off x="572800" y="2455825"/>
            <a:ext cx="3228300" cy="19086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dk2"/>
                </a:solidFill>
                <a:latin typeface="Roboto"/>
                <a:ea typeface="Roboto"/>
                <a:cs typeface="Roboto"/>
                <a:sym typeface="Roboto"/>
              </a:rPr>
              <a:t>Key features-</a:t>
            </a:r>
            <a:r>
              <a:rPr lang="en-GB">
                <a:solidFill>
                  <a:schemeClr val="dk2"/>
                </a:solidFill>
                <a:latin typeface="Roboto"/>
                <a:ea typeface="Roboto"/>
                <a:cs typeface="Roboto"/>
                <a:sym typeface="Roboto"/>
              </a:rPr>
              <a:t> team chat</a:t>
            </a:r>
            <a:r>
              <a:rPr b="1" lang="en-GB">
                <a:solidFill>
                  <a:schemeClr val="dk2"/>
                </a:solidFill>
                <a:latin typeface="Roboto"/>
                <a:ea typeface="Roboto"/>
                <a:cs typeface="Roboto"/>
                <a:sym typeface="Roboto"/>
              </a:rPr>
              <a:t>, </a:t>
            </a:r>
            <a:r>
              <a:rPr lang="en-GB">
                <a:solidFill>
                  <a:schemeClr val="dk2"/>
                </a:solidFill>
                <a:latin typeface="Roboto"/>
                <a:ea typeface="Roboto"/>
                <a:cs typeface="Roboto"/>
                <a:sym typeface="Roboto"/>
              </a:rPr>
              <a:t>schedule</a:t>
            </a:r>
            <a:r>
              <a:rPr lang="en-GB">
                <a:solidFill>
                  <a:schemeClr val="dk2"/>
                </a:solidFill>
                <a:latin typeface="Roboto"/>
                <a:ea typeface="Roboto"/>
                <a:cs typeface="Roboto"/>
                <a:sym typeface="Roboto"/>
              </a:rPr>
              <a:t> messages, live chat, file sharing, video support, team chat, real time notifications, onboarding, real-time updates, screen sharing, issue management, API, </a:t>
            </a:r>
            <a:r>
              <a:rPr lang="en-GB">
                <a:solidFill>
                  <a:schemeClr val="dk2"/>
                </a:solidFill>
                <a:latin typeface="Roboto"/>
                <a:ea typeface="Roboto"/>
                <a:cs typeface="Roboto"/>
                <a:sym typeface="Roboto"/>
              </a:rPr>
              <a:t>access</a:t>
            </a:r>
            <a:r>
              <a:rPr lang="en-GB">
                <a:solidFill>
                  <a:schemeClr val="dk2"/>
                </a:solidFill>
                <a:latin typeface="Roboto"/>
                <a:ea typeface="Roboto"/>
                <a:cs typeface="Roboto"/>
                <a:sym typeface="Roboto"/>
              </a:rPr>
              <a:t> controls/permissions, call recording, </a:t>
            </a:r>
            <a:r>
              <a:rPr lang="en-GB">
                <a:solidFill>
                  <a:schemeClr val="dk2"/>
                </a:solidFill>
                <a:latin typeface="Roboto"/>
                <a:ea typeface="Roboto"/>
                <a:cs typeface="Roboto"/>
                <a:sym typeface="Roboto"/>
              </a:rPr>
              <a:t>audio calls, video conferencing, etc….</a:t>
            </a:r>
            <a:endParaRPr>
              <a:solidFill>
                <a:schemeClr val="dk2"/>
              </a:solidFill>
              <a:latin typeface="Roboto"/>
              <a:ea typeface="Roboto"/>
              <a:cs typeface="Roboto"/>
              <a:sym typeface="Roboto"/>
            </a:endParaRPr>
          </a:p>
        </p:txBody>
      </p:sp>
      <p:sp>
        <p:nvSpPr>
          <p:cNvPr id="221" name="Google Shape;221;p28"/>
          <p:cNvSpPr txBox="1"/>
          <p:nvPr/>
        </p:nvSpPr>
        <p:spPr>
          <a:xfrm>
            <a:off x="4118175" y="4041975"/>
            <a:ext cx="4490100" cy="831300"/>
          </a:xfrm>
          <a:prstGeom prst="rect">
            <a:avLst/>
          </a:prstGeom>
          <a:solidFill>
            <a:srgbClr val="EAD1D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dk2"/>
                </a:solidFill>
                <a:latin typeface="Roboto"/>
                <a:ea typeface="Roboto"/>
                <a:cs typeface="Roboto"/>
                <a:sym typeface="Roboto"/>
              </a:rPr>
              <a:t>Alternatives: </a:t>
            </a:r>
            <a:r>
              <a:rPr lang="en-GB">
                <a:solidFill>
                  <a:schemeClr val="dk2"/>
                </a:solidFill>
                <a:latin typeface="Roboto"/>
                <a:ea typeface="Roboto"/>
                <a:cs typeface="Roboto"/>
                <a:sym typeface="Roboto"/>
              </a:rPr>
              <a:t>Rocket Chat</a:t>
            </a:r>
            <a:r>
              <a:rPr b="1" lang="en-GB">
                <a:solidFill>
                  <a:schemeClr val="dk2"/>
                </a:solidFill>
                <a:latin typeface="Roboto"/>
                <a:ea typeface="Roboto"/>
                <a:cs typeface="Roboto"/>
                <a:sym typeface="Roboto"/>
              </a:rPr>
              <a:t>, </a:t>
            </a:r>
            <a:r>
              <a:rPr lang="en-GB">
                <a:solidFill>
                  <a:schemeClr val="dk2"/>
                </a:solidFill>
                <a:latin typeface="Roboto"/>
                <a:ea typeface="Roboto"/>
                <a:cs typeface="Roboto"/>
                <a:sym typeface="Roboto"/>
              </a:rPr>
              <a:t>Hangouts Chat,</a:t>
            </a:r>
            <a:r>
              <a:rPr b="1" lang="en-GB">
                <a:solidFill>
                  <a:schemeClr val="dk2"/>
                </a:solidFill>
                <a:latin typeface="Roboto"/>
                <a:ea typeface="Roboto"/>
                <a:cs typeface="Roboto"/>
                <a:sym typeface="Roboto"/>
              </a:rPr>
              <a:t> </a:t>
            </a:r>
            <a:r>
              <a:rPr lang="en-GB">
                <a:solidFill>
                  <a:schemeClr val="dk2"/>
                </a:solidFill>
                <a:latin typeface="Roboto"/>
                <a:ea typeface="Roboto"/>
                <a:cs typeface="Roboto"/>
                <a:sym typeface="Roboto"/>
              </a:rPr>
              <a:t>Microsoft Teams(free) Facebook workplace groups(free) Chanty(free), Bitrix24(free), Fleep(free)</a:t>
            </a:r>
            <a:endParaRPr>
              <a:solidFill>
                <a:schemeClr val="dk2"/>
              </a:solidFill>
              <a:latin typeface="Roboto"/>
              <a:ea typeface="Roboto"/>
              <a:cs typeface="Roboto"/>
              <a:sym typeface="Roboto"/>
            </a:endParaRPr>
          </a:p>
        </p:txBody>
      </p:sp>
      <p:pic>
        <p:nvPicPr>
          <p:cNvPr id="222" name="Google Shape;222;p28"/>
          <p:cNvPicPr preferRelativeResize="0"/>
          <p:nvPr/>
        </p:nvPicPr>
        <p:blipFill>
          <a:blip r:embed="rId3">
            <a:alphaModFix/>
          </a:blip>
          <a:stretch>
            <a:fillRect/>
          </a:stretch>
        </p:blipFill>
        <p:spPr>
          <a:xfrm>
            <a:off x="3641913" y="4041975"/>
            <a:ext cx="476250" cy="476250"/>
          </a:xfrm>
          <a:prstGeom prst="rect">
            <a:avLst/>
          </a:prstGeom>
          <a:noFill/>
          <a:ln>
            <a:noFill/>
          </a:ln>
        </p:spPr>
      </p:pic>
      <p:pic>
        <p:nvPicPr>
          <p:cNvPr id="223" name="Google Shape;223;p28"/>
          <p:cNvPicPr preferRelativeResize="0"/>
          <p:nvPr/>
        </p:nvPicPr>
        <p:blipFill>
          <a:blip r:embed="rId4">
            <a:alphaModFix/>
          </a:blip>
          <a:stretch>
            <a:fillRect/>
          </a:stretch>
        </p:blipFill>
        <p:spPr>
          <a:xfrm>
            <a:off x="4410775" y="894500"/>
            <a:ext cx="4036676" cy="30275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9"/>
          <p:cNvSpPr txBox="1"/>
          <p:nvPr/>
        </p:nvSpPr>
        <p:spPr>
          <a:xfrm>
            <a:off x="214875" y="178925"/>
            <a:ext cx="8648400" cy="4464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700">
                <a:solidFill>
                  <a:schemeClr val="dk2"/>
                </a:solidFill>
                <a:highlight>
                  <a:schemeClr val="lt1"/>
                </a:highlight>
                <a:latin typeface="Roboto"/>
                <a:ea typeface="Roboto"/>
                <a:cs typeface="Roboto"/>
                <a:sym typeface="Roboto"/>
              </a:rPr>
              <a:t>Hostakis </a:t>
            </a:r>
            <a:r>
              <a:rPr lang="en-GB" sz="1700">
                <a:solidFill>
                  <a:schemeClr val="dk2"/>
                </a:solidFill>
                <a:highlight>
                  <a:schemeClr val="lt1"/>
                </a:highlight>
                <a:latin typeface="Roboto"/>
                <a:ea typeface="Roboto"/>
                <a:cs typeface="Roboto"/>
                <a:sym typeface="Roboto"/>
              </a:rPr>
              <a:t>uses </a:t>
            </a:r>
            <a:r>
              <a:rPr b="1" lang="en-GB" sz="1700">
                <a:solidFill>
                  <a:schemeClr val="dk2"/>
                </a:solidFill>
                <a:highlight>
                  <a:schemeClr val="lt1"/>
                </a:highlight>
                <a:latin typeface="Roboto"/>
                <a:ea typeface="Roboto"/>
                <a:cs typeface="Roboto"/>
                <a:sym typeface="Roboto"/>
              </a:rPr>
              <a:t>zimbra</a:t>
            </a:r>
            <a:r>
              <a:rPr b="1" lang="en-GB" sz="1700">
                <a:solidFill>
                  <a:schemeClr val="dk2"/>
                </a:solidFill>
                <a:highlight>
                  <a:schemeClr val="lt1"/>
                </a:highlight>
                <a:latin typeface="Roboto"/>
                <a:ea typeface="Roboto"/>
                <a:cs typeface="Roboto"/>
                <a:sym typeface="Roboto"/>
              </a:rPr>
              <a:t>.com </a:t>
            </a:r>
            <a:r>
              <a:rPr lang="en-GB" sz="1700">
                <a:solidFill>
                  <a:schemeClr val="dk2"/>
                </a:solidFill>
                <a:highlight>
                  <a:schemeClr val="lt1"/>
                </a:highlight>
                <a:latin typeface="Roboto"/>
                <a:ea typeface="Roboto"/>
                <a:cs typeface="Roboto"/>
                <a:sym typeface="Roboto"/>
              </a:rPr>
              <a:t>for emailing and collaboration</a:t>
            </a:r>
            <a:endParaRPr sz="1700">
              <a:solidFill>
                <a:schemeClr val="dk2"/>
              </a:solidFill>
              <a:highlight>
                <a:schemeClr val="lt1"/>
              </a:highlight>
              <a:latin typeface="Roboto"/>
              <a:ea typeface="Roboto"/>
              <a:cs typeface="Roboto"/>
              <a:sym typeface="Roboto"/>
            </a:endParaRPr>
          </a:p>
        </p:txBody>
      </p:sp>
      <p:sp>
        <p:nvSpPr>
          <p:cNvPr id="229" name="Google Shape;229;p29"/>
          <p:cNvSpPr txBox="1"/>
          <p:nvPr/>
        </p:nvSpPr>
        <p:spPr>
          <a:xfrm>
            <a:off x="613075" y="818300"/>
            <a:ext cx="3188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dk2"/>
                </a:solidFill>
                <a:latin typeface="Roboto"/>
                <a:ea typeface="Roboto"/>
                <a:cs typeface="Roboto"/>
                <a:sym typeface="Roboto"/>
              </a:rPr>
              <a:t>zimbra</a:t>
            </a:r>
            <a:r>
              <a:rPr b="1" lang="en-GB">
                <a:solidFill>
                  <a:schemeClr val="dk2"/>
                </a:solidFill>
                <a:latin typeface="Roboto"/>
                <a:ea typeface="Roboto"/>
                <a:cs typeface="Roboto"/>
                <a:sym typeface="Roboto"/>
              </a:rPr>
              <a:t>.com</a:t>
            </a:r>
            <a:r>
              <a:rPr lang="en-GB">
                <a:solidFill>
                  <a:schemeClr val="dk2"/>
                </a:solidFill>
                <a:latin typeface="Roboto"/>
                <a:ea typeface="Roboto"/>
                <a:cs typeface="Roboto"/>
                <a:sym typeface="Roboto"/>
              </a:rPr>
              <a:t> is an open source cloud based collaborative software that includes an email server and a web client.</a:t>
            </a:r>
            <a:endParaRPr>
              <a:solidFill>
                <a:schemeClr val="dk2"/>
              </a:solidFill>
              <a:latin typeface="Roboto"/>
              <a:ea typeface="Roboto"/>
              <a:cs typeface="Roboto"/>
              <a:sym typeface="Roboto"/>
            </a:endParaRPr>
          </a:p>
        </p:txBody>
      </p:sp>
      <p:sp>
        <p:nvSpPr>
          <p:cNvPr id="230" name="Google Shape;230;p29"/>
          <p:cNvSpPr txBox="1"/>
          <p:nvPr/>
        </p:nvSpPr>
        <p:spPr>
          <a:xfrm>
            <a:off x="572800" y="1846225"/>
            <a:ext cx="3228300" cy="16932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dk2"/>
                </a:solidFill>
                <a:latin typeface="Roboto"/>
                <a:ea typeface="Roboto"/>
                <a:cs typeface="Roboto"/>
                <a:sym typeface="Roboto"/>
              </a:rPr>
              <a:t>Key features-</a:t>
            </a:r>
            <a:r>
              <a:rPr lang="en-GB">
                <a:solidFill>
                  <a:schemeClr val="dk2"/>
                </a:solidFill>
                <a:latin typeface="Roboto"/>
                <a:ea typeface="Roboto"/>
                <a:cs typeface="Roboto"/>
                <a:sym typeface="Roboto"/>
              </a:rPr>
              <a:t> email, contact, calendar, communication, content  management, real time editing, live chat, access controls/ permissions, mobile access, file sharing, screen sharing, video conferencing , 3rd party integrations, etc..</a:t>
            </a:r>
            <a:endParaRPr>
              <a:solidFill>
                <a:schemeClr val="dk2"/>
              </a:solidFill>
              <a:latin typeface="Roboto"/>
              <a:ea typeface="Roboto"/>
              <a:cs typeface="Roboto"/>
              <a:sym typeface="Roboto"/>
            </a:endParaRPr>
          </a:p>
        </p:txBody>
      </p:sp>
      <p:pic>
        <p:nvPicPr>
          <p:cNvPr id="231" name="Google Shape;231;p29"/>
          <p:cNvPicPr preferRelativeResize="0"/>
          <p:nvPr/>
        </p:nvPicPr>
        <p:blipFill>
          <a:blip r:embed="rId3">
            <a:alphaModFix/>
          </a:blip>
          <a:stretch>
            <a:fillRect/>
          </a:stretch>
        </p:blipFill>
        <p:spPr>
          <a:xfrm>
            <a:off x="3877375" y="777725"/>
            <a:ext cx="5190425" cy="2958738"/>
          </a:xfrm>
          <a:prstGeom prst="rect">
            <a:avLst/>
          </a:prstGeom>
          <a:noFill/>
          <a:ln>
            <a:noFill/>
          </a:ln>
        </p:spPr>
      </p:pic>
      <p:sp>
        <p:nvSpPr>
          <p:cNvPr id="232" name="Google Shape;232;p29"/>
          <p:cNvSpPr txBox="1"/>
          <p:nvPr/>
        </p:nvSpPr>
        <p:spPr>
          <a:xfrm>
            <a:off x="536875" y="3888875"/>
            <a:ext cx="3321900" cy="831300"/>
          </a:xfrm>
          <a:prstGeom prst="rect">
            <a:avLst/>
          </a:prstGeom>
          <a:solidFill>
            <a:srgbClr val="EAD1D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dk2"/>
                </a:solidFill>
                <a:latin typeface="Roboto"/>
                <a:ea typeface="Roboto"/>
                <a:cs typeface="Roboto"/>
                <a:sym typeface="Roboto"/>
              </a:rPr>
              <a:t>Alternatives: </a:t>
            </a:r>
            <a:r>
              <a:rPr lang="en-GB">
                <a:solidFill>
                  <a:schemeClr val="dk2"/>
                </a:solidFill>
                <a:latin typeface="Roboto"/>
                <a:ea typeface="Roboto"/>
                <a:cs typeface="Roboto"/>
                <a:sym typeface="Roboto"/>
              </a:rPr>
              <a:t>Office 365(incl.SharePoint Online), Google Workspace, MailEnable, Zoho Mail, Microsoft Outlook, etc…</a:t>
            </a:r>
            <a:endParaRPr>
              <a:solidFill>
                <a:schemeClr val="dk2"/>
              </a:solidFill>
              <a:latin typeface="Roboto"/>
              <a:ea typeface="Roboto"/>
              <a:cs typeface="Roboto"/>
              <a:sym typeface="Roboto"/>
            </a:endParaRPr>
          </a:p>
        </p:txBody>
      </p:sp>
      <p:pic>
        <p:nvPicPr>
          <p:cNvPr id="233" name="Google Shape;233;p29"/>
          <p:cNvPicPr preferRelativeResize="0"/>
          <p:nvPr/>
        </p:nvPicPr>
        <p:blipFill>
          <a:blip r:embed="rId4">
            <a:alphaModFix/>
          </a:blip>
          <a:stretch>
            <a:fillRect/>
          </a:stretch>
        </p:blipFill>
        <p:spPr>
          <a:xfrm>
            <a:off x="138663" y="3888875"/>
            <a:ext cx="476250" cy="4762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0"/>
          <p:cNvSpPr txBox="1"/>
          <p:nvPr>
            <p:ph idx="1" type="body"/>
          </p:nvPr>
        </p:nvSpPr>
        <p:spPr>
          <a:xfrm>
            <a:off x="311700" y="1229875"/>
            <a:ext cx="8520600" cy="3339000"/>
          </a:xfrm>
          <a:prstGeom prst="rect">
            <a:avLst/>
          </a:prstGeom>
          <a:solidFill>
            <a:schemeClr val="lt1"/>
          </a:solidFill>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770"/>
              <a:buNone/>
            </a:pPr>
            <a:r>
              <a:rPr lang="en-GB" sz="1560"/>
              <a:t>     </a:t>
            </a:r>
            <a:r>
              <a:rPr lang="en-GB" sz="1560"/>
              <a:t>The company has </a:t>
            </a:r>
            <a:r>
              <a:rPr lang="en-GB" sz="1560"/>
              <a:t>chosen</a:t>
            </a:r>
            <a:r>
              <a:rPr lang="en-GB" sz="1560"/>
              <a:t> its</a:t>
            </a:r>
            <a:r>
              <a:rPr b="1" lang="en-GB" sz="1560"/>
              <a:t> BIS</a:t>
            </a:r>
            <a:r>
              <a:rPr lang="en-GB" sz="1560"/>
              <a:t> by doing some steps in the research:</a:t>
            </a:r>
            <a:endParaRPr sz="1560"/>
          </a:p>
          <a:p>
            <a:pPr indent="0" lvl="0" marL="0" rtl="0" algn="l">
              <a:lnSpc>
                <a:spcPct val="105000"/>
              </a:lnSpc>
              <a:spcBef>
                <a:spcPts val="1200"/>
              </a:spcBef>
              <a:spcAft>
                <a:spcPts val="0"/>
              </a:spcAft>
              <a:buSzPts val="770"/>
              <a:buNone/>
            </a:pPr>
            <a:r>
              <a:rPr b="1" lang="en-GB" sz="1560"/>
              <a:t>Step 1. </a:t>
            </a:r>
            <a:r>
              <a:rPr lang="en-GB" sz="1560"/>
              <a:t>The company </a:t>
            </a:r>
            <a:r>
              <a:rPr b="1" lang="en-GB" sz="1560"/>
              <a:t>has evaluated </a:t>
            </a:r>
            <a:r>
              <a:rPr lang="en-GB" sz="1560"/>
              <a:t>its business to find the most important </a:t>
            </a:r>
            <a:r>
              <a:rPr b="1" lang="en-GB" sz="1560"/>
              <a:t>BIS</a:t>
            </a:r>
            <a:r>
              <a:rPr lang="en-GB" sz="1560"/>
              <a:t> for its needs.</a:t>
            </a:r>
            <a:endParaRPr sz="1560"/>
          </a:p>
          <a:p>
            <a:pPr indent="0" lvl="0" marL="0" rtl="0" algn="l">
              <a:lnSpc>
                <a:spcPct val="105000"/>
              </a:lnSpc>
              <a:spcBef>
                <a:spcPts val="1200"/>
              </a:spcBef>
              <a:spcAft>
                <a:spcPts val="0"/>
              </a:spcAft>
              <a:buSzPts val="770"/>
              <a:buNone/>
            </a:pPr>
            <a:r>
              <a:rPr b="1" lang="en-GB" sz="1560"/>
              <a:t>Step 2.</a:t>
            </a:r>
            <a:r>
              <a:rPr lang="en-GB" sz="1560"/>
              <a:t> After that has chosen </a:t>
            </a:r>
            <a:r>
              <a:rPr b="1" lang="en-GB" sz="1560"/>
              <a:t>standard</a:t>
            </a:r>
            <a:r>
              <a:rPr lang="en-GB" sz="1560">
                <a:highlight>
                  <a:schemeClr val="lt1"/>
                </a:highlight>
              </a:rPr>
              <a:t> </a:t>
            </a:r>
            <a:r>
              <a:rPr lang="en-GB" sz="1560"/>
              <a:t>systems.</a:t>
            </a:r>
            <a:endParaRPr sz="1560"/>
          </a:p>
          <a:p>
            <a:pPr indent="0" lvl="0" marL="0" rtl="0" algn="l">
              <a:lnSpc>
                <a:spcPct val="105000"/>
              </a:lnSpc>
              <a:spcBef>
                <a:spcPts val="1200"/>
              </a:spcBef>
              <a:spcAft>
                <a:spcPts val="0"/>
              </a:spcAft>
              <a:buSzPts val="770"/>
              <a:buNone/>
            </a:pPr>
            <a:r>
              <a:rPr b="1" lang="en-GB" sz="1560"/>
              <a:t>Step 3. </a:t>
            </a:r>
            <a:r>
              <a:rPr lang="en-GB" sz="1560"/>
              <a:t>Made sure to </a:t>
            </a:r>
            <a:r>
              <a:rPr b="1" lang="en-GB" sz="1560"/>
              <a:t>not overpay</a:t>
            </a:r>
            <a:r>
              <a:rPr lang="en-GB" sz="1560"/>
              <a:t> for mass features of the business system that the company does not use(evaluation of how much </a:t>
            </a:r>
            <a:r>
              <a:rPr b="1" lang="en-GB" sz="1560"/>
              <a:t>storage </a:t>
            </a:r>
            <a:r>
              <a:rPr lang="en-GB" sz="1560"/>
              <a:t>and </a:t>
            </a:r>
            <a:r>
              <a:rPr b="1" lang="en-GB" sz="1560"/>
              <a:t>users</a:t>
            </a:r>
            <a:r>
              <a:rPr lang="en-GB" sz="1560"/>
              <a:t> are needed)</a:t>
            </a:r>
            <a:endParaRPr sz="1560"/>
          </a:p>
          <a:p>
            <a:pPr indent="0" lvl="0" marL="0" rtl="0" algn="l">
              <a:lnSpc>
                <a:spcPct val="105000"/>
              </a:lnSpc>
              <a:spcBef>
                <a:spcPts val="1200"/>
              </a:spcBef>
              <a:spcAft>
                <a:spcPts val="0"/>
              </a:spcAft>
              <a:buSzPts val="770"/>
              <a:buNone/>
            </a:pPr>
            <a:r>
              <a:rPr b="1" lang="en-GB" sz="1560"/>
              <a:t>Step 4. </a:t>
            </a:r>
            <a:r>
              <a:rPr lang="en-GB" sz="1560"/>
              <a:t>The company has chosen the </a:t>
            </a:r>
            <a:r>
              <a:rPr b="1" lang="en-GB" sz="1560"/>
              <a:t>all-inclusive price package </a:t>
            </a:r>
            <a:r>
              <a:rPr lang="en-GB" sz="1560"/>
              <a:t>in case the business  grows and it is necessary to add additional modules that are already included in the package.</a:t>
            </a:r>
            <a:endParaRPr sz="1560"/>
          </a:p>
          <a:p>
            <a:pPr indent="0" lvl="0" marL="0" rtl="0" algn="l">
              <a:lnSpc>
                <a:spcPct val="105000"/>
              </a:lnSpc>
              <a:spcBef>
                <a:spcPts val="1200"/>
              </a:spcBef>
              <a:spcAft>
                <a:spcPts val="0"/>
              </a:spcAft>
              <a:buSzPts val="770"/>
              <a:buNone/>
            </a:pPr>
            <a:r>
              <a:rPr b="1" lang="en-GB" sz="1560"/>
              <a:t>Step 5. </a:t>
            </a:r>
            <a:r>
              <a:rPr lang="en-GB" sz="1560"/>
              <a:t>Investigated the possibilities of </a:t>
            </a:r>
            <a:r>
              <a:rPr b="1" lang="en-GB" sz="1560"/>
              <a:t>maintenance and support</a:t>
            </a:r>
            <a:r>
              <a:rPr lang="en-GB" sz="1560"/>
              <a:t>(what type of support is included in the price).</a:t>
            </a:r>
            <a:endParaRPr sz="1560"/>
          </a:p>
          <a:p>
            <a:pPr indent="0" lvl="0" marL="0" rtl="0" algn="l">
              <a:lnSpc>
                <a:spcPct val="105000"/>
              </a:lnSpc>
              <a:spcBef>
                <a:spcPts val="1200"/>
              </a:spcBef>
              <a:spcAft>
                <a:spcPts val="1200"/>
              </a:spcAft>
              <a:buSzPts val="770"/>
              <a:buNone/>
            </a:pPr>
            <a:r>
              <a:t/>
            </a:r>
            <a:endParaRPr sz="1560"/>
          </a:p>
        </p:txBody>
      </p:sp>
      <p:sp>
        <p:nvSpPr>
          <p:cNvPr id="239" name="Google Shape;239;p30"/>
          <p:cNvSpPr txBox="1"/>
          <p:nvPr>
            <p:ph type="title"/>
          </p:nvPr>
        </p:nvSpPr>
        <p:spPr>
          <a:xfrm>
            <a:off x="1900350" y="304325"/>
            <a:ext cx="5343300" cy="683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sz="2100"/>
              <a:t> 3. How the company has chosen the information systems?</a:t>
            </a:r>
            <a:endParaRPr b="1" sz="2100"/>
          </a:p>
          <a:p>
            <a:pPr indent="0" lvl="0" marL="0" rtl="0" algn="l">
              <a:spcBef>
                <a:spcPts val="0"/>
              </a:spcBef>
              <a:spcAft>
                <a:spcPts val="0"/>
              </a:spcAft>
              <a:buNone/>
            </a:pPr>
            <a:r>
              <a:rPr b="1" lang="en-GB" sz="2100"/>
              <a:t>			</a:t>
            </a:r>
            <a:endParaRPr b="1" sz="21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1"/>
          <p:cNvSpPr txBox="1"/>
          <p:nvPr>
            <p:ph type="title"/>
          </p:nvPr>
        </p:nvSpPr>
        <p:spPr>
          <a:xfrm>
            <a:off x="1900350" y="304325"/>
            <a:ext cx="5343300" cy="683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sz="2100"/>
              <a:t> 4.  What kind of BIS the company has chosen?</a:t>
            </a:r>
            <a:endParaRPr b="1" sz="2100"/>
          </a:p>
        </p:txBody>
      </p:sp>
      <p:sp>
        <p:nvSpPr>
          <p:cNvPr id="245" name="Google Shape;245;p31"/>
          <p:cNvSpPr txBox="1"/>
          <p:nvPr/>
        </p:nvSpPr>
        <p:spPr>
          <a:xfrm>
            <a:off x="564050" y="902900"/>
            <a:ext cx="4391400" cy="3617100"/>
          </a:xfrm>
          <a:prstGeom prst="rect">
            <a:avLst/>
          </a:prstGeom>
          <a:solidFill>
            <a:schemeClr val="lt1"/>
          </a:solidFill>
          <a:ln>
            <a:noFill/>
          </a:ln>
        </p:spPr>
        <p:txBody>
          <a:bodyPr anchorCtr="0" anchor="t" bIns="91425" lIns="91425" spcFirstLastPara="1" rIns="91425" wrap="square" tIns="91425">
            <a:spAutoFit/>
          </a:bodyPr>
          <a:lstStyle/>
          <a:p>
            <a:pPr indent="-336550" lvl="0" marL="457200" rtl="0" algn="l">
              <a:spcBef>
                <a:spcPts val="0"/>
              </a:spcBef>
              <a:spcAft>
                <a:spcPts val="0"/>
              </a:spcAft>
              <a:buClr>
                <a:schemeClr val="dk2"/>
              </a:buClr>
              <a:buSzPts val="1700"/>
              <a:buFont typeface="Roboto"/>
              <a:buChar char="❏"/>
            </a:pPr>
            <a:r>
              <a:rPr b="1" lang="en-GB" sz="1700">
                <a:solidFill>
                  <a:schemeClr val="dk2"/>
                </a:solidFill>
                <a:latin typeface="Roboto"/>
                <a:ea typeface="Roboto"/>
                <a:cs typeface="Roboto"/>
                <a:sym typeface="Roboto"/>
              </a:rPr>
              <a:t>Collaboration BIS</a:t>
            </a:r>
            <a:endParaRPr b="1" sz="1700">
              <a:solidFill>
                <a:schemeClr val="dk2"/>
              </a:solidFill>
              <a:latin typeface="Roboto"/>
              <a:ea typeface="Roboto"/>
              <a:cs typeface="Roboto"/>
              <a:sym typeface="Roboto"/>
            </a:endParaRPr>
          </a:p>
          <a:p>
            <a:pPr indent="-336550" lvl="0" marL="457200" rtl="0" algn="l">
              <a:spcBef>
                <a:spcPts val="0"/>
              </a:spcBef>
              <a:spcAft>
                <a:spcPts val="0"/>
              </a:spcAft>
              <a:buClr>
                <a:schemeClr val="dk2"/>
              </a:buClr>
              <a:buSzPts val="1700"/>
              <a:buFont typeface="Roboto"/>
              <a:buChar char="●"/>
            </a:pPr>
            <a:r>
              <a:rPr b="1" lang="en-GB" sz="1700">
                <a:solidFill>
                  <a:schemeClr val="dk2"/>
                </a:solidFill>
                <a:latin typeface="Roboto"/>
                <a:ea typeface="Roboto"/>
                <a:cs typeface="Roboto"/>
                <a:sym typeface="Roboto"/>
              </a:rPr>
              <a:t>Communication - </a:t>
            </a:r>
            <a:r>
              <a:rPr lang="en-GB" sz="1700">
                <a:solidFill>
                  <a:schemeClr val="dk2"/>
                </a:solidFill>
                <a:latin typeface="Roboto"/>
                <a:ea typeface="Roboto"/>
                <a:cs typeface="Roboto"/>
                <a:sym typeface="Roboto"/>
              </a:rPr>
              <a:t>Slack, Zimbra, 3CX, Skype for Business, Live chat, HostBill</a:t>
            </a:r>
            <a:endParaRPr sz="1700">
              <a:solidFill>
                <a:schemeClr val="dk2"/>
              </a:solidFill>
              <a:latin typeface="Roboto"/>
              <a:ea typeface="Roboto"/>
              <a:cs typeface="Roboto"/>
              <a:sym typeface="Roboto"/>
            </a:endParaRPr>
          </a:p>
          <a:p>
            <a:pPr indent="0" lvl="0" marL="1371600" rtl="0" algn="l">
              <a:spcBef>
                <a:spcPts val="0"/>
              </a:spcBef>
              <a:spcAft>
                <a:spcPts val="0"/>
              </a:spcAft>
              <a:buNone/>
            </a:pPr>
            <a:r>
              <a:t/>
            </a:r>
            <a:endParaRPr sz="1700">
              <a:solidFill>
                <a:schemeClr val="dk2"/>
              </a:solidFill>
              <a:latin typeface="Roboto"/>
              <a:ea typeface="Roboto"/>
              <a:cs typeface="Roboto"/>
              <a:sym typeface="Roboto"/>
            </a:endParaRPr>
          </a:p>
          <a:p>
            <a:pPr indent="-336550" lvl="0" marL="457200" rtl="0" algn="l">
              <a:spcBef>
                <a:spcPts val="0"/>
              </a:spcBef>
              <a:spcAft>
                <a:spcPts val="0"/>
              </a:spcAft>
              <a:buClr>
                <a:schemeClr val="dk2"/>
              </a:buClr>
              <a:buSzPts val="1700"/>
              <a:buFont typeface="Roboto"/>
              <a:buChar char="●"/>
            </a:pPr>
            <a:r>
              <a:rPr b="1" lang="en-GB" sz="1700">
                <a:solidFill>
                  <a:schemeClr val="dk2"/>
                </a:solidFill>
                <a:latin typeface="Roboto"/>
                <a:ea typeface="Roboto"/>
                <a:cs typeface="Roboto"/>
                <a:sym typeface="Roboto"/>
              </a:rPr>
              <a:t>Content Management - </a:t>
            </a:r>
            <a:r>
              <a:rPr lang="en-GB" sz="1700">
                <a:solidFill>
                  <a:schemeClr val="dk2"/>
                </a:solidFill>
                <a:latin typeface="Roboto"/>
                <a:ea typeface="Roboto"/>
                <a:cs typeface="Roboto"/>
                <a:sym typeface="Roboto"/>
              </a:rPr>
              <a:t>Google Docs, BookStack</a:t>
            </a:r>
            <a:endParaRPr sz="1700">
              <a:solidFill>
                <a:schemeClr val="dk2"/>
              </a:solidFill>
              <a:latin typeface="Roboto"/>
              <a:ea typeface="Roboto"/>
              <a:cs typeface="Roboto"/>
              <a:sym typeface="Roboto"/>
            </a:endParaRPr>
          </a:p>
          <a:p>
            <a:pPr indent="-336550" lvl="0" marL="457200" rtl="0" algn="l">
              <a:spcBef>
                <a:spcPts val="0"/>
              </a:spcBef>
              <a:spcAft>
                <a:spcPts val="0"/>
              </a:spcAft>
              <a:buClr>
                <a:schemeClr val="dk2"/>
              </a:buClr>
              <a:buSzPts val="1700"/>
              <a:buFont typeface="Roboto"/>
              <a:buChar char="●"/>
            </a:pPr>
            <a:r>
              <a:rPr b="1" lang="en-GB" sz="1700">
                <a:solidFill>
                  <a:schemeClr val="dk2"/>
                </a:solidFill>
                <a:latin typeface="Roboto"/>
                <a:ea typeface="Roboto"/>
                <a:cs typeface="Roboto"/>
                <a:sym typeface="Roboto"/>
              </a:rPr>
              <a:t>Workflow Control -</a:t>
            </a:r>
            <a:r>
              <a:rPr lang="en-GB" sz="1700">
                <a:solidFill>
                  <a:schemeClr val="dk2"/>
                </a:solidFill>
                <a:latin typeface="Roboto"/>
                <a:ea typeface="Roboto"/>
                <a:cs typeface="Roboto"/>
                <a:sym typeface="Roboto"/>
              </a:rPr>
              <a:t> ActiveCollab</a:t>
            </a:r>
            <a:endParaRPr sz="1700">
              <a:solidFill>
                <a:schemeClr val="dk2"/>
              </a:solidFill>
              <a:latin typeface="Roboto"/>
              <a:ea typeface="Roboto"/>
              <a:cs typeface="Roboto"/>
              <a:sym typeface="Roboto"/>
            </a:endParaRPr>
          </a:p>
          <a:p>
            <a:pPr indent="0" lvl="0" marL="1371600" rtl="0" algn="l">
              <a:spcBef>
                <a:spcPts val="0"/>
              </a:spcBef>
              <a:spcAft>
                <a:spcPts val="0"/>
              </a:spcAft>
              <a:buNone/>
            </a:pPr>
            <a:r>
              <a:t/>
            </a:r>
            <a:endParaRPr b="1" sz="1700">
              <a:solidFill>
                <a:schemeClr val="dk2"/>
              </a:solidFill>
              <a:latin typeface="Roboto"/>
              <a:ea typeface="Roboto"/>
              <a:cs typeface="Roboto"/>
              <a:sym typeface="Roboto"/>
            </a:endParaRPr>
          </a:p>
          <a:p>
            <a:pPr indent="-336550" lvl="0" marL="457200" rtl="0" algn="l">
              <a:spcBef>
                <a:spcPts val="0"/>
              </a:spcBef>
              <a:spcAft>
                <a:spcPts val="0"/>
              </a:spcAft>
              <a:buClr>
                <a:schemeClr val="dk2"/>
              </a:buClr>
              <a:buSzPts val="1700"/>
              <a:buFont typeface="Roboto"/>
              <a:buChar char="❏"/>
            </a:pPr>
            <a:r>
              <a:rPr b="1" lang="en-GB" sz="1700">
                <a:solidFill>
                  <a:schemeClr val="dk2"/>
                </a:solidFill>
                <a:latin typeface="Roboto"/>
                <a:ea typeface="Roboto"/>
                <a:cs typeface="Roboto"/>
                <a:sym typeface="Roboto"/>
              </a:rPr>
              <a:t>Managerial BIS</a:t>
            </a:r>
            <a:endParaRPr b="1" sz="1700">
              <a:solidFill>
                <a:schemeClr val="dk2"/>
              </a:solidFill>
              <a:latin typeface="Roboto"/>
              <a:ea typeface="Roboto"/>
              <a:cs typeface="Roboto"/>
              <a:sym typeface="Roboto"/>
            </a:endParaRPr>
          </a:p>
          <a:p>
            <a:pPr indent="-336550" lvl="0" marL="457200" rtl="0" algn="l">
              <a:spcBef>
                <a:spcPts val="0"/>
              </a:spcBef>
              <a:spcAft>
                <a:spcPts val="0"/>
              </a:spcAft>
              <a:buClr>
                <a:schemeClr val="dk2"/>
              </a:buClr>
              <a:buSzPts val="1700"/>
              <a:buFont typeface="Roboto"/>
              <a:buChar char="●"/>
            </a:pPr>
            <a:r>
              <a:rPr lang="en-GB" sz="1700">
                <a:solidFill>
                  <a:schemeClr val="dk2"/>
                </a:solidFill>
                <a:latin typeface="Roboto"/>
                <a:ea typeface="Roboto"/>
                <a:cs typeface="Roboto"/>
                <a:sym typeface="Roboto"/>
              </a:rPr>
              <a:t>For</a:t>
            </a:r>
            <a:r>
              <a:rPr b="1" lang="en-GB" sz="1700">
                <a:solidFill>
                  <a:schemeClr val="dk2"/>
                </a:solidFill>
                <a:latin typeface="Roboto"/>
                <a:ea typeface="Roboto"/>
                <a:cs typeface="Roboto"/>
                <a:sym typeface="Roboto"/>
              </a:rPr>
              <a:t> MIS(</a:t>
            </a:r>
            <a:r>
              <a:rPr lang="en-GB" sz="1700">
                <a:solidFill>
                  <a:schemeClr val="dk2"/>
                </a:solidFill>
                <a:latin typeface="Roboto"/>
                <a:ea typeface="Roboto"/>
                <a:cs typeface="Roboto"/>
                <a:sym typeface="Roboto"/>
              </a:rPr>
              <a:t>Management inform.system</a:t>
            </a:r>
            <a:r>
              <a:rPr b="1" lang="en-GB" sz="1700">
                <a:solidFill>
                  <a:schemeClr val="dk2"/>
                </a:solidFill>
                <a:latin typeface="Roboto"/>
                <a:ea typeface="Roboto"/>
                <a:cs typeface="Roboto"/>
                <a:sym typeface="Roboto"/>
              </a:rPr>
              <a:t>), EIS(</a:t>
            </a:r>
            <a:r>
              <a:rPr lang="en-GB" sz="1700">
                <a:solidFill>
                  <a:schemeClr val="dk2"/>
                </a:solidFill>
                <a:latin typeface="Roboto"/>
                <a:ea typeface="Roboto"/>
                <a:cs typeface="Roboto"/>
                <a:sym typeface="Roboto"/>
              </a:rPr>
              <a:t>Executive inform. system</a:t>
            </a:r>
            <a:r>
              <a:rPr b="1" lang="en-GB" sz="1700">
                <a:solidFill>
                  <a:schemeClr val="dk2"/>
                </a:solidFill>
                <a:latin typeface="Roboto"/>
                <a:ea typeface="Roboto"/>
                <a:cs typeface="Roboto"/>
                <a:sym typeface="Roboto"/>
              </a:rPr>
              <a:t>) and DSS</a:t>
            </a:r>
            <a:r>
              <a:rPr lang="en-GB" sz="1700">
                <a:solidFill>
                  <a:schemeClr val="dk2"/>
                </a:solidFill>
                <a:latin typeface="Roboto"/>
                <a:ea typeface="Roboto"/>
                <a:cs typeface="Roboto"/>
                <a:sym typeface="Roboto"/>
              </a:rPr>
              <a:t>(Decision support system)</a:t>
            </a:r>
            <a:r>
              <a:rPr b="1" lang="en-GB" sz="1700">
                <a:solidFill>
                  <a:schemeClr val="dk2"/>
                </a:solidFill>
                <a:latin typeface="Roboto"/>
                <a:ea typeface="Roboto"/>
                <a:cs typeface="Roboto"/>
                <a:sym typeface="Roboto"/>
              </a:rPr>
              <a:t> </a:t>
            </a:r>
            <a:r>
              <a:rPr lang="en-GB" sz="1700">
                <a:solidFill>
                  <a:schemeClr val="dk2"/>
                </a:solidFill>
                <a:latin typeface="Roboto"/>
                <a:ea typeface="Roboto"/>
                <a:cs typeface="Roboto"/>
                <a:sym typeface="Roboto"/>
              </a:rPr>
              <a:t>the company uses </a:t>
            </a:r>
            <a:r>
              <a:rPr b="1" lang="en-GB" sz="1900">
                <a:solidFill>
                  <a:schemeClr val="dk2"/>
                </a:solidFill>
                <a:latin typeface="Roboto"/>
                <a:ea typeface="Roboto"/>
                <a:cs typeface="Roboto"/>
                <a:sym typeface="Roboto"/>
              </a:rPr>
              <a:t>HostBill.</a:t>
            </a:r>
            <a:endParaRPr b="1" sz="1900">
              <a:solidFill>
                <a:schemeClr val="dk2"/>
              </a:solidFill>
              <a:latin typeface="Roboto"/>
              <a:ea typeface="Roboto"/>
              <a:cs typeface="Roboto"/>
              <a:sym typeface="Roboto"/>
            </a:endParaRPr>
          </a:p>
        </p:txBody>
      </p:sp>
      <p:pic>
        <p:nvPicPr>
          <p:cNvPr id="246" name="Google Shape;246;p31"/>
          <p:cNvPicPr preferRelativeResize="0"/>
          <p:nvPr/>
        </p:nvPicPr>
        <p:blipFill>
          <a:blip r:embed="rId3">
            <a:alphaModFix/>
          </a:blip>
          <a:stretch>
            <a:fillRect/>
          </a:stretch>
        </p:blipFill>
        <p:spPr>
          <a:xfrm>
            <a:off x="5322725" y="987425"/>
            <a:ext cx="837744" cy="831300"/>
          </a:xfrm>
          <a:prstGeom prst="rect">
            <a:avLst/>
          </a:prstGeom>
          <a:noFill/>
          <a:ln>
            <a:noFill/>
          </a:ln>
        </p:spPr>
      </p:pic>
      <p:pic>
        <p:nvPicPr>
          <p:cNvPr id="247" name="Google Shape;247;p31"/>
          <p:cNvPicPr preferRelativeResize="0"/>
          <p:nvPr/>
        </p:nvPicPr>
        <p:blipFill>
          <a:blip r:embed="rId4">
            <a:alphaModFix/>
          </a:blip>
          <a:stretch>
            <a:fillRect/>
          </a:stretch>
        </p:blipFill>
        <p:spPr>
          <a:xfrm>
            <a:off x="5829663" y="1523275"/>
            <a:ext cx="1609050" cy="907300"/>
          </a:xfrm>
          <a:prstGeom prst="rect">
            <a:avLst/>
          </a:prstGeom>
          <a:noFill/>
          <a:ln>
            <a:noFill/>
          </a:ln>
        </p:spPr>
      </p:pic>
      <p:pic>
        <p:nvPicPr>
          <p:cNvPr id="248" name="Google Shape;248;p31"/>
          <p:cNvPicPr preferRelativeResize="0"/>
          <p:nvPr/>
        </p:nvPicPr>
        <p:blipFill>
          <a:blip r:embed="rId5">
            <a:alphaModFix/>
          </a:blip>
          <a:stretch>
            <a:fillRect/>
          </a:stretch>
        </p:blipFill>
        <p:spPr>
          <a:xfrm>
            <a:off x="5122475" y="2207825"/>
            <a:ext cx="1238250" cy="1238250"/>
          </a:xfrm>
          <a:prstGeom prst="rect">
            <a:avLst/>
          </a:prstGeom>
          <a:noFill/>
          <a:ln>
            <a:noFill/>
          </a:ln>
        </p:spPr>
      </p:pic>
      <p:pic>
        <p:nvPicPr>
          <p:cNvPr id="249" name="Google Shape;249;p31"/>
          <p:cNvPicPr preferRelativeResize="0"/>
          <p:nvPr/>
        </p:nvPicPr>
        <p:blipFill>
          <a:blip r:embed="rId6">
            <a:alphaModFix/>
          </a:blip>
          <a:stretch>
            <a:fillRect/>
          </a:stretch>
        </p:blipFill>
        <p:spPr>
          <a:xfrm>
            <a:off x="6463175" y="2333673"/>
            <a:ext cx="2680825" cy="1181800"/>
          </a:xfrm>
          <a:prstGeom prst="rect">
            <a:avLst/>
          </a:prstGeom>
          <a:noFill/>
          <a:ln>
            <a:noFill/>
          </a:ln>
        </p:spPr>
      </p:pic>
      <p:pic>
        <p:nvPicPr>
          <p:cNvPr id="250" name="Google Shape;250;p31"/>
          <p:cNvPicPr preferRelativeResize="0"/>
          <p:nvPr/>
        </p:nvPicPr>
        <p:blipFill>
          <a:blip r:embed="rId7">
            <a:alphaModFix/>
          </a:blip>
          <a:stretch>
            <a:fillRect/>
          </a:stretch>
        </p:blipFill>
        <p:spPr>
          <a:xfrm>
            <a:off x="7534971" y="987419"/>
            <a:ext cx="1609025" cy="1288502"/>
          </a:xfrm>
          <a:prstGeom prst="rect">
            <a:avLst/>
          </a:prstGeom>
          <a:noFill/>
          <a:ln>
            <a:noFill/>
          </a:ln>
        </p:spPr>
      </p:pic>
      <p:pic>
        <p:nvPicPr>
          <p:cNvPr id="251" name="Google Shape;251;p31"/>
          <p:cNvPicPr preferRelativeResize="0"/>
          <p:nvPr/>
        </p:nvPicPr>
        <p:blipFill>
          <a:blip r:embed="rId8">
            <a:alphaModFix/>
          </a:blip>
          <a:stretch>
            <a:fillRect/>
          </a:stretch>
        </p:blipFill>
        <p:spPr>
          <a:xfrm>
            <a:off x="5107850" y="3667873"/>
            <a:ext cx="3667125" cy="828675"/>
          </a:xfrm>
          <a:prstGeom prst="rect">
            <a:avLst/>
          </a:prstGeom>
          <a:noFill/>
          <a:ln>
            <a:noFill/>
          </a:ln>
        </p:spPr>
      </p:pic>
      <p:pic>
        <p:nvPicPr>
          <p:cNvPr id="252" name="Google Shape;252;p31"/>
          <p:cNvPicPr preferRelativeResize="0"/>
          <p:nvPr/>
        </p:nvPicPr>
        <p:blipFill>
          <a:blip r:embed="rId9">
            <a:alphaModFix/>
          </a:blip>
          <a:stretch>
            <a:fillRect/>
          </a:stretch>
        </p:blipFill>
        <p:spPr>
          <a:xfrm>
            <a:off x="6578550" y="987425"/>
            <a:ext cx="753325" cy="683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nvSpPr>
        <p:spPr>
          <a:xfrm>
            <a:off x="465800" y="1531325"/>
            <a:ext cx="8414100" cy="2401200"/>
          </a:xfrm>
          <a:prstGeom prst="rect">
            <a:avLst/>
          </a:prstGeom>
          <a:solidFill>
            <a:schemeClr val="lt1"/>
          </a:solid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2"/>
              </a:buClr>
              <a:buSzPts val="1600"/>
              <a:buFont typeface="Roboto"/>
              <a:buChar char="❏"/>
            </a:pPr>
            <a:r>
              <a:rPr b="1" lang="en-GB" sz="1600">
                <a:solidFill>
                  <a:schemeClr val="dk2"/>
                </a:solidFill>
                <a:highlight>
                  <a:schemeClr val="lt1"/>
                </a:highlight>
                <a:latin typeface="Roboto"/>
                <a:ea typeface="Roboto"/>
                <a:cs typeface="Roboto"/>
                <a:sym typeface="Roboto"/>
              </a:rPr>
              <a:t>Hostakis </a:t>
            </a:r>
            <a:r>
              <a:rPr lang="en-GB" sz="1600">
                <a:solidFill>
                  <a:schemeClr val="dk2"/>
                </a:solidFill>
                <a:highlight>
                  <a:schemeClr val="lt1"/>
                </a:highlight>
                <a:latin typeface="Roboto"/>
                <a:ea typeface="Roboto"/>
                <a:cs typeface="Roboto"/>
                <a:sym typeface="Roboto"/>
              </a:rPr>
              <a:t>is a </a:t>
            </a:r>
            <a:r>
              <a:rPr b="1" lang="en-GB" sz="1600">
                <a:solidFill>
                  <a:schemeClr val="dk2"/>
                </a:solidFill>
                <a:highlight>
                  <a:schemeClr val="lt1"/>
                </a:highlight>
                <a:latin typeface="Roboto"/>
                <a:ea typeface="Roboto"/>
                <a:cs typeface="Roboto"/>
                <a:sym typeface="Roboto"/>
              </a:rPr>
              <a:t>Data Center Service &amp; Server Hosting Provider</a:t>
            </a:r>
            <a:r>
              <a:rPr lang="en-GB" sz="1600">
                <a:solidFill>
                  <a:schemeClr val="dk2"/>
                </a:solidFill>
                <a:highlight>
                  <a:schemeClr val="lt1"/>
                </a:highlight>
                <a:latin typeface="Roboto"/>
                <a:ea typeface="Roboto"/>
                <a:cs typeface="Roboto"/>
                <a:sym typeface="Roboto"/>
              </a:rPr>
              <a:t> with privately-owned Infrastructure in Cyprus, Malta, United Kingdom, Netherlands, Singapore, Los Angeles and Hong Kong.</a:t>
            </a:r>
            <a:endParaRPr sz="1600">
              <a:solidFill>
                <a:schemeClr val="dk2"/>
              </a:solidFill>
              <a:highlight>
                <a:schemeClr val="lt1"/>
              </a:highlight>
              <a:latin typeface="Roboto"/>
              <a:ea typeface="Roboto"/>
              <a:cs typeface="Roboto"/>
              <a:sym typeface="Roboto"/>
            </a:endParaRPr>
          </a:p>
          <a:p>
            <a:pPr indent="0" lvl="0" marL="0" rtl="0" algn="l">
              <a:spcBef>
                <a:spcPts val="0"/>
              </a:spcBef>
              <a:spcAft>
                <a:spcPts val="0"/>
              </a:spcAft>
              <a:buNone/>
            </a:pPr>
            <a:r>
              <a:t/>
            </a:r>
            <a:endParaRPr sz="1600">
              <a:solidFill>
                <a:schemeClr val="dk2"/>
              </a:solidFill>
              <a:highlight>
                <a:schemeClr val="lt1"/>
              </a:highlight>
              <a:latin typeface="Roboto"/>
              <a:ea typeface="Roboto"/>
              <a:cs typeface="Roboto"/>
              <a:sym typeface="Roboto"/>
            </a:endParaRPr>
          </a:p>
          <a:p>
            <a:pPr indent="-330200" lvl="0" marL="457200" rtl="0" algn="l">
              <a:spcBef>
                <a:spcPts val="0"/>
              </a:spcBef>
              <a:spcAft>
                <a:spcPts val="0"/>
              </a:spcAft>
              <a:buClr>
                <a:schemeClr val="dk2"/>
              </a:buClr>
              <a:buSzPts val="1600"/>
              <a:buFont typeface="Roboto"/>
              <a:buChar char="❏"/>
            </a:pPr>
            <a:r>
              <a:rPr b="1" lang="en-GB" sz="1600">
                <a:solidFill>
                  <a:schemeClr val="dk2"/>
                </a:solidFill>
                <a:highlight>
                  <a:schemeClr val="lt1"/>
                </a:highlight>
                <a:latin typeface="Roboto"/>
                <a:ea typeface="Roboto"/>
                <a:cs typeface="Roboto"/>
                <a:sym typeface="Roboto"/>
              </a:rPr>
              <a:t>The company has 14 employees: </a:t>
            </a:r>
            <a:r>
              <a:rPr lang="en-GB" sz="1600">
                <a:solidFill>
                  <a:schemeClr val="dk2"/>
                </a:solidFill>
                <a:highlight>
                  <a:schemeClr val="lt1"/>
                </a:highlight>
                <a:latin typeface="Roboto"/>
                <a:ea typeface="Roboto"/>
                <a:cs typeface="Roboto"/>
                <a:sym typeface="Roboto"/>
              </a:rPr>
              <a:t>CEO, CTO, CFO; Back office: 2; Web Dev: 2; Sales: 2, Customer care: 2; Tech Team: 3</a:t>
            </a:r>
            <a:endParaRPr sz="1600">
              <a:solidFill>
                <a:schemeClr val="dk2"/>
              </a:solidFill>
              <a:highlight>
                <a:schemeClr val="lt1"/>
              </a:highlight>
              <a:latin typeface="Roboto"/>
              <a:ea typeface="Roboto"/>
              <a:cs typeface="Roboto"/>
              <a:sym typeface="Roboto"/>
            </a:endParaRPr>
          </a:p>
          <a:p>
            <a:pPr indent="0" lvl="0" marL="0" rtl="0" algn="l">
              <a:spcBef>
                <a:spcPts val="0"/>
              </a:spcBef>
              <a:spcAft>
                <a:spcPts val="0"/>
              </a:spcAft>
              <a:buNone/>
            </a:pPr>
            <a:r>
              <a:t/>
            </a:r>
            <a:endParaRPr sz="1600">
              <a:solidFill>
                <a:schemeClr val="dk2"/>
              </a:solidFill>
              <a:highlight>
                <a:schemeClr val="lt1"/>
              </a:highlight>
              <a:latin typeface="Roboto"/>
              <a:ea typeface="Roboto"/>
              <a:cs typeface="Roboto"/>
              <a:sym typeface="Roboto"/>
            </a:endParaRPr>
          </a:p>
          <a:p>
            <a:pPr indent="-330200" lvl="0" marL="457200" rtl="0" algn="l">
              <a:spcBef>
                <a:spcPts val="0"/>
              </a:spcBef>
              <a:spcAft>
                <a:spcPts val="0"/>
              </a:spcAft>
              <a:buClr>
                <a:schemeClr val="dk2"/>
              </a:buClr>
              <a:buSzPts val="1600"/>
              <a:buFont typeface="Roboto"/>
              <a:buChar char="❏"/>
            </a:pPr>
            <a:r>
              <a:rPr b="1" lang="en-GB" sz="1600">
                <a:solidFill>
                  <a:schemeClr val="dk2"/>
                </a:solidFill>
                <a:highlight>
                  <a:schemeClr val="lt1"/>
                </a:highlight>
                <a:latin typeface="Roboto"/>
                <a:ea typeface="Roboto"/>
                <a:cs typeface="Roboto"/>
                <a:sym typeface="Roboto"/>
              </a:rPr>
              <a:t>Hostakis</a:t>
            </a:r>
            <a:r>
              <a:rPr lang="en-GB" sz="1600">
                <a:solidFill>
                  <a:schemeClr val="dk2"/>
                </a:solidFill>
                <a:highlight>
                  <a:schemeClr val="lt1"/>
                </a:highlight>
                <a:latin typeface="Roboto"/>
                <a:ea typeface="Roboto"/>
                <a:cs typeface="Roboto"/>
                <a:sym typeface="Roboto"/>
              </a:rPr>
              <a:t> provides high-speed connectivity, ultra low latency hosting and cloud scalability.</a:t>
            </a:r>
            <a:endParaRPr sz="1600">
              <a:solidFill>
                <a:schemeClr val="dk2"/>
              </a:solidFill>
              <a:highlight>
                <a:schemeClr val="lt1"/>
              </a:highlight>
              <a:latin typeface="Roboto"/>
              <a:ea typeface="Roboto"/>
              <a:cs typeface="Roboto"/>
              <a:sym typeface="Roboto"/>
            </a:endParaRPr>
          </a:p>
        </p:txBody>
      </p:sp>
      <p:sp>
        <p:nvSpPr>
          <p:cNvPr id="93" name="Google Shape;93;p14"/>
          <p:cNvSpPr txBox="1"/>
          <p:nvPr>
            <p:ph type="title"/>
          </p:nvPr>
        </p:nvSpPr>
        <p:spPr>
          <a:xfrm>
            <a:off x="2473025" y="943588"/>
            <a:ext cx="4053900" cy="469500"/>
          </a:xfrm>
          <a:prstGeom prst="rect">
            <a:avLst/>
          </a:prstGeom>
        </p:spPr>
        <p:txBody>
          <a:bodyPr anchorCtr="0" anchor="t" bIns="91425" lIns="91425" spcFirstLastPara="1" rIns="91425" wrap="square" tIns="91425">
            <a:normAutofit fontScale="90000"/>
          </a:bodyPr>
          <a:lstStyle/>
          <a:p>
            <a:pPr indent="-348615" lvl="0" marL="457200" rtl="0" algn="l">
              <a:spcBef>
                <a:spcPts val="0"/>
              </a:spcBef>
              <a:spcAft>
                <a:spcPts val="0"/>
              </a:spcAft>
              <a:buSzPct val="100000"/>
              <a:buAutoNum type="arabicPeriod"/>
            </a:pPr>
            <a:r>
              <a:rPr b="1" lang="en-GB" sz="2100"/>
              <a:t>Description of the company</a:t>
            </a:r>
            <a:endParaRPr b="1" sz="2100"/>
          </a:p>
        </p:txBody>
      </p:sp>
      <p:sp>
        <p:nvSpPr>
          <p:cNvPr id="94" name="Google Shape;94;p14"/>
          <p:cNvSpPr txBox="1"/>
          <p:nvPr/>
        </p:nvSpPr>
        <p:spPr>
          <a:xfrm>
            <a:off x="3969750" y="291525"/>
            <a:ext cx="1204500" cy="477000"/>
          </a:xfrm>
          <a:prstGeom prst="rect">
            <a:avLst/>
          </a:prstGeom>
          <a:solidFill>
            <a:schemeClr val="l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900">
                <a:solidFill>
                  <a:schemeClr val="dk2"/>
                </a:solidFill>
                <a:latin typeface="Roboto"/>
                <a:ea typeface="Roboto"/>
                <a:cs typeface="Roboto"/>
                <a:sym typeface="Roboto"/>
              </a:rPr>
              <a:t>Hostakis</a:t>
            </a:r>
            <a:endParaRPr b="1" sz="1900">
              <a:solidFill>
                <a:schemeClr val="dk2"/>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2"/>
          <p:cNvSpPr txBox="1"/>
          <p:nvPr>
            <p:ph type="title"/>
          </p:nvPr>
        </p:nvSpPr>
        <p:spPr>
          <a:xfrm>
            <a:off x="311700" y="1019600"/>
            <a:ext cx="49392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 is best about Hostbill?</a:t>
            </a:r>
            <a:endParaRPr/>
          </a:p>
        </p:txBody>
      </p:sp>
      <p:sp>
        <p:nvSpPr>
          <p:cNvPr id="258" name="Google Shape;258;p32"/>
          <p:cNvSpPr txBox="1"/>
          <p:nvPr>
            <p:ph idx="1" type="body"/>
          </p:nvPr>
        </p:nvSpPr>
        <p:spPr>
          <a:xfrm>
            <a:off x="311700" y="1687075"/>
            <a:ext cx="5274900" cy="2878800"/>
          </a:xfrm>
          <a:prstGeom prst="rect">
            <a:avLst/>
          </a:prstGeom>
          <a:solidFill>
            <a:schemeClr val="lt1"/>
          </a:solidFill>
        </p:spPr>
        <p:txBody>
          <a:bodyPr anchorCtr="0" anchor="t" bIns="91425" lIns="91425" spcFirstLastPara="1" rIns="91425" wrap="square" tIns="91425">
            <a:normAutofit lnSpcReduction="20000"/>
          </a:bodyPr>
          <a:lstStyle/>
          <a:p>
            <a:pPr indent="-323850" lvl="0" marL="457200" rtl="0" algn="l">
              <a:spcBef>
                <a:spcPts val="0"/>
              </a:spcBef>
              <a:spcAft>
                <a:spcPts val="0"/>
              </a:spcAft>
              <a:buSzPts val="1500"/>
              <a:buChar char="●"/>
            </a:pPr>
            <a:r>
              <a:rPr lang="en-GB" sz="1500"/>
              <a:t>Automated hosting and billing</a:t>
            </a:r>
            <a:endParaRPr sz="1500"/>
          </a:p>
          <a:p>
            <a:pPr indent="-323850" lvl="0" marL="457200" rtl="0" algn="l">
              <a:spcBef>
                <a:spcPts val="0"/>
              </a:spcBef>
              <a:spcAft>
                <a:spcPts val="0"/>
              </a:spcAft>
              <a:buSzPts val="1500"/>
              <a:buChar char="●"/>
            </a:pPr>
            <a:r>
              <a:rPr lang="en-GB" sz="1500"/>
              <a:t>Easy Client and Domain Management</a:t>
            </a:r>
            <a:endParaRPr sz="1500"/>
          </a:p>
          <a:p>
            <a:pPr indent="-323850" lvl="0" marL="457200" rtl="0" algn="l">
              <a:spcBef>
                <a:spcPts val="0"/>
              </a:spcBef>
              <a:spcAft>
                <a:spcPts val="0"/>
              </a:spcAft>
              <a:buSzPts val="1500"/>
              <a:buChar char="●"/>
            </a:pPr>
            <a:r>
              <a:rPr lang="en-GB" sz="1500"/>
              <a:t>Cloud, Saas, Web-Based Deployment</a:t>
            </a:r>
            <a:endParaRPr sz="1500"/>
          </a:p>
          <a:p>
            <a:pPr indent="-323850" lvl="0" marL="457200" rtl="0" algn="l">
              <a:spcBef>
                <a:spcPts val="0"/>
              </a:spcBef>
              <a:spcAft>
                <a:spcPts val="0"/>
              </a:spcAft>
              <a:buSzPts val="1500"/>
              <a:buChar char="●"/>
            </a:pPr>
            <a:r>
              <a:rPr lang="en-GB" sz="1500"/>
              <a:t>Automated Provisioning and Integration</a:t>
            </a:r>
            <a:endParaRPr sz="1500"/>
          </a:p>
          <a:p>
            <a:pPr indent="-323850" lvl="0" marL="457200" rtl="0" algn="l">
              <a:spcBef>
                <a:spcPts val="0"/>
              </a:spcBef>
              <a:spcAft>
                <a:spcPts val="0"/>
              </a:spcAft>
              <a:buSzPts val="1500"/>
              <a:buChar char="●"/>
            </a:pPr>
            <a:r>
              <a:rPr lang="en-GB" sz="1500"/>
              <a:t>Hourly Billing and supports multi-currency</a:t>
            </a:r>
            <a:endParaRPr sz="1500"/>
          </a:p>
          <a:p>
            <a:pPr indent="-323850" lvl="0" marL="457200" rtl="0" algn="l">
              <a:spcBef>
                <a:spcPts val="0"/>
              </a:spcBef>
              <a:spcAft>
                <a:spcPts val="0"/>
              </a:spcAft>
              <a:buSzPts val="1500"/>
              <a:buChar char="●"/>
            </a:pPr>
            <a:r>
              <a:rPr lang="en-GB" sz="1500"/>
              <a:t>Recurring/Subscription Billing &amp; Tax Calculations</a:t>
            </a:r>
            <a:endParaRPr sz="1500"/>
          </a:p>
          <a:p>
            <a:pPr indent="-323850" lvl="0" marL="457200" rtl="0" algn="l">
              <a:spcBef>
                <a:spcPts val="0"/>
              </a:spcBef>
              <a:spcAft>
                <a:spcPts val="0"/>
              </a:spcAft>
              <a:buSzPts val="1500"/>
              <a:buChar char="●"/>
            </a:pPr>
            <a:r>
              <a:rPr lang="en-GB" sz="1500"/>
              <a:t>Easy Customer &amp; Inventory Management</a:t>
            </a:r>
            <a:endParaRPr sz="1500"/>
          </a:p>
          <a:p>
            <a:pPr indent="-323850" lvl="0" marL="457200" rtl="0" algn="l">
              <a:spcBef>
                <a:spcPts val="0"/>
              </a:spcBef>
              <a:spcAft>
                <a:spcPts val="0"/>
              </a:spcAft>
              <a:buSzPts val="1500"/>
              <a:buChar char="●"/>
            </a:pPr>
            <a:r>
              <a:rPr lang="en-GB" sz="1500"/>
              <a:t>Easy Payment Handling &amp; Payment Gateway Integration</a:t>
            </a:r>
            <a:endParaRPr sz="1500"/>
          </a:p>
          <a:p>
            <a:pPr indent="-323850" lvl="0" marL="457200" rtl="0" algn="l">
              <a:spcBef>
                <a:spcPts val="0"/>
              </a:spcBef>
              <a:spcAft>
                <a:spcPts val="0"/>
              </a:spcAft>
              <a:buSzPts val="1500"/>
              <a:buChar char="●"/>
            </a:pPr>
            <a:r>
              <a:rPr lang="en-GB" sz="1500"/>
              <a:t>Taxation, Contract, Order, Invoice Management</a:t>
            </a:r>
            <a:endParaRPr sz="1500"/>
          </a:p>
          <a:p>
            <a:pPr indent="-323850" lvl="0" marL="457200" rtl="0" algn="l">
              <a:spcBef>
                <a:spcPts val="0"/>
              </a:spcBef>
              <a:spcAft>
                <a:spcPts val="0"/>
              </a:spcAft>
              <a:buSzPts val="1500"/>
              <a:buChar char="●"/>
            </a:pPr>
            <a:r>
              <a:rPr lang="en-GB" sz="1500"/>
              <a:t>Product configurator and Ecommerce Integration</a:t>
            </a:r>
            <a:endParaRPr sz="1500"/>
          </a:p>
          <a:p>
            <a:pPr indent="-323850" lvl="0" marL="457200" rtl="0" algn="l">
              <a:spcBef>
                <a:spcPts val="0"/>
              </a:spcBef>
              <a:spcAft>
                <a:spcPts val="0"/>
              </a:spcAft>
              <a:buSzPts val="1500"/>
              <a:buChar char="●"/>
            </a:pPr>
            <a:r>
              <a:rPr lang="en-GB" sz="1500"/>
              <a:t>Multiple Collaboration Tools and Self Service Portal.</a:t>
            </a:r>
            <a:endParaRPr sz="1500"/>
          </a:p>
        </p:txBody>
      </p:sp>
      <p:pic>
        <p:nvPicPr>
          <p:cNvPr id="259" name="Google Shape;259;p32"/>
          <p:cNvPicPr preferRelativeResize="0"/>
          <p:nvPr/>
        </p:nvPicPr>
        <p:blipFill>
          <a:blip r:embed="rId3">
            <a:alphaModFix/>
          </a:blip>
          <a:stretch>
            <a:fillRect/>
          </a:stretch>
        </p:blipFill>
        <p:spPr>
          <a:xfrm>
            <a:off x="5900150" y="2173325"/>
            <a:ext cx="2257425" cy="1619250"/>
          </a:xfrm>
          <a:prstGeom prst="rect">
            <a:avLst/>
          </a:prstGeom>
          <a:noFill/>
          <a:ln>
            <a:noFill/>
          </a:ln>
        </p:spPr>
      </p:pic>
      <p:pic>
        <p:nvPicPr>
          <p:cNvPr id="260" name="Google Shape;260;p32"/>
          <p:cNvPicPr preferRelativeResize="0"/>
          <p:nvPr/>
        </p:nvPicPr>
        <p:blipFill>
          <a:blip r:embed="rId4">
            <a:alphaModFix/>
          </a:blip>
          <a:stretch>
            <a:fillRect/>
          </a:stretch>
        </p:blipFill>
        <p:spPr>
          <a:xfrm>
            <a:off x="6033600" y="1196424"/>
            <a:ext cx="2129100" cy="481125"/>
          </a:xfrm>
          <a:prstGeom prst="rect">
            <a:avLst/>
          </a:prstGeom>
          <a:noFill/>
          <a:ln>
            <a:noFill/>
          </a:ln>
        </p:spPr>
      </p:pic>
      <p:sp>
        <p:nvSpPr>
          <p:cNvPr id="261" name="Google Shape;261;p32"/>
          <p:cNvSpPr txBox="1"/>
          <p:nvPr/>
        </p:nvSpPr>
        <p:spPr>
          <a:xfrm>
            <a:off x="555750" y="255125"/>
            <a:ext cx="8442000" cy="7080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700">
                <a:solidFill>
                  <a:srgbClr val="222222"/>
                </a:solidFill>
                <a:highlight>
                  <a:schemeClr val="lt1"/>
                </a:highlight>
                <a:latin typeface="Roboto"/>
                <a:ea typeface="Roboto"/>
                <a:cs typeface="Roboto"/>
                <a:sym typeface="Roboto"/>
              </a:rPr>
              <a:t>Hostakis company </a:t>
            </a:r>
            <a:r>
              <a:rPr lang="en-GB" sz="1700">
                <a:solidFill>
                  <a:srgbClr val="222222"/>
                </a:solidFill>
                <a:highlight>
                  <a:schemeClr val="lt1"/>
                </a:highlight>
                <a:latin typeface="Roboto"/>
                <a:ea typeface="Roboto"/>
                <a:cs typeface="Roboto"/>
                <a:sym typeface="Roboto"/>
              </a:rPr>
              <a:t>uses </a:t>
            </a:r>
            <a:r>
              <a:rPr b="1" lang="en-GB" sz="1700">
                <a:solidFill>
                  <a:srgbClr val="222222"/>
                </a:solidFill>
                <a:highlight>
                  <a:schemeClr val="lt1"/>
                </a:highlight>
                <a:latin typeface="Roboto"/>
                <a:ea typeface="Roboto"/>
                <a:cs typeface="Roboto"/>
                <a:sym typeface="Roboto"/>
              </a:rPr>
              <a:t>CRM-hosting software hostbillapp.com</a:t>
            </a:r>
            <a:r>
              <a:rPr lang="en-GB" sz="1700">
                <a:solidFill>
                  <a:srgbClr val="222222"/>
                </a:solidFill>
                <a:highlight>
                  <a:schemeClr val="lt1"/>
                </a:highlight>
                <a:latin typeface="Roboto"/>
                <a:ea typeface="Roboto"/>
                <a:cs typeface="Roboto"/>
                <a:sym typeface="Roboto"/>
              </a:rPr>
              <a:t> to manage billing, clients, support platforms.</a:t>
            </a:r>
            <a:endParaRPr sz="1700">
              <a:solidFill>
                <a:srgbClr val="222222"/>
              </a:solidFill>
              <a:highlight>
                <a:schemeClr val="lt1"/>
              </a:highlight>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3"/>
          <p:cNvSpPr txBox="1"/>
          <p:nvPr>
            <p:ph type="title"/>
          </p:nvPr>
        </p:nvSpPr>
        <p:spPr>
          <a:xfrm>
            <a:off x="1900350" y="304325"/>
            <a:ext cx="5343300" cy="683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sz="2100"/>
              <a:t> What specific products the company has chosen?</a:t>
            </a:r>
            <a:endParaRPr b="1" sz="2100"/>
          </a:p>
          <a:p>
            <a:pPr indent="0" lvl="0" marL="0" rtl="0" algn="l">
              <a:spcBef>
                <a:spcPts val="0"/>
              </a:spcBef>
              <a:spcAft>
                <a:spcPts val="0"/>
              </a:spcAft>
              <a:buNone/>
            </a:pPr>
            <a:r>
              <a:t/>
            </a:r>
            <a:endParaRPr b="1" sz="2100"/>
          </a:p>
          <a:p>
            <a:pPr indent="0" lvl="0" marL="0" rtl="0" algn="l">
              <a:spcBef>
                <a:spcPts val="0"/>
              </a:spcBef>
              <a:spcAft>
                <a:spcPts val="0"/>
              </a:spcAft>
              <a:buNone/>
            </a:pPr>
            <a:r>
              <a:t/>
            </a:r>
            <a:endParaRPr b="1" sz="2100"/>
          </a:p>
        </p:txBody>
      </p:sp>
      <p:sp>
        <p:nvSpPr>
          <p:cNvPr id="267" name="Google Shape;267;p33"/>
          <p:cNvSpPr txBox="1"/>
          <p:nvPr/>
        </p:nvSpPr>
        <p:spPr>
          <a:xfrm>
            <a:off x="1297800" y="1135150"/>
            <a:ext cx="6548400" cy="4464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700">
                <a:solidFill>
                  <a:schemeClr val="dk2"/>
                </a:solidFill>
                <a:highlight>
                  <a:schemeClr val="lt1"/>
                </a:highlight>
                <a:latin typeface="Roboto"/>
                <a:ea typeface="Roboto"/>
                <a:cs typeface="Roboto"/>
                <a:sym typeface="Roboto"/>
              </a:rPr>
              <a:t> Hostakis </a:t>
            </a:r>
            <a:r>
              <a:rPr lang="en-GB" sz="1700">
                <a:solidFill>
                  <a:schemeClr val="dk2"/>
                </a:solidFill>
                <a:highlight>
                  <a:schemeClr val="lt1"/>
                </a:highlight>
                <a:latin typeface="Roboto"/>
                <a:ea typeface="Roboto"/>
                <a:cs typeface="Roboto"/>
                <a:sym typeface="Roboto"/>
              </a:rPr>
              <a:t>is using the main hostbill features:</a:t>
            </a:r>
            <a:endParaRPr sz="1700">
              <a:solidFill>
                <a:schemeClr val="dk2"/>
              </a:solidFill>
              <a:highlight>
                <a:schemeClr val="lt1"/>
              </a:highlight>
              <a:latin typeface="Roboto"/>
              <a:ea typeface="Roboto"/>
              <a:cs typeface="Roboto"/>
              <a:sym typeface="Roboto"/>
            </a:endParaRPr>
          </a:p>
        </p:txBody>
      </p:sp>
      <p:sp>
        <p:nvSpPr>
          <p:cNvPr id="268" name="Google Shape;268;p33"/>
          <p:cNvSpPr txBox="1"/>
          <p:nvPr/>
        </p:nvSpPr>
        <p:spPr>
          <a:xfrm>
            <a:off x="1321075" y="2081575"/>
            <a:ext cx="3276900" cy="1908600"/>
          </a:xfrm>
          <a:prstGeom prst="rect">
            <a:avLst/>
          </a:prstGeom>
          <a:solidFill>
            <a:schemeClr val="lt1"/>
          </a:solid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2"/>
              </a:buClr>
              <a:buSzPts val="1400"/>
              <a:buFont typeface="Roboto"/>
              <a:buChar char="❏"/>
            </a:pPr>
            <a:r>
              <a:rPr lang="en-GB">
                <a:solidFill>
                  <a:schemeClr val="dk2"/>
                </a:solidFill>
                <a:latin typeface="Roboto"/>
                <a:ea typeface="Roboto"/>
                <a:cs typeface="Roboto"/>
                <a:sym typeface="Roboto"/>
              </a:rPr>
              <a:t>Hosting Automation</a:t>
            </a:r>
            <a:endParaRPr>
              <a:solidFill>
                <a:schemeClr val="dk2"/>
              </a:solidFill>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rPr lang="en-GB">
                <a:solidFill>
                  <a:schemeClr val="dk2"/>
                </a:solidFill>
                <a:latin typeface="Roboto"/>
                <a:ea typeface="Roboto"/>
                <a:cs typeface="Roboto"/>
                <a:sym typeface="Roboto"/>
              </a:rPr>
              <a:t>Client Management</a:t>
            </a:r>
            <a:endParaRPr>
              <a:solidFill>
                <a:schemeClr val="dk2"/>
              </a:solidFill>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rPr lang="en-GB">
                <a:solidFill>
                  <a:schemeClr val="dk2"/>
                </a:solidFill>
                <a:latin typeface="Roboto"/>
                <a:ea typeface="Roboto"/>
                <a:cs typeface="Roboto"/>
                <a:sym typeface="Roboto"/>
              </a:rPr>
              <a:t>Help Desk System</a:t>
            </a:r>
            <a:endParaRPr>
              <a:solidFill>
                <a:schemeClr val="dk2"/>
              </a:solidFill>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rPr lang="en-GB">
                <a:solidFill>
                  <a:schemeClr val="dk2"/>
                </a:solidFill>
                <a:latin typeface="Roboto"/>
                <a:ea typeface="Roboto"/>
                <a:cs typeface="Roboto"/>
                <a:sym typeface="Roboto"/>
              </a:rPr>
              <a:t>Automated Billing</a:t>
            </a:r>
            <a:endParaRPr>
              <a:solidFill>
                <a:schemeClr val="dk2"/>
              </a:solidFill>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rPr lang="en-GB">
                <a:solidFill>
                  <a:schemeClr val="dk2"/>
                </a:solidFill>
                <a:latin typeface="Roboto"/>
                <a:ea typeface="Roboto"/>
                <a:cs typeface="Roboto"/>
                <a:sym typeface="Roboto"/>
              </a:rPr>
              <a:t>Domain Management</a:t>
            </a:r>
            <a:endParaRPr>
              <a:solidFill>
                <a:schemeClr val="dk2"/>
              </a:solidFill>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rPr lang="en-GB">
                <a:solidFill>
                  <a:schemeClr val="dk2"/>
                </a:solidFill>
                <a:latin typeface="Roboto"/>
                <a:ea typeface="Roboto"/>
                <a:cs typeface="Roboto"/>
                <a:sym typeface="Roboto"/>
              </a:rPr>
              <a:t>Domain Automation</a:t>
            </a:r>
            <a:endParaRPr>
              <a:solidFill>
                <a:schemeClr val="dk2"/>
              </a:solidFill>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rPr lang="en-GB">
                <a:solidFill>
                  <a:schemeClr val="dk2"/>
                </a:solidFill>
                <a:latin typeface="Roboto"/>
                <a:ea typeface="Roboto"/>
                <a:cs typeface="Roboto"/>
                <a:sym typeface="Roboto"/>
              </a:rPr>
              <a:t>Affiliate System</a:t>
            </a:r>
            <a:endParaRPr>
              <a:solidFill>
                <a:schemeClr val="dk2"/>
              </a:solidFill>
              <a:latin typeface="Roboto"/>
              <a:ea typeface="Roboto"/>
              <a:cs typeface="Roboto"/>
              <a:sym typeface="Roboto"/>
            </a:endParaRPr>
          </a:p>
          <a:p>
            <a:pPr indent="0" lvl="0" marL="457200" rtl="0" algn="l">
              <a:spcBef>
                <a:spcPts val="0"/>
              </a:spcBef>
              <a:spcAft>
                <a:spcPts val="0"/>
              </a:spcAft>
              <a:buNone/>
            </a:pPr>
            <a:r>
              <a:t/>
            </a:r>
            <a:endParaRPr>
              <a:solidFill>
                <a:schemeClr val="dk2"/>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4"/>
          <p:cNvSpPr txBox="1"/>
          <p:nvPr>
            <p:ph type="title"/>
          </p:nvPr>
        </p:nvSpPr>
        <p:spPr>
          <a:xfrm>
            <a:off x="2782725" y="316000"/>
            <a:ext cx="37440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Hostbill Plans &amp; Pricing</a:t>
            </a:r>
            <a:endParaRPr/>
          </a:p>
        </p:txBody>
      </p:sp>
      <p:pic>
        <p:nvPicPr>
          <p:cNvPr id="274" name="Google Shape;274;p34"/>
          <p:cNvPicPr preferRelativeResize="0"/>
          <p:nvPr/>
        </p:nvPicPr>
        <p:blipFill>
          <a:blip r:embed="rId3">
            <a:alphaModFix/>
          </a:blip>
          <a:stretch>
            <a:fillRect/>
          </a:stretch>
        </p:blipFill>
        <p:spPr>
          <a:xfrm>
            <a:off x="2857513" y="1165500"/>
            <a:ext cx="5931174" cy="3144424"/>
          </a:xfrm>
          <a:prstGeom prst="rect">
            <a:avLst/>
          </a:prstGeom>
          <a:noFill/>
          <a:ln>
            <a:noFill/>
          </a:ln>
        </p:spPr>
      </p:pic>
      <p:sp>
        <p:nvSpPr>
          <p:cNvPr id="275" name="Google Shape;275;p34"/>
          <p:cNvSpPr txBox="1"/>
          <p:nvPr/>
        </p:nvSpPr>
        <p:spPr>
          <a:xfrm>
            <a:off x="564050" y="1165500"/>
            <a:ext cx="2014500" cy="28014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700">
                <a:solidFill>
                  <a:schemeClr val="dk2"/>
                </a:solidFill>
                <a:latin typeface="Roboto"/>
                <a:ea typeface="Roboto"/>
                <a:cs typeface="Roboto"/>
                <a:sym typeface="Roboto"/>
              </a:rPr>
              <a:t>Hostakis company  </a:t>
            </a:r>
            <a:endParaRPr b="1" sz="1700">
              <a:solidFill>
                <a:schemeClr val="dk2"/>
              </a:solidFill>
              <a:latin typeface="Roboto"/>
              <a:ea typeface="Roboto"/>
              <a:cs typeface="Roboto"/>
              <a:sym typeface="Roboto"/>
            </a:endParaRPr>
          </a:p>
          <a:p>
            <a:pPr indent="0" lvl="0" marL="0" rtl="0" algn="l">
              <a:spcBef>
                <a:spcPts val="0"/>
              </a:spcBef>
              <a:spcAft>
                <a:spcPts val="0"/>
              </a:spcAft>
              <a:buNone/>
            </a:pPr>
            <a:r>
              <a:rPr lang="en-GB" sz="1700">
                <a:solidFill>
                  <a:schemeClr val="dk2"/>
                </a:solidFill>
                <a:latin typeface="Roboto"/>
                <a:ea typeface="Roboto"/>
                <a:cs typeface="Roboto"/>
                <a:sym typeface="Roboto"/>
              </a:rPr>
              <a:t>currently has the </a:t>
            </a:r>
            <a:r>
              <a:rPr lang="en-GB" sz="1700">
                <a:solidFill>
                  <a:schemeClr val="dk2"/>
                </a:solidFill>
                <a:latin typeface="Roboto"/>
                <a:ea typeface="Roboto"/>
                <a:cs typeface="Roboto"/>
                <a:sym typeface="Roboto"/>
              </a:rPr>
              <a:t>standard</a:t>
            </a:r>
            <a:r>
              <a:rPr lang="en-GB" sz="1700">
                <a:solidFill>
                  <a:schemeClr val="dk2"/>
                </a:solidFill>
                <a:latin typeface="Roboto"/>
                <a:ea typeface="Roboto"/>
                <a:cs typeface="Roboto"/>
                <a:sym typeface="Roboto"/>
              </a:rPr>
              <a:t>, </a:t>
            </a:r>
            <a:r>
              <a:rPr b="1" lang="en-GB" sz="1700">
                <a:solidFill>
                  <a:schemeClr val="dk2"/>
                </a:solidFill>
                <a:latin typeface="Roboto"/>
                <a:ea typeface="Roboto"/>
                <a:cs typeface="Roboto"/>
                <a:sym typeface="Roboto"/>
              </a:rPr>
              <a:t>ALL- INCLUSIVE </a:t>
            </a:r>
            <a:r>
              <a:rPr lang="en-GB" sz="1700">
                <a:solidFill>
                  <a:schemeClr val="dk2"/>
                </a:solidFill>
                <a:latin typeface="Roboto"/>
                <a:ea typeface="Roboto"/>
                <a:cs typeface="Roboto"/>
                <a:sym typeface="Roboto"/>
              </a:rPr>
              <a:t>package</a:t>
            </a:r>
            <a:r>
              <a:rPr lang="en-GB" sz="1700">
                <a:solidFill>
                  <a:schemeClr val="dk2"/>
                </a:solidFill>
                <a:highlight>
                  <a:schemeClr val="lt1"/>
                </a:highlight>
                <a:latin typeface="Roboto"/>
                <a:ea typeface="Roboto"/>
                <a:cs typeface="Roboto"/>
                <a:sym typeface="Roboto"/>
              </a:rPr>
              <a:t>. The company pays annual fees for support and updates.</a:t>
            </a:r>
            <a:endParaRPr sz="1700">
              <a:solidFill>
                <a:schemeClr val="dk2"/>
              </a:solidFill>
              <a:highlight>
                <a:schemeClr val="lt1"/>
              </a:highlight>
              <a:latin typeface="Roboto"/>
              <a:ea typeface="Roboto"/>
              <a:cs typeface="Roboto"/>
              <a:sym typeface="Roboto"/>
            </a:endParaRPr>
          </a:p>
          <a:p>
            <a:pPr indent="0" lvl="0" marL="0" rtl="0" algn="l">
              <a:spcBef>
                <a:spcPts val="0"/>
              </a:spcBef>
              <a:spcAft>
                <a:spcPts val="0"/>
              </a:spcAft>
              <a:buNone/>
            </a:pPr>
            <a:r>
              <a:t/>
            </a:r>
            <a:endParaRPr sz="1700">
              <a:solidFill>
                <a:schemeClr val="dk2"/>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5"/>
          <p:cNvSpPr txBox="1"/>
          <p:nvPr>
            <p:ph idx="1" type="body"/>
          </p:nvPr>
        </p:nvSpPr>
        <p:spPr>
          <a:xfrm>
            <a:off x="577475" y="1002825"/>
            <a:ext cx="7923300" cy="3599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1400"/>
              <a:t>For the </a:t>
            </a:r>
            <a:r>
              <a:rPr lang="en-GB" sz="1400"/>
              <a:t>introduction of HostBill in the company:</a:t>
            </a:r>
            <a:endParaRPr sz="1400"/>
          </a:p>
          <a:p>
            <a:pPr indent="-317500" lvl="0" marL="457200" rtl="0" algn="l">
              <a:lnSpc>
                <a:spcPct val="100000"/>
              </a:lnSpc>
              <a:spcBef>
                <a:spcPts val="1200"/>
              </a:spcBef>
              <a:spcAft>
                <a:spcPts val="0"/>
              </a:spcAft>
              <a:buSzPts val="1400"/>
              <a:buAutoNum type="arabicPeriod"/>
            </a:pPr>
            <a:r>
              <a:rPr lang="en-GB" sz="1400"/>
              <a:t>The CEO has </a:t>
            </a:r>
            <a:r>
              <a:rPr lang="en-GB" sz="1400">
                <a:highlight>
                  <a:schemeClr val="lt1"/>
                </a:highlight>
              </a:rPr>
              <a:t>informed everyone in the company in advance that </a:t>
            </a:r>
            <a:r>
              <a:rPr lang="en-GB" sz="1400">
                <a:highlight>
                  <a:schemeClr val="lt1"/>
                </a:highlight>
              </a:rPr>
              <a:t>research</a:t>
            </a:r>
            <a:r>
              <a:rPr lang="en-GB" sz="1400">
                <a:highlight>
                  <a:schemeClr val="lt1"/>
                </a:highlight>
              </a:rPr>
              <a:t> is ongoing for choosing a new CRM software and explained its </a:t>
            </a:r>
            <a:r>
              <a:rPr lang="en-GB" sz="1400">
                <a:highlight>
                  <a:schemeClr val="lt1"/>
                </a:highlight>
              </a:rPr>
              <a:t>benefits</a:t>
            </a:r>
            <a:r>
              <a:rPr lang="en-GB" sz="1400">
                <a:highlight>
                  <a:schemeClr val="lt1"/>
                </a:highlight>
              </a:rPr>
              <a:t> and the impact on the business. He presented to the </a:t>
            </a:r>
            <a:r>
              <a:rPr lang="en-GB" sz="1400">
                <a:highlight>
                  <a:schemeClr val="lt1"/>
                </a:highlight>
              </a:rPr>
              <a:t>stakeholders the reasons for adopting HostBill and asked them for their requirements.</a:t>
            </a:r>
            <a:endParaRPr sz="1400">
              <a:highlight>
                <a:schemeClr val="lt1"/>
              </a:highlight>
            </a:endParaRPr>
          </a:p>
          <a:p>
            <a:pPr indent="-317500" lvl="0" marL="457200" rtl="0" algn="l">
              <a:lnSpc>
                <a:spcPct val="100000"/>
              </a:lnSpc>
              <a:spcBef>
                <a:spcPts val="0"/>
              </a:spcBef>
              <a:spcAft>
                <a:spcPts val="0"/>
              </a:spcAft>
              <a:buSzPts val="1400"/>
              <a:buAutoNum type="arabicPeriod"/>
            </a:pPr>
            <a:r>
              <a:rPr lang="en-GB" sz="1400">
                <a:highlight>
                  <a:schemeClr val="lt1"/>
                </a:highlight>
              </a:rPr>
              <a:t>The Project Manager held training events where discussions were encouraged and answered questions to help people get familiar with the new software.</a:t>
            </a:r>
            <a:endParaRPr sz="1400">
              <a:highlight>
                <a:schemeClr val="lt1"/>
              </a:highlight>
            </a:endParaRPr>
          </a:p>
          <a:p>
            <a:pPr indent="-317500" lvl="0" marL="457200" rtl="0" algn="l">
              <a:lnSpc>
                <a:spcPct val="100000"/>
              </a:lnSpc>
              <a:spcBef>
                <a:spcPts val="0"/>
              </a:spcBef>
              <a:spcAft>
                <a:spcPts val="0"/>
              </a:spcAft>
              <a:buSzPts val="1400"/>
              <a:buAutoNum type="arabicPeriod"/>
            </a:pPr>
            <a:r>
              <a:rPr lang="en-GB" sz="1400">
                <a:highlight>
                  <a:schemeClr val="lt1"/>
                </a:highlight>
              </a:rPr>
              <a:t>The Project Manager was monitoring the team for the test run of the new software during the trial period and was available for any questions.</a:t>
            </a:r>
            <a:endParaRPr sz="1400">
              <a:highlight>
                <a:schemeClr val="lt1"/>
              </a:highlight>
            </a:endParaRPr>
          </a:p>
          <a:p>
            <a:pPr indent="-317500" lvl="0" marL="457200" rtl="0" algn="l">
              <a:lnSpc>
                <a:spcPct val="100000"/>
              </a:lnSpc>
              <a:spcBef>
                <a:spcPts val="0"/>
              </a:spcBef>
              <a:spcAft>
                <a:spcPts val="0"/>
              </a:spcAft>
              <a:buSzPts val="1400"/>
              <a:buAutoNum type="arabicPeriod"/>
            </a:pPr>
            <a:r>
              <a:rPr lang="en-GB" sz="1400">
                <a:highlight>
                  <a:schemeClr val="lt1"/>
                </a:highlight>
              </a:rPr>
              <a:t>They got feedback from the staff about the software, and suggestions for new features or uses.</a:t>
            </a:r>
            <a:endParaRPr sz="1400">
              <a:highlight>
                <a:schemeClr val="lt1"/>
              </a:highlight>
            </a:endParaRPr>
          </a:p>
          <a:p>
            <a:pPr indent="0" lvl="0" marL="457200" rtl="0" algn="l">
              <a:lnSpc>
                <a:spcPct val="100000"/>
              </a:lnSpc>
              <a:spcBef>
                <a:spcPts val="1200"/>
              </a:spcBef>
              <a:spcAft>
                <a:spcPts val="1200"/>
              </a:spcAft>
              <a:buNone/>
            </a:pPr>
            <a:r>
              <a:rPr lang="en-GB" sz="1400">
                <a:highlight>
                  <a:srgbClr val="D5A6BD"/>
                </a:highlight>
              </a:rPr>
              <a:t> Implementing new software isn`t easy, engaging the employees from the beginning helps to build positive habits and ensures that the new software becomes an integral part of the workflow.</a:t>
            </a:r>
            <a:r>
              <a:rPr lang="en-GB" sz="1400">
                <a:solidFill>
                  <a:srgbClr val="555555"/>
                </a:solidFill>
                <a:highlight>
                  <a:srgbClr val="D5A6BD"/>
                </a:highlight>
              </a:rPr>
              <a:t> </a:t>
            </a:r>
            <a:r>
              <a:rPr lang="en-GB" sz="1400">
                <a:highlight>
                  <a:srgbClr val="D5A6BD"/>
                </a:highlight>
              </a:rPr>
              <a:t>By planning, opening communication lines, and providing plenty of training and resources, the transition will be a success!</a:t>
            </a:r>
            <a:endParaRPr sz="1400">
              <a:highlight>
                <a:srgbClr val="D5A6BD"/>
              </a:highlight>
            </a:endParaRPr>
          </a:p>
        </p:txBody>
      </p:sp>
      <p:sp>
        <p:nvSpPr>
          <p:cNvPr id="281" name="Google Shape;281;p35"/>
          <p:cNvSpPr txBox="1"/>
          <p:nvPr>
            <p:ph type="title"/>
          </p:nvPr>
        </p:nvSpPr>
        <p:spPr>
          <a:xfrm>
            <a:off x="1168375" y="304325"/>
            <a:ext cx="6996900" cy="358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1700"/>
              <a:t> 5.  What steps have been taken for the introduction of the software?</a:t>
            </a:r>
            <a:endParaRPr b="1" sz="1700"/>
          </a:p>
          <a:p>
            <a:pPr indent="0" lvl="0" marL="0" rtl="0" algn="l">
              <a:spcBef>
                <a:spcPts val="0"/>
              </a:spcBef>
              <a:spcAft>
                <a:spcPts val="0"/>
              </a:spcAft>
              <a:buNone/>
            </a:pPr>
            <a:r>
              <a:t/>
            </a:r>
            <a:endParaRPr b="1" sz="1700"/>
          </a:p>
        </p:txBody>
      </p:sp>
      <p:pic>
        <p:nvPicPr>
          <p:cNvPr id="282" name="Google Shape;282;p35"/>
          <p:cNvPicPr preferRelativeResize="0"/>
          <p:nvPr/>
        </p:nvPicPr>
        <p:blipFill>
          <a:blip r:embed="rId3">
            <a:alphaModFix/>
          </a:blip>
          <a:stretch>
            <a:fillRect/>
          </a:stretch>
        </p:blipFill>
        <p:spPr>
          <a:xfrm>
            <a:off x="653663" y="3732400"/>
            <a:ext cx="476250" cy="4762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6"/>
          <p:cNvSpPr txBox="1"/>
          <p:nvPr/>
        </p:nvSpPr>
        <p:spPr>
          <a:xfrm>
            <a:off x="1879350" y="214900"/>
            <a:ext cx="5385300" cy="7389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3000"/>
              </a:spcBef>
              <a:spcAft>
                <a:spcPts val="2400"/>
              </a:spcAft>
              <a:buNone/>
            </a:pPr>
            <a:r>
              <a:rPr b="1" lang="en-GB" sz="1800">
                <a:solidFill>
                  <a:srgbClr val="1F2044"/>
                </a:solidFill>
              </a:rPr>
              <a:t>Does the company needs the integration of an </a:t>
            </a:r>
            <a:r>
              <a:rPr b="1" lang="en-GB" sz="1800">
                <a:solidFill>
                  <a:srgbClr val="1F2044"/>
                </a:solidFill>
              </a:rPr>
              <a:t> ERP system?</a:t>
            </a:r>
            <a:endParaRPr b="1" sz="1800">
              <a:solidFill>
                <a:srgbClr val="1F2044"/>
              </a:solidFill>
            </a:endParaRPr>
          </a:p>
        </p:txBody>
      </p:sp>
      <p:pic>
        <p:nvPicPr>
          <p:cNvPr id="288" name="Google Shape;288;p36"/>
          <p:cNvPicPr preferRelativeResize="0"/>
          <p:nvPr/>
        </p:nvPicPr>
        <p:blipFill>
          <a:blip r:embed="rId3">
            <a:alphaModFix/>
          </a:blip>
          <a:stretch>
            <a:fillRect/>
          </a:stretch>
        </p:blipFill>
        <p:spPr>
          <a:xfrm>
            <a:off x="4888325" y="1248325"/>
            <a:ext cx="3997325" cy="3143725"/>
          </a:xfrm>
          <a:prstGeom prst="rect">
            <a:avLst/>
          </a:prstGeom>
          <a:noFill/>
          <a:ln>
            <a:noFill/>
          </a:ln>
        </p:spPr>
      </p:pic>
      <p:sp>
        <p:nvSpPr>
          <p:cNvPr id="289" name="Google Shape;289;p36"/>
          <p:cNvSpPr txBox="1"/>
          <p:nvPr/>
        </p:nvSpPr>
        <p:spPr>
          <a:xfrm>
            <a:off x="376050" y="1195625"/>
            <a:ext cx="4566000" cy="318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500">
                <a:solidFill>
                  <a:srgbClr val="222222"/>
                </a:solidFill>
                <a:highlight>
                  <a:srgbClr val="FCFCFC"/>
                </a:highlight>
                <a:latin typeface="Roboto"/>
                <a:ea typeface="Roboto"/>
                <a:cs typeface="Roboto"/>
                <a:sym typeface="Roboto"/>
              </a:rPr>
              <a:t>Hostakis </a:t>
            </a:r>
            <a:r>
              <a:rPr lang="en-GB" sz="1500">
                <a:solidFill>
                  <a:srgbClr val="222222"/>
                </a:solidFill>
                <a:highlight>
                  <a:srgbClr val="FCFCFC"/>
                </a:highlight>
                <a:latin typeface="Roboto"/>
                <a:ea typeface="Roboto"/>
                <a:cs typeface="Roboto"/>
                <a:sym typeface="Roboto"/>
              </a:rPr>
              <a:t>runs separate software each for accounting, inventory, CRM, </a:t>
            </a:r>
            <a:r>
              <a:rPr lang="en-GB" sz="1500">
                <a:solidFill>
                  <a:srgbClr val="222222"/>
                </a:solidFill>
                <a:highlight>
                  <a:schemeClr val="lt1"/>
                </a:highlight>
                <a:latin typeface="Roboto"/>
                <a:ea typeface="Roboto"/>
                <a:cs typeface="Roboto"/>
                <a:sym typeface="Roboto"/>
              </a:rPr>
              <a:t>HR, PM.</a:t>
            </a:r>
            <a:endParaRPr sz="1500">
              <a:solidFill>
                <a:srgbClr val="222222"/>
              </a:solidFill>
              <a:highlight>
                <a:schemeClr val="lt1"/>
              </a:highlight>
              <a:latin typeface="Roboto"/>
              <a:ea typeface="Roboto"/>
              <a:cs typeface="Roboto"/>
              <a:sym typeface="Roboto"/>
            </a:endParaRPr>
          </a:p>
          <a:p>
            <a:pPr indent="0" lvl="0" marL="0" rtl="0" algn="l">
              <a:spcBef>
                <a:spcPts val="0"/>
              </a:spcBef>
              <a:spcAft>
                <a:spcPts val="0"/>
              </a:spcAft>
              <a:buNone/>
            </a:pPr>
            <a:r>
              <a:rPr lang="en-GB" sz="1500">
                <a:solidFill>
                  <a:srgbClr val="222222"/>
                </a:solidFill>
                <a:highlight>
                  <a:schemeClr val="lt1"/>
                </a:highlight>
                <a:latin typeface="Roboto"/>
                <a:ea typeface="Roboto"/>
                <a:cs typeface="Roboto"/>
                <a:sym typeface="Roboto"/>
              </a:rPr>
              <a:t>It makes sense for the company to graduate to an ERP to bring these together.</a:t>
            </a:r>
            <a:endParaRPr sz="1500">
              <a:solidFill>
                <a:srgbClr val="222222"/>
              </a:solidFill>
              <a:highlight>
                <a:schemeClr val="lt1"/>
              </a:highlight>
              <a:latin typeface="Roboto"/>
              <a:ea typeface="Roboto"/>
              <a:cs typeface="Roboto"/>
              <a:sym typeface="Roboto"/>
            </a:endParaRPr>
          </a:p>
          <a:p>
            <a:pPr indent="0" lvl="0" marL="0" rtl="0" algn="l">
              <a:spcBef>
                <a:spcPts val="0"/>
              </a:spcBef>
              <a:spcAft>
                <a:spcPts val="0"/>
              </a:spcAft>
              <a:buNone/>
            </a:pPr>
            <a:r>
              <a:rPr lang="en-GB" sz="1500">
                <a:solidFill>
                  <a:srgbClr val="222222"/>
                </a:solidFill>
                <a:highlight>
                  <a:schemeClr val="lt1"/>
                </a:highlight>
                <a:latin typeface="Roboto"/>
                <a:ea typeface="Roboto"/>
                <a:cs typeface="Roboto"/>
                <a:sym typeface="Roboto"/>
              </a:rPr>
              <a:t>But Hostakis is a small company and </a:t>
            </a:r>
            <a:r>
              <a:rPr lang="en-GB" sz="1500">
                <a:solidFill>
                  <a:srgbClr val="4A4A4A"/>
                </a:solidFill>
                <a:highlight>
                  <a:srgbClr val="FFFFFF"/>
                </a:highlight>
                <a:latin typeface="Roboto"/>
                <a:ea typeface="Roboto"/>
                <a:cs typeface="Roboto"/>
                <a:sym typeface="Roboto"/>
              </a:rPr>
              <a:t>moving to an </a:t>
            </a:r>
            <a:r>
              <a:rPr b="1" lang="en-GB" sz="1500">
                <a:solidFill>
                  <a:srgbClr val="4A4A4A"/>
                </a:solidFill>
                <a:highlight>
                  <a:srgbClr val="FFFFFF"/>
                </a:highlight>
                <a:latin typeface="Roboto"/>
                <a:ea typeface="Roboto"/>
                <a:cs typeface="Roboto"/>
                <a:sym typeface="Roboto"/>
              </a:rPr>
              <a:t>ERP</a:t>
            </a:r>
            <a:r>
              <a:rPr lang="en-GB" sz="1500">
                <a:solidFill>
                  <a:srgbClr val="4A4A4A"/>
                </a:solidFill>
                <a:highlight>
                  <a:srgbClr val="FFFFFF"/>
                </a:highlight>
                <a:latin typeface="Roboto"/>
                <a:ea typeface="Roboto"/>
                <a:cs typeface="Roboto"/>
                <a:sym typeface="Roboto"/>
              </a:rPr>
              <a:t> system will require a great deal of time and resources, very complex to maintain, and will be very expensive. </a:t>
            </a:r>
            <a:endParaRPr sz="1500">
              <a:solidFill>
                <a:srgbClr val="4A4A4A"/>
              </a:solidFill>
              <a:highlight>
                <a:srgbClr val="FFFFFF"/>
              </a:highlight>
              <a:latin typeface="Roboto"/>
              <a:ea typeface="Roboto"/>
              <a:cs typeface="Roboto"/>
              <a:sym typeface="Roboto"/>
            </a:endParaRPr>
          </a:p>
          <a:p>
            <a:pPr indent="0" lvl="0" marL="0" rtl="0" algn="l">
              <a:spcBef>
                <a:spcPts val="0"/>
              </a:spcBef>
              <a:spcAft>
                <a:spcPts val="0"/>
              </a:spcAft>
              <a:buNone/>
            </a:pPr>
            <a:r>
              <a:rPr lang="en-GB" sz="1500">
                <a:solidFill>
                  <a:srgbClr val="4A4A4A"/>
                </a:solidFill>
                <a:highlight>
                  <a:srgbClr val="FFFFFF"/>
                </a:highlight>
                <a:latin typeface="Roboto"/>
                <a:ea typeface="Roboto"/>
                <a:cs typeface="Roboto"/>
                <a:sym typeface="Roboto"/>
              </a:rPr>
              <a:t>Some other reasons to implement an </a:t>
            </a:r>
            <a:r>
              <a:rPr b="1" lang="en-GB" sz="1500">
                <a:solidFill>
                  <a:srgbClr val="4A4A4A"/>
                </a:solidFill>
                <a:highlight>
                  <a:srgbClr val="FFFFFF"/>
                </a:highlight>
                <a:latin typeface="Roboto"/>
                <a:ea typeface="Roboto"/>
                <a:cs typeface="Roboto"/>
                <a:sym typeface="Roboto"/>
              </a:rPr>
              <a:t>ERP</a:t>
            </a:r>
            <a:r>
              <a:rPr lang="en-GB" sz="1500">
                <a:solidFill>
                  <a:srgbClr val="4A4A4A"/>
                </a:solidFill>
                <a:highlight>
                  <a:srgbClr val="FFFFFF"/>
                </a:highlight>
                <a:latin typeface="Roboto"/>
                <a:ea typeface="Roboto"/>
                <a:cs typeface="Roboto"/>
                <a:sym typeface="Roboto"/>
              </a:rPr>
              <a:t> system are: using too many manual processes, struggling to meet customer demand, having difficulty to access BI and create reports, for all this, Hostakis has the software solution </a:t>
            </a:r>
            <a:r>
              <a:rPr b="1" lang="en-GB" sz="1500">
                <a:solidFill>
                  <a:srgbClr val="4A4A4A"/>
                </a:solidFill>
                <a:highlight>
                  <a:srgbClr val="FFFFFF"/>
                </a:highlight>
                <a:latin typeface="Roboto"/>
                <a:ea typeface="Roboto"/>
                <a:cs typeface="Roboto"/>
                <a:sym typeface="Roboto"/>
              </a:rPr>
              <a:t>Hostbill.</a:t>
            </a:r>
            <a:endParaRPr b="1" sz="1500">
              <a:solidFill>
                <a:srgbClr val="4A4A4A"/>
              </a:solidFill>
              <a:highlight>
                <a:srgbClr val="FFFFFF"/>
              </a:highlight>
              <a:latin typeface="Roboto"/>
              <a:ea typeface="Roboto"/>
              <a:cs typeface="Roboto"/>
              <a:sym typeface="Roboto"/>
            </a:endParaRPr>
          </a:p>
        </p:txBody>
      </p:sp>
      <p:sp>
        <p:nvSpPr>
          <p:cNvPr id="290" name="Google Shape;290;p36"/>
          <p:cNvSpPr txBox="1"/>
          <p:nvPr/>
        </p:nvSpPr>
        <p:spPr>
          <a:xfrm>
            <a:off x="460675" y="4422275"/>
            <a:ext cx="3321900" cy="400200"/>
          </a:xfrm>
          <a:prstGeom prst="rect">
            <a:avLst/>
          </a:prstGeom>
          <a:solidFill>
            <a:srgbClr val="EAD1D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dk2"/>
                </a:solidFill>
                <a:latin typeface="Roboto"/>
                <a:ea typeface="Roboto"/>
                <a:cs typeface="Roboto"/>
                <a:sym typeface="Roboto"/>
              </a:rPr>
              <a:t>Alternatives: </a:t>
            </a:r>
            <a:r>
              <a:rPr lang="en-GB">
                <a:solidFill>
                  <a:schemeClr val="dk2"/>
                </a:solidFill>
                <a:latin typeface="Roboto"/>
                <a:ea typeface="Roboto"/>
                <a:cs typeface="Roboto"/>
                <a:sym typeface="Roboto"/>
              </a:rPr>
              <a:t>Open Source ERP</a:t>
            </a:r>
            <a:endParaRPr>
              <a:solidFill>
                <a:schemeClr val="dk2"/>
              </a:solidFill>
              <a:latin typeface="Roboto"/>
              <a:ea typeface="Roboto"/>
              <a:cs typeface="Roboto"/>
              <a:sym typeface="Roboto"/>
            </a:endParaRPr>
          </a:p>
        </p:txBody>
      </p:sp>
      <p:pic>
        <p:nvPicPr>
          <p:cNvPr id="291" name="Google Shape;291;p36"/>
          <p:cNvPicPr preferRelativeResize="0"/>
          <p:nvPr/>
        </p:nvPicPr>
        <p:blipFill>
          <a:blip r:embed="rId4">
            <a:alphaModFix/>
          </a:blip>
          <a:stretch>
            <a:fillRect/>
          </a:stretch>
        </p:blipFill>
        <p:spPr>
          <a:xfrm>
            <a:off x="-13737" y="4346075"/>
            <a:ext cx="476250" cy="4762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7"/>
          <p:cNvSpPr txBox="1"/>
          <p:nvPr>
            <p:ph type="title"/>
          </p:nvPr>
        </p:nvSpPr>
        <p:spPr>
          <a:xfrm>
            <a:off x="3655650" y="383125"/>
            <a:ext cx="1832700" cy="3957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GB" sz="1500">
                <a:solidFill>
                  <a:srgbClr val="373A3C"/>
                </a:solidFill>
                <a:highlight>
                  <a:srgbClr val="FFFFFF"/>
                </a:highlight>
              </a:rPr>
              <a:t>AI implementation</a:t>
            </a:r>
            <a:endParaRPr b="1" sz="1500">
              <a:solidFill>
                <a:srgbClr val="373A3C"/>
              </a:solidFill>
              <a:highlight>
                <a:srgbClr val="FFFFFF"/>
              </a:highlight>
            </a:endParaRPr>
          </a:p>
          <a:p>
            <a:pPr indent="0" lvl="0" marL="0" rtl="0" algn="ctr">
              <a:lnSpc>
                <a:spcPct val="100000"/>
              </a:lnSpc>
              <a:spcBef>
                <a:spcPts val="1200"/>
              </a:spcBef>
              <a:spcAft>
                <a:spcPts val="0"/>
              </a:spcAft>
              <a:buNone/>
            </a:pPr>
            <a:r>
              <a:t/>
            </a:r>
            <a:endParaRPr b="1" sz="1500"/>
          </a:p>
        </p:txBody>
      </p:sp>
      <p:sp>
        <p:nvSpPr>
          <p:cNvPr id="297" name="Google Shape;297;p37"/>
          <p:cNvSpPr txBox="1"/>
          <p:nvPr>
            <p:ph idx="1" type="body"/>
          </p:nvPr>
        </p:nvSpPr>
        <p:spPr>
          <a:xfrm>
            <a:off x="1748700" y="1146013"/>
            <a:ext cx="5646600" cy="45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500"/>
              <a:t>Hostakis </a:t>
            </a:r>
            <a:r>
              <a:rPr lang="en-GB" sz="1500"/>
              <a:t>can implement AI for improving customer service.</a:t>
            </a:r>
            <a:endParaRPr sz="1500"/>
          </a:p>
          <a:p>
            <a:pPr indent="0" lvl="0" marL="0" rtl="0" algn="l">
              <a:spcBef>
                <a:spcPts val="1200"/>
              </a:spcBef>
              <a:spcAft>
                <a:spcPts val="1200"/>
              </a:spcAft>
              <a:buNone/>
            </a:pPr>
            <a:r>
              <a:t/>
            </a:r>
            <a:endParaRPr sz="1500"/>
          </a:p>
        </p:txBody>
      </p:sp>
      <p:sp>
        <p:nvSpPr>
          <p:cNvPr id="298" name="Google Shape;298;p37"/>
          <p:cNvSpPr txBox="1"/>
          <p:nvPr/>
        </p:nvSpPr>
        <p:spPr>
          <a:xfrm>
            <a:off x="308875" y="1723350"/>
            <a:ext cx="5304600" cy="3070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3000"/>
              </a:spcAft>
              <a:buNone/>
            </a:pPr>
            <a:r>
              <a:rPr lang="en-GB" sz="1500">
                <a:solidFill>
                  <a:srgbClr val="4A4A4A"/>
                </a:solidFill>
                <a:highlight>
                  <a:srgbClr val="FFFFFF"/>
                </a:highlight>
                <a:latin typeface="Roboto"/>
                <a:ea typeface="Roboto"/>
                <a:cs typeface="Roboto"/>
                <a:sym typeface="Roboto"/>
              </a:rPr>
              <a:t>T</a:t>
            </a:r>
            <a:r>
              <a:rPr lang="en-GB" sz="1500">
                <a:solidFill>
                  <a:srgbClr val="4A4A4A"/>
                </a:solidFill>
                <a:highlight>
                  <a:srgbClr val="FFFFFF"/>
                </a:highlight>
                <a:latin typeface="Roboto"/>
                <a:ea typeface="Roboto"/>
                <a:cs typeface="Roboto"/>
                <a:sym typeface="Roboto"/>
              </a:rPr>
              <a:t>o save on employee costs while maximizing availability to customers, Hostakis can use chatbots. These AI-powered software or plug-ins can exist on a business’s website or app 24/7, allowing unlimited opportunity for customer engagement. The more chatbots are used (and given feedback by customers), the better and more efficiently they’ll perform. Chatbots are capable of performing many tasks, from troubleshooting issues to starting conversations with potential customers. If a customer’s needs are too complex, however, the chatbot can recommend and arrange human interaction.</a:t>
            </a:r>
            <a:endParaRPr sz="1500">
              <a:solidFill>
                <a:srgbClr val="4A4A4A"/>
              </a:solidFill>
              <a:highlight>
                <a:srgbClr val="FFFFFF"/>
              </a:highlight>
              <a:latin typeface="Roboto"/>
              <a:ea typeface="Roboto"/>
              <a:cs typeface="Roboto"/>
              <a:sym typeface="Roboto"/>
            </a:endParaRPr>
          </a:p>
        </p:txBody>
      </p:sp>
      <p:pic>
        <p:nvPicPr>
          <p:cNvPr id="299" name="Google Shape;299;p37"/>
          <p:cNvPicPr preferRelativeResize="0"/>
          <p:nvPr/>
        </p:nvPicPr>
        <p:blipFill>
          <a:blip r:embed="rId3">
            <a:alphaModFix/>
          </a:blip>
          <a:stretch>
            <a:fillRect/>
          </a:stretch>
        </p:blipFill>
        <p:spPr>
          <a:xfrm>
            <a:off x="5908375" y="1799563"/>
            <a:ext cx="1952525" cy="19525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8"/>
          <p:cNvSpPr txBox="1"/>
          <p:nvPr>
            <p:ph type="title"/>
          </p:nvPr>
        </p:nvSpPr>
        <p:spPr>
          <a:xfrm>
            <a:off x="3423900" y="425400"/>
            <a:ext cx="22962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Conclusions</a:t>
            </a:r>
            <a:endParaRPr b="1"/>
          </a:p>
        </p:txBody>
      </p:sp>
      <p:sp>
        <p:nvSpPr>
          <p:cNvPr id="305" name="Google Shape;305;p38"/>
          <p:cNvSpPr txBox="1"/>
          <p:nvPr>
            <p:ph idx="1" type="body"/>
          </p:nvPr>
        </p:nvSpPr>
        <p:spPr>
          <a:xfrm>
            <a:off x="1825650" y="1579800"/>
            <a:ext cx="5492700" cy="228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400">
                <a:solidFill>
                  <a:srgbClr val="666666"/>
                </a:solidFill>
              </a:rPr>
              <a:t>Hostakis </a:t>
            </a:r>
            <a:r>
              <a:rPr lang="en-GB" sz="1400">
                <a:solidFill>
                  <a:srgbClr val="666666"/>
                </a:solidFill>
              </a:rPr>
              <a:t>has invested a lot of financial resources into acquiring and utilizing business information systems to improve performance and productivity. The implementation of them was successful and the </a:t>
            </a:r>
            <a:r>
              <a:rPr lang="en-GB" sz="1400">
                <a:solidFill>
                  <a:srgbClr val="666666"/>
                </a:solidFill>
              </a:rPr>
              <a:t>company</a:t>
            </a:r>
            <a:r>
              <a:rPr lang="en-GB" sz="1400">
                <a:solidFill>
                  <a:srgbClr val="666666"/>
                </a:solidFill>
              </a:rPr>
              <a:t> has achieved to return on its investments.</a:t>
            </a:r>
            <a:endParaRPr sz="1400">
              <a:solidFill>
                <a:srgbClr val="666666"/>
              </a:solidFill>
            </a:endParaRPr>
          </a:p>
          <a:p>
            <a:pPr indent="0" lvl="0" marL="0" rtl="0" algn="l">
              <a:spcBef>
                <a:spcPts val="1200"/>
              </a:spcBef>
              <a:spcAft>
                <a:spcPts val="0"/>
              </a:spcAft>
              <a:buNone/>
            </a:pPr>
            <a:r>
              <a:rPr lang="en-GB" sz="1400">
                <a:solidFill>
                  <a:srgbClr val="666666"/>
                </a:solidFill>
              </a:rPr>
              <a:t>In future, when the business grows more, Hostakis may </a:t>
            </a:r>
            <a:r>
              <a:rPr lang="en-GB" sz="1400">
                <a:solidFill>
                  <a:srgbClr val="666666"/>
                </a:solidFill>
              </a:rPr>
              <a:t>implement</a:t>
            </a:r>
            <a:r>
              <a:rPr lang="en-GB" sz="1400">
                <a:solidFill>
                  <a:srgbClr val="666666"/>
                </a:solidFill>
              </a:rPr>
              <a:t> an ERP system for its needs, and more AI like to predict customer behaviour.</a:t>
            </a:r>
            <a:endParaRPr sz="1400">
              <a:solidFill>
                <a:srgbClr val="666666"/>
              </a:solidFill>
            </a:endParaRPr>
          </a:p>
          <a:p>
            <a:pPr indent="0" lvl="0" marL="0" rtl="0" algn="l">
              <a:spcBef>
                <a:spcPts val="1200"/>
              </a:spcBef>
              <a:spcAft>
                <a:spcPts val="0"/>
              </a:spcAft>
              <a:buNone/>
            </a:pPr>
            <a:r>
              <a:t/>
            </a:r>
            <a:endParaRPr sz="1400">
              <a:solidFill>
                <a:srgbClr val="666666"/>
              </a:solidFill>
            </a:endParaRPr>
          </a:p>
          <a:p>
            <a:pPr indent="0" lvl="0" marL="0" rtl="0" algn="l">
              <a:spcBef>
                <a:spcPts val="1200"/>
              </a:spcBef>
              <a:spcAft>
                <a:spcPts val="1200"/>
              </a:spcAft>
              <a:buNone/>
            </a:pPr>
            <a:r>
              <a:t/>
            </a:r>
            <a:endParaRPr sz="1400">
              <a:solidFill>
                <a:srgbClr val="666666"/>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9"/>
          <p:cNvSpPr txBox="1"/>
          <p:nvPr>
            <p:ph idx="1" type="body"/>
          </p:nvPr>
        </p:nvSpPr>
        <p:spPr>
          <a:xfrm>
            <a:off x="2473050" y="1900800"/>
            <a:ext cx="4197900" cy="13419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1200"/>
              </a:spcAft>
              <a:buNone/>
            </a:pPr>
            <a:r>
              <a:rPr i="1" lang="en-GB" sz="6048">
                <a:latin typeface="Pacifico"/>
                <a:ea typeface="Pacifico"/>
                <a:cs typeface="Pacifico"/>
                <a:sym typeface="Pacifico"/>
              </a:rPr>
              <a:t>Thank You !</a:t>
            </a:r>
            <a:endParaRPr i="1" sz="6048">
              <a:latin typeface="Pacifico"/>
              <a:ea typeface="Pacifico"/>
              <a:cs typeface="Pacifico"/>
              <a:sym typeface="Pacifico"/>
            </a:endParaRPr>
          </a:p>
        </p:txBody>
      </p:sp>
      <p:pic>
        <p:nvPicPr>
          <p:cNvPr id="311" name="Google Shape;311;p39"/>
          <p:cNvPicPr preferRelativeResize="0"/>
          <p:nvPr/>
        </p:nvPicPr>
        <p:blipFill>
          <a:blip r:embed="rId3">
            <a:alphaModFix/>
          </a:blip>
          <a:stretch>
            <a:fillRect/>
          </a:stretch>
        </p:blipFill>
        <p:spPr>
          <a:xfrm>
            <a:off x="3567113" y="801700"/>
            <a:ext cx="2009775" cy="888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nvSpPr>
        <p:spPr>
          <a:xfrm>
            <a:off x="582475" y="893400"/>
            <a:ext cx="6096900" cy="1212000"/>
          </a:xfrm>
          <a:prstGeom prst="rect">
            <a:avLst/>
          </a:prstGeom>
          <a:solidFill>
            <a:schemeClr val="lt1"/>
          </a:solid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chemeClr val="dk2"/>
              </a:buClr>
              <a:buSzPts val="1500"/>
              <a:buFont typeface="Roboto"/>
              <a:buChar char="❏"/>
            </a:pPr>
            <a:r>
              <a:rPr b="1" lang="en-GB" sz="1500">
                <a:solidFill>
                  <a:schemeClr val="dk2"/>
                </a:solidFill>
                <a:latin typeface="Roboto"/>
                <a:ea typeface="Roboto"/>
                <a:cs typeface="Roboto"/>
                <a:sym typeface="Roboto"/>
              </a:rPr>
              <a:t>The main operational processes </a:t>
            </a:r>
            <a:r>
              <a:rPr lang="en-GB" sz="1500">
                <a:solidFill>
                  <a:schemeClr val="dk2"/>
                </a:solidFill>
                <a:latin typeface="Roboto"/>
                <a:ea typeface="Roboto"/>
                <a:cs typeface="Roboto"/>
                <a:sym typeface="Roboto"/>
              </a:rPr>
              <a:t>in the company are:</a:t>
            </a:r>
            <a:endParaRPr sz="1500">
              <a:solidFill>
                <a:schemeClr val="dk2"/>
              </a:solidFill>
              <a:latin typeface="Roboto"/>
              <a:ea typeface="Roboto"/>
              <a:cs typeface="Roboto"/>
              <a:sym typeface="Roboto"/>
            </a:endParaRPr>
          </a:p>
          <a:p>
            <a:pPr indent="-323850" lvl="0" marL="457200" rtl="0" algn="l">
              <a:lnSpc>
                <a:spcPct val="115000"/>
              </a:lnSpc>
              <a:spcBef>
                <a:spcPts val="0"/>
              </a:spcBef>
              <a:spcAft>
                <a:spcPts val="0"/>
              </a:spcAft>
              <a:buClr>
                <a:schemeClr val="dk2"/>
              </a:buClr>
              <a:buSzPts val="1500"/>
              <a:buFont typeface="Roboto"/>
              <a:buChar char="●"/>
            </a:pPr>
            <a:r>
              <a:rPr lang="en-GB" sz="1500">
                <a:solidFill>
                  <a:schemeClr val="dk2"/>
                </a:solidFill>
                <a:latin typeface="Roboto"/>
                <a:ea typeface="Roboto"/>
                <a:cs typeface="Roboto"/>
                <a:sym typeface="Roboto"/>
              </a:rPr>
              <a:t>Taking </a:t>
            </a:r>
            <a:r>
              <a:rPr lang="en-GB" sz="1500">
                <a:solidFill>
                  <a:schemeClr val="dk2"/>
                </a:solidFill>
                <a:latin typeface="Roboto"/>
                <a:ea typeface="Roboto"/>
                <a:cs typeface="Roboto"/>
                <a:sym typeface="Roboto"/>
              </a:rPr>
              <a:t>customer</a:t>
            </a:r>
            <a:r>
              <a:rPr lang="en-GB" sz="1500">
                <a:solidFill>
                  <a:schemeClr val="dk2"/>
                </a:solidFill>
                <a:latin typeface="Roboto"/>
                <a:ea typeface="Roboto"/>
                <a:cs typeface="Roboto"/>
                <a:sym typeface="Roboto"/>
              </a:rPr>
              <a:t> orders(sales department)</a:t>
            </a:r>
            <a:endParaRPr sz="1500">
              <a:solidFill>
                <a:schemeClr val="dk2"/>
              </a:solidFill>
              <a:latin typeface="Roboto"/>
              <a:ea typeface="Roboto"/>
              <a:cs typeface="Roboto"/>
              <a:sym typeface="Roboto"/>
            </a:endParaRPr>
          </a:p>
          <a:p>
            <a:pPr indent="-323850" lvl="0" marL="457200" rtl="0" algn="l">
              <a:lnSpc>
                <a:spcPct val="115000"/>
              </a:lnSpc>
              <a:spcBef>
                <a:spcPts val="0"/>
              </a:spcBef>
              <a:spcAft>
                <a:spcPts val="0"/>
              </a:spcAft>
              <a:buClr>
                <a:schemeClr val="dk2"/>
              </a:buClr>
              <a:buSzPts val="1500"/>
              <a:buFont typeface="Roboto"/>
              <a:buChar char="●"/>
            </a:pPr>
            <a:r>
              <a:rPr lang="en-GB" sz="1500">
                <a:solidFill>
                  <a:schemeClr val="dk2"/>
                </a:solidFill>
                <a:latin typeface="Roboto"/>
                <a:ea typeface="Roboto"/>
                <a:cs typeface="Roboto"/>
                <a:sym typeface="Roboto"/>
              </a:rPr>
              <a:t>Service provisioning(tech department) -  process to deliver a service to the customers, once they have placed an order.</a:t>
            </a:r>
            <a:endParaRPr i="1" sz="1500">
              <a:solidFill>
                <a:schemeClr val="dk2"/>
              </a:solidFill>
              <a:highlight>
                <a:srgbClr val="FF9900"/>
              </a:highlight>
              <a:latin typeface="Roboto"/>
              <a:ea typeface="Roboto"/>
              <a:cs typeface="Roboto"/>
              <a:sym typeface="Roboto"/>
            </a:endParaRPr>
          </a:p>
        </p:txBody>
      </p:sp>
      <p:sp>
        <p:nvSpPr>
          <p:cNvPr id="100" name="Google Shape;100;p15"/>
          <p:cNvSpPr txBox="1"/>
          <p:nvPr/>
        </p:nvSpPr>
        <p:spPr>
          <a:xfrm>
            <a:off x="3970800" y="298125"/>
            <a:ext cx="1202400" cy="4770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900">
                <a:solidFill>
                  <a:schemeClr val="dk2"/>
                </a:solidFill>
                <a:latin typeface="Roboto"/>
                <a:ea typeface="Roboto"/>
                <a:cs typeface="Roboto"/>
                <a:sym typeface="Roboto"/>
              </a:rPr>
              <a:t>Hostakis</a:t>
            </a:r>
            <a:endParaRPr b="1" sz="1900">
              <a:solidFill>
                <a:schemeClr val="dk2"/>
              </a:solidFill>
              <a:latin typeface="Roboto"/>
              <a:ea typeface="Roboto"/>
              <a:cs typeface="Roboto"/>
              <a:sym typeface="Roboto"/>
            </a:endParaRPr>
          </a:p>
        </p:txBody>
      </p:sp>
      <p:sp>
        <p:nvSpPr>
          <p:cNvPr id="101" name="Google Shape;101;p15"/>
          <p:cNvSpPr txBox="1"/>
          <p:nvPr/>
        </p:nvSpPr>
        <p:spPr>
          <a:xfrm>
            <a:off x="582475" y="2139975"/>
            <a:ext cx="5986800" cy="27243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500">
                <a:solidFill>
                  <a:schemeClr val="dk2"/>
                </a:solidFill>
                <a:latin typeface="Roboto"/>
                <a:ea typeface="Roboto"/>
                <a:cs typeface="Roboto"/>
                <a:sym typeface="Roboto"/>
              </a:rPr>
              <a:t>Example case:</a:t>
            </a:r>
            <a:r>
              <a:rPr lang="en-GB" sz="1500">
                <a:solidFill>
                  <a:schemeClr val="dk2"/>
                </a:solidFill>
                <a:latin typeface="Roboto"/>
                <a:ea typeface="Roboto"/>
                <a:cs typeface="Roboto"/>
                <a:sym typeface="Roboto"/>
              </a:rPr>
              <a:t> </a:t>
            </a:r>
            <a:endParaRPr sz="1500">
              <a:solidFill>
                <a:schemeClr val="dk2"/>
              </a:solidFill>
              <a:latin typeface="Roboto"/>
              <a:ea typeface="Roboto"/>
              <a:cs typeface="Roboto"/>
              <a:sym typeface="Roboto"/>
            </a:endParaRPr>
          </a:p>
          <a:p>
            <a:pPr indent="0" lvl="0" marL="0" rtl="0" algn="l">
              <a:spcBef>
                <a:spcPts val="0"/>
              </a:spcBef>
              <a:spcAft>
                <a:spcPts val="0"/>
              </a:spcAft>
              <a:buNone/>
            </a:pPr>
            <a:r>
              <a:rPr lang="en-GB" sz="1500">
                <a:solidFill>
                  <a:schemeClr val="dk2"/>
                </a:solidFill>
                <a:latin typeface="Roboto"/>
                <a:ea typeface="Roboto"/>
                <a:cs typeface="Roboto"/>
                <a:sym typeface="Roboto"/>
              </a:rPr>
              <a:t>A customer orders a bare metal server with specific parameters, receives an invoice from the sales team, and after payment</a:t>
            </a:r>
            <a:r>
              <a:rPr lang="en-GB" sz="1500">
                <a:solidFill>
                  <a:schemeClr val="dk2"/>
                </a:solidFill>
                <a:highlight>
                  <a:schemeClr val="lt1"/>
                </a:highlight>
                <a:latin typeface="Roboto"/>
                <a:ea typeface="Roboto"/>
                <a:cs typeface="Roboto"/>
                <a:sym typeface="Roboto"/>
              </a:rPr>
              <a:t> tech team does </a:t>
            </a:r>
            <a:r>
              <a:rPr lang="en-GB" sz="1500">
                <a:solidFill>
                  <a:schemeClr val="dk2"/>
                </a:solidFill>
                <a:latin typeface="Roboto"/>
                <a:ea typeface="Roboto"/>
                <a:cs typeface="Roboto"/>
                <a:sym typeface="Roboto"/>
              </a:rPr>
              <a:t>the following steps:</a:t>
            </a:r>
            <a:endParaRPr sz="1500">
              <a:solidFill>
                <a:schemeClr val="dk2"/>
              </a:solidFill>
              <a:latin typeface="Roboto"/>
              <a:ea typeface="Roboto"/>
              <a:cs typeface="Roboto"/>
              <a:sym typeface="Roboto"/>
            </a:endParaRPr>
          </a:p>
          <a:p>
            <a:pPr indent="-323850" lvl="0" marL="457200" rtl="0" algn="l">
              <a:spcBef>
                <a:spcPts val="0"/>
              </a:spcBef>
              <a:spcAft>
                <a:spcPts val="0"/>
              </a:spcAft>
              <a:buClr>
                <a:schemeClr val="dk2"/>
              </a:buClr>
              <a:buSzPts val="1500"/>
              <a:buFont typeface="Roboto"/>
              <a:buAutoNum type="arabicPeriod"/>
            </a:pPr>
            <a:r>
              <a:rPr lang="en-GB" sz="1500">
                <a:solidFill>
                  <a:schemeClr val="dk2"/>
                </a:solidFill>
                <a:latin typeface="Roboto"/>
                <a:ea typeface="Roboto"/>
                <a:cs typeface="Roboto"/>
                <a:sym typeface="Roboto"/>
              </a:rPr>
              <a:t>Checks the inventory for a free server with the given parameters and/or parts available to build it.</a:t>
            </a:r>
            <a:endParaRPr sz="1500">
              <a:solidFill>
                <a:schemeClr val="dk2"/>
              </a:solidFill>
              <a:latin typeface="Roboto"/>
              <a:ea typeface="Roboto"/>
              <a:cs typeface="Roboto"/>
              <a:sym typeface="Roboto"/>
            </a:endParaRPr>
          </a:p>
          <a:p>
            <a:pPr indent="-323850" lvl="0" marL="457200" rtl="0" algn="l">
              <a:spcBef>
                <a:spcPts val="0"/>
              </a:spcBef>
              <a:spcAft>
                <a:spcPts val="0"/>
              </a:spcAft>
              <a:buClr>
                <a:schemeClr val="dk2"/>
              </a:buClr>
              <a:buSzPts val="1500"/>
              <a:buFont typeface="Roboto"/>
              <a:buAutoNum type="arabicPeriod"/>
            </a:pPr>
            <a:r>
              <a:rPr lang="en-GB" sz="1500">
                <a:solidFill>
                  <a:schemeClr val="dk2"/>
                </a:solidFill>
                <a:latin typeface="Roboto"/>
                <a:ea typeface="Roboto"/>
                <a:cs typeface="Roboto"/>
                <a:sym typeface="Roboto"/>
              </a:rPr>
              <a:t>If there is no server available in stock, an order is made to a supplier.</a:t>
            </a:r>
            <a:endParaRPr b="1" sz="1500">
              <a:solidFill>
                <a:schemeClr val="dk2"/>
              </a:solidFill>
              <a:highlight>
                <a:srgbClr val="FFFF00"/>
              </a:highlight>
              <a:latin typeface="Roboto"/>
              <a:ea typeface="Roboto"/>
              <a:cs typeface="Roboto"/>
              <a:sym typeface="Roboto"/>
            </a:endParaRPr>
          </a:p>
          <a:p>
            <a:pPr indent="-323850" lvl="0" marL="457200" rtl="0" algn="l">
              <a:spcBef>
                <a:spcPts val="0"/>
              </a:spcBef>
              <a:spcAft>
                <a:spcPts val="0"/>
              </a:spcAft>
              <a:buClr>
                <a:schemeClr val="dk2"/>
              </a:buClr>
              <a:buSzPts val="1500"/>
              <a:buFont typeface="Roboto"/>
              <a:buAutoNum type="arabicPeriod"/>
            </a:pPr>
            <a:r>
              <a:rPr lang="en-GB" sz="1500">
                <a:solidFill>
                  <a:schemeClr val="dk2"/>
                </a:solidFill>
                <a:latin typeface="Roboto"/>
                <a:ea typeface="Roboto"/>
                <a:cs typeface="Roboto"/>
                <a:sym typeface="Roboto"/>
              </a:rPr>
              <a:t>The server is provisioned to the customer with the desired operating system. IP and administrator/root login credentials are provided securely.</a:t>
            </a:r>
            <a:endParaRPr sz="1500">
              <a:solidFill>
                <a:schemeClr val="dk2"/>
              </a:solidFill>
              <a:latin typeface="Roboto"/>
              <a:ea typeface="Roboto"/>
              <a:cs typeface="Roboto"/>
              <a:sym typeface="Roboto"/>
            </a:endParaRPr>
          </a:p>
        </p:txBody>
      </p:sp>
      <p:sp>
        <p:nvSpPr>
          <p:cNvPr id="102" name="Google Shape;102;p15"/>
          <p:cNvSpPr txBox="1"/>
          <p:nvPr/>
        </p:nvSpPr>
        <p:spPr>
          <a:xfrm>
            <a:off x="6714750" y="1659700"/>
            <a:ext cx="2350200" cy="2339700"/>
          </a:xfrm>
          <a:prstGeom prst="rect">
            <a:avLst/>
          </a:prstGeom>
          <a:solidFill>
            <a:srgbClr val="EAD1D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Roboto"/>
                <a:ea typeface="Roboto"/>
                <a:cs typeface="Roboto"/>
                <a:sym typeface="Roboto"/>
              </a:rPr>
              <a:t>     A</a:t>
            </a:r>
            <a:r>
              <a:rPr lang="en-GB">
                <a:latin typeface="Roboto"/>
                <a:ea typeface="Roboto"/>
                <a:cs typeface="Roboto"/>
                <a:sym typeface="Roboto"/>
              </a:rPr>
              <a:t>t the moment </a:t>
            </a:r>
            <a:r>
              <a:rPr lang="en-GB">
                <a:latin typeface="Roboto"/>
                <a:ea typeface="Roboto"/>
                <a:cs typeface="Roboto"/>
                <a:sym typeface="Roboto"/>
              </a:rPr>
              <a:t>the company manages this process manually. To automatize and make provisioning more effective, </a:t>
            </a:r>
            <a:r>
              <a:rPr b="1" lang="en-GB">
                <a:latin typeface="Roboto"/>
                <a:ea typeface="Roboto"/>
                <a:cs typeface="Roboto"/>
                <a:sym typeface="Roboto"/>
              </a:rPr>
              <a:t>OpenStack </a:t>
            </a:r>
            <a:r>
              <a:rPr lang="en-GB">
                <a:latin typeface="Roboto"/>
                <a:ea typeface="Roboto"/>
                <a:cs typeface="Roboto"/>
                <a:sym typeface="Roboto"/>
              </a:rPr>
              <a:t>can be deployed to control the servers across datacenters. </a:t>
            </a:r>
            <a:endParaRPr>
              <a:latin typeface="Roboto"/>
              <a:ea typeface="Roboto"/>
              <a:cs typeface="Roboto"/>
              <a:sym typeface="Roboto"/>
            </a:endParaRPr>
          </a:p>
          <a:p>
            <a:pPr indent="0" lvl="0" marL="0" rtl="0" algn="l">
              <a:spcBef>
                <a:spcPts val="0"/>
              </a:spcBef>
              <a:spcAft>
                <a:spcPts val="0"/>
              </a:spcAft>
              <a:buNone/>
            </a:pPr>
            <a:r>
              <a:rPr lang="en-GB">
                <a:latin typeface="Roboto"/>
                <a:ea typeface="Roboto"/>
                <a:cs typeface="Roboto"/>
                <a:sym typeface="Roboto"/>
              </a:rPr>
              <a:t>Alternatives: </a:t>
            </a:r>
            <a:r>
              <a:rPr b="1" lang="en-GB">
                <a:latin typeface="Roboto"/>
                <a:ea typeface="Roboto"/>
                <a:cs typeface="Roboto"/>
                <a:sym typeface="Roboto"/>
              </a:rPr>
              <a:t>CloudStack</a:t>
            </a:r>
            <a:endParaRPr b="1">
              <a:latin typeface="Roboto"/>
              <a:ea typeface="Roboto"/>
              <a:cs typeface="Roboto"/>
              <a:sym typeface="Roboto"/>
            </a:endParaRPr>
          </a:p>
        </p:txBody>
      </p:sp>
      <p:pic>
        <p:nvPicPr>
          <p:cNvPr id="103" name="Google Shape;103;p15"/>
          <p:cNvPicPr preferRelativeResize="0"/>
          <p:nvPr/>
        </p:nvPicPr>
        <p:blipFill>
          <a:blip r:embed="rId3">
            <a:alphaModFix/>
          </a:blip>
          <a:stretch>
            <a:fillRect/>
          </a:stretch>
        </p:blipFill>
        <p:spPr>
          <a:xfrm>
            <a:off x="6714750" y="405553"/>
            <a:ext cx="918825" cy="918825"/>
          </a:xfrm>
          <a:prstGeom prst="rect">
            <a:avLst/>
          </a:prstGeom>
          <a:noFill/>
          <a:ln>
            <a:noFill/>
          </a:ln>
        </p:spPr>
      </p:pic>
      <p:pic>
        <p:nvPicPr>
          <p:cNvPr id="104" name="Google Shape;104;p15"/>
          <p:cNvPicPr preferRelativeResize="0"/>
          <p:nvPr/>
        </p:nvPicPr>
        <p:blipFill>
          <a:blip r:embed="rId4">
            <a:alphaModFix/>
          </a:blip>
          <a:stretch>
            <a:fillRect/>
          </a:stretch>
        </p:blipFill>
        <p:spPr>
          <a:xfrm>
            <a:off x="7850675" y="298125"/>
            <a:ext cx="918825" cy="918825"/>
          </a:xfrm>
          <a:prstGeom prst="rect">
            <a:avLst/>
          </a:prstGeom>
          <a:noFill/>
          <a:ln>
            <a:noFill/>
          </a:ln>
        </p:spPr>
      </p:pic>
      <p:pic>
        <p:nvPicPr>
          <p:cNvPr id="105" name="Google Shape;105;p15"/>
          <p:cNvPicPr preferRelativeResize="0"/>
          <p:nvPr/>
        </p:nvPicPr>
        <p:blipFill>
          <a:blip r:embed="rId5">
            <a:alphaModFix/>
          </a:blip>
          <a:stretch>
            <a:fillRect/>
          </a:stretch>
        </p:blipFill>
        <p:spPr>
          <a:xfrm>
            <a:off x="6569263" y="1507300"/>
            <a:ext cx="476250" cy="476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6"/>
          <p:cNvSpPr txBox="1"/>
          <p:nvPr/>
        </p:nvSpPr>
        <p:spPr>
          <a:xfrm>
            <a:off x="138375" y="438150"/>
            <a:ext cx="8886300" cy="3515700"/>
          </a:xfrm>
          <a:prstGeom prst="rect">
            <a:avLst/>
          </a:prstGeom>
          <a:solidFill>
            <a:schemeClr val="lt1"/>
          </a:solid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dk2"/>
              </a:buClr>
              <a:buSzPts val="1600"/>
              <a:buFont typeface="Roboto"/>
              <a:buChar char="❏"/>
            </a:pPr>
            <a:r>
              <a:rPr b="1" lang="en-GB" sz="1600">
                <a:solidFill>
                  <a:schemeClr val="dk2"/>
                </a:solidFill>
                <a:latin typeface="Roboto"/>
                <a:ea typeface="Roboto"/>
                <a:cs typeface="Roboto"/>
                <a:sym typeface="Roboto"/>
              </a:rPr>
              <a:t>The main supporting processe</a:t>
            </a:r>
            <a:r>
              <a:rPr b="1" lang="en-GB" sz="1600">
                <a:solidFill>
                  <a:srgbClr val="1F2041"/>
                </a:solidFill>
                <a:latin typeface="Roboto"/>
                <a:ea typeface="Roboto"/>
                <a:cs typeface="Roboto"/>
                <a:sym typeface="Roboto"/>
              </a:rPr>
              <a:t>s </a:t>
            </a:r>
            <a:r>
              <a:rPr lang="en-GB" sz="1600">
                <a:solidFill>
                  <a:srgbClr val="1F2041"/>
                </a:solidFill>
                <a:latin typeface="Roboto"/>
                <a:ea typeface="Roboto"/>
                <a:cs typeface="Roboto"/>
                <a:sym typeface="Roboto"/>
              </a:rPr>
              <a:t>in the company are:</a:t>
            </a:r>
            <a:endParaRPr sz="1600">
              <a:solidFill>
                <a:srgbClr val="1F2041"/>
              </a:solidFill>
              <a:latin typeface="Roboto"/>
              <a:ea typeface="Roboto"/>
              <a:cs typeface="Roboto"/>
              <a:sym typeface="Roboto"/>
            </a:endParaRPr>
          </a:p>
          <a:p>
            <a:pPr indent="-330200" lvl="0" marL="457200" rtl="0" algn="l">
              <a:lnSpc>
                <a:spcPct val="100000"/>
              </a:lnSpc>
              <a:spcBef>
                <a:spcPts val="0"/>
              </a:spcBef>
              <a:spcAft>
                <a:spcPts val="0"/>
              </a:spcAft>
              <a:buClr>
                <a:srgbClr val="1F2041"/>
              </a:buClr>
              <a:buSzPts val="1600"/>
              <a:buFont typeface="Roboto"/>
              <a:buChar char="●"/>
            </a:pPr>
            <a:r>
              <a:rPr b="1" lang="en-GB" sz="1600">
                <a:solidFill>
                  <a:srgbClr val="1F2041"/>
                </a:solidFill>
                <a:latin typeface="Roboto"/>
                <a:ea typeface="Roboto"/>
                <a:cs typeface="Roboto"/>
                <a:sym typeface="Roboto"/>
              </a:rPr>
              <a:t>Accounting</a:t>
            </a:r>
            <a:r>
              <a:rPr lang="en-GB" sz="1600">
                <a:solidFill>
                  <a:srgbClr val="1F2041"/>
                </a:solidFill>
                <a:latin typeface="Roboto"/>
                <a:ea typeface="Roboto"/>
                <a:cs typeface="Roboto"/>
                <a:sym typeface="Roboto"/>
              </a:rPr>
              <a:t>- the accountant gathers information about the business transactions and then records and collates them to come up with values to be reported. The financial information is presented in reports(financial statements).</a:t>
            </a:r>
            <a:endParaRPr sz="1600">
              <a:solidFill>
                <a:srgbClr val="1F2041"/>
              </a:solidFill>
              <a:latin typeface="Roboto"/>
              <a:ea typeface="Roboto"/>
              <a:cs typeface="Roboto"/>
              <a:sym typeface="Roboto"/>
            </a:endParaRPr>
          </a:p>
          <a:p>
            <a:pPr indent="-330200" lvl="0" marL="457200" rtl="0" algn="l">
              <a:lnSpc>
                <a:spcPct val="100000"/>
              </a:lnSpc>
              <a:spcBef>
                <a:spcPts val="0"/>
              </a:spcBef>
              <a:spcAft>
                <a:spcPts val="0"/>
              </a:spcAft>
              <a:buClr>
                <a:srgbClr val="1F2041"/>
              </a:buClr>
              <a:buSzPts val="1600"/>
              <a:buFont typeface="Roboto"/>
              <a:buChar char="●"/>
            </a:pPr>
            <a:r>
              <a:rPr b="1" lang="en-GB" sz="1600">
                <a:solidFill>
                  <a:srgbClr val="1F2041"/>
                </a:solidFill>
                <a:latin typeface="Roboto"/>
                <a:ea typeface="Roboto"/>
                <a:cs typeface="Roboto"/>
                <a:sym typeface="Roboto"/>
              </a:rPr>
              <a:t>Billing Process- </a:t>
            </a:r>
            <a:r>
              <a:rPr lang="en-GB" sz="1600">
                <a:solidFill>
                  <a:srgbClr val="1F2041"/>
                </a:solidFill>
                <a:latin typeface="Roboto"/>
                <a:ea typeface="Roboto"/>
                <a:cs typeface="Roboto"/>
                <a:sym typeface="Roboto"/>
              </a:rPr>
              <a:t>simplifies the process of data collection by creating an automatic record of all bills.</a:t>
            </a:r>
            <a:endParaRPr sz="1600">
              <a:solidFill>
                <a:srgbClr val="1F2041"/>
              </a:solidFill>
              <a:latin typeface="Roboto"/>
              <a:ea typeface="Roboto"/>
              <a:cs typeface="Roboto"/>
              <a:sym typeface="Roboto"/>
            </a:endParaRPr>
          </a:p>
          <a:p>
            <a:pPr indent="-330200" lvl="0" marL="457200" rtl="0" algn="l">
              <a:lnSpc>
                <a:spcPct val="115000"/>
              </a:lnSpc>
              <a:spcBef>
                <a:spcPts val="0"/>
              </a:spcBef>
              <a:spcAft>
                <a:spcPts val="0"/>
              </a:spcAft>
              <a:buClr>
                <a:srgbClr val="1F2041"/>
              </a:buClr>
              <a:buSzPts val="1600"/>
              <a:buFont typeface="Roboto"/>
              <a:buChar char="●"/>
            </a:pPr>
            <a:r>
              <a:rPr b="1" lang="en-GB" sz="1600">
                <a:solidFill>
                  <a:srgbClr val="1F2041"/>
                </a:solidFill>
                <a:latin typeface="Roboto"/>
                <a:ea typeface="Roboto"/>
                <a:cs typeface="Roboto"/>
                <a:sym typeface="Roboto"/>
              </a:rPr>
              <a:t>Back-office operations</a:t>
            </a:r>
            <a:r>
              <a:rPr lang="en-GB" sz="1600">
                <a:solidFill>
                  <a:srgbClr val="1F2041"/>
                </a:solidFill>
                <a:latin typeface="Roboto"/>
                <a:ea typeface="Roboto"/>
                <a:cs typeface="Roboto"/>
                <a:sym typeface="Roboto"/>
              </a:rPr>
              <a:t> are involved with the </a:t>
            </a:r>
            <a:r>
              <a:rPr lang="en-GB" sz="1600">
                <a:solidFill>
                  <a:srgbClr val="1F2041"/>
                </a:solidFill>
                <a:highlight>
                  <a:schemeClr val="lt1"/>
                </a:highlight>
                <a:latin typeface="Roboto"/>
                <a:ea typeface="Roboto"/>
                <a:cs typeface="Roboto"/>
                <a:sym typeface="Roboto"/>
              </a:rPr>
              <a:t>change of accounts and subscriptions</a:t>
            </a:r>
            <a:r>
              <a:rPr lang="en-GB" sz="1600">
                <a:solidFill>
                  <a:srgbClr val="1F2041"/>
                </a:solidFill>
                <a:highlight>
                  <a:schemeClr val="lt1"/>
                </a:highlight>
                <a:latin typeface="Roboto"/>
                <a:ea typeface="Roboto"/>
                <a:cs typeface="Roboto"/>
                <a:sym typeface="Roboto"/>
              </a:rPr>
              <a:t>. They take care of </a:t>
            </a:r>
            <a:r>
              <a:rPr lang="en-GB" sz="1600">
                <a:solidFill>
                  <a:srgbClr val="1F2041"/>
                </a:solidFill>
                <a:latin typeface="Roboto"/>
                <a:ea typeface="Roboto"/>
                <a:cs typeface="Roboto"/>
                <a:sym typeface="Roboto"/>
              </a:rPr>
              <a:t>settlements, clearances, record maintenance, and regulatory compliance. For example, a salesperson may enlist the help of back-office staff to provide accurate information on the inventory of servers or the pricing of a service.</a:t>
            </a:r>
            <a:endParaRPr sz="1600">
              <a:solidFill>
                <a:srgbClr val="1F2041"/>
              </a:solidFill>
              <a:highlight>
                <a:srgbClr val="EAD1DC"/>
              </a:highlight>
              <a:latin typeface="Roboto"/>
              <a:ea typeface="Roboto"/>
              <a:cs typeface="Roboto"/>
              <a:sym typeface="Roboto"/>
            </a:endParaRPr>
          </a:p>
          <a:p>
            <a:pPr indent="-330200" lvl="0" marL="457200" rtl="0" algn="l">
              <a:lnSpc>
                <a:spcPct val="115000"/>
              </a:lnSpc>
              <a:spcBef>
                <a:spcPts val="0"/>
              </a:spcBef>
              <a:spcAft>
                <a:spcPts val="0"/>
              </a:spcAft>
              <a:buClr>
                <a:srgbClr val="1F2041"/>
              </a:buClr>
              <a:buSzPts val="1600"/>
              <a:buFont typeface="Roboto"/>
              <a:buChar char="●"/>
            </a:pPr>
            <a:r>
              <a:rPr b="1" lang="en-GB" sz="1600">
                <a:solidFill>
                  <a:srgbClr val="1F2041"/>
                </a:solidFill>
                <a:latin typeface="Roboto"/>
                <a:ea typeface="Roboto"/>
                <a:cs typeface="Roboto"/>
                <a:sym typeface="Roboto"/>
              </a:rPr>
              <a:t>Customer care</a:t>
            </a:r>
            <a:r>
              <a:rPr lang="en-GB" sz="1600">
                <a:solidFill>
                  <a:srgbClr val="1F2041"/>
                </a:solidFill>
                <a:latin typeface="Roboto"/>
                <a:ea typeface="Roboto"/>
                <a:cs typeface="Roboto"/>
                <a:sym typeface="Roboto"/>
              </a:rPr>
              <a:t> efficiently supports customers via phone, email(tickets), and live chat.</a:t>
            </a:r>
            <a:endParaRPr sz="1600">
              <a:solidFill>
                <a:srgbClr val="1F2041"/>
              </a:solidFill>
              <a:highlight>
                <a:srgbClr val="FFFF00"/>
              </a:highlight>
              <a:latin typeface="Roboto"/>
              <a:ea typeface="Roboto"/>
              <a:cs typeface="Roboto"/>
              <a:sym typeface="Roboto"/>
            </a:endParaRPr>
          </a:p>
          <a:p>
            <a:pPr indent="0" lvl="0" marL="0" rtl="0" algn="l">
              <a:lnSpc>
                <a:spcPct val="115000"/>
              </a:lnSpc>
              <a:spcBef>
                <a:spcPts val="1200"/>
              </a:spcBef>
              <a:spcAft>
                <a:spcPts val="1200"/>
              </a:spcAft>
              <a:buNone/>
            </a:pPr>
            <a:r>
              <a:rPr b="1" lang="en-GB" sz="1600">
                <a:solidFill>
                  <a:srgbClr val="1F2041"/>
                </a:solidFill>
                <a:highlight>
                  <a:schemeClr val="lt1"/>
                </a:highlight>
                <a:latin typeface="Roboto"/>
                <a:ea typeface="Roboto"/>
                <a:cs typeface="Roboto"/>
                <a:sym typeface="Roboto"/>
              </a:rPr>
              <a:t>         </a:t>
            </a:r>
            <a:r>
              <a:rPr b="1" lang="en-GB" sz="1500">
                <a:solidFill>
                  <a:srgbClr val="1F2041"/>
                </a:solidFill>
                <a:highlight>
                  <a:srgbClr val="EAD1DC"/>
                </a:highlight>
                <a:latin typeface="Roboto"/>
                <a:ea typeface="Roboto"/>
                <a:cs typeface="Roboto"/>
                <a:sym typeface="Roboto"/>
              </a:rPr>
              <a:t>Alternatives:</a:t>
            </a:r>
            <a:r>
              <a:rPr lang="en-GB" sz="1500">
                <a:solidFill>
                  <a:srgbClr val="1F2041"/>
                </a:solidFill>
                <a:highlight>
                  <a:srgbClr val="EAD1DC"/>
                </a:highlight>
                <a:latin typeface="Roboto"/>
                <a:ea typeface="Roboto"/>
                <a:cs typeface="Roboto"/>
                <a:sym typeface="Roboto"/>
              </a:rPr>
              <a:t> many companies choose to outsource customer care/support to reduce costs.</a:t>
            </a:r>
            <a:endParaRPr sz="1500">
              <a:solidFill>
                <a:srgbClr val="1F2041"/>
              </a:solidFill>
              <a:highlight>
                <a:srgbClr val="EAD1DC"/>
              </a:highlight>
              <a:latin typeface="Roboto"/>
              <a:ea typeface="Roboto"/>
              <a:cs typeface="Roboto"/>
              <a:sym typeface="Roboto"/>
            </a:endParaRPr>
          </a:p>
        </p:txBody>
      </p:sp>
      <p:pic>
        <p:nvPicPr>
          <p:cNvPr id="111" name="Google Shape;111;p16"/>
          <p:cNvPicPr preferRelativeResize="0"/>
          <p:nvPr/>
        </p:nvPicPr>
        <p:blipFill>
          <a:blip r:embed="rId3">
            <a:alphaModFix/>
          </a:blip>
          <a:stretch>
            <a:fillRect/>
          </a:stretch>
        </p:blipFill>
        <p:spPr>
          <a:xfrm>
            <a:off x="309197" y="3463838"/>
            <a:ext cx="346975" cy="346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7"/>
          <p:cNvSpPr txBox="1"/>
          <p:nvPr/>
        </p:nvSpPr>
        <p:spPr>
          <a:xfrm>
            <a:off x="505925" y="524650"/>
            <a:ext cx="8008500" cy="3829500"/>
          </a:xfrm>
          <a:prstGeom prst="rect">
            <a:avLst/>
          </a:prstGeom>
          <a:solidFill>
            <a:schemeClr val="lt1"/>
          </a:solid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dk2"/>
              </a:buClr>
              <a:buSzPts val="1600"/>
              <a:buFont typeface="Roboto"/>
              <a:buChar char="❏"/>
            </a:pPr>
            <a:r>
              <a:rPr b="1" lang="en-GB" sz="1600">
                <a:solidFill>
                  <a:schemeClr val="dk2"/>
                </a:solidFill>
                <a:latin typeface="Roboto"/>
                <a:ea typeface="Roboto"/>
                <a:cs typeface="Roboto"/>
                <a:sym typeface="Roboto"/>
              </a:rPr>
              <a:t>The main management processes </a:t>
            </a:r>
            <a:r>
              <a:rPr lang="en-GB" sz="1600">
                <a:solidFill>
                  <a:schemeClr val="dk2"/>
                </a:solidFill>
                <a:latin typeface="Roboto"/>
                <a:ea typeface="Roboto"/>
                <a:cs typeface="Roboto"/>
                <a:sym typeface="Roboto"/>
              </a:rPr>
              <a:t>in the company are:</a:t>
            </a:r>
            <a:endParaRPr sz="1600">
              <a:solidFill>
                <a:schemeClr val="dk2"/>
              </a:solidFill>
              <a:latin typeface="Roboto"/>
              <a:ea typeface="Roboto"/>
              <a:cs typeface="Roboto"/>
              <a:sym typeface="Roboto"/>
            </a:endParaRPr>
          </a:p>
          <a:p>
            <a:pPr indent="-330200" lvl="0" marL="457200" rtl="0" algn="l">
              <a:lnSpc>
                <a:spcPct val="115000"/>
              </a:lnSpc>
              <a:spcBef>
                <a:spcPts val="0"/>
              </a:spcBef>
              <a:spcAft>
                <a:spcPts val="0"/>
              </a:spcAft>
              <a:buClr>
                <a:schemeClr val="dk2"/>
              </a:buClr>
              <a:buSzPts val="1600"/>
              <a:buFont typeface="Roboto"/>
              <a:buChar char="●"/>
            </a:pPr>
            <a:r>
              <a:rPr b="1" lang="en-GB" sz="1600">
                <a:solidFill>
                  <a:schemeClr val="dk2"/>
                </a:solidFill>
                <a:latin typeface="Roboto"/>
                <a:ea typeface="Roboto"/>
                <a:cs typeface="Roboto"/>
                <a:sym typeface="Roboto"/>
              </a:rPr>
              <a:t>Strategic planning - The CEO &amp; CTO </a:t>
            </a:r>
            <a:r>
              <a:rPr lang="en-GB" sz="1600">
                <a:solidFill>
                  <a:schemeClr val="dk2"/>
                </a:solidFill>
                <a:latin typeface="Roboto"/>
                <a:ea typeface="Roboto"/>
                <a:cs typeface="Roboto"/>
                <a:sym typeface="Roboto"/>
              </a:rPr>
              <a:t>create </a:t>
            </a:r>
            <a:r>
              <a:rPr lang="en-GB" sz="1600">
                <a:solidFill>
                  <a:schemeClr val="dk2"/>
                </a:solidFill>
                <a:latin typeface="Roboto"/>
                <a:ea typeface="Roboto"/>
                <a:cs typeface="Roboto"/>
                <a:sym typeface="Roboto"/>
              </a:rPr>
              <a:t>business-specific </a:t>
            </a:r>
            <a:r>
              <a:rPr lang="en-GB" sz="1600">
                <a:solidFill>
                  <a:schemeClr val="dk2"/>
                </a:solidFill>
                <a:latin typeface="Roboto"/>
                <a:ea typeface="Roboto"/>
                <a:cs typeface="Roboto"/>
                <a:sym typeface="Roboto"/>
              </a:rPr>
              <a:t>strategies, implement them, and evaluate the results in a line with the </a:t>
            </a:r>
            <a:r>
              <a:rPr lang="en-GB" sz="1600">
                <a:solidFill>
                  <a:schemeClr val="dk2"/>
                </a:solidFill>
                <a:latin typeface="Roboto"/>
                <a:ea typeface="Roboto"/>
                <a:cs typeface="Roboto"/>
                <a:sym typeface="Roboto"/>
              </a:rPr>
              <a:t>company's</a:t>
            </a:r>
            <a:r>
              <a:rPr lang="en-GB" sz="1600">
                <a:solidFill>
                  <a:schemeClr val="dk2"/>
                </a:solidFill>
                <a:latin typeface="Roboto"/>
                <a:ea typeface="Roboto"/>
                <a:cs typeface="Roboto"/>
                <a:sym typeface="Roboto"/>
              </a:rPr>
              <a:t> overall long-term goals. They identify the organization`  </a:t>
            </a:r>
            <a:r>
              <a:rPr lang="en-GB" sz="1600">
                <a:solidFill>
                  <a:schemeClr val="dk2"/>
                </a:solidFill>
                <a:latin typeface="Roboto"/>
                <a:ea typeface="Roboto"/>
                <a:cs typeface="Roboto"/>
                <a:sym typeface="Roboto"/>
              </a:rPr>
              <a:t>weaknesses,</a:t>
            </a:r>
            <a:r>
              <a:rPr lang="en-GB" sz="1600">
                <a:solidFill>
                  <a:schemeClr val="dk2"/>
                </a:solidFill>
                <a:latin typeface="Roboto"/>
                <a:ea typeface="Roboto"/>
                <a:cs typeface="Roboto"/>
                <a:sym typeface="Roboto"/>
              </a:rPr>
              <a:t> as well as the opportunities and threats(SWOT analysis). The </a:t>
            </a:r>
            <a:r>
              <a:rPr lang="en-GB" sz="1600">
                <a:solidFill>
                  <a:schemeClr val="dk2"/>
                </a:solidFill>
                <a:latin typeface="Roboto"/>
                <a:ea typeface="Roboto"/>
                <a:cs typeface="Roboto"/>
                <a:sym typeface="Roboto"/>
              </a:rPr>
              <a:t>results</a:t>
            </a:r>
            <a:r>
              <a:rPr lang="en-GB" sz="1600">
                <a:solidFill>
                  <a:schemeClr val="dk2"/>
                </a:solidFill>
                <a:latin typeface="Roboto"/>
                <a:ea typeface="Roboto"/>
                <a:cs typeface="Roboto"/>
                <a:sym typeface="Roboto"/>
              </a:rPr>
              <a:t> help the management to decide which plans or </a:t>
            </a:r>
            <a:r>
              <a:rPr lang="en-GB" sz="1600">
                <a:solidFill>
                  <a:schemeClr val="dk2"/>
                </a:solidFill>
                <a:latin typeface="Roboto"/>
                <a:ea typeface="Roboto"/>
                <a:cs typeface="Roboto"/>
                <a:sym typeface="Roboto"/>
              </a:rPr>
              <a:t>markets</a:t>
            </a:r>
            <a:r>
              <a:rPr lang="en-GB" sz="1600">
                <a:solidFill>
                  <a:schemeClr val="dk2"/>
                </a:solidFill>
                <a:latin typeface="Roboto"/>
                <a:ea typeface="Roboto"/>
                <a:cs typeface="Roboto"/>
                <a:sym typeface="Roboto"/>
              </a:rPr>
              <a:t> to focus on or abandon. </a:t>
            </a:r>
            <a:r>
              <a:rPr lang="en-GB" sz="1600">
                <a:solidFill>
                  <a:schemeClr val="dk2"/>
                </a:solidFill>
                <a:highlight>
                  <a:schemeClr val="lt1"/>
                </a:highlight>
                <a:latin typeface="Roboto"/>
                <a:ea typeface="Roboto"/>
                <a:cs typeface="Roboto"/>
                <a:sym typeface="Roboto"/>
              </a:rPr>
              <a:t>For example, after implementing a strategy to improve customer service, the company has discovered that it needs to adopt a new customer relationship management (CRM) software program in to attain the desired improvements in customer relations.</a:t>
            </a:r>
            <a:endParaRPr sz="1600">
              <a:solidFill>
                <a:schemeClr val="dk2"/>
              </a:solidFill>
              <a:highlight>
                <a:schemeClr val="lt1"/>
              </a:highlight>
              <a:latin typeface="Roboto"/>
              <a:ea typeface="Roboto"/>
              <a:cs typeface="Roboto"/>
              <a:sym typeface="Roboto"/>
            </a:endParaRPr>
          </a:p>
          <a:p>
            <a:pPr indent="-330200" lvl="0" marL="457200" rtl="0" algn="l">
              <a:lnSpc>
                <a:spcPct val="115000"/>
              </a:lnSpc>
              <a:spcBef>
                <a:spcPts val="0"/>
              </a:spcBef>
              <a:spcAft>
                <a:spcPts val="0"/>
              </a:spcAft>
              <a:buClr>
                <a:schemeClr val="dk2"/>
              </a:buClr>
              <a:buSzPts val="1600"/>
              <a:buFont typeface="Roboto"/>
              <a:buChar char="●"/>
            </a:pPr>
            <a:r>
              <a:rPr b="1" lang="en-GB" sz="1600">
                <a:solidFill>
                  <a:schemeClr val="dk2"/>
                </a:solidFill>
                <a:latin typeface="Roboto"/>
                <a:ea typeface="Roboto"/>
                <a:cs typeface="Roboto"/>
                <a:sym typeface="Roboto"/>
              </a:rPr>
              <a:t>Budgeting -The CFO &amp; CEO </a:t>
            </a:r>
            <a:r>
              <a:rPr lang="en-GB" sz="1600">
                <a:solidFill>
                  <a:schemeClr val="dk2"/>
                </a:solidFill>
                <a:latin typeface="Roboto"/>
                <a:ea typeface="Roboto"/>
                <a:cs typeface="Roboto"/>
                <a:sym typeface="Roboto"/>
              </a:rPr>
              <a:t>are planning, forecasting, implementing, monitoring, controlling, and evaluating the performance of the budget. The budget analysis helps to keep track of the organization' income and expenses.</a:t>
            </a:r>
            <a:endParaRPr sz="1600">
              <a:solidFill>
                <a:schemeClr val="dk2"/>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nvSpPr>
        <p:spPr>
          <a:xfrm>
            <a:off x="4039050" y="904150"/>
            <a:ext cx="10659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500">
                <a:latin typeface="Roboto"/>
                <a:ea typeface="Roboto"/>
                <a:cs typeface="Roboto"/>
                <a:sym typeface="Roboto"/>
              </a:rPr>
              <a:t>Services</a:t>
            </a:r>
            <a:endParaRPr b="1" sz="1500">
              <a:latin typeface="Roboto"/>
              <a:ea typeface="Roboto"/>
              <a:cs typeface="Roboto"/>
              <a:sym typeface="Roboto"/>
            </a:endParaRPr>
          </a:p>
        </p:txBody>
      </p:sp>
      <p:sp>
        <p:nvSpPr>
          <p:cNvPr id="122" name="Google Shape;122;p18"/>
          <p:cNvSpPr txBox="1"/>
          <p:nvPr/>
        </p:nvSpPr>
        <p:spPr>
          <a:xfrm>
            <a:off x="299400" y="486850"/>
            <a:ext cx="8545200" cy="417300"/>
          </a:xfrm>
          <a:prstGeom prst="rect">
            <a:avLst/>
          </a:prstGeom>
          <a:noFill/>
          <a:ln>
            <a:noFill/>
          </a:ln>
        </p:spPr>
        <p:txBody>
          <a:bodyPr anchorCtr="0" anchor="t" bIns="91425" lIns="91425" spcFirstLastPara="1" rIns="91425" wrap="square" tIns="91425">
            <a:spAutoFit/>
          </a:bodyPr>
          <a:lstStyle/>
          <a:p>
            <a:pPr indent="-329565" lvl="0" marL="457200" rtl="0" algn="l">
              <a:lnSpc>
                <a:spcPct val="95000"/>
              </a:lnSpc>
              <a:spcBef>
                <a:spcPts val="0"/>
              </a:spcBef>
              <a:spcAft>
                <a:spcPts val="0"/>
              </a:spcAft>
              <a:buClr>
                <a:schemeClr val="dk2"/>
              </a:buClr>
              <a:buSzPts val="1590"/>
              <a:buFont typeface="Roboto"/>
              <a:buChar char="❏"/>
            </a:pPr>
            <a:r>
              <a:rPr b="1" lang="en-GB" sz="1590">
                <a:solidFill>
                  <a:schemeClr val="dk2"/>
                </a:solidFill>
                <a:latin typeface="Roboto"/>
                <a:ea typeface="Roboto"/>
                <a:cs typeface="Roboto"/>
                <a:sym typeface="Roboto"/>
              </a:rPr>
              <a:t>The main operating activities</a:t>
            </a:r>
            <a:r>
              <a:rPr b="1" lang="en-GB" sz="1590">
                <a:latin typeface="Roboto"/>
                <a:ea typeface="Roboto"/>
                <a:cs typeface="Roboto"/>
                <a:sym typeface="Roboto"/>
              </a:rPr>
              <a:t> </a:t>
            </a:r>
            <a:r>
              <a:rPr lang="en-GB" sz="1590">
                <a:solidFill>
                  <a:srgbClr val="1F2041"/>
                </a:solidFill>
                <a:latin typeface="Roboto"/>
                <a:ea typeface="Roboto"/>
                <a:cs typeface="Roboto"/>
                <a:sym typeface="Roboto"/>
              </a:rPr>
              <a:t>in the company are</a:t>
            </a:r>
            <a:r>
              <a:rPr lang="en-GB" sz="1590">
                <a:latin typeface="Roboto"/>
                <a:ea typeface="Roboto"/>
                <a:cs typeface="Roboto"/>
                <a:sym typeface="Roboto"/>
              </a:rPr>
              <a:t> </a:t>
            </a:r>
            <a:r>
              <a:rPr b="1" lang="en-GB" sz="1590">
                <a:latin typeface="Roboto"/>
                <a:ea typeface="Roboto"/>
                <a:cs typeface="Roboto"/>
                <a:sym typeface="Roboto"/>
              </a:rPr>
              <a:t>selling products and services</a:t>
            </a:r>
            <a:r>
              <a:rPr lang="en-GB" sz="1590">
                <a:latin typeface="Roboto"/>
                <a:ea typeface="Roboto"/>
                <a:cs typeface="Roboto"/>
                <a:sym typeface="Roboto"/>
              </a:rPr>
              <a:t> such as:</a:t>
            </a:r>
            <a:endParaRPr sz="1600">
              <a:latin typeface="Roboto"/>
              <a:ea typeface="Roboto"/>
              <a:cs typeface="Roboto"/>
              <a:sym typeface="Roboto"/>
            </a:endParaRPr>
          </a:p>
        </p:txBody>
      </p:sp>
      <p:sp>
        <p:nvSpPr>
          <p:cNvPr id="123" name="Google Shape;123;p18"/>
          <p:cNvSpPr txBox="1"/>
          <p:nvPr/>
        </p:nvSpPr>
        <p:spPr>
          <a:xfrm>
            <a:off x="304800" y="1347150"/>
            <a:ext cx="8652600" cy="3536400"/>
          </a:xfrm>
          <a:prstGeom prst="rect">
            <a:avLst/>
          </a:prstGeom>
          <a:solidFill>
            <a:schemeClr val="lt1"/>
          </a:solidFill>
          <a:ln>
            <a:noFill/>
          </a:ln>
        </p:spPr>
        <p:txBody>
          <a:bodyPr anchorCtr="0" anchor="t" bIns="91425" lIns="91425" spcFirstLastPara="1" rIns="91425" wrap="square" tIns="91425">
            <a:spAutoFit/>
          </a:bodyPr>
          <a:lstStyle/>
          <a:p>
            <a:pPr indent="-311150" lvl="0" marL="457200" rtl="0" algn="l">
              <a:lnSpc>
                <a:spcPct val="95000"/>
              </a:lnSpc>
              <a:spcBef>
                <a:spcPts val="0"/>
              </a:spcBef>
              <a:spcAft>
                <a:spcPts val="0"/>
              </a:spcAft>
              <a:buSzPts val="1300"/>
              <a:buFont typeface="Roboto"/>
              <a:buChar char="●"/>
            </a:pPr>
            <a:r>
              <a:rPr b="1" lang="en-GB" sz="1300">
                <a:latin typeface="Roboto"/>
                <a:ea typeface="Roboto"/>
                <a:cs typeface="Roboto"/>
                <a:sym typeface="Roboto"/>
              </a:rPr>
              <a:t>VPN</a:t>
            </a:r>
            <a:r>
              <a:rPr lang="en-GB" sz="1300">
                <a:latin typeface="Roboto"/>
                <a:ea typeface="Roboto"/>
                <a:cs typeface="Roboto"/>
                <a:sym typeface="Roboto"/>
              </a:rPr>
              <a:t> ( Virtual Private Network) for online privacy and security or access geo blocked content  </a:t>
            </a:r>
            <a:endParaRPr b="1" sz="1300">
              <a:highlight>
                <a:srgbClr val="FFFF00"/>
              </a:highlight>
              <a:latin typeface="Roboto"/>
              <a:ea typeface="Roboto"/>
              <a:cs typeface="Roboto"/>
              <a:sym typeface="Roboto"/>
            </a:endParaRPr>
          </a:p>
          <a:p>
            <a:pPr indent="-311150" lvl="0" marL="457200" rtl="0" algn="l">
              <a:lnSpc>
                <a:spcPct val="95000"/>
              </a:lnSpc>
              <a:spcBef>
                <a:spcPts val="0"/>
              </a:spcBef>
              <a:spcAft>
                <a:spcPts val="0"/>
              </a:spcAft>
              <a:buSzPts val="1300"/>
              <a:buFont typeface="Roboto"/>
              <a:buChar char="●"/>
            </a:pPr>
            <a:r>
              <a:rPr b="1" lang="en-GB" sz="1300">
                <a:latin typeface="Roboto"/>
                <a:ea typeface="Roboto"/>
                <a:cs typeface="Roboto"/>
                <a:sym typeface="Roboto"/>
              </a:rPr>
              <a:t>BaaS(</a:t>
            </a:r>
            <a:r>
              <a:rPr lang="en-GB" sz="1300">
                <a:latin typeface="Roboto"/>
                <a:ea typeface="Roboto"/>
                <a:cs typeface="Roboto"/>
                <a:sym typeface="Roboto"/>
              </a:rPr>
              <a:t>Backup as a Service)</a:t>
            </a:r>
            <a:r>
              <a:rPr b="1" lang="en-GB" sz="1300">
                <a:latin typeface="Roboto"/>
                <a:ea typeface="Roboto"/>
                <a:cs typeface="Roboto"/>
                <a:sym typeface="Roboto"/>
              </a:rPr>
              <a:t>: Acronis Cloud Backup</a:t>
            </a:r>
            <a:r>
              <a:rPr lang="en-GB" sz="1300">
                <a:latin typeface="Roboto"/>
                <a:ea typeface="Roboto"/>
                <a:cs typeface="Roboto"/>
                <a:sym typeface="Roboto"/>
              </a:rPr>
              <a:t>(Solution for files, applications, database, for protecting the entire IT infrastructure for the businesses)</a:t>
            </a:r>
            <a:endParaRPr sz="1300">
              <a:latin typeface="Roboto"/>
              <a:ea typeface="Roboto"/>
              <a:cs typeface="Roboto"/>
              <a:sym typeface="Roboto"/>
            </a:endParaRPr>
          </a:p>
          <a:p>
            <a:pPr indent="-311150" lvl="0" marL="457200" rtl="0" algn="l">
              <a:lnSpc>
                <a:spcPct val="95000"/>
              </a:lnSpc>
              <a:spcBef>
                <a:spcPts val="0"/>
              </a:spcBef>
              <a:spcAft>
                <a:spcPts val="0"/>
              </a:spcAft>
              <a:buClr>
                <a:schemeClr val="dk2"/>
              </a:buClr>
              <a:buSzPts val="1300"/>
              <a:buFont typeface="Roboto"/>
              <a:buChar char="●"/>
            </a:pPr>
            <a:r>
              <a:rPr b="1" lang="en-GB" sz="1300">
                <a:latin typeface="Roboto"/>
                <a:ea typeface="Roboto"/>
                <a:cs typeface="Roboto"/>
                <a:sym typeface="Roboto"/>
              </a:rPr>
              <a:t>DRaaS(</a:t>
            </a:r>
            <a:r>
              <a:rPr lang="en-GB" sz="1300">
                <a:latin typeface="Roboto"/>
                <a:ea typeface="Roboto"/>
                <a:cs typeface="Roboto"/>
                <a:sym typeface="Roboto"/>
              </a:rPr>
              <a:t>disaster recovery as a service): </a:t>
            </a:r>
            <a:r>
              <a:rPr b="1" lang="en-GB" sz="1300">
                <a:latin typeface="Roboto"/>
                <a:ea typeface="Roboto"/>
                <a:cs typeface="Roboto"/>
                <a:sym typeface="Roboto"/>
              </a:rPr>
              <a:t>Acronis disaster recovery </a:t>
            </a:r>
            <a:r>
              <a:rPr lang="en-GB" sz="1300">
                <a:latin typeface="Roboto"/>
                <a:ea typeface="Roboto"/>
                <a:cs typeface="Roboto"/>
                <a:sym typeface="Roboto"/>
              </a:rPr>
              <a:t>for instantly recovering applications and data no matter what kind of disaster strikes.</a:t>
            </a:r>
            <a:endParaRPr sz="1300">
              <a:latin typeface="Roboto"/>
              <a:ea typeface="Roboto"/>
              <a:cs typeface="Roboto"/>
              <a:sym typeface="Roboto"/>
            </a:endParaRPr>
          </a:p>
          <a:p>
            <a:pPr indent="-311150" lvl="0" marL="457200" rtl="0" algn="l">
              <a:spcBef>
                <a:spcPts val="0"/>
              </a:spcBef>
              <a:spcAft>
                <a:spcPts val="0"/>
              </a:spcAft>
              <a:buSzPts val="1300"/>
              <a:buFont typeface="Roboto"/>
              <a:buChar char="●"/>
            </a:pPr>
            <a:r>
              <a:rPr b="1" lang="en-GB" sz="1300">
                <a:latin typeface="Roboto"/>
                <a:ea typeface="Roboto"/>
                <a:cs typeface="Roboto"/>
                <a:sym typeface="Roboto"/>
              </a:rPr>
              <a:t>FWaaS(</a:t>
            </a:r>
            <a:r>
              <a:rPr lang="en-GB" sz="1300">
                <a:latin typeface="Roboto"/>
                <a:ea typeface="Roboto"/>
                <a:cs typeface="Roboto"/>
                <a:sym typeface="Roboto"/>
              </a:rPr>
              <a:t>firewall as a service)</a:t>
            </a:r>
            <a:r>
              <a:rPr b="1" lang="en-GB" sz="1300">
                <a:latin typeface="Roboto"/>
                <a:ea typeface="Roboto"/>
                <a:cs typeface="Roboto"/>
                <a:sym typeface="Roboto"/>
              </a:rPr>
              <a:t>: Cloud firewall </a:t>
            </a:r>
            <a:r>
              <a:rPr lang="en-GB" sz="1300">
                <a:latin typeface="Roboto"/>
                <a:ea typeface="Roboto"/>
                <a:cs typeface="Roboto"/>
                <a:sym typeface="Roboto"/>
              </a:rPr>
              <a:t>controls network traffic and ensures that only authorized connections are allowed to the customer’s services. </a:t>
            </a:r>
            <a:endParaRPr sz="1300">
              <a:highlight>
                <a:srgbClr val="FFFF00"/>
              </a:highlight>
              <a:latin typeface="Roboto"/>
              <a:ea typeface="Roboto"/>
              <a:cs typeface="Roboto"/>
              <a:sym typeface="Roboto"/>
            </a:endParaRPr>
          </a:p>
          <a:p>
            <a:pPr indent="-311150" lvl="0" marL="457200" rtl="0" algn="l">
              <a:spcBef>
                <a:spcPts val="0"/>
              </a:spcBef>
              <a:spcAft>
                <a:spcPts val="0"/>
              </a:spcAft>
              <a:buSzPts val="1300"/>
              <a:buFont typeface="Roboto"/>
              <a:buChar char="●"/>
            </a:pPr>
            <a:r>
              <a:rPr b="1" lang="en-GB" sz="1300">
                <a:latin typeface="Roboto"/>
                <a:ea typeface="Roboto"/>
                <a:cs typeface="Roboto"/>
                <a:sym typeface="Roboto"/>
              </a:rPr>
              <a:t>ITaaS</a:t>
            </a:r>
            <a:r>
              <a:rPr lang="en-GB" sz="1300">
                <a:latin typeface="Roboto"/>
                <a:ea typeface="Roboto"/>
                <a:cs typeface="Roboto"/>
                <a:sym typeface="Roboto"/>
              </a:rPr>
              <a:t>(IT as a Service): A bespoke solution for the needs of the customer</a:t>
            </a:r>
            <a:r>
              <a:rPr lang="en-GB" sz="1300">
                <a:highlight>
                  <a:schemeClr val="lt1"/>
                </a:highlight>
                <a:latin typeface="Roboto"/>
                <a:ea typeface="Roboto"/>
                <a:cs typeface="Roboto"/>
                <a:sym typeface="Roboto"/>
              </a:rPr>
              <a:t>. </a:t>
            </a:r>
            <a:r>
              <a:rPr lang="en-GB" sz="1300">
                <a:highlight>
                  <a:schemeClr val="lt1"/>
                </a:highlight>
                <a:latin typeface="Roboto"/>
                <a:ea typeface="Roboto"/>
                <a:cs typeface="Roboto"/>
                <a:sym typeface="Roboto"/>
              </a:rPr>
              <a:t>The company delivers the right amount of hardware, software and supports the business needs, all rolled into a monthly subscription fee.</a:t>
            </a:r>
            <a:r>
              <a:rPr lang="en-GB" sz="1300">
                <a:highlight>
                  <a:srgbClr val="FFFF00"/>
                </a:highlight>
                <a:latin typeface="Roboto"/>
                <a:ea typeface="Roboto"/>
                <a:cs typeface="Roboto"/>
                <a:sym typeface="Roboto"/>
              </a:rPr>
              <a:t> </a:t>
            </a:r>
            <a:endParaRPr sz="1300">
              <a:highlight>
                <a:srgbClr val="FFFF00"/>
              </a:highlight>
              <a:latin typeface="Roboto"/>
              <a:ea typeface="Roboto"/>
              <a:cs typeface="Roboto"/>
              <a:sym typeface="Roboto"/>
            </a:endParaRPr>
          </a:p>
          <a:p>
            <a:pPr indent="-311150" lvl="0" marL="457200" rtl="0" algn="l">
              <a:spcBef>
                <a:spcPts val="0"/>
              </a:spcBef>
              <a:spcAft>
                <a:spcPts val="0"/>
              </a:spcAft>
              <a:buSzPts val="1300"/>
              <a:buFont typeface="Roboto"/>
              <a:buChar char="●"/>
            </a:pPr>
            <a:r>
              <a:rPr b="1" lang="en-GB" sz="1300">
                <a:latin typeface="Roboto"/>
                <a:ea typeface="Roboto"/>
                <a:cs typeface="Roboto"/>
                <a:sym typeface="Roboto"/>
              </a:rPr>
              <a:t>DDoS protection: </a:t>
            </a:r>
            <a:r>
              <a:rPr lang="en-GB" sz="1300">
                <a:latin typeface="Roboto"/>
                <a:ea typeface="Roboto"/>
                <a:cs typeface="Roboto"/>
                <a:sym typeface="Roboto"/>
              </a:rPr>
              <a:t>Filters malicious traffic.</a:t>
            </a:r>
            <a:endParaRPr sz="1300">
              <a:latin typeface="Roboto"/>
              <a:ea typeface="Roboto"/>
              <a:cs typeface="Roboto"/>
              <a:sym typeface="Roboto"/>
            </a:endParaRPr>
          </a:p>
          <a:p>
            <a:pPr indent="-311150" lvl="0" marL="457200" rtl="0" algn="l">
              <a:spcBef>
                <a:spcPts val="0"/>
              </a:spcBef>
              <a:spcAft>
                <a:spcPts val="0"/>
              </a:spcAft>
              <a:buSzPts val="1300"/>
              <a:buFont typeface="Roboto"/>
              <a:buChar char="●"/>
            </a:pPr>
            <a:r>
              <a:rPr b="1" lang="en-GB" sz="1300">
                <a:latin typeface="Roboto"/>
                <a:ea typeface="Roboto"/>
                <a:cs typeface="Roboto"/>
                <a:sym typeface="Roboto"/>
              </a:rPr>
              <a:t>Premium SLA: </a:t>
            </a:r>
            <a:r>
              <a:rPr lang="en-GB" sz="1300">
                <a:latin typeface="Roboto"/>
                <a:ea typeface="Roboto"/>
                <a:cs typeface="Roboto"/>
                <a:sym typeface="Roboto"/>
              </a:rPr>
              <a:t>Guarantees faster </a:t>
            </a:r>
            <a:r>
              <a:rPr lang="en-GB" sz="1300">
                <a:latin typeface="Roboto"/>
                <a:ea typeface="Roboto"/>
                <a:cs typeface="Roboto"/>
                <a:sym typeface="Roboto"/>
              </a:rPr>
              <a:t>response</a:t>
            </a:r>
            <a:r>
              <a:rPr lang="en-GB" sz="1300">
                <a:latin typeface="Roboto"/>
                <a:ea typeface="Roboto"/>
                <a:cs typeface="Roboto"/>
                <a:sym typeface="Roboto"/>
              </a:rPr>
              <a:t> time and prioritized support.</a:t>
            </a:r>
            <a:endParaRPr sz="1300">
              <a:latin typeface="Roboto"/>
              <a:ea typeface="Roboto"/>
              <a:cs typeface="Roboto"/>
              <a:sym typeface="Roboto"/>
            </a:endParaRPr>
          </a:p>
          <a:p>
            <a:pPr indent="-311150" lvl="0" marL="457200" rtl="0" algn="l">
              <a:spcBef>
                <a:spcPts val="0"/>
              </a:spcBef>
              <a:spcAft>
                <a:spcPts val="0"/>
              </a:spcAft>
              <a:buSzPts val="1300"/>
              <a:buFont typeface="Roboto"/>
              <a:buChar char="●"/>
            </a:pPr>
            <a:r>
              <a:rPr b="1" lang="en-GB" sz="1300">
                <a:latin typeface="Roboto"/>
                <a:ea typeface="Roboto"/>
                <a:cs typeface="Roboto"/>
                <a:sym typeface="Roboto"/>
              </a:rPr>
              <a:t>Load balancing: </a:t>
            </a:r>
            <a:r>
              <a:rPr lang="en-GB" sz="1300">
                <a:latin typeface="Roboto"/>
                <a:ea typeface="Roboto"/>
                <a:cs typeface="Roboto"/>
                <a:sym typeface="Roboto"/>
              </a:rPr>
              <a:t>Multiple servers at the same or different locations provide the same service. This provides redundancy and improved uptime in case one or more servers fail.</a:t>
            </a:r>
            <a:endParaRPr sz="1300">
              <a:latin typeface="Roboto"/>
              <a:ea typeface="Roboto"/>
              <a:cs typeface="Roboto"/>
              <a:sym typeface="Roboto"/>
            </a:endParaRPr>
          </a:p>
          <a:p>
            <a:pPr indent="-311150" lvl="0" marL="457200" rtl="0" algn="l">
              <a:spcBef>
                <a:spcPts val="0"/>
              </a:spcBef>
              <a:spcAft>
                <a:spcPts val="0"/>
              </a:spcAft>
              <a:buSzPts val="1300"/>
              <a:buFont typeface="Roboto"/>
              <a:buChar char="●"/>
            </a:pPr>
            <a:r>
              <a:rPr b="1" lang="en-GB" sz="1300">
                <a:latin typeface="Roboto"/>
                <a:ea typeface="Roboto"/>
                <a:cs typeface="Roboto"/>
                <a:sym typeface="Roboto"/>
              </a:rPr>
              <a:t>cPanel Web Hosting(</a:t>
            </a:r>
            <a:r>
              <a:rPr lang="en-GB" sz="1300">
                <a:latin typeface="Roboto"/>
                <a:ea typeface="Roboto"/>
                <a:cs typeface="Roboto"/>
                <a:sym typeface="Roboto"/>
              </a:rPr>
              <a:t>for bloggers, marketers..etc</a:t>
            </a:r>
            <a:r>
              <a:rPr b="1" lang="en-GB" sz="1300">
                <a:latin typeface="Roboto"/>
                <a:ea typeface="Roboto"/>
                <a:cs typeface="Roboto"/>
                <a:sym typeface="Roboto"/>
              </a:rPr>
              <a:t>.): </a:t>
            </a:r>
            <a:r>
              <a:rPr lang="en-GB" sz="1300">
                <a:latin typeface="Roboto"/>
                <a:ea typeface="Roboto"/>
                <a:cs typeface="Roboto"/>
                <a:sym typeface="Roboto"/>
              </a:rPr>
              <a:t>An affordable way to quickly host a </a:t>
            </a:r>
            <a:r>
              <a:rPr lang="en-GB" sz="1300">
                <a:latin typeface="Roboto"/>
                <a:ea typeface="Roboto"/>
                <a:cs typeface="Roboto"/>
                <a:sym typeface="Roboto"/>
              </a:rPr>
              <a:t>website</a:t>
            </a:r>
            <a:r>
              <a:rPr lang="en-GB" sz="1300">
                <a:latin typeface="Roboto"/>
                <a:ea typeface="Roboto"/>
                <a:cs typeface="Roboto"/>
                <a:sym typeface="Roboto"/>
              </a:rPr>
              <a:t> with a low to moderate load.</a:t>
            </a:r>
            <a:endParaRPr sz="1300">
              <a:latin typeface="Roboto"/>
              <a:ea typeface="Roboto"/>
              <a:cs typeface="Roboto"/>
              <a:sym typeface="Roboto"/>
            </a:endParaRPr>
          </a:p>
          <a:p>
            <a:pPr indent="-311150" lvl="0" marL="457200" rtl="0" algn="l">
              <a:spcBef>
                <a:spcPts val="0"/>
              </a:spcBef>
              <a:spcAft>
                <a:spcPts val="0"/>
              </a:spcAft>
              <a:buSzPts val="1300"/>
              <a:buFont typeface="Roboto"/>
              <a:buChar char="●"/>
            </a:pPr>
            <a:r>
              <a:rPr b="1" lang="en-GB" sz="1300">
                <a:latin typeface="Roboto"/>
                <a:ea typeface="Roboto"/>
                <a:cs typeface="Roboto"/>
                <a:sym typeface="Roboto"/>
              </a:rPr>
              <a:t>SSL Certificates(</a:t>
            </a:r>
            <a:r>
              <a:rPr lang="en-GB" sz="1300">
                <a:latin typeface="Roboto"/>
                <a:ea typeface="Roboto"/>
                <a:cs typeface="Roboto"/>
                <a:sym typeface="Roboto"/>
              </a:rPr>
              <a:t> </a:t>
            </a:r>
            <a:r>
              <a:rPr b="1" lang="en-GB" sz="1300">
                <a:latin typeface="Roboto"/>
                <a:ea typeface="Roboto"/>
                <a:cs typeface="Roboto"/>
                <a:sym typeface="Roboto"/>
              </a:rPr>
              <a:t>Standard:</a:t>
            </a:r>
            <a:r>
              <a:rPr lang="en-GB" sz="1300">
                <a:latin typeface="Roboto"/>
                <a:ea typeface="Roboto"/>
                <a:cs typeface="Roboto"/>
                <a:sym typeface="Roboto"/>
              </a:rPr>
              <a:t> for one domain, and </a:t>
            </a:r>
            <a:r>
              <a:rPr b="1" lang="en-GB" sz="1300">
                <a:latin typeface="Roboto"/>
                <a:ea typeface="Roboto"/>
                <a:cs typeface="Roboto"/>
                <a:sym typeface="Roboto"/>
              </a:rPr>
              <a:t>Wildcard SSL</a:t>
            </a:r>
            <a:r>
              <a:rPr lang="en-GB" sz="1300">
                <a:latin typeface="Roboto"/>
                <a:ea typeface="Roboto"/>
                <a:cs typeface="Roboto"/>
                <a:sym typeface="Roboto"/>
              </a:rPr>
              <a:t>: unlimited subdomains: ) Provides trusted and secured connection between clients and web servers.</a:t>
            </a:r>
            <a:endParaRPr sz="1300">
              <a:latin typeface="Roboto"/>
              <a:ea typeface="Roboto"/>
              <a:cs typeface="Roboto"/>
              <a:sym typeface="Roboto"/>
            </a:endParaRPr>
          </a:p>
        </p:txBody>
      </p:sp>
      <p:sp>
        <p:nvSpPr>
          <p:cNvPr id="124" name="Google Shape;124;p18"/>
          <p:cNvSpPr txBox="1"/>
          <p:nvPr/>
        </p:nvSpPr>
        <p:spPr>
          <a:xfrm>
            <a:off x="3946575" y="55750"/>
            <a:ext cx="1004700" cy="4311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00">
                <a:latin typeface="Roboto"/>
                <a:ea typeface="Roboto"/>
                <a:cs typeface="Roboto"/>
                <a:sym typeface="Roboto"/>
              </a:rPr>
              <a:t>Hostakis</a:t>
            </a:r>
            <a:endParaRPr b="1" sz="160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txBox="1"/>
          <p:nvPr>
            <p:ph idx="1" type="body"/>
          </p:nvPr>
        </p:nvSpPr>
        <p:spPr>
          <a:xfrm>
            <a:off x="438800" y="1136225"/>
            <a:ext cx="7806900" cy="2210100"/>
          </a:xfrm>
          <a:prstGeom prst="rect">
            <a:avLst/>
          </a:prstGeom>
          <a:solidFill>
            <a:schemeClr val="lt1"/>
          </a:solidFill>
        </p:spPr>
        <p:txBody>
          <a:bodyPr anchorCtr="0" anchor="t" bIns="91425" lIns="91425" spcFirstLastPara="1" rIns="91425" wrap="square" tIns="91425">
            <a:noAutofit/>
          </a:bodyPr>
          <a:lstStyle/>
          <a:p>
            <a:pPr indent="-316865" lvl="0" marL="457200" rtl="0" algn="l">
              <a:lnSpc>
                <a:spcPct val="95000"/>
              </a:lnSpc>
              <a:spcBef>
                <a:spcPts val="0"/>
              </a:spcBef>
              <a:spcAft>
                <a:spcPts val="0"/>
              </a:spcAft>
              <a:buSzPts val="1390"/>
              <a:buChar char="●"/>
            </a:pPr>
            <a:r>
              <a:rPr b="1" lang="en-GB" sz="1390"/>
              <a:t>Colocation:</a:t>
            </a:r>
            <a:r>
              <a:rPr lang="en-GB" sz="1390"/>
              <a:t> </a:t>
            </a:r>
            <a:r>
              <a:rPr lang="en-GB" sz="1390"/>
              <a:t>renting space for servers or other computing </a:t>
            </a:r>
            <a:r>
              <a:rPr lang="en-GB" sz="1390"/>
              <a:t>hardware</a:t>
            </a:r>
            <a:r>
              <a:rPr lang="en-GB" sz="1390"/>
              <a:t> in a data center</a:t>
            </a:r>
            <a:endParaRPr sz="1390"/>
          </a:p>
          <a:p>
            <a:pPr indent="-316865" lvl="0" marL="457200" rtl="0" algn="l">
              <a:lnSpc>
                <a:spcPct val="95000"/>
              </a:lnSpc>
              <a:spcBef>
                <a:spcPts val="0"/>
              </a:spcBef>
              <a:spcAft>
                <a:spcPts val="0"/>
              </a:spcAft>
              <a:buSzPts val="1390"/>
              <a:buChar char="●"/>
            </a:pPr>
            <a:r>
              <a:rPr b="1" lang="en-GB" sz="1390"/>
              <a:t>Virtual Private Cloud Servers</a:t>
            </a:r>
            <a:r>
              <a:rPr lang="en-GB" sz="1390"/>
              <a:t> are i</a:t>
            </a:r>
            <a:r>
              <a:rPr lang="en-GB" sz="1390"/>
              <a:t>nstantly provisioned </a:t>
            </a:r>
            <a:endParaRPr sz="1390"/>
          </a:p>
          <a:p>
            <a:pPr indent="-316865" lvl="0" marL="457200" rtl="0" algn="l">
              <a:lnSpc>
                <a:spcPct val="95000"/>
              </a:lnSpc>
              <a:spcBef>
                <a:spcPts val="0"/>
              </a:spcBef>
              <a:spcAft>
                <a:spcPts val="0"/>
              </a:spcAft>
              <a:buSzPts val="1390"/>
              <a:buChar char="●"/>
            </a:pPr>
            <a:r>
              <a:rPr b="1" lang="en-GB" sz="1390"/>
              <a:t>Bare Metal Dedicated Servers</a:t>
            </a:r>
            <a:r>
              <a:rPr lang="en-GB" sz="1390"/>
              <a:t>: </a:t>
            </a:r>
            <a:r>
              <a:rPr lang="en-GB" sz="1390"/>
              <a:t> providing physical server in a data center environment. The bare metal server usually is faster and more </a:t>
            </a:r>
            <a:r>
              <a:rPr lang="en-GB" sz="1390"/>
              <a:t>powerful</a:t>
            </a:r>
            <a:r>
              <a:rPr lang="en-GB" sz="1390"/>
              <a:t> than a VPS.</a:t>
            </a:r>
            <a:endParaRPr sz="1390">
              <a:highlight>
                <a:srgbClr val="FFFF00"/>
              </a:highlight>
            </a:endParaRPr>
          </a:p>
          <a:p>
            <a:pPr indent="-316865" lvl="0" marL="457200" rtl="0" algn="l">
              <a:lnSpc>
                <a:spcPct val="95000"/>
              </a:lnSpc>
              <a:spcBef>
                <a:spcPts val="0"/>
              </a:spcBef>
              <a:spcAft>
                <a:spcPts val="0"/>
              </a:spcAft>
              <a:buSzPts val="1390"/>
              <a:buChar char="●"/>
            </a:pPr>
            <a:r>
              <a:rPr b="1" lang="en-GB" sz="1390"/>
              <a:t>Firewalls: </a:t>
            </a:r>
            <a:r>
              <a:rPr lang="en-GB" sz="1390"/>
              <a:t>Dedicated firewall appliance</a:t>
            </a:r>
            <a:endParaRPr sz="1400"/>
          </a:p>
          <a:p>
            <a:pPr indent="-317500" lvl="0" marL="457200" rtl="0" algn="l">
              <a:lnSpc>
                <a:spcPct val="95000"/>
              </a:lnSpc>
              <a:spcBef>
                <a:spcPts val="0"/>
              </a:spcBef>
              <a:spcAft>
                <a:spcPts val="0"/>
              </a:spcAft>
              <a:buSzPts val="1400"/>
              <a:buChar char="●"/>
            </a:pPr>
            <a:r>
              <a:rPr b="1" lang="en-GB" sz="1400"/>
              <a:t>Premium DNS: </a:t>
            </a:r>
            <a:r>
              <a:rPr lang="en-GB" sz="1400"/>
              <a:t>less than 30 ms propagation time, for heightened performance and reliability.</a:t>
            </a:r>
            <a:endParaRPr sz="1400"/>
          </a:p>
          <a:p>
            <a:pPr indent="-317500" lvl="0" marL="457200" rtl="0" algn="l">
              <a:lnSpc>
                <a:spcPct val="95000"/>
              </a:lnSpc>
              <a:spcBef>
                <a:spcPts val="0"/>
              </a:spcBef>
              <a:spcAft>
                <a:spcPts val="0"/>
              </a:spcAft>
              <a:buSzPts val="1400"/>
              <a:buChar char="●"/>
            </a:pPr>
            <a:r>
              <a:rPr b="1" lang="en-GB" sz="1400"/>
              <a:t>Domain Names </a:t>
            </a:r>
            <a:endParaRPr b="1" sz="1400"/>
          </a:p>
          <a:p>
            <a:pPr indent="0" lvl="0" marL="914400" rtl="0" algn="l">
              <a:lnSpc>
                <a:spcPct val="95000"/>
              </a:lnSpc>
              <a:spcBef>
                <a:spcPts val="1200"/>
              </a:spcBef>
              <a:spcAft>
                <a:spcPts val="0"/>
              </a:spcAft>
              <a:buNone/>
            </a:pPr>
            <a:r>
              <a:t/>
            </a:r>
            <a:endParaRPr b="1" sz="1400"/>
          </a:p>
          <a:p>
            <a:pPr indent="0" lvl="0" marL="0" rtl="0" algn="l">
              <a:lnSpc>
                <a:spcPct val="95000"/>
              </a:lnSpc>
              <a:spcBef>
                <a:spcPts val="1200"/>
              </a:spcBef>
              <a:spcAft>
                <a:spcPts val="0"/>
              </a:spcAft>
              <a:buSzPts val="605"/>
              <a:buNone/>
            </a:pPr>
            <a:r>
              <a:t/>
            </a:r>
            <a:endParaRPr sz="1390"/>
          </a:p>
          <a:p>
            <a:pPr indent="0" lvl="0" marL="0" rtl="0" algn="l">
              <a:lnSpc>
                <a:spcPct val="95000"/>
              </a:lnSpc>
              <a:spcBef>
                <a:spcPts val="1200"/>
              </a:spcBef>
              <a:spcAft>
                <a:spcPts val="0"/>
              </a:spcAft>
              <a:buSzPts val="605"/>
              <a:buNone/>
            </a:pPr>
            <a:r>
              <a:t/>
            </a:r>
            <a:endParaRPr sz="1390"/>
          </a:p>
          <a:p>
            <a:pPr indent="0" lvl="0" marL="0" rtl="0" algn="l">
              <a:lnSpc>
                <a:spcPct val="95000"/>
              </a:lnSpc>
              <a:spcBef>
                <a:spcPts val="1200"/>
              </a:spcBef>
              <a:spcAft>
                <a:spcPts val="0"/>
              </a:spcAft>
              <a:buSzPts val="605"/>
              <a:buNone/>
            </a:pPr>
            <a:r>
              <a:t/>
            </a:r>
            <a:endParaRPr sz="1390"/>
          </a:p>
          <a:p>
            <a:pPr indent="0" lvl="0" marL="0" rtl="0" algn="l">
              <a:lnSpc>
                <a:spcPct val="95000"/>
              </a:lnSpc>
              <a:spcBef>
                <a:spcPts val="1200"/>
              </a:spcBef>
              <a:spcAft>
                <a:spcPts val="1200"/>
              </a:spcAft>
              <a:buSzPts val="605"/>
              <a:buNone/>
            </a:pPr>
            <a:r>
              <a:t/>
            </a:r>
            <a:endParaRPr sz="1390"/>
          </a:p>
        </p:txBody>
      </p:sp>
      <p:sp>
        <p:nvSpPr>
          <p:cNvPr id="130" name="Google Shape;130;p19"/>
          <p:cNvSpPr txBox="1"/>
          <p:nvPr/>
        </p:nvSpPr>
        <p:spPr>
          <a:xfrm>
            <a:off x="3778250" y="452225"/>
            <a:ext cx="11280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600">
                <a:solidFill>
                  <a:schemeClr val="dk2"/>
                </a:solidFill>
                <a:latin typeface="Roboto"/>
                <a:ea typeface="Roboto"/>
                <a:cs typeface="Roboto"/>
                <a:sym typeface="Roboto"/>
              </a:rPr>
              <a:t>Products</a:t>
            </a:r>
            <a:endParaRPr b="1" sz="1600">
              <a:solidFill>
                <a:schemeClr val="dk2"/>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ph idx="1" type="body"/>
          </p:nvPr>
        </p:nvSpPr>
        <p:spPr>
          <a:xfrm>
            <a:off x="310300" y="1090397"/>
            <a:ext cx="6377700" cy="444000"/>
          </a:xfrm>
          <a:prstGeom prst="rect">
            <a:avLst/>
          </a:prstGeom>
        </p:spPr>
        <p:txBody>
          <a:bodyPr anchorCtr="0" anchor="t" bIns="91425" lIns="91425" spcFirstLastPara="1" rIns="91425" wrap="square" tIns="91425">
            <a:normAutofit/>
          </a:bodyPr>
          <a:lstStyle/>
          <a:p>
            <a:pPr indent="0" lvl="0" marL="457200" rtl="0" algn="l">
              <a:spcBef>
                <a:spcPts val="0"/>
              </a:spcBef>
              <a:spcAft>
                <a:spcPts val="1200"/>
              </a:spcAft>
              <a:buNone/>
            </a:pPr>
            <a:r>
              <a:rPr b="1" lang="en-GB" sz="1700"/>
              <a:t>The actual software solutions in use</a:t>
            </a:r>
            <a:r>
              <a:rPr lang="en-GB" sz="1700"/>
              <a:t> in the company are:</a:t>
            </a:r>
            <a:endParaRPr sz="1700"/>
          </a:p>
        </p:txBody>
      </p:sp>
      <p:sp>
        <p:nvSpPr>
          <p:cNvPr id="136" name="Google Shape;136;p20"/>
          <p:cNvSpPr txBox="1"/>
          <p:nvPr>
            <p:ph type="title"/>
          </p:nvPr>
        </p:nvSpPr>
        <p:spPr>
          <a:xfrm>
            <a:off x="698325" y="380525"/>
            <a:ext cx="7125900" cy="400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sz="2100"/>
              <a:t>2. What software solutions are already in use in the company?</a:t>
            </a:r>
            <a:endParaRPr b="1" sz="2100"/>
          </a:p>
          <a:p>
            <a:pPr indent="0" lvl="0" marL="0" rtl="0" algn="l">
              <a:spcBef>
                <a:spcPts val="0"/>
              </a:spcBef>
              <a:spcAft>
                <a:spcPts val="0"/>
              </a:spcAft>
              <a:buNone/>
            </a:pPr>
            <a:r>
              <a:t/>
            </a:r>
            <a:endParaRPr b="1" sz="2100"/>
          </a:p>
          <a:p>
            <a:pPr indent="0" lvl="0" marL="0" rtl="0" algn="l">
              <a:spcBef>
                <a:spcPts val="0"/>
              </a:spcBef>
              <a:spcAft>
                <a:spcPts val="0"/>
              </a:spcAft>
              <a:buNone/>
            </a:pPr>
            <a:r>
              <a:t/>
            </a:r>
            <a:endParaRPr b="1" sz="2100"/>
          </a:p>
          <a:p>
            <a:pPr indent="0" lvl="0" marL="0" rtl="0" algn="l">
              <a:spcBef>
                <a:spcPts val="0"/>
              </a:spcBef>
              <a:spcAft>
                <a:spcPts val="0"/>
              </a:spcAft>
              <a:buNone/>
            </a:pPr>
            <a:r>
              <a:t/>
            </a:r>
            <a:endParaRPr b="1" sz="2100"/>
          </a:p>
          <a:p>
            <a:pPr indent="0" lvl="0" marL="0" rtl="0" algn="l">
              <a:spcBef>
                <a:spcPts val="0"/>
              </a:spcBef>
              <a:spcAft>
                <a:spcPts val="0"/>
              </a:spcAft>
              <a:buNone/>
            </a:pPr>
            <a:r>
              <a:t/>
            </a:r>
            <a:endParaRPr b="1" sz="2100"/>
          </a:p>
          <a:p>
            <a:pPr indent="0" lvl="0" marL="0" rtl="0" algn="l">
              <a:spcBef>
                <a:spcPts val="0"/>
              </a:spcBef>
              <a:spcAft>
                <a:spcPts val="0"/>
              </a:spcAft>
              <a:buNone/>
            </a:pPr>
            <a:r>
              <a:t/>
            </a:r>
            <a:endParaRPr b="1" sz="2100"/>
          </a:p>
          <a:p>
            <a:pPr indent="0" lvl="0" marL="0" rtl="0" algn="l">
              <a:spcBef>
                <a:spcPts val="0"/>
              </a:spcBef>
              <a:spcAft>
                <a:spcPts val="0"/>
              </a:spcAft>
              <a:buNone/>
            </a:pPr>
            <a:r>
              <a:t/>
            </a:r>
            <a:endParaRPr b="1" sz="2100"/>
          </a:p>
          <a:p>
            <a:pPr indent="0" lvl="0" marL="0" rtl="0" algn="l">
              <a:spcBef>
                <a:spcPts val="0"/>
              </a:spcBef>
              <a:spcAft>
                <a:spcPts val="0"/>
              </a:spcAft>
              <a:buNone/>
            </a:pPr>
            <a:r>
              <a:t/>
            </a:r>
            <a:endParaRPr b="1" sz="2100"/>
          </a:p>
          <a:p>
            <a:pPr indent="0" lvl="0" marL="0" rtl="0" algn="l">
              <a:spcBef>
                <a:spcPts val="0"/>
              </a:spcBef>
              <a:spcAft>
                <a:spcPts val="0"/>
              </a:spcAft>
              <a:buNone/>
            </a:pPr>
            <a:r>
              <a:t/>
            </a:r>
            <a:endParaRPr b="1" sz="2100"/>
          </a:p>
          <a:p>
            <a:pPr indent="0" lvl="0" marL="0" rtl="0" algn="l">
              <a:spcBef>
                <a:spcPts val="0"/>
              </a:spcBef>
              <a:spcAft>
                <a:spcPts val="0"/>
              </a:spcAft>
              <a:buNone/>
            </a:pPr>
            <a:r>
              <a:t/>
            </a:r>
            <a:endParaRPr b="1" sz="2100"/>
          </a:p>
          <a:p>
            <a:pPr indent="0" lvl="0" marL="0" rtl="0" algn="l">
              <a:spcBef>
                <a:spcPts val="0"/>
              </a:spcBef>
              <a:spcAft>
                <a:spcPts val="0"/>
              </a:spcAft>
              <a:buNone/>
            </a:pPr>
            <a:r>
              <a:t/>
            </a:r>
            <a:endParaRPr b="1" sz="2100"/>
          </a:p>
          <a:p>
            <a:pPr indent="0" lvl="0" marL="0" rtl="0" algn="l">
              <a:spcBef>
                <a:spcPts val="0"/>
              </a:spcBef>
              <a:spcAft>
                <a:spcPts val="0"/>
              </a:spcAft>
              <a:buNone/>
            </a:pPr>
            <a:r>
              <a:t/>
            </a:r>
            <a:endParaRPr b="1" sz="2100"/>
          </a:p>
          <a:p>
            <a:pPr indent="0" lvl="0" marL="0" rtl="0" algn="l">
              <a:spcBef>
                <a:spcPts val="0"/>
              </a:spcBef>
              <a:spcAft>
                <a:spcPts val="0"/>
              </a:spcAft>
              <a:buNone/>
            </a:pPr>
            <a:r>
              <a:t/>
            </a:r>
            <a:endParaRPr b="1" sz="2100"/>
          </a:p>
          <a:p>
            <a:pPr indent="0" lvl="0" marL="0" rtl="0" algn="l">
              <a:spcBef>
                <a:spcPts val="0"/>
              </a:spcBef>
              <a:spcAft>
                <a:spcPts val="0"/>
              </a:spcAft>
              <a:buNone/>
            </a:pPr>
            <a:r>
              <a:t/>
            </a:r>
            <a:endParaRPr b="1" sz="2100"/>
          </a:p>
          <a:p>
            <a:pPr indent="0" lvl="0" marL="0" rtl="0" algn="l">
              <a:spcBef>
                <a:spcPts val="0"/>
              </a:spcBef>
              <a:spcAft>
                <a:spcPts val="0"/>
              </a:spcAft>
              <a:buNone/>
            </a:pPr>
            <a:r>
              <a:t/>
            </a:r>
            <a:endParaRPr b="1" sz="2100"/>
          </a:p>
          <a:p>
            <a:pPr indent="0" lvl="0" marL="0" rtl="0" algn="l">
              <a:spcBef>
                <a:spcPts val="0"/>
              </a:spcBef>
              <a:spcAft>
                <a:spcPts val="0"/>
              </a:spcAft>
              <a:buNone/>
            </a:pPr>
            <a:r>
              <a:t/>
            </a:r>
            <a:endParaRPr b="1" sz="2100"/>
          </a:p>
          <a:p>
            <a:pPr indent="0" lvl="0" marL="0" rtl="0" algn="l">
              <a:spcBef>
                <a:spcPts val="0"/>
              </a:spcBef>
              <a:spcAft>
                <a:spcPts val="0"/>
              </a:spcAft>
              <a:buNone/>
            </a:pPr>
            <a:r>
              <a:t/>
            </a:r>
            <a:endParaRPr b="1" sz="2100"/>
          </a:p>
          <a:p>
            <a:pPr indent="0" lvl="0" marL="0" rtl="0" algn="l">
              <a:spcBef>
                <a:spcPts val="0"/>
              </a:spcBef>
              <a:spcAft>
                <a:spcPts val="0"/>
              </a:spcAft>
              <a:buNone/>
            </a:pPr>
            <a:r>
              <a:t/>
            </a:r>
            <a:endParaRPr b="1" sz="2100"/>
          </a:p>
          <a:p>
            <a:pPr indent="0" lvl="0" marL="0" rtl="0" algn="l">
              <a:spcBef>
                <a:spcPts val="0"/>
              </a:spcBef>
              <a:spcAft>
                <a:spcPts val="0"/>
              </a:spcAft>
              <a:buNone/>
            </a:pPr>
            <a:r>
              <a:t/>
            </a:r>
            <a:endParaRPr b="1" sz="2100"/>
          </a:p>
        </p:txBody>
      </p:sp>
      <p:sp>
        <p:nvSpPr>
          <p:cNvPr id="137" name="Google Shape;137;p20"/>
          <p:cNvSpPr txBox="1"/>
          <p:nvPr>
            <p:ph idx="1" type="body"/>
          </p:nvPr>
        </p:nvSpPr>
        <p:spPr>
          <a:xfrm>
            <a:off x="593725" y="1596850"/>
            <a:ext cx="8484600" cy="3251100"/>
          </a:xfrm>
          <a:prstGeom prst="rect">
            <a:avLst/>
          </a:prstGeom>
          <a:solidFill>
            <a:schemeClr val="lt1"/>
          </a:solidFill>
        </p:spPr>
        <p:txBody>
          <a:bodyPr anchorCtr="0" anchor="t" bIns="91425" lIns="91425" spcFirstLastPara="1" rIns="91425" wrap="square" tIns="91425">
            <a:noAutofit/>
          </a:bodyPr>
          <a:lstStyle/>
          <a:p>
            <a:pPr indent="-330200" lvl="0" marL="457200" rtl="0" algn="just">
              <a:lnSpc>
                <a:spcPct val="110000"/>
              </a:lnSpc>
              <a:spcBef>
                <a:spcPts val="3000"/>
              </a:spcBef>
              <a:spcAft>
                <a:spcPts val="0"/>
              </a:spcAft>
              <a:buSzPts val="1600"/>
              <a:buFont typeface="Arial"/>
              <a:buChar char="❏"/>
            </a:pPr>
            <a:r>
              <a:rPr b="1" lang="en-GB" sz="1600">
                <a:highlight>
                  <a:srgbClr val="FFFFFF"/>
                </a:highlight>
                <a:latin typeface="Arial"/>
                <a:ea typeface="Arial"/>
                <a:cs typeface="Arial"/>
                <a:sym typeface="Arial"/>
              </a:rPr>
              <a:t>Payment Processing Software     </a:t>
            </a:r>
            <a:r>
              <a:rPr b="1" lang="en-GB" sz="1600" u="sng">
                <a:solidFill>
                  <a:schemeClr val="hlink"/>
                </a:solidFill>
                <a:highlight>
                  <a:srgbClr val="FFFFFF"/>
                </a:highlight>
                <a:latin typeface="Arial"/>
                <a:ea typeface="Arial"/>
                <a:cs typeface="Arial"/>
                <a:sym typeface="Arial"/>
                <a:hlinkClick r:id="rId3"/>
              </a:rPr>
              <a:t>QuickBooks</a:t>
            </a:r>
            <a:endParaRPr sz="1600">
              <a:highlight>
                <a:srgbClr val="FFFF00"/>
              </a:highlight>
              <a:latin typeface="Arial"/>
              <a:ea typeface="Arial"/>
              <a:cs typeface="Arial"/>
              <a:sym typeface="Arial"/>
            </a:endParaRPr>
          </a:p>
          <a:p>
            <a:pPr indent="-330200" lvl="0" marL="457200" rtl="0" algn="just">
              <a:lnSpc>
                <a:spcPct val="105384"/>
              </a:lnSpc>
              <a:spcBef>
                <a:spcPts val="0"/>
              </a:spcBef>
              <a:spcAft>
                <a:spcPts val="0"/>
              </a:spcAft>
              <a:buSzPts val="1600"/>
              <a:buFont typeface="Arial"/>
              <a:buChar char="❏"/>
            </a:pPr>
            <a:r>
              <a:rPr b="1" lang="en-GB" sz="1600">
                <a:highlight>
                  <a:srgbClr val="FFFFFF"/>
                </a:highlight>
                <a:latin typeface="Arial"/>
                <a:ea typeface="Arial"/>
                <a:cs typeface="Arial"/>
                <a:sym typeface="Arial"/>
              </a:rPr>
              <a:t>Time and Project Tracking Software    </a:t>
            </a:r>
            <a:r>
              <a:rPr b="1" lang="en-GB" sz="1600" u="sng">
                <a:solidFill>
                  <a:schemeClr val="hlink"/>
                </a:solidFill>
                <a:highlight>
                  <a:srgbClr val="FFFFFF"/>
                </a:highlight>
                <a:latin typeface="Arial"/>
                <a:ea typeface="Arial"/>
                <a:cs typeface="Arial"/>
                <a:sym typeface="Arial"/>
                <a:hlinkClick r:id="rId4"/>
              </a:rPr>
              <a:t>ActiveCollab</a:t>
            </a:r>
            <a:endParaRPr b="1" sz="1600">
              <a:highlight>
                <a:srgbClr val="FFFFFF"/>
              </a:highlight>
              <a:latin typeface="Arial"/>
              <a:ea typeface="Arial"/>
              <a:cs typeface="Arial"/>
              <a:sym typeface="Arial"/>
            </a:endParaRPr>
          </a:p>
          <a:p>
            <a:pPr indent="-330200" lvl="0" marL="457200" rtl="0" algn="just">
              <a:lnSpc>
                <a:spcPct val="105384"/>
              </a:lnSpc>
              <a:spcBef>
                <a:spcPts val="0"/>
              </a:spcBef>
              <a:spcAft>
                <a:spcPts val="0"/>
              </a:spcAft>
              <a:buSzPts val="1600"/>
              <a:buFont typeface="Arial"/>
              <a:buChar char="❏"/>
            </a:pPr>
            <a:r>
              <a:rPr b="1" lang="en-GB" sz="1600">
                <a:highlight>
                  <a:srgbClr val="FFFFFF"/>
                </a:highlight>
                <a:latin typeface="Arial"/>
                <a:ea typeface="Arial"/>
                <a:cs typeface="Arial"/>
                <a:sym typeface="Arial"/>
              </a:rPr>
              <a:t>Project Management Software   </a:t>
            </a:r>
            <a:r>
              <a:rPr b="1" lang="en-GB" sz="1600" u="sng">
                <a:solidFill>
                  <a:schemeClr val="accent5"/>
                </a:solidFill>
                <a:highlight>
                  <a:schemeClr val="lt1"/>
                </a:highlight>
                <a:latin typeface="Arial"/>
                <a:ea typeface="Arial"/>
                <a:cs typeface="Arial"/>
                <a:sym typeface="Arial"/>
                <a:hlinkClick r:id="rId5">
                  <a:extLst>
                    <a:ext uri="{A12FA001-AC4F-418D-AE19-62706E023703}">
                      <ahyp:hlinkClr val="tx"/>
                    </a:ext>
                  </a:extLst>
                </a:hlinkClick>
              </a:rPr>
              <a:t>ActiveCollab</a:t>
            </a:r>
            <a:endParaRPr b="1" sz="1600">
              <a:highlight>
                <a:srgbClr val="FFFFFF"/>
              </a:highlight>
              <a:latin typeface="Arial"/>
              <a:ea typeface="Arial"/>
              <a:cs typeface="Arial"/>
              <a:sym typeface="Arial"/>
            </a:endParaRPr>
          </a:p>
          <a:p>
            <a:pPr indent="-330200" lvl="0" marL="457200" rtl="0" algn="just">
              <a:lnSpc>
                <a:spcPct val="105384"/>
              </a:lnSpc>
              <a:spcBef>
                <a:spcPts val="0"/>
              </a:spcBef>
              <a:spcAft>
                <a:spcPts val="0"/>
              </a:spcAft>
              <a:buSzPts val="1600"/>
              <a:buFont typeface="Arial"/>
              <a:buChar char="❏"/>
            </a:pPr>
            <a:r>
              <a:rPr b="1" lang="en-GB" sz="1600">
                <a:highlight>
                  <a:srgbClr val="FFFFFF"/>
                </a:highlight>
                <a:latin typeface="Arial"/>
                <a:ea typeface="Arial"/>
                <a:cs typeface="Arial"/>
                <a:sym typeface="Arial"/>
              </a:rPr>
              <a:t>Human Resource Service software   </a:t>
            </a:r>
            <a:r>
              <a:rPr b="1" lang="en-GB" sz="1600" u="sng">
                <a:solidFill>
                  <a:schemeClr val="hlink"/>
                </a:solidFill>
                <a:highlight>
                  <a:srgbClr val="FFFFFF"/>
                </a:highlight>
                <a:latin typeface="Arial"/>
                <a:ea typeface="Arial"/>
                <a:cs typeface="Arial"/>
                <a:sym typeface="Arial"/>
                <a:hlinkClick r:id="rId6"/>
              </a:rPr>
              <a:t>Calamari</a:t>
            </a:r>
            <a:endParaRPr b="1" sz="1600">
              <a:highlight>
                <a:srgbClr val="FFFFFF"/>
              </a:highlight>
              <a:latin typeface="Arial"/>
              <a:ea typeface="Arial"/>
              <a:cs typeface="Arial"/>
              <a:sym typeface="Arial"/>
            </a:endParaRPr>
          </a:p>
          <a:p>
            <a:pPr indent="-330200" lvl="0" marL="457200" rtl="0" algn="just">
              <a:lnSpc>
                <a:spcPct val="105384"/>
              </a:lnSpc>
              <a:spcBef>
                <a:spcPts val="0"/>
              </a:spcBef>
              <a:spcAft>
                <a:spcPts val="0"/>
              </a:spcAft>
              <a:buSzPts val="1600"/>
              <a:buFont typeface="Arial"/>
              <a:buChar char="❏"/>
            </a:pPr>
            <a:r>
              <a:rPr b="1" lang="en-GB" sz="1600">
                <a:highlight>
                  <a:srgbClr val="FFFFFF"/>
                </a:highlight>
                <a:latin typeface="Arial"/>
                <a:ea typeface="Arial"/>
                <a:cs typeface="Arial"/>
                <a:sym typeface="Arial"/>
              </a:rPr>
              <a:t>Customer Relationship Management Software  </a:t>
            </a:r>
            <a:r>
              <a:rPr b="1" lang="en-GB" sz="1600" u="sng">
                <a:solidFill>
                  <a:schemeClr val="hlink"/>
                </a:solidFill>
                <a:highlight>
                  <a:srgbClr val="FFFFFF"/>
                </a:highlight>
                <a:latin typeface="Arial"/>
                <a:ea typeface="Arial"/>
                <a:cs typeface="Arial"/>
                <a:sym typeface="Arial"/>
                <a:hlinkClick r:id="rId7"/>
              </a:rPr>
              <a:t>HostBill </a:t>
            </a:r>
            <a:endParaRPr b="1" sz="1600">
              <a:highlight>
                <a:srgbClr val="FFFFFF"/>
              </a:highlight>
              <a:latin typeface="Arial"/>
              <a:ea typeface="Arial"/>
              <a:cs typeface="Arial"/>
              <a:sym typeface="Arial"/>
            </a:endParaRPr>
          </a:p>
          <a:p>
            <a:pPr indent="-330200" lvl="0" marL="457200" rtl="0" algn="just">
              <a:lnSpc>
                <a:spcPct val="105384"/>
              </a:lnSpc>
              <a:spcBef>
                <a:spcPts val="0"/>
              </a:spcBef>
              <a:spcAft>
                <a:spcPts val="0"/>
              </a:spcAft>
              <a:buSzPts val="1600"/>
              <a:buFont typeface="Arial"/>
              <a:buChar char="❏"/>
            </a:pPr>
            <a:r>
              <a:rPr b="1" lang="en-GB" sz="1600">
                <a:highlight>
                  <a:srgbClr val="FFFFFF"/>
                </a:highlight>
                <a:latin typeface="Arial"/>
                <a:ea typeface="Arial"/>
                <a:cs typeface="Arial"/>
                <a:sym typeface="Arial"/>
              </a:rPr>
              <a:t>Communication Software  </a:t>
            </a:r>
            <a:r>
              <a:rPr b="1" lang="en-GB" sz="1600" u="sng">
                <a:solidFill>
                  <a:schemeClr val="hlink"/>
                </a:solidFill>
                <a:highlight>
                  <a:srgbClr val="FFFFFF"/>
                </a:highlight>
                <a:latin typeface="Arial"/>
                <a:ea typeface="Arial"/>
                <a:cs typeface="Arial"/>
                <a:sym typeface="Arial"/>
                <a:hlinkClick r:id="rId8"/>
              </a:rPr>
              <a:t>3cx</a:t>
            </a:r>
            <a:r>
              <a:rPr b="1" lang="en-GB" sz="1600">
                <a:highlight>
                  <a:srgbClr val="FFFFFF"/>
                </a:highlight>
                <a:latin typeface="Arial"/>
                <a:ea typeface="Arial"/>
                <a:cs typeface="Arial"/>
                <a:sym typeface="Arial"/>
              </a:rPr>
              <a:t>     </a:t>
            </a:r>
            <a:r>
              <a:rPr b="1" lang="en-GB" sz="1600" u="sng">
                <a:solidFill>
                  <a:schemeClr val="hlink"/>
                </a:solidFill>
                <a:highlight>
                  <a:srgbClr val="FFFFFF"/>
                </a:highlight>
                <a:latin typeface="Arial"/>
                <a:ea typeface="Arial"/>
                <a:cs typeface="Arial"/>
                <a:sym typeface="Arial"/>
                <a:hlinkClick r:id="rId9"/>
              </a:rPr>
              <a:t>Skype</a:t>
            </a:r>
            <a:r>
              <a:rPr b="1" lang="en-GB" sz="1600">
                <a:highlight>
                  <a:srgbClr val="FFFFFF"/>
                </a:highlight>
                <a:latin typeface="Arial"/>
                <a:ea typeface="Arial"/>
                <a:cs typeface="Arial"/>
                <a:sym typeface="Arial"/>
              </a:rPr>
              <a:t> </a:t>
            </a:r>
            <a:endParaRPr b="1" sz="1600">
              <a:highlight>
                <a:srgbClr val="FFFFFF"/>
              </a:highlight>
              <a:latin typeface="Arial"/>
              <a:ea typeface="Arial"/>
              <a:cs typeface="Arial"/>
              <a:sym typeface="Arial"/>
            </a:endParaRPr>
          </a:p>
          <a:p>
            <a:pPr indent="-330200" lvl="0" marL="457200" rtl="0" algn="just">
              <a:lnSpc>
                <a:spcPct val="105384"/>
              </a:lnSpc>
              <a:spcBef>
                <a:spcPts val="0"/>
              </a:spcBef>
              <a:spcAft>
                <a:spcPts val="0"/>
              </a:spcAft>
              <a:buSzPts val="1600"/>
              <a:buFont typeface="Arial"/>
              <a:buChar char="❏"/>
            </a:pPr>
            <a:r>
              <a:rPr b="1" lang="en-GB" sz="1600">
                <a:highlight>
                  <a:srgbClr val="FFFFFF"/>
                </a:highlight>
                <a:latin typeface="Arial"/>
                <a:ea typeface="Arial"/>
                <a:cs typeface="Arial"/>
                <a:sym typeface="Arial"/>
              </a:rPr>
              <a:t>Collaborative Software  </a:t>
            </a:r>
            <a:r>
              <a:rPr lang="en-GB" sz="1600">
                <a:latin typeface="Arial"/>
                <a:ea typeface="Arial"/>
                <a:cs typeface="Arial"/>
                <a:sym typeface="Arial"/>
              </a:rPr>
              <a:t> </a:t>
            </a:r>
            <a:r>
              <a:rPr lang="en-GB" sz="1600" u="sng">
                <a:solidFill>
                  <a:schemeClr val="hlink"/>
                </a:solidFill>
                <a:latin typeface="Arial"/>
                <a:ea typeface="Arial"/>
                <a:cs typeface="Arial"/>
                <a:sym typeface="Arial"/>
                <a:hlinkClick r:id="rId10"/>
              </a:rPr>
              <a:t>Slack</a:t>
            </a:r>
            <a:r>
              <a:rPr lang="en-GB" sz="1600">
                <a:latin typeface="Arial"/>
                <a:ea typeface="Arial"/>
                <a:cs typeface="Arial"/>
                <a:sym typeface="Arial"/>
              </a:rPr>
              <a:t>    </a:t>
            </a:r>
            <a:r>
              <a:rPr lang="en-GB" sz="1600" u="sng">
                <a:solidFill>
                  <a:schemeClr val="hlink"/>
                </a:solidFill>
                <a:latin typeface="Arial"/>
                <a:ea typeface="Arial"/>
                <a:cs typeface="Arial"/>
                <a:sym typeface="Arial"/>
                <a:hlinkClick r:id="rId11"/>
              </a:rPr>
              <a:t>Google Docs</a:t>
            </a:r>
            <a:r>
              <a:rPr b="1" lang="en-GB" sz="1600">
                <a:highlight>
                  <a:srgbClr val="FFFFFF"/>
                </a:highlight>
                <a:latin typeface="Arial"/>
                <a:ea typeface="Arial"/>
                <a:cs typeface="Arial"/>
                <a:sym typeface="Arial"/>
              </a:rPr>
              <a:t>  </a:t>
            </a:r>
            <a:r>
              <a:rPr b="1" lang="en-GB" sz="1600" u="sng">
                <a:solidFill>
                  <a:schemeClr val="hlink"/>
                </a:solidFill>
                <a:highlight>
                  <a:srgbClr val="FFFFFF"/>
                </a:highlight>
                <a:latin typeface="Arial"/>
                <a:ea typeface="Arial"/>
                <a:cs typeface="Arial"/>
                <a:sym typeface="Arial"/>
                <a:hlinkClick r:id="rId12"/>
              </a:rPr>
              <a:t>Zimbra</a:t>
            </a:r>
            <a:endParaRPr b="1" sz="1600">
              <a:highlight>
                <a:srgbClr val="FFFFFF"/>
              </a:highlight>
              <a:latin typeface="Arial"/>
              <a:ea typeface="Arial"/>
              <a:cs typeface="Arial"/>
              <a:sym typeface="Arial"/>
            </a:endParaRPr>
          </a:p>
          <a:p>
            <a:pPr indent="-330200" lvl="0" marL="457200" rtl="0" algn="just">
              <a:lnSpc>
                <a:spcPct val="105384"/>
              </a:lnSpc>
              <a:spcBef>
                <a:spcPts val="0"/>
              </a:spcBef>
              <a:spcAft>
                <a:spcPts val="0"/>
              </a:spcAft>
              <a:buSzPts val="1600"/>
              <a:buFont typeface="Arial"/>
              <a:buChar char="❏"/>
            </a:pPr>
            <a:r>
              <a:rPr b="1" lang="en-GB" sz="1600">
                <a:highlight>
                  <a:srgbClr val="FFFFFF"/>
                </a:highlight>
                <a:latin typeface="Arial"/>
                <a:ea typeface="Arial"/>
                <a:cs typeface="Arial"/>
                <a:sym typeface="Arial"/>
              </a:rPr>
              <a:t>Transaction Process </a:t>
            </a:r>
            <a:r>
              <a:rPr b="1" lang="en-GB" sz="1600">
                <a:highlight>
                  <a:schemeClr val="lt1"/>
                </a:highlight>
                <a:latin typeface="Arial"/>
                <a:ea typeface="Arial"/>
                <a:cs typeface="Arial"/>
                <a:sym typeface="Arial"/>
              </a:rPr>
              <a:t>Software   </a:t>
            </a:r>
            <a:r>
              <a:rPr b="1" lang="en-GB" sz="1600" u="sng">
                <a:solidFill>
                  <a:schemeClr val="hlink"/>
                </a:solidFill>
                <a:highlight>
                  <a:schemeClr val="lt1"/>
                </a:highlight>
                <a:latin typeface="Arial"/>
                <a:ea typeface="Arial"/>
                <a:cs typeface="Arial"/>
                <a:sym typeface="Arial"/>
                <a:hlinkClick r:id="rId13"/>
              </a:rPr>
              <a:t>QuickBooks</a:t>
            </a:r>
            <a:endParaRPr b="1" sz="1600">
              <a:highlight>
                <a:schemeClr val="lt1"/>
              </a:highlight>
              <a:latin typeface="Arial"/>
              <a:ea typeface="Arial"/>
              <a:cs typeface="Arial"/>
              <a:sym typeface="Arial"/>
            </a:endParaRPr>
          </a:p>
          <a:p>
            <a:pPr indent="-330200" lvl="0" marL="457200" rtl="0" algn="just">
              <a:lnSpc>
                <a:spcPct val="105384"/>
              </a:lnSpc>
              <a:spcBef>
                <a:spcPts val="0"/>
              </a:spcBef>
              <a:spcAft>
                <a:spcPts val="0"/>
              </a:spcAft>
              <a:buSzPts val="1600"/>
              <a:buFont typeface="Arial"/>
              <a:buChar char="❏"/>
            </a:pPr>
            <a:r>
              <a:rPr b="1" lang="en-GB" sz="1600">
                <a:highlight>
                  <a:schemeClr val="lt1"/>
                </a:highlight>
                <a:latin typeface="Arial"/>
                <a:ea typeface="Arial"/>
                <a:cs typeface="Arial"/>
                <a:sym typeface="Arial"/>
              </a:rPr>
              <a:t>Customer Service software   </a:t>
            </a:r>
            <a:r>
              <a:rPr b="1" lang="en-GB" sz="1600" u="sng">
                <a:solidFill>
                  <a:schemeClr val="hlink"/>
                </a:solidFill>
                <a:highlight>
                  <a:schemeClr val="lt1"/>
                </a:highlight>
                <a:latin typeface="Arial"/>
                <a:ea typeface="Arial"/>
                <a:cs typeface="Arial"/>
                <a:sym typeface="Arial"/>
                <a:hlinkClick r:id="rId14"/>
              </a:rPr>
              <a:t>LiveChat</a:t>
            </a:r>
            <a:endParaRPr b="1" sz="1600">
              <a:highlight>
                <a:schemeClr val="lt1"/>
              </a:highlight>
              <a:latin typeface="Arial"/>
              <a:ea typeface="Arial"/>
              <a:cs typeface="Arial"/>
              <a:sym typeface="Arial"/>
            </a:endParaRPr>
          </a:p>
          <a:p>
            <a:pPr indent="-330200" lvl="0" marL="457200" rtl="0" algn="just">
              <a:lnSpc>
                <a:spcPct val="105384"/>
              </a:lnSpc>
              <a:spcBef>
                <a:spcPts val="0"/>
              </a:spcBef>
              <a:spcAft>
                <a:spcPts val="0"/>
              </a:spcAft>
              <a:buClr>
                <a:srgbClr val="555555"/>
              </a:buClr>
              <a:buSzPts val="1600"/>
              <a:buFont typeface="Arial"/>
              <a:buChar char="❏"/>
            </a:pPr>
            <a:r>
              <a:rPr b="1" lang="en-GB" sz="1600">
                <a:solidFill>
                  <a:srgbClr val="555555"/>
                </a:solidFill>
                <a:highlight>
                  <a:schemeClr val="lt1"/>
                </a:highlight>
                <a:latin typeface="Arial"/>
                <a:ea typeface="Arial"/>
                <a:cs typeface="Arial"/>
                <a:sym typeface="Arial"/>
              </a:rPr>
              <a:t>Documentation Management  Software   </a:t>
            </a:r>
            <a:r>
              <a:rPr b="1" lang="en-GB" sz="1600" u="sng">
                <a:solidFill>
                  <a:schemeClr val="hlink"/>
                </a:solidFill>
                <a:highlight>
                  <a:schemeClr val="lt1"/>
                </a:highlight>
                <a:latin typeface="Arial"/>
                <a:ea typeface="Arial"/>
                <a:cs typeface="Arial"/>
                <a:sym typeface="Arial"/>
                <a:hlinkClick r:id="rId15"/>
              </a:rPr>
              <a:t>BookStack</a:t>
            </a:r>
            <a:endParaRPr b="1" sz="1600">
              <a:solidFill>
                <a:srgbClr val="555555"/>
              </a:solidFill>
              <a:highlight>
                <a:schemeClr val="lt1"/>
              </a:highlight>
              <a:latin typeface="Arial"/>
              <a:ea typeface="Arial"/>
              <a:cs typeface="Arial"/>
              <a:sym typeface="Arial"/>
            </a:endParaRPr>
          </a:p>
          <a:p>
            <a:pPr indent="-330200" lvl="0" marL="457200" rtl="0" algn="just">
              <a:lnSpc>
                <a:spcPct val="105384"/>
              </a:lnSpc>
              <a:spcBef>
                <a:spcPts val="0"/>
              </a:spcBef>
              <a:spcAft>
                <a:spcPts val="0"/>
              </a:spcAft>
              <a:buClr>
                <a:srgbClr val="555555"/>
              </a:buClr>
              <a:buSzPts val="1600"/>
              <a:buFont typeface="Arial"/>
              <a:buChar char="❏"/>
            </a:pPr>
            <a:r>
              <a:rPr b="1" lang="en-GB" sz="1600">
                <a:solidFill>
                  <a:srgbClr val="555555"/>
                </a:solidFill>
                <a:highlight>
                  <a:schemeClr val="lt1"/>
                </a:highlight>
                <a:latin typeface="Arial"/>
                <a:ea typeface="Arial"/>
                <a:cs typeface="Arial"/>
                <a:sym typeface="Arial"/>
              </a:rPr>
              <a:t>IT Asset Management Software   </a:t>
            </a:r>
            <a:r>
              <a:rPr b="1" lang="en-GB" sz="1600" u="sng">
                <a:solidFill>
                  <a:schemeClr val="hlink"/>
                </a:solidFill>
                <a:highlight>
                  <a:schemeClr val="lt1"/>
                </a:highlight>
                <a:latin typeface="Arial"/>
                <a:ea typeface="Arial"/>
                <a:cs typeface="Arial"/>
                <a:sym typeface="Arial"/>
                <a:hlinkClick r:id="rId16"/>
              </a:rPr>
              <a:t>RackTables</a:t>
            </a:r>
            <a:endParaRPr b="1" sz="1600">
              <a:solidFill>
                <a:srgbClr val="555555"/>
              </a:solidFill>
              <a:highlight>
                <a:schemeClr val="lt1"/>
              </a:highlight>
              <a:latin typeface="Arial"/>
              <a:ea typeface="Arial"/>
              <a:cs typeface="Arial"/>
              <a:sym typeface="Arial"/>
            </a:endParaRPr>
          </a:p>
          <a:p>
            <a:pPr indent="0" lvl="0" marL="914400" rtl="0" algn="just">
              <a:lnSpc>
                <a:spcPct val="105384"/>
              </a:lnSpc>
              <a:spcBef>
                <a:spcPts val="3000"/>
              </a:spcBef>
              <a:spcAft>
                <a:spcPts val="0"/>
              </a:spcAft>
              <a:buNone/>
            </a:pPr>
            <a:r>
              <a:t/>
            </a:r>
            <a:endParaRPr b="1" sz="1600">
              <a:highlight>
                <a:srgbClr val="FFFF00"/>
              </a:highlight>
              <a:latin typeface="Arial"/>
              <a:ea typeface="Arial"/>
              <a:cs typeface="Arial"/>
              <a:sym typeface="Arial"/>
            </a:endParaRPr>
          </a:p>
          <a:p>
            <a:pPr indent="0" lvl="0" marL="914400" rtl="0" algn="just">
              <a:lnSpc>
                <a:spcPct val="105384"/>
              </a:lnSpc>
              <a:spcBef>
                <a:spcPts val="3000"/>
              </a:spcBef>
              <a:spcAft>
                <a:spcPts val="0"/>
              </a:spcAft>
              <a:buNone/>
            </a:pPr>
            <a:r>
              <a:t/>
            </a:r>
            <a:endParaRPr b="1" sz="1600">
              <a:highlight>
                <a:srgbClr val="FFFFFF"/>
              </a:highlight>
              <a:latin typeface="Arial"/>
              <a:ea typeface="Arial"/>
              <a:cs typeface="Arial"/>
              <a:sym typeface="Arial"/>
            </a:endParaRPr>
          </a:p>
          <a:p>
            <a:pPr indent="0" lvl="0" marL="0" rtl="0" algn="just">
              <a:lnSpc>
                <a:spcPct val="105384"/>
              </a:lnSpc>
              <a:spcBef>
                <a:spcPts val="3000"/>
              </a:spcBef>
              <a:spcAft>
                <a:spcPts val="0"/>
              </a:spcAft>
              <a:buNone/>
            </a:pPr>
            <a:r>
              <a:t/>
            </a:r>
            <a:endParaRPr b="1" sz="1600">
              <a:highlight>
                <a:srgbClr val="FFFFFF"/>
              </a:highlight>
              <a:latin typeface="Arial"/>
              <a:ea typeface="Arial"/>
              <a:cs typeface="Arial"/>
              <a:sym typeface="Arial"/>
            </a:endParaRPr>
          </a:p>
          <a:p>
            <a:pPr indent="0" lvl="0" marL="914400" rtl="0" algn="just">
              <a:lnSpc>
                <a:spcPct val="105384"/>
              </a:lnSpc>
              <a:spcBef>
                <a:spcPts val="3000"/>
              </a:spcBef>
              <a:spcAft>
                <a:spcPts val="0"/>
              </a:spcAft>
              <a:buNone/>
            </a:pPr>
            <a:r>
              <a:t/>
            </a:r>
            <a:endParaRPr b="1" sz="1600">
              <a:highlight>
                <a:srgbClr val="FFFFFF"/>
              </a:highlight>
              <a:latin typeface="Arial"/>
              <a:ea typeface="Arial"/>
              <a:cs typeface="Arial"/>
              <a:sym typeface="Arial"/>
            </a:endParaRPr>
          </a:p>
          <a:p>
            <a:pPr indent="0" lvl="0" marL="0" rtl="0" algn="just">
              <a:lnSpc>
                <a:spcPct val="105384"/>
              </a:lnSpc>
              <a:spcBef>
                <a:spcPts val="3000"/>
              </a:spcBef>
              <a:spcAft>
                <a:spcPts val="800"/>
              </a:spcAft>
              <a:buNone/>
            </a:pPr>
            <a:r>
              <a:t/>
            </a:r>
            <a:endParaRPr b="1" sz="1600">
              <a:highlight>
                <a:srgbClr val="FFFFFF"/>
              </a:highlight>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1"/>
          <p:cNvSpPr txBox="1"/>
          <p:nvPr>
            <p:ph type="title"/>
          </p:nvPr>
        </p:nvSpPr>
        <p:spPr>
          <a:xfrm>
            <a:off x="1900350" y="304325"/>
            <a:ext cx="5343300" cy="683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sz="2100"/>
              <a:t> 2.1. For what </a:t>
            </a:r>
            <a:r>
              <a:rPr b="1" lang="en-GB" sz="2100"/>
              <a:t>activities are used the actual</a:t>
            </a:r>
            <a:r>
              <a:rPr b="1" lang="en-GB" sz="2100"/>
              <a:t> softwares in the company?</a:t>
            </a:r>
            <a:endParaRPr b="1" sz="2100"/>
          </a:p>
        </p:txBody>
      </p:sp>
      <p:sp>
        <p:nvSpPr>
          <p:cNvPr id="143" name="Google Shape;143;p21"/>
          <p:cNvSpPr txBox="1"/>
          <p:nvPr/>
        </p:nvSpPr>
        <p:spPr>
          <a:xfrm>
            <a:off x="1246225" y="1646525"/>
            <a:ext cx="328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44" name="Google Shape;144;p21"/>
          <p:cNvSpPr txBox="1"/>
          <p:nvPr/>
        </p:nvSpPr>
        <p:spPr>
          <a:xfrm>
            <a:off x="555750" y="1169525"/>
            <a:ext cx="8307600" cy="4311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00">
                <a:solidFill>
                  <a:srgbClr val="555555"/>
                </a:solidFill>
                <a:highlight>
                  <a:schemeClr val="lt1"/>
                </a:highlight>
                <a:latin typeface="Roboto"/>
                <a:ea typeface="Roboto"/>
                <a:cs typeface="Roboto"/>
                <a:sym typeface="Roboto"/>
              </a:rPr>
              <a:t> Hostakis </a:t>
            </a:r>
            <a:r>
              <a:rPr lang="en-GB" sz="1600">
                <a:solidFill>
                  <a:srgbClr val="555555"/>
                </a:solidFill>
                <a:highlight>
                  <a:schemeClr val="lt1"/>
                </a:highlight>
                <a:latin typeface="Roboto"/>
                <a:ea typeface="Roboto"/>
                <a:cs typeface="Roboto"/>
                <a:sym typeface="Roboto"/>
              </a:rPr>
              <a:t>use</a:t>
            </a:r>
            <a:r>
              <a:rPr lang="en-GB" sz="1600">
                <a:solidFill>
                  <a:srgbClr val="555555"/>
                </a:solidFill>
                <a:highlight>
                  <a:schemeClr val="lt1"/>
                </a:highlight>
                <a:latin typeface="Roboto"/>
                <a:ea typeface="Roboto"/>
                <a:cs typeface="Roboto"/>
                <a:sym typeface="Roboto"/>
              </a:rPr>
              <a:t>s </a:t>
            </a:r>
            <a:r>
              <a:rPr b="1" lang="en-GB" sz="1600">
                <a:solidFill>
                  <a:srgbClr val="555555"/>
                </a:solidFill>
                <a:highlight>
                  <a:schemeClr val="lt1"/>
                </a:highlight>
                <a:latin typeface="Roboto"/>
                <a:ea typeface="Roboto"/>
                <a:cs typeface="Roboto"/>
                <a:sym typeface="Roboto"/>
              </a:rPr>
              <a:t>calamari.io  </a:t>
            </a:r>
            <a:r>
              <a:rPr lang="en-GB" sz="1600">
                <a:solidFill>
                  <a:srgbClr val="555555"/>
                </a:solidFill>
                <a:highlight>
                  <a:schemeClr val="lt1"/>
                </a:highlight>
                <a:latin typeface="Roboto"/>
                <a:ea typeface="Roboto"/>
                <a:cs typeface="Roboto"/>
                <a:sym typeface="Roboto"/>
              </a:rPr>
              <a:t>to t</a:t>
            </a:r>
            <a:r>
              <a:rPr lang="en-GB" sz="1600">
                <a:solidFill>
                  <a:srgbClr val="555555"/>
                </a:solidFill>
                <a:highlight>
                  <a:schemeClr val="lt1"/>
                </a:highlight>
                <a:latin typeface="Roboto"/>
                <a:ea typeface="Roboto"/>
                <a:cs typeface="Roboto"/>
                <a:sym typeface="Roboto"/>
              </a:rPr>
              <a:t>rack employee's vacation, </a:t>
            </a:r>
            <a:r>
              <a:rPr lang="en-GB" sz="1600">
                <a:solidFill>
                  <a:srgbClr val="555555"/>
                </a:solidFill>
                <a:highlight>
                  <a:schemeClr val="lt1"/>
                </a:highlight>
                <a:latin typeface="Roboto"/>
                <a:ea typeface="Roboto"/>
                <a:cs typeface="Roboto"/>
                <a:sym typeface="Roboto"/>
              </a:rPr>
              <a:t>attendance and absence.</a:t>
            </a:r>
            <a:endParaRPr sz="1600">
              <a:solidFill>
                <a:srgbClr val="555555"/>
              </a:solidFill>
              <a:highlight>
                <a:schemeClr val="lt1"/>
              </a:highlight>
              <a:latin typeface="Roboto"/>
              <a:ea typeface="Roboto"/>
              <a:cs typeface="Roboto"/>
              <a:sym typeface="Roboto"/>
            </a:endParaRPr>
          </a:p>
        </p:txBody>
      </p:sp>
      <p:pic>
        <p:nvPicPr>
          <p:cNvPr id="145" name="Google Shape;145;p21"/>
          <p:cNvPicPr preferRelativeResize="0"/>
          <p:nvPr/>
        </p:nvPicPr>
        <p:blipFill>
          <a:blip r:embed="rId3">
            <a:alphaModFix/>
          </a:blip>
          <a:stretch>
            <a:fillRect/>
          </a:stretch>
        </p:blipFill>
        <p:spPr>
          <a:xfrm>
            <a:off x="4325450" y="1798925"/>
            <a:ext cx="4483188" cy="2656125"/>
          </a:xfrm>
          <a:prstGeom prst="rect">
            <a:avLst/>
          </a:prstGeom>
          <a:noFill/>
          <a:ln>
            <a:noFill/>
          </a:ln>
        </p:spPr>
      </p:pic>
      <p:sp>
        <p:nvSpPr>
          <p:cNvPr id="146" name="Google Shape;146;p21"/>
          <p:cNvSpPr txBox="1"/>
          <p:nvPr/>
        </p:nvSpPr>
        <p:spPr>
          <a:xfrm>
            <a:off x="765500" y="1831025"/>
            <a:ext cx="3285600" cy="10467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rgbClr val="555555"/>
                </a:solidFill>
                <a:highlight>
                  <a:schemeClr val="lt1"/>
                </a:highlight>
                <a:latin typeface="Roboto"/>
                <a:ea typeface="Roboto"/>
                <a:cs typeface="Roboto"/>
                <a:sym typeface="Roboto"/>
              </a:rPr>
              <a:t>Calamari </a:t>
            </a:r>
            <a:r>
              <a:rPr lang="en-GB">
                <a:solidFill>
                  <a:srgbClr val="555555"/>
                </a:solidFill>
                <a:highlight>
                  <a:schemeClr val="lt1"/>
                </a:highlight>
                <a:latin typeface="Roboto"/>
                <a:ea typeface="Roboto"/>
                <a:cs typeface="Roboto"/>
                <a:sym typeface="Roboto"/>
              </a:rPr>
              <a:t>is a cloud-based human resources solution that offers two modules: leave management and clock in/out services. </a:t>
            </a:r>
            <a:endParaRPr>
              <a:solidFill>
                <a:srgbClr val="555555"/>
              </a:solidFill>
              <a:highlight>
                <a:schemeClr val="lt1"/>
              </a:highlight>
              <a:latin typeface="Roboto"/>
              <a:ea typeface="Roboto"/>
              <a:cs typeface="Roboto"/>
              <a:sym typeface="Roboto"/>
            </a:endParaRPr>
          </a:p>
        </p:txBody>
      </p:sp>
      <p:sp>
        <p:nvSpPr>
          <p:cNvPr id="147" name="Google Shape;147;p21"/>
          <p:cNvSpPr txBox="1"/>
          <p:nvPr/>
        </p:nvSpPr>
        <p:spPr>
          <a:xfrm>
            <a:off x="801400" y="2747175"/>
            <a:ext cx="3371700" cy="12621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rgbClr val="555555"/>
                </a:solidFill>
                <a:latin typeface="Roboto"/>
                <a:ea typeface="Roboto"/>
                <a:cs typeface="Roboto"/>
                <a:sym typeface="Roboto"/>
              </a:rPr>
              <a:t>Key features-</a:t>
            </a:r>
            <a:r>
              <a:rPr lang="en-GB">
                <a:solidFill>
                  <a:srgbClr val="555555"/>
                </a:solidFill>
                <a:latin typeface="Roboto"/>
                <a:ea typeface="Roboto"/>
                <a:cs typeface="Roboto"/>
                <a:sym typeface="Roboto"/>
              </a:rPr>
              <a:t> attendance, </a:t>
            </a:r>
            <a:r>
              <a:rPr lang="en-GB">
                <a:solidFill>
                  <a:srgbClr val="555555"/>
                </a:solidFill>
                <a:latin typeface="Roboto"/>
                <a:ea typeface="Roboto"/>
                <a:cs typeface="Roboto"/>
                <a:sym typeface="Roboto"/>
              </a:rPr>
              <a:t>employees, HR, Calendar, timesheet</a:t>
            </a:r>
            <a:r>
              <a:rPr lang="en-GB">
                <a:solidFill>
                  <a:srgbClr val="555555"/>
                </a:solidFill>
                <a:latin typeface="Roboto"/>
                <a:ea typeface="Roboto"/>
                <a:cs typeface="Roboto"/>
                <a:sym typeface="Roboto"/>
              </a:rPr>
              <a:t> management, GPS, clock-in/out, vacation/leave tracking, remainders, overtime calculation, accounting integration, etc…</a:t>
            </a:r>
            <a:endParaRPr>
              <a:solidFill>
                <a:srgbClr val="555555"/>
              </a:solidFill>
              <a:latin typeface="Roboto"/>
              <a:ea typeface="Roboto"/>
              <a:cs typeface="Roboto"/>
              <a:sym typeface="Roboto"/>
            </a:endParaRPr>
          </a:p>
        </p:txBody>
      </p:sp>
      <p:sp>
        <p:nvSpPr>
          <p:cNvPr id="148" name="Google Shape;148;p21"/>
          <p:cNvSpPr txBox="1"/>
          <p:nvPr/>
        </p:nvSpPr>
        <p:spPr>
          <a:xfrm>
            <a:off x="3820750" y="45312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u="sng">
                <a:solidFill>
                  <a:schemeClr val="hlink"/>
                </a:solidFill>
                <a:hlinkClick r:id="rId4"/>
              </a:rPr>
              <a:t>https://youtu.be/LKPE5Z3HVYI</a:t>
            </a:r>
            <a:r>
              <a:rPr lang="en-GB"/>
              <a:t> </a:t>
            </a:r>
            <a:endParaRPr/>
          </a:p>
        </p:txBody>
      </p:sp>
      <p:sp>
        <p:nvSpPr>
          <p:cNvPr id="149" name="Google Shape;149;p21"/>
          <p:cNvSpPr txBox="1"/>
          <p:nvPr/>
        </p:nvSpPr>
        <p:spPr>
          <a:xfrm>
            <a:off x="801400" y="4037600"/>
            <a:ext cx="3000000" cy="615600"/>
          </a:xfrm>
          <a:prstGeom prst="rect">
            <a:avLst/>
          </a:prstGeom>
          <a:solidFill>
            <a:srgbClr val="EAD1D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rgbClr val="555555"/>
                </a:solidFill>
                <a:latin typeface="Roboto"/>
                <a:ea typeface="Roboto"/>
                <a:cs typeface="Roboto"/>
                <a:sym typeface="Roboto"/>
              </a:rPr>
              <a:t>Alternatives: </a:t>
            </a:r>
            <a:r>
              <a:rPr lang="en-GB">
                <a:solidFill>
                  <a:srgbClr val="555555"/>
                </a:solidFill>
                <a:latin typeface="Roboto"/>
                <a:ea typeface="Roboto"/>
                <a:cs typeface="Roboto"/>
                <a:sym typeface="Roboto"/>
              </a:rPr>
              <a:t>Toggl, CakeHR, OrangeHRM(free), Paylocity(free)...</a:t>
            </a:r>
            <a:endParaRPr>
              <a:solidFill>
                <a:srgbClr val="555555"/>
              </a:solidFill>
              <a:latin typeface="Roboto"/>
              <a:ea typeface="Roboto"/>
              <a:cs typeface="Roboto"/>
              <a:sym typeface="Roboto"/>
            </a:endParaRPr>
          </a:p>
        </p:txBody>
      </p:sp>
      <p:pic>
        <p:nvPicPr>
          <p:cNvPr id="150" name="Google Shape;150;p21"/>
          <p:cNvPicPr preferRelativeResize="0"/>
          <p:nvPr/>
        </p:nvPicPr>
        <p:blipFill>
          <a:blip r:embed="rId5">
            <a:alphaModFix/>
          </a:blip>
          <a:stretch>
            <a:fillRect/>
          </a:stretch>
        </p:blipFill>
        <p:spPr>
          <a:xfrm>
            <a:off x="369163" y="3961400"/>
            <a:ext cx="476250" cy="476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