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3" r:id="rId7"/>
    <p:sldId id="270" r:id="rId8"/>
    <p:sldId id="271" r:id="rId9"/>
    <p:sldId id="264" r:id="rId10"/>
    <p:sldId id="266"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9A76C0-AB49-48DF-848E-B03832ACCB88}" type="datetimeFigureOut">
              <a:rPr lang="en-GB" smtClean="0"/>
              <a:t>21/03/2022</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86153CA3-4CD2-4796-9187-D908B0F687E8}" type="slidenum">
              <a:rPr lang="en-GB" smtClean="0"/>
              <a:t>‹#›</a:t>
            </a:fld>
            <a:endParaRPr lang="en-GB"/>
          </a:p>
        </p:txBody>
      </p:sp>
    </p:spTree>
    <p:extLst>
      <p:ext uri="{BB962C8B-B14F-4D97-AF65-F5344CB8AC3E}">
        <p14:creationId xmlns:p14="http://schemas.microsoft.com/office/powerpoint/2010/main" val="975069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9A76C0-AB49-48DF-848E-B03832ACCB88}" type="datetimeFigureOut">
              <a:rPr lang="en-GB" smtClean="0"/>
              <a:t>21/03/2022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153CA3-4CD2-4796-9187-D908B0F687E8}" type="slidenum">
              <a:rPr lang="en-GB" smtClean="0"/>
              <a:t>‹#›</a:t>
            </a:fld>
            <a:endParaRPr lang="en-GB"/>
          </a:p>
        </p:txBody>
      </p:sp>
    </p:spTree>
    <p:extLst>
      <p:ext uri="{BB962C8B-B14F-4D97-AF65-F5344CB8AC3E}">
        <p14:creationId xmlns:p14="http://schemas.microsoft.com/office/powerpoint/2010/main" val="1340534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A76C0-AB49-48DF-848E-B03832ACCB88}"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153CA3-4CD2-4796-9187-D908B0F687E8}" type="slidenum">
              <a:rPr lang="en-GB" smtClean="0"/>
              <a:t>‹#›</a:t>
            </a:fld>
            <a:endParaRPr lang="en-GB"/>
          </a:p>
        </p:txBody>
      </p:sp>
    </p:spTree>
    <p:extLst>
      <p:ext uri="{BB962C8B-B14F-4D97-AF65-F5344CB8AC3E}">
        <p14:creationId xmlns:p14="http://schemas.microsoft.com/office/powerpoint/2010/main" val="3119615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A76C0-AB49-48DF-848E-B03832ACCB88}"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153CA3-4CD2-4796-9187-D908B0F687E8}" type="slidenum">
              <a:rPr lang="en-GB" smtClean="0"/>
              <a:t>‹#›</a:t>
            </a:fld>
            <a:endParaRPr lang="en-GB"/>
          </a:p>
        </p:txBody>
      </p:sp>
    </p:spTree>
    <p:extLst>
      <p:ext uri="{BB962C8B-B14F-4D97-AF65-F5344CB8AC3E}">
        <p14:creationId xmlns:p14="http://schemas.microsoft.com/office/powerpoint/2010/main" val="2156030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A76C0-AB49-48DF-848E-B03832ACCB88}"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153CA3-4CD2-4796-9187-D908B0F687E8}" type="slidenum">
              <a:rPr lang="en-GB" smtClean="0"/>
              <a:t>‹#›</a:t>
            </a:fld>
            <a:endParaRPr lang="en-GB"/>
          </a:p>
        </p:txBody>
      </p:sp>
    </p:spTree>
    <p:extLst>
      <p:ext uri="{BB962C8B-B14F-4D97-AF65-F5344CB8AC3E}">
        <p14:creationId xmlns:p14="http://schemas.microsoft.com/office/powerpoint/2010/main" val="3462809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A76C0-AB49-48DF-848E-B03832ACCB88}"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153CA3-4CD2-4796-9187-D908B0F687E8}" type="slidenum">
              <a:rPr lang="en-GB" smtClean="0"/>
              <a:t>‹#›</a:t>
            </a:fld>
            <a:endParaRPr lang="en-GB"/>
          </a:p>
        </p:txBody>
      </p:sp>
    </p:spTree>
    <p:extLst>
      <p:ext uri="{BB962C8B-B14F-4D97-AF65-F5344CB8AC3E}">
        <p14:creationId xmlns:p14="http://schemas.microsoft.com/office/powerpoint/2010/main" val="2167437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A76C0-AB49-48DF-848E-B03832ACCB88}"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153CA3-4CD2-4796-9187-D908B0F687E8}" type="slidenum">
              <a:rPr lang="en-GB" smtClean="0"/>
              <a:t>‹#›</a:t>
            </a:fld>
            <a:endParaRPr lang="en-GB"/>
          </a:p>
        </p:txBody>
      </p:sp>
    </p:spTree>
    <p:extLst>
      <p:ext uri="{BB962C8B-B14F-4D97-AF65-F5344CB8AC3E}">
        <p14:creationId xmlns:p14="http://schemas.microsoft.com/office/powerpoint/2010/main" val="1808425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A76C0-AB49-48DF-848E-B03832ACCB88}"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153CA3-4CD2-4796-9187-D908B0F687E8}" type="slidenum">
              <a:rPr lang="en-GB" smtClean="0"/>
              <a:t>‹#›</a:t>
            </a:fld>
            <a:endParaRPr lang="en-GB"/>
          </a:p>
        </p:txBody>
      </p:sp>
    </p:spTree>
    <p:extLst>
      <p:ext uri="{BB962C8B-B14F-4D97-AF65-F5344CB8AC3E}">
        <p14:creationId xmlns:p14="http://schemas.microsoft.com/office/powerpoint/2010/main" val="3579177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A76C0-AB49-48DF-848E-B03832ACCB88}"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153CA3-4CD2-4796-9187-D908B0F687E8}" type="slidenum">
              <a:rPr lang="en-GB" smtClean="0"/>
              <a:t>‹#›</a:t>
            </a:fld>
            <a:endParaRPr lang="en-GB"/>
          </a:p>
        </p:txBody>
      </p:sp>
    </p:spTree>
    <p:extLst>
      <p:ext uri="{BB962C8B-B14F-4D97-AF65-F5344CB8AC3E}">
        <p14:creationId xmlns:p14="http://schemas.microsoft.com/office/powerpoint/2010/main" val="261187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A76C0-AB49-48DF-848E-B03832ACCB88}"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86153CA3-4CD2-4796-9187-D908B0F687E8}" type="slidenum">
              <a:rPr lang="en-GB" smtClean="0"/>
              <a:t>‹#›</a:t>
            </a:fld>
            <a:endParaRPr lang="en-GB"/>
          </a:p>
        </p:txBody>
      </p:sp>
    </p:spTree>
    <p:extLst>
      <p:ext uri="{BB962C8B-B14F-4D97-AF65-F5344CB8AC3E}">
        <p14:creationId xmlns:p14="http://schemas.microsoft.com/office/powerpoint/2010/main" val="2293911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A76C0-AB49-48DF-848E-B03832ACCB88}"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153CA3-4CD2-4796-9187-D908B0F687E8}" type="slidenum">
              <a:rPr lang="en-GB" smtClean="0"/>
              <a:t>‹#›</a:t>
            </a:fld>
            <a:endParaRPr lang="en-GB"/>
          </a:p>
        </p:txBody>
      </p:sp>
    </p:spTree>
    <p:extLst>
      <p:ext uri="{BB962C8B-B14F-4D97-AF65-F5344CB8AC3E}">
        <p14:creationId xmlns:p14="http://schemas.microsoft.com/office/powerpoint/2010/main" val="1644180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9A76C0-AB49-48DF-848E-B03832ACCB88}" type="datetimeFigureOut">
              <a:rPr lang="en-GB" smtClean="0"/>
              <a:t>21/03/2022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153CA3-4CD2-4796-9187-D908B0F687E8}" type="slidenum">
              <a:rPr lang="en-GB" smtClean="0"/>
              <a:t>‹#›</a:t>
            </a:fld>
            <a:endParaRPr lang="en-GB"/>
          </a:p>
        </p:txBody>
      </p:sp>
    </p:spTree>
    <p:extLst>
      <p:ext uri="{BB962C8B-B14F-4D97-AF65-F5344CB8AC3E}">
        <p14:creationId xmlns:p14="http://schemas.microsoft.com/office/powerpoint/2010/main" val="2285548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9A76C0-AB49-48DF-848E-B03832ACCB88}" type="datetimeFigureOut">
              <a:rPr lang="en-GB" smtClean="0"/>
              <a:t>21/03/2022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6153CA3-4CD2-4796-9187-D908B0F687E8}" type="slidenum">
              <a:rPr lang="en-GB" smtClean="0"/>
              <a:t>‹#›</a:t>
            </a:fld>
            <a:endParaRPr lang="en-GB"/>
          </a:p>
        </p:txBody>
      </p:sp>
    </p:spTree>
    <p:extLst>
      <p:ext uri="{BB962C8B-B14F-4D97-AF65-F5344CB8AC3E}">
        <p14:creationId xmlns:p14="http://schemas.microsoft.com/office/powerpoint/2010/main" val="3840845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9A76C0-AB49-48DF-848E-B03832ACCB88}" type="datetimeFigureOut">
              <a:rPr lang="en-GB" smtClean="0"/>
              <a:t>21/03/2022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6153CA3-4CD2-4796-9187-D908B0F687E8}" type="slidenum">
              <a:rPr lang="en-GB" smtClean="0"/>
              <a:t>‹#›</a:t>
            </a:fld>
            <a:endParaRPr lang="en-GB"/>
          </a:p>
        </p:txBody>
      </p:sp>
    </p:spTree>
    <p:extLst>
      <p:ext uri="{BB962C8B-B14F-4D97-AF65-F5344CB8AC3E}">
        <p14:creationId xmlns:p14="http://schemas.microsoft.com/office/powerpoint/2010/main" val="202049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A76C0-AB49-48DF-848E-B03832ACCB88}" type="datetimeFigureOut">
              <a:rPr lang="en-GB" smtClean="0"/>
              <a:t>21/03/2022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6153CA3-4CD2-4796-9187-D908B0F687E8}" type="slidenum">
              <a:rPr lang="en-GB" smtClean="0"/>
              <a:t>‹#›</a:t>
            </a:fld>
            <a:endParaRPr lang="en-GB"/>
          </a:p>
        </p:txBody>
      </p:sp>
    </p:spTree>
    <p:extLst>
      <p:ext uri="{BB962C8B-B14F-4D97-AF65-F5344CB8AC3E}">
        <p14:creationId xmlns:p14="http://schemas.microsoft.com/office/powerpoint/2010/main" val="211109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9A76C0-AB49-48DF-848E-B03832ACCB88}" type="datetimeFigureOut">
              <a:rPr lang="en-GB" smtClean="0"/>
              <a:t>21/03/2022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153CA3-4CD2-4796-9187-D908B0F687E8}" type="slidenum">
              <a:rPr lang="en-GB" smtClean="0"/>
              <a:t>‹#›</a:t>
            </a:fld>
            <a:endParaRPr lang="en-GB"/>
          </a:p>
        </p:txBody>
      </p:sp>
    </p:spTree>
    <p:extLst>
      <p:ext uri="{BB962C8B-B14F-4D97-AF65-F5344CB8AC3E}">
        <p14:creationId xmlns:p14="http://schemas.microsoft.com/office/powerpoint/2010/main" val="319086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9A76C0-AB49-48DF-848E-B03832ACCB88}" type="datetimeFigureOut">
              <a:rPr lang="en-GB" smtClean="0"/>
              <a:t>21/03/2022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153CA3-4CD2-4796-9187-D908B0F687E8}" type="slidenum">
              <a:rPr lang="en-GB" smtClean="0"/>
              <a:t>‹#›</a:t>
            </a:fld>
            <a:endParaRPr lang="en-GB"/>
          </a:p>
        </p:txBody>
      </p:sp>
    </p:spTree>
    <p:extLst>
      <p:ext uri="{BB962C8B-B14F-4D97-AF65-F5344CB8AC3E}">
        <p14:creationId xmlns:p14="http://schemas.microsoft.com/office/powerpoint/2010/main" val="384345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9A76C0-AB49-48DF-848E-B03832ACCB88}" type="datetimeFigureOut">
              <a:rPr lang="en-GB" smtClean="0"/>
              <a:t>21/03/2022</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153CA3-4CD2-4796-9187-D908B0F687E8}" type="slidenum">
              <a:rPr lang="en-GB" smtClean="0"/>
              <a:t>‹#›</a:t>
            </a:fld>
            <a:endParaRPr lang="en-GB"/>
          </a:p>
        </p:txBody>
      </p:sp>
    </p:spTree>
    <p:extLst>
      <p:ext uri="{BB962C8B-B14F-4D97-AF65-F5344CB8AC3E}">
        <p14:creationId xmlns:p14="http://schemas.microsoft.com/office/powerpoint/2010/main" val="31562666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dataportal.se/en/"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131B9C8-FBA2-4CD5-85FF-9D07FADBB669}"/>
              </a:ext>
            </a:extLst>
          </p:cNvPr>
          <p:cNvSpPr>
            <a:spLocks noGrp="1"/>
          </p:cNvSpPr>
          <p:nvPr>
            <p:ph type="subTitle" idx="1"/>
          </p:nvPr>
        </p:nvSpPr>
        <p:spPr>
          <a:xfrm>
            <a:off x="1630017" y="3180522"/>
            <a:ext cx="9144000" cy="2961724"/>
          </a:xfrm>
        </p:spPr>
        <p:txBody>
          <a:bodyPr>
            <a:normAutofit/>
          </a:bodyPr>
          <a:lstStyle/>
          <a:p>
            <a:r>
              <a:rPr lang="en-GB" sz="2400" b="0" i="0" dirty="0">
                <a:solidFill>
                  <a:srgbClr val="7030A0"/>
                </a:solidFill>
                <a:effectLst/>
                <a:latin typeface="Arial Black" panose="020B0A04020102020204" pitchFamily="34" charset="0"/>
              </a:rPr>
              <a:t>OPEN DATA </a:t>
            </a:r>
            <a:r>
              <a:rPr lang="en-GB" sz="2000" b="0" i="0" dirty="0">
                <a:solidFill>
                  <a:srgbClr val="7030A0"/>
                </a:solidFill>
                <a:effectLst/>
                <a:latin typeface="Arial Black" panose="020B0A04020102020204" pitchFamily="34" charset="0"/>
              </a:rPr>
              <a:t>PRACTICES FOR </a:t>
            </a:r>
          </a:p>
          <a:p>
            <a:endParaRPr lang="en-GB" sz="2800" b="0" i="0" dirty="0">
              <a:solidFill>
                <a:srgbClr val="7030A0"/>
              </a:solidFill>
              <a:effectLst/>
              <a:latin typeface="Arial Black" panose="020B0A04020102020204" pitchFamily="34" charset="0"/>
            </a:endParaRPr>
          </a:p>
          <a:p>
            <a:r>
              <a:rPr lang="en-GB" sz="2800" b="0" i="0" dirty="0">
                <a:solidFill>
                  <a:srgbClr val="7030A0"/>
                </a:solidFill>
                <a:effectLst/>
                <a:latin typeface="Arial Black" panose="020B0A04020102020204" pitchFamily="34" charset="0"/>
              </a:rPr>
              <a:t>BUSINESS AND CITY</a:t>
            </a:r>
          </a:p>
          <a:p>
            <a:endParaRPr lang="en-GB" sz="2800" b="0" i="0" dirty="0">
              <a:solidFill>
                <a:srgbClr val="7030A0"/>
              </a:solidFill>
              <a:effectLst/>
              <a:latin typeface="Arial Black" panose="020B0A04020102020204" pitchFamily="34" charset="0"/>
            </a:endParaRPr>
          </a:p>
          <a:p>
            <a:r>
              <a:rPr lang="en-GB" sz="2800" dirty="0">
                <a:solidFill>
                  <a:srgbClr val="7030A0"/>
                </a:solidFill>
                <a:latin typeface="Arial Black" panose="020B0A04020102020204" pitchFamily="34" charset="0"/>
              </a:rPr>
              <a:t>Sweden</a:t>
            </a:r>
            <a:endParaRPr lang="en-GB" sz="2800" b="0" i="0" dirty="0">
              <a:solidFill>
                <a:srgbClr val="7030A0"/>
              </a:solidFill>
              <a:effectLst/>
              <a:latin typeface="Arial Black" panose="020B0A04020102020204" pitchFamily="34" charset="0"/>
            </a:endParaRPr>
          </a:p>
          <a:p>
            <a:endParaRPr lang="en-GB" sz="2800" dirty="0">
              <a:solidFill>
                <a:srgbClr val="7030A0"/>
              </a:solidFill>
              <a:latin typeface="Arial Black" panose="020B0A04020102020204" pitchFamily="34" charset="0"/>
            </a:endParaRPr>
          </a:p>
        </p:txBody>
      </p:sp>
      <p:pic>
        <p:nvPicPr>
          <p:cNvPr id="1026" name="Picture 2" descr="The Federal Government's Open Data Strategy">
            <a:extLst>
              <a:ext uri="{FF2B5EF4-FFF2-40B4-BE49-F238E27FC236}">
                <a16:creationId xmlns:a16="http://schemas.microsoft.com/office/drawing/2014/main" id="{4FFB75B3-E4E8-4C76-8C20-9C894CF14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017" y="397702"/>
            <a:ext cx="9144000" cy="2553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041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EB43B5-0BD4-497B-9434-57813ACFA062}"/>
              </a:ext>
            </a:extLst>
          </p:cNvPr>
          <p:cNvPicPr>
            <a:picLocks noChangeAspect="1"/>
          </p:cNvPicPr>
          <p:nvPr/>
        </p:nvPicPr>
        <p:blipFill>
          <a:blip r:embed="rId2"/>
          <a:stretch>
            <a:fillRect/>
          </a:stretch>
        </p:blipFill>
        <p:spPr>
          <a:xfrm>
            <a:off x="2069775" y="2858455"/>
            <a:ext cx="8052449" cy="3752835"/>
          </a:xfrm>
          <a:prstGeom prst="rect">
            <a:avLst/>
          </a:prstGeom>
        </p:spPr>
      </p:pic>
      <p:sp>
        <p:nvSpPr>
          <p:cNvPr id="5" name="TextBox 4">
            <a:extLst>
              <a:ext uri="{FF2B5EF4-FFF2-40B4-BE49-F238E27FC236}">
                <a16:creationId xmlns:a16="http://schemas.microsoft.com/office/drawing/2014/main" id="{E342A2BC-2A92-4FF1-AF95-41D32F4542C3}"/>
              </a:ext>
            </a:extLst>
          </p:cNvPr>
          <p:cNvSpPr txBox="1"/>
          <p:nvPr/>
        </p:nvSpPr>
        <p:spPr>
          <a:xfrm>
            <a:off x="1907729" y="1320399"/>
            <a:ext cx="8376542" cy="1323439"/>
          </a:xfrm>
          <a:prstGeom prst="rect">
            <a:avLst/>
          </a:prstGeom>
          <a:ln w="19050"/>
        </p:spPr>
        <p:style>
          <a:lnRef idx="2">
            <a:schemeClr val="accent3"/>
          </a:lnRef>
          <a:fillRef idx="1">
            <a:schemeClr val="lt1"/>
          </a:fillRef>
          <a:effectRef idx="0">
            <a:schemeClr val="accent3"/>
          </a:effectRef>
          <a:fontRef idx="minor">
            <a:schemeClr val="dk1"/>
          </a:fontRef>
        </p:style>
        <p:txBody>
          <a:bodyPr wrap="square">
            <a:spAutoFit/>
          </a:bodyPr>
          <a:lstStyle/>
          <a:p>
            <a:r>
              <a:rPr lang="en-GB" sz="1600" b="1" i="0" dirty="0" err="1">
                <a:solidFill>
                  <a:schemeClr val="accent6">
                    <a:lumMod val="75000"/>
                  </a:schemeClr>
                </a:solidFill>
                <a:effectLst/>
                <a:latin typeface="raleway" pitchFamily="2" charset="0"/>
              </a:rPr>
              <a:t>Trafiklab</a:t>
            </a:r>
            <a:r>
              <a:rPr lang="en-GB" sz="1600" b="1" i="0" dirty="0">
                <a:solidFill>
                  <a:schemeClr val="accent6">
                    <a:lumMod val="75000"/>
                  </a:schemeClr>
                </a:solidFill>
                <a:effectLst/>
                <a:latin typeface="raleway" pitchFamily="2" charset="0"/>
              </a:rPr>
              <a:t> APIs</a:t>
            </a:r>
          </a:p>
          <a:p>
            <a:pPr marL="285750" indent="-285750" algn="l">
              <a:buFont typeface="Wingdings" panose="05000000000000000000" pitchFamily="2" charset="2"/>
              <a:buChar char="v"/>
            </a:pPr>
            <a:r>
              <a:rPr lang="en-GB" sz="1600" b="0" i="0" dirty="0" err="1">
                <a:solidFill>
                  <a:schemeClr val="accent6">
                    <a:lumMod val="75000"/>
                  </a:schemeClr>
                </a:solidFill>
                <a:effectLst/>
                <a:latin typeface="helvetica neue"/>
              </a:rPr>
              <a:t>Trafiklab</a:t>
            </a:r>
            <a:r>
              <a:rPr lang="en-GB" sz="1600" dirty="0">
                <a:solidFill>
                  <a:schemeClr val="accent6">
                    <a:lumMod val="75000"/>
                  </a:schemeClr>
                </a:solidFill>
                <a:latin typeface="helvetica neue"/>
              </a:rPr>
              <a:t> is</a:t>
            </a:r>
            <a:r>
              <a:rPr lang="en-GB" sz="1600" b="0" i="0" dirty="0">
                <a:solidFill>
                  <a:schemeClr val="accent6">
                    <a:lumMod val="75000"/>
                  </a:schemeClr>
                </a:solidFill>
                <a:effectLst/>
                <a:latin typeface="helvetica neue"/>
              </a:rPr>
              <a:t> offering a wide range of APIs and datasets.</a:t>
            </a:r>
          </a:p>
          <a:p>
            <a:pPr marL="285750" indent="-285750" algn="l">
              <a:buFont typeface="Wingdings" panose="05000000000000000000" pitchFamily="2" charset="2"/>
              <a:buChar char="v"/>
            </a:pPr>
            <a:r>
              <a:rPr lang="en-GB" sz="1600" b="0" i="0" dirty="0">
                <a:solidFill>
                  <a:schemeClr val="accent6">
                    <a:lumMod val="75000"/>
                  </a:schemeClr>
                </a:solidFill>
                <a:effectLst/>
                <a:latin typeface="helvetica neue"/>
              </a:rPr>
              <a:t>Each API and dataset provides data of a different kind of format. </a:t>
            </a:r>
            <a:endParaRPr lang="en-GB" sz="1600" dirty="0">
              <a:solidFill>
                <a:schemeClr val="accent6">
                  <a:lumMod val="75000"/>
                </a:schemeClr>
              </a:solidFill>
              <a:latin typeface="helvetica neue"/>
            </a:endParaRPr>
          </a:p>
          <a:p>
            <a:pPr marL="285750" indent="-285750" algn="l">
              <a:buFont typeface="Wingdings" panose="05000000000000000000" pitchFamily="2" charset="2"/>
              <a:buChar char="v"/>
            </a:pPr>
            <a:r>
              <a:rPr lang="en-GB" sz="1600" b="0" i="0" dirty="0">
                <a:solidFill>
                  <a:schemeClr val="accent6">
                    <a:lumMod val="75000"/>
                  </a:schemeClr>
                </a:solidFill>
                <a:effectLst/>
                <a:latin typeface="helvetica neue"/>
              </a:rPr>
              <a:t>The following page </a:t>
            </a:r>
            <a:r>
              <a:rPr lang="en-GB" sz="1600" dirty="0">
                <a:solidFill>
                  <a:schemeClr val="accent6">
                    <a:lumMod val="75000"/>
                  </a:schemeClr>
                </a:solidFill>
                <a:latin typeface="helvetica neue"/>
              </a:rPr>
              <a:t>is</a:t>
            </a:r>
            <a:r>
              <a:rPr lang="en-GB" sz="1600" b="0" i="0" dirty="0">
                <a:solidFill>
                  <a:schemeClr val="accent6">
                    <a:lumMod val="75000"/>
                  </a:schemeClr>
                </a:solidFill>
                <a:effectLst/>
                <a:latin typeface="helvetica neue"/>
              </a:rPr>
              <a:t> giving us an overview of all </a:t>
            </a:r>
            <a:r>
              <a:rPr lang="en-GB" sz="1600" dirty="0">
                <a:solidFill>
                  <a:schemeClr val="accent6">
                    <a:lumMod val="75000"/>
                  </a:schemeClr>
                </a:solidFill>
                <a:latin typeface="helvetica neue"/>
              </a:rPr>
              <a:t>the</a:t>
            </a:r>
            <a:r>
              <a:rPr lang="en-GB" sz="1600" b="0" i="0" dirty="0">
                <a:solidFill>
                  <a:schemeClr val="accent6">
                    <a:lumMod val="75000"/>
                  </a:schemeClr>
                </a:solidFill>
                <a:effectLst/>
                <a:latin typeface="helvetica neue"/>
              </a:rPr>
              <a:t> data, describing what’s included, the format, how to get it, and some examples. </a:t>
            </a:r>
          </a:p>
        </p:txBody>
      </p:sp>
      <p:sp>
        <p:nvSpPr>
          <p:cNvPr id="7" name="TextBox 6">
            <a:extLst>
              <a:ext uri="{FF2B5EF4-FFF2-40B4-BE49-F238E27FC236}">
                <a16:creationId xmlns:a16="http://schemas.microsoft.com/office/drawing/2014/main" id="{E0FCFA5D-332C-4D08-A938-EA7F0BD75042}"/>
              </a:ext>
            </a:extLst>
          </p:cNvPr>
          <p:cNvSpPr txBox="1"/>
          <p:nvPr/>
        </p:nvSpPr>
        <p:spPr>
          <a:xfrm>
            <a:off x="4737586" y="358673"/>
            <a:ext cx="2412514" cy="707886"/>
          </a:xfrm>
          <a:prstGeom prst="rect">
            <a:avLst/>
          </a:prstGeom>
          <a:noFill/>
        </p:spPr>
        <p:txBody>
          <a:bodyPr wrap="square">
            <a:spAutoFit/>
          </a:bodyPr>
          <a:lstStyle/>
          <a:p>
            <a:pPr algn="ctr"/>
            <a:r>
              <a:rPr lang="sv-SE" sz="2000" b="1" i="0" dirty="0" err="1">
                <a:solidFill>
                  <a:schemeClr val="accent6">
                    <a:lumMod val="75000"/>
                  </a:schemeClr>
                </a:solidFill>
                <a:effectLst/>
                <a:latin typeface="Gilroy-Regular"/>
              </a:rPr>
              <a:t>How</a:t>
            </a:r>
            <a:r>
              <a:rPr lang="sv-SE" sz="2000" b="1" i="0" dirty="0">
                <a:solidFill>
                  <a:schemeClr val="accent6">
                    <a:lumMod val="75000"/>
                  </a:schemeClr>
                </a:solidFill>
                <a:effectLst/>
                <a:latin typeface="Gilroy-Regular"/>
              </a:rPr>
              <a:t> TRAFIKLAB </a:t>
            </a:r>
            <a:r>
              <a:rPr lang="sv-SE" sz="2000" b="1" i="0" dirty="0" err="1">
                <a:solidFill>
                  <a:schemeClr val="accent6">
                    <a:lumMod val="75000"/>
                  </a:schemeClr>
                </a:solidFill>
                <a:effectLst/>
                <a:latin typeface="Gilroy-Regular"/>
              </a:rPr>
              <a:t>function</a:t>
            </a:r>
            <a:r>
              <a:rPr lang="sv-SE" sz="2000" b="1" i="0" dirty="0">
                <a:solidFill>
                  <a:schemeClr val="accent6">
                    <a:lumMod val="75000"/>
                  </a:schemeClr>
                </a:solidFill>
                <a:effectLst/>
                <a:latin typeface="Gilroy-Regular"/>
              </a:rPr>
              <a:t>?</a:t>
            </a:r>
            <a:endParaRPr lang="en-GB" sz="2000" b="1" i="0" dirty="0">
              <a:solidFill>
                <a:schemeClr val="accent6">
                  <a:lumMod val="75000"/>
                </a:schemeClr>
              </a:solidFill>
              <a:effectLst/>
              <a:latin typeface="Gilroy-Regular"/>
            </a:endParaRPr>
          </a:p>
        </p:txBody>
      </p:sp>
      <p:cxnSp>
        <p:nvCxnSpPr>
          <p:cNvPr id="8" name="Straight Connector 7">
            <a:extLst>
              <a:ext uri="{FF2B5EF4-FFF2-40B4-BE49-F238E27FC236}">
                <a16:creationId xmlns:a16="http://schemas.microsoft.com/office/drawing/2014/main" id="{8476DE61-510E-454D-B1AA-AC462CCA525C}"/>
              </a:ext>
            </a:extLst>
          </p:cNvPr>
          <p:cNvCxnSpPr>
            <a:cxnSpLocks/>
          </p:cNvCxnSpPr>
          <p:nvPr/>
        </p:nvCxnSpPr>
        <p:spPr>
          <a:xfrm flipV="1">
            <a:off x="1726094" y="1091019"/>
            <a:ext cx="9170506" cy="14763"/>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576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AEA47B-347F-4165-9ABF-159E05ACDE3E}"/>
              </a:ext>
            </a:extLst>
          </p:cNvPr>
          <p:cNvSpPr txBox="1"/>
          <p:nvPr/>
        </p:nvSpPr>
        <p:spPr>
          <a:xfrm>
            <a:off x="5367113" y="1401219"/>
            <a:ext cx="3975654" cy="1600438"/>
          </a:xfrm>
          <a:prstGeom prst="rect">
            <a:avLst/>
          </a:prstGeom>
          <a:ln w="19050"/>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gn="l">
              <a:buFont typeface="Arial" panose="020B0604020202020204" pitchFamily="34" charset="0"/>
              <a:buChar char="•"/>
            </a:pPr>
            <a:r>
              <a:rPr lang="en-GB" sz="1400" b="1" i="0" dirty="0" err="1">
                <a:solidFill>
                  <a:schemeClr val="accent6">
                    <a:lumMod val="75000"/>
                  </a:schemeClr>
                </a:solidFill>
                <a:effectLst/>
                <a:latin typeface="Roboto" panose="02000000000000000000" pitchFamily="2" charset="0"/>
              </a:rPr>
              <a:t>Lantmäteriet</a:t>
            </a:r>
            <a:r>
              <a:rPr lang="en-GB" sz="1400" b="1" i="0" dirty="0">
                <a:solidFill>
                  <a:schemeClr val="accent6">
                    <a:lumMod val="75000"/>
                  </a:schemeClr>
                </a:solidFill>
                <a:effectLst/>
                <a:latin typeface="Roboto" panose="02000000000000000000" pitchFamily="2" charset="0"/>
              </a:rPr>
              <a:t> data portal </a:t>
            </a:r>
          </a:p>
          <a:p>
            <a:pPr algn="l"/>
            <a:endParaRPr lang="en-GB" sz="1400" b="1" dirty="0">
              <a:solidFill>
                <a:schemeClr val="accent6">
                  <a:lumMod val="75000"/>
                </a:schemeClr>
              </a:solidFill>
              <a:latin typeface="Roboto" panose="02000000000000000000" pitchFamily="2" charset="0"/>
            </a:endParaRPr>
          </a:p>
          <a:p>
            <a:pPr algn="l"/>
            <a:r>
              <a:rPr lang="en-GB" sz="1400" b="1" i="0" dirty="0">
                <a:solidFill>
                  <a:schemeClr val="accent6">
                    <a:lumMod val="75000"/>
                  </a:schemeClr>
                </a:solidFill>
                <a:effectLst/>
                <a:latin typeface="Roboto" panose="02000000000000000000" pitchFamily="2" charset="0"/>
              </a:rPr>
              <a:t>provides a number of map products and other geographic information such as open spatial data. These products are free of charge and may be used and published freely.</a:t>
            </a:r>
          </a:p>
          <a:p>
            <a:pPr algn="l"/>
            <a:endParaRPr lang="en-GB" sz="1400" b="1" i="0" dirty="0">
              <a:solidFill>
                <a:schemeClr val="accent6">
                  <a:lumMod val="75000"/>
                </a:schemeClr>
              </a:solidFill>
              <a:effectLst/>
              <a:latin typeface="Roboto" panose="02000000000000000000" pitchFamily="2" charset="0"/>
            </a:endParaRPr>
          </a:p>
        </p:txBody>
      </p:sp>
      <p:pic>
        <p:nvPicPr>
          <p:cNvPr id="7" name="Picture 6">
            <a:extLst>
              <a:ext uri="{FF2B5EF4-FFF2-40B4-BE49-F238E27FC236}">
                <a16:creationId xmlns:a16="http://schemas.microsoft.com/office/drawing/2014/main" id="{D22BBF65-2644-4683-95F3-698340059536}"/>
              </a:ext>
            </a:extLst>
          </p:cNvPr>
          <p:cNvPicPr>
            <a:picLocks noChangeAspect="1"/>
          </p:cNvPicPr>
          <p:nvPr/>
        </p:nvPicPr>
        <p:blipFill>
          <a:blip r:embed="rId2"/>
          <a:stretch>
            <a:fillRect/>
          </a:stretch>
        </p:blipFill>
        <p:spPr>
          <a:xfrm>
            <a:off x="7911548" y="94466"/>
            <a:ext cx="4112450" cy="1639855"/>
          </a:xfrm>
          <a:prstGeom prst="rect">
            <a:avLst/>
          </a:prstGeom>
        </p:spPr>
      </p:pic>
      <p:sp>
        <p:nvSpPr>
          <p:cNvPr id="8" name="TextBox 7">
            <a:extLst>
              <a:ext uri="{FF2B5EF4-FFF2-40B4-BE49-F238E27FC236}">
                <a16:creationId xmlns:a16="http://schemas.microsoft.com/office/drawing/2014/main" id="{99B801D6-EE8C-4BAA-BA72-9805E392C77F}"/>
              </a:ext>
            </a:extLst>
          </p:cNvPr>
          <p:cNvSpPr txBox="1"/>
          <p:nvPr/>
        </p:nvSpPr>
        <p:spPr>
          <a:xfrm>
            <a:off x="1612899" y="109676"/>
            <a:ext cx="6387549" cy="646331"/>
          </a:xfrm>
          <a:prstGeom prst="rect">
            <a:avLst/>
          </a:prstGeom>
          <a:noFill/>
        </p:spPr>
        <p:txBody>
          <a:bodyPr wrap="square">
            <a:spAutoFit/>
          </a:bodyPr>
          <a:lstStyle/>
          <a:p>
            <a:r>
              <a:rPr lang="sv-SE" b="0" i="0" dirty="0" err="1">
                <a:solidFill>
                  <a:srgbClr val="7030A0"/>
                </a:solidFill>
                <a:effectLst/>
                <a:latin typeface="Arial Black" panose="020B0A04020102020204" pitchFamily="34" charset="0"/>
              </a:rPr>
              <a:t>Open</a:t>
            </a:r>
            <a:r>
              <a:rPr lang="sv-SE" b="0" i="0" dirty="0">
                <a:solidFill>
                  <a:srgbClr val="7030A0"/>
                </a:solidFill>
                <a:effectLst/>
                <a:latin typeface="Arial Black" panose="020B0A04020102020204" pitchFamily="34" charset="0"/>
              </a:rPr>
              <a:t> Data </a:t>
            </a:r>
            <a:r>
              <a:rPr lang="sv-SE" b="0" i="0" dirty="0" err="1">
                <a:solidFill>
                  <a:srgbClr val="7030A0"/>
                </a:solidFill>
                <a:effectLst/>
                <a:latin typeface="Arial Black" panose="020B0A04020102020204" pitchFamily="34" charset="0"/>
              </a:rPr>
              <a:t>practices</a:t>
            </a:r>
            <a:r>
              <a:rPr lang="sv-SE" b="0" i="0" dirty="0">
                <a:solidFill>
                  <a:srgbClr val="7030A0"/>
                </a:solidFill>
                <a:effectLst/>
                <a:latin typeface="Arial Black" panose="020B0A04020102020204" pitchFamily="34" charset="0"/>
              </a:rPr>
              <a:t>: Example</a:t>
            </a:r>
            <a:r>
              <a:rPr lang="sv-SE" dirty="0">
                <a:solidFill>
                  <a:srgbClr val="7030A0"/>
                </a:solidFill>
                <a:latin typeface="Arial Black" panose="020B0A04020102020204" pitchFamily="34" charset="0"/>
              </a:rPr>
              <a:t>2</a:t>
            </a:r>
            <a:r>
              <a:rPr lang="sv-SE" b="0" i="0" dirty="0">
                <a:solidFill>
                  <a:srgbClr val="7030A0"/>
                </a:solidFill>
                <a:effectLst/>
                <a:latin typeface="Arial Black" panose="020B0A04020102020204" pitchFamily="34" charset="0"/>
              </a:rPr>
              <a:t> for city </a:t>
            </a:r>
            <a:r>
              <a:rPr lang="sv-SE" b="0" i="0" dirty="0" err="1">
                <a:solidFill>
                  <a:srgbClr val="7030A0"/>
                </a:solidFill>
                <a:effectLst/>
                <a:latin typeface="Arial Black" panose="020B0A04020102020204" pitchFamily="34" charset="0"/>
              </a:rPr>
              <a:t>environment</a:t>
            </a:r>
            <a:endParaRPr lang="en-GB" b="0" i="0" dirty="0">
              <a:solidFill>
                <a:srgbClr val="7030A0"/>
              </a:solidFill>
              <a:effectLst/>
              <a:latin typeface="Arial Black" panose="020B0A04020102020204" pitchFamily="34" charset="0"/>
            </a:endParaRPr>
          </a:p>
        </p:txBody>
      </p:sp>
      <p:pic>
        <p:nvPicPr>
          <p:cNvPr id="9" name="Picture 2" descr="Example of map section outdoor warning">
            <a:extLst>
              <a:ext uri="{FF2B5EF4-FFF2-40B4-BE49-F238E27FC236}">
                <a16:creationId xmlns:a16="http://schemas.microsoft.com/office/drawing/2014/main" id="{3BE88CBB-F0F6-4639-80CC-389C68504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7113" y="3234045"/>
            <a:ext cx="6434734" cy="328818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473620A-A6D2-4ECC-89FD-C8061C4C6341}"/>
              </a:ext>
            </a:extLst>
          </p:cNvPr>
          <p:cNvSpPr txBox="1"/>
          <p:nvPr/>
        </p:nvSpPr>
        <p:spPr>
          <a:xfrm>
            <a:off x="1523999" y="1166842"/>
            <a:ext cx="3575911" cy="4524315"/>
          </a:xfrm>
          <a:prstGeom prst="rect">
            <a:avLst/>
          </a:prstGeom>
          <a:ln w="19050"/>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buFont typeface="Arial" panose="020B0604020202020204" pitchFamily="34" charset="0"/>
              <a:buChar char="•"/>
            </a:pPr>
            <a:br>
              <a:rPr lang="en-GB" sz="1600" b="0" i="0" dirty="0">
                <a:solidFill>
                  <a:schemeClr val="accent6">
                    <a:lumMod val="75000"/>
                  </a:schemeClr>
                </a:solidFill>
                <a:effectLst/>
                <a:latin typeface="Roboto" panose="02000000000000000000" pitchFamily="2" charset="0"/>
              </a:rPr>
            </a:br>
            <a:r>
              <a:rPr lang="en-GB" sz="1600" b="1" dirty="0">
                <a:solidFill>
                  <a:schemeClr val="accent6">
                    <a:lumMod val="75000"/>
                  </a:schemeClr>
                </a:solidFill>
                <a:latin typeface="Roboto" panose="02000000000000000000" pitchFamily="2" charset="0"/>
              </a:rPr>
              <a:t>A</a:t>
            </a:r>
            <a:r>
              <a:rPr lang="en-GB" sz="1600" b="1" i="0" dirty="0">
                <a:solidFill>
                  <a:schemeClr val="accent6">
                    <a:lumMod val="75000"/>
                  </a:schemeClr>
                </a:solidFill>
                <a:effectLst/>
                <a:latin typeface="Roboto" panose="02000000000000000000" pitchFamily="2" charset="0"/>
              </a:rPr>
              <a:t>udio transmitter</a:t>
            </a:r>
          </a:p>
          <a:p>
            <a:endParaRPr lang="en-GB" sz="1600" b="1" dirty="0">
              <a:solidFill>
                <a:schemeClr val="accent6">
                  <a:lumMod val="75000"/>
                </a:schemeClr>
              </a:solidFill>
              <a:latin typeface="Roboto" panose="02000000000000000000" pitchFamily="2" charset="0"/>
            </a:endParaRPr>
          </a:p>
          <a:p>
            <a:r>
              <a:rPr lang="en-GB" sz="1600" b="1" i="0" dirty="0">
                <a:solidFill>
                  <a:schemeClr val="accent6">
                    <a:lumMod val="75000"/>
                  </a:schemeClr>
                </a:solidFill>
                <a:effectLst/>
                <a:latin typeface="Roboto" panose="02000000000000000000" pitchFamily="2" charset="0"/>
              </a:rPr>
              <a:t>      </a:t>
            </a:r>
            <a:r>
              <a:rPr lang="en-GB" sz="1600" b="0" i="0" dirty="0">
                <a:solidFill>
                  <a:schemeClr val="accent6">
                    <a:lumMod val="75000"/>
                  </a:schemeClr>
                </a:solidFill>
                <a:effectLst/>
                <a:latin typeface="Roboto" panose="02000000000000000000" pitchFamily="2" charset="0"/>
              </a:rPr>
              <a:t>for outdoor warning.</a:t>
            </a:r>
          </a:p>
          <a:p>
            <a:pPr marL="285750" indent="-285750">
              <a:buFont typeface="Arial" panose="020B0604020202020204" pitchFamily="34" charset="0"/>
              <a:buChar char="•"/>
            </a:pPr>
            <a:r>
              <a:rPr lang="en-GB" sz="1600" b="0" i="0" dirty="0">
                <a:solidFill>
                  <a:schemeClr val="accent6">
                    <a:lumMod val="75000"/>
                  </a:schemeClr>
                </a:solidFill>
                <a:effectLst/>
                <a:latin typeface="Roboto" panose="02000000000000000000" pitchFamily="2" charset="0"/>
              </a:rPr>
              <a:t>Provides a picture of the location of audio transmitters in the municipalities. </a:t>
            </a:r>
          </a:p>
          <a:p>
            <a:pPr marL="285750" indent="-285750">
              <a:buFont typeface="Arial" panose="020B0604020202020204" pitchFamily="34" charset="0"/>
              <a:buChar char="•"/>
            </a:pPr>
            <a:r>
              <a:rPr lang="en-GB" sz="1600" b="0" i="0" dirty="0">
                <a:solidFill>
                  <a:schemeClr val="accent6">
                    <a:lumMod val="75000"/>
                  </a:schemeClr>
                </a:solidFill>
                <a:effectLst/>
                <a:latin typeface="Roboto" panose="02000000000000000000" pitchFamily="2" charset="0"/>
              </a:rPr>
              <a:t>This data </a:t>
            </a:r>
            <a:r>
              <a:rPr lang="en-GB" sz="1600" dirty="0">
                <a:solidFill>
                  <a:schemeClr val="accent6">
                    <a:lumMod val="75000"/>
                  </a:schemeClr>
                </a:solidFill>
                <a:latin typeface="Roboto" panose="02000000000000000000" pitchFamily="2" charset="0"/>
              </a:rPr>
              <a:t>it is</a:t>
            </a:r>
            <a:r>
              <a:rPr lang="en-GB" sz="1600" b="0" i="0" dirty="0">
                <a:solidFill>
                  <a:schemeClr val="accent6">
                    <a:lumMod val="75000"/>
                  </a:schemeClr>
                </a:solidFill>
                <a:effectLst/>
                <a:latin typeface="Roboto" panose="02000000000000000000" pitchFamily="2" charset="0"/>
              </a:rPr>
              <a:t> used to see how well the inhabitants of the municipalities can be reached via outdoor warning in the event of a serious accident, and provide instructions if an expansion of the system would be needed to cover newly built areas or new risk areas, with regard to the municipalities' risk and vulnerability analysis.</a:t>
            </a:r>
            <a:endParaRPr lang="en-GB" sz="1600" dirty="0">
              <a:solidFill>
                <a:schemeClr val="accent6">
                  <a:lumMod val="75000"/>
                </a:schemeClr>
              </a:solidFill>
            </a:endParaRPr>
          </a:p>
        </p:txBody>
      </p:sp>
    </p:spTree>
    <p:extLst>
      <p:ext uri="{BB962C8B-B14F-4D97-AF65-F5344CB8AC3E}">
        <p14:creationId xmlns:p14="http://schemas.microsoft.com/office/powerpoint/2010/main" val="412144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71720F-1D58-4568-8433-0FF6636AE537}"/>
              </a:ext>
            </a:extLst>
          </p:cNvPr>
          <p:cNvSpPr txBox="1"/>
          <p:nvPr/>
        </p:nvSpPr>
        <p:spPr>
          <a:xfrm>
            <a:off x="1590261" y="464690"/>
            <a:ext cx="3048000" cy="1077218"/>
          </a:xfrm>
          <a:prstGeom prst="rect">
            <a:avLst/>
          </a:prstGeom>
          <a:noFill/>
        </p:spPr>
        <p:txBody>
          <a:bodyPr wrap="square">
            <a:spAutoFit/>
          </a:bodyPr>
          <a:lstStyle/>
          <a:p>
            <a:r>
              <a:rPr lang="sv-SE" sz="3200" b="0" i="0" dirty="0" err="1">
                <a:solidFill>
                  <a:srgbClr val="7030A0"/>
                </a:solidFill>
                <a:effectLst/>
                <a:latin typeface="Arial Black" panose="020B0A04020102020204" pitchFamily="34" charset="0"/>
              </a:rPr>
              <a:t>What</a:t>
            </a:r>
            <a:r>
              <a:rPr lang="sv-SE" sz="3200" b="0" i="0" dirty="0">
                <a:solidFill>
                  <a:srgbClr val="7030A0"/>
                </a:solidFill>
                <a:effectLst/>
                <a:latin typeface="Arial Black" panose="020B0A04020102020204" pitchFamily="34" charset="0"/>
              </a:rPr>
              <a:t> is OPEN DATA?</a:t>
            </a:r>
            <a:endParaRPr lang="en-GB" sz="3200" b="0" i="0" dirty="0">
              <a:solidFill>
                <a:srgbClr val="7030A0"/>
              </a:solidFill>
              <a:effectLst/>
              <a:latin typeface="Arial Black" panose="020B0A04020102020204" pitchFamily="34" charset="0"/>
            </a:endParaRPr>
          </a:p>
        </p:txBody>
      </p:sp>
      <p:sp>
        <p:nvSpPr>
          <p:cNvPr id="4" name="TextBox 3">
            <a:extLst>
              <a:ext uri="{FF2B5EF4-FFF2-40B4-BE49-F238E27FC236}">
                <a16:creationId xmlns:a16="http://schemas.microsoft.com/office/drawing/2014/main" id="{B15D2486-8449-4946-B6D0-F90B00A88899}"/>
              </a:ext>
            </a:extLst>
          </p:cNvPr>
          <p:cNvSpPr txBox="1"/>
          <p:nvPr/>
        </p:nvSpPr>
        <p:spPr>
          <a:xfrm>
            <a:off x="2027583" y="2080590"/>
            <a:ext cx="7739270" cy="1631216"/>
          </a:xfrm>
          <a:prstGeom prst="rect">
            <a:avLst/>
          </a:prstGeom>
          <a:solidFill>
            <a:schemeClr val="accent6">
              <a:lumMod val="50000"/>
            </a:schemeClr>
          </a:solidFill>
        </p:spPr>
        <p:txBody>
          <a:bodyPr wrap="square" rtlCol="0">
            <a:spAutoFit/>
          </a:bodyPr>
          <a:lstStyle>
            <a:defPPr>
              <a:defRPr lang="en-US"/>
            </a:defPPr>
          </a:lstStyle>
          <a:p>
            <a:r>
              <a:rPr lang="sv-SE" sz="2800" b="1" dirty="0">
                <a:solidFill>
                  <a:schemeClr val="bg1"/>
                </a:solidFill>
              </a:rPr>
              <a:t>”</a:t>
            </a:r>
            <a:r>
              <a:rPr lang="sv-SE" sz="2800" b="1" dirty="0" err="1">
                <a:solidFill>
                  <a:schemeClr val="bg1"/>
                </a:solidFill>
              </a:rPr>
              <a:t>Open</a:t>
            </a:r>
            <a:r>
              <a:rPr lang="sv-SE" sz="2800" b="1" dirty="0">
                <a:solidFill>
                  <a:schemeClr val="bg1"/>
                </a:solidFill>
              </a:rPr>
              <a:t> data”</a:t>
            </a:r>
            <a:r>
              <a:rPr lang="sv-SE" sz="2400" b="1" dirty="0">
                <a:solidFill>
                  <a:schemeClr val="bg1"/>
                </a:solidFill>
              </a:rPr>
              <a:t> is data </a:t>
            </a:r>
            <a:r>
              <a:rPr lang="sv-SE" sz="2400" b="1" dirty="0" err="1">
                <a:solidFill>
                  <a:schemeClr val="bg1"/>
                </a:solidFill>
              </a:rPr>
              <a:t>that</a:t>
            </a:r>
            <a:r>
              <a:rPr lang="sv-SE" sz="2400" b="1" dirty="0">
                <a:solidFill>
                  <a:schemeClr val="bg1"/>
                </a:solidFill>
              </a:rPr>
              <a:t> </a:t>
            </a:r>
            <a:r>
              <a:rPr lang="sv-SE" sz="2400" b="1" dirty="0" err="1">
                <a:solidFill>
                  <a:schemeClr val="bg1"/>
                </a:solidFill>
              </a:rPr>
              <a:t>anyone</a:t>
            </a:r>
            <a:r>
              <a:rPr lang="sv-SE" sz="2400" b="1" dirty="0">
                <a:solidFill>
                  <a:schemeClr val="bg1"/>
                </a:solidFill>
              </a:rPr>
              <a:t> </a:t>
            </a:r>
            <a:r>
              <a:rPr lang="sv-SE" sz="2400" b="1" dirty="0" err="1">
                <a:solidFill>
                  <a:schemeClr val="bg1"/>
                </a:solidFill>
              </a:rPr>
              <a:t>can</a:t>
            </a:r>
            <a:r>
              <a:rPr lang="sv-SE" sz="2400" b="1" dirty="0">
                <a:solidFill>
                  <a:schemeClr val="bg1"/>
                </a:solidFill>
              </a:rPr>
              <a:t> access, </a:t>
            </a:r>
            <a:r>
              <a:rPr lang="sv-SE" sz="2400" b="1" dirty="0" err="1">
                <a:solidFill>
                  <a:schemeClr val="bg1"/>
                </a:solidFill>
              </a:rPr>
              <a:t>use</a:t>
            </a:r>
            <a:r>
              <a:rPr lang="sv-SE" sz="2400" b="1" dirty="0">
                <a:solidFill>
                  <a:schemeClr val="bg1"/>
                </a:solidFill>
              </a:rPr>
              <a:t> and </a:t>
            </a:r>
            <a:r>
              <a:rPr lang="sv-SE" sz="2400" b="1" dirty="0" err="1">
                <a:solidFill>
                  <a:schemeClr val="bg1"/>
                </a:solidFill>
              </a:rPr>
              <a:t>share</a:t>
            </a:r>
            <a:r>
              <a:rPr lang="sv-SE" sz="2400" b="1" dirty="0">
                <a:solidFill>
                  <a:schemeClr val="bg1"/>
                </a:solidFill>
              </a:rPr>
              <a:t>. </a:t>
            </a:r>
            <a:r>
              <a:rPr lang="sv-SE" sz="2400" b="1" dirty="0" err="1">
                <a:solidFill>
                  <a:schemeClr val="bg1"/>
                </a:solidFill>
              </a:rPr>
              <a:t>Governments</a:t>
            </a:r>
            <a:r>
              <a:rPr lang="sv-SE" sz="2400" b="1" dirty="0">
                <a:solidFill>
                  <a:schemeClr val="bg1"/>
                </a:solidFill>
              </a:rPr>
              <a:t>, </a:t>
            </a:r>
            <a:r>
              <a:rPr lang="sv-SE" sz="2400" b="1" dirty="0" err="1">
                <a:solidFill>
                  <a:schemeClr val="bg1"/>
                </a:solidFill>
              </a:rPr>
              <a:t>businesses</a:t>
            </a:r>
            <a:r>
              <a:rPr lang="sv-SE" sz="2400" b="1" dirty="0">
                <a:solidFill>
                  <a:schemeClr val="bg1"/>
                </a:solidFill>
              </a:rPr>
              <a:t>, and </a:t>
            </a:r>
            <a:r>
              <a:rPr lang="sv-SE" sz="2400" b="1" dirty="0" err="1">
                <a:solidFill>
                  <a:schemeClr val="bg1"/>
                </a:solidFill>
              </a:rPr>
              <a:t>individuals</a:t>
            </a:r>
            <a:r>
              <a:rPr lang="sv-SE" sz="2400" b="1" dirty="0">
                <a:solidFill>
                  <a:schemeClr val="bg1"/>
                </a:solidFill>
              </a:rPr>
              <a:t> </a:t>
            </a:r>
            <a:r>
              <a:rPr lang="sv-SE" sz="2400" b="1" dirty="0" err="1">
                <a:solidFill>
                  <a:schemeClr val="bg1"/>
                </a:solidFill>
              </a:rPr>
              <a:t>can</a:t>
            </a:r>
            <a:r>
              <a:rPr lang="sv-SE" sz="2400" b="1" dirty="0">
                <a:solidFill>
                  <a:schemeClr val="bg1"/>
                </a:solidFill>
              </a:rPr>
              <a:t> </a:t>
            </a:r>
            <a:r>
              <a:rPr lang="sv-SE" sz="2400" b="1" dirty="0" err="1">
                <a:solidFill>
                  <a:schemeClr val="bg1"/>
                </a:solidFill>
              </a:rPr>
              <a:t>use</a:t>
            </a:r>
            <a:r>
              <a:rPr lang="sv-SE" sz="2400" b="1" dirty="0">
                <a:solidFill>
                  <a:schemeClr val="bg1"/>
                </a:solidFill>
              </a:rPr>
              <a:t> </a:t>
            </a:r>
            <a:r>
              <a:rPr lang="sv-SE" sz="2400" b="1" dirty="0" err="1">
                <a:solidFill>
                  <a:schemeClr val="bg1"/>
                </a:solidFill>
              </a:rPr>
              <a:t>open</a:t>
            </a:r>
            <a:r>
              <a:rPr lang="sv-SE" sz="2400" b="1" dirty="0">
                <a:solidFill>
                  <a:schemeClr val="bg1"/>
                </a:solidFill>
              </a:rPr>
              <a:t> data to </a:t>
            </a:r>
            <a:r>
              <a:rPr lang="sv-SE" sz="2400" b="1" dirty="0" err="1">
                <a:solidFill>
                  <a:schemeClr val="bg1"/>
                </a:solidFill>
              </a:rPr>
              <a:t>bring</a:t>
            </a:r>
            <a:r>
              <a:rPr lang="sv-SE" sz="2400" b="1" dirty="0">
                <a:solidFill>
                  <a:schemeClr val="bg1"/>
                </a:solidFill>
              </a:rPr>
              <a:t> about social, </a:t>
            </a:r>
            <a:r>
              <a:rPr lang="sv-SE" sz="2400" b="1" dirty="0" err="1">
                <a:solidFill>
                  <a:schemeClr val="bg1"/>
                </a:solidFill>
              </a:rPr>
              <a:t>economic</a:t>
            </a:r>
            <a:r>
              <a:rPr lang="sv-SE" sz="2400" b="1" dirty="0">
                <a:solidFill>
                  <a:schemeClr val="bg1"/>
                </a:solidFill>
              </a:rPr>
              <a:t>, and </a:t>
            </a:r>
            <a:r>
              <a:rPr lang="sv-SE" sz="2400" b="1" dirty="0" err="1">
                <a:solidFill>
                  <a:schemeClr val="bg1"/>
                </a:solidFill>
              </a:rPr>
              <a:t>environmental</a:t>
            </a:r>
            <a:r>
              <a:rPr lang="sv-SE" sz="2400" b="1" dirty="0">
                <a:solidFill>
                  <a:schemeClr val="bg1"/>
                </a:solidFill>
              </a:rPr>
              <a:t> </a:t>
            </a:r>
            <a:r>
              <a:rPr lang="sv-SE" sz="2400" b="1" dirty="0" err="1">
                <a:solidFill>
                  <a:schemeClr val="bg1"/>
                </a:solidFill>
              </a:rPr>
              <a:t>benefits</a:t>
            </a:r>
            <a:endParaRPr lang="en-GB" sz="2400" b="1" dirty="0">
              <a:solidFill>
                <a:schemeClr val="bg1"/>
              </a:solidFill>
            </a:endParaRPr>
          </a:p>
        </p:txBody>
      </p:sp>
      <p:pic>
        <p:nvPicPr>
          <p:cNvPr id="9" name="Picture 8">
            <a:extLst>
              <a:ext uri="{FF2B5EF4-FFF2-40B4-BE49-F238E27FC236}">
                <a16:creationId xmlns:a16="http://schemas.microsoft.com/office/drawing/2014/main" id="{1BAD17BA-C52D-467E-93BB-DA13A62369D5}"/>
              </a:ext>
            </a:extLst>
          </p:cNvPr>
          <p:cNvPicPr>
            <a:picLocks noChangeAspect="1"/>
          </p:cNvPicPr>
          <p:nvPr/>
        </p:nvPicPr>
        <p:blipFill>
          <a:blip r:embed="rId2"/>
          <a:stretch>
            <a:fillRect/>
          </a:stretch>
        </p:blipFill>
        <p:spPr>
          <a:xfrm rot="1237330">
            <a:off x="7435359" y="4728423"/>
            <a:ext cx="4210638" cy="781159"/>
          </a:xfrm>
          <a:prstGeom prst="rect">
            <a:avLst/>
          </a:prstGeom>
        </p:spPr>
      </p:pic>
      <p:pic>
        <p:nvPicPr>
          <p:cNvPr id="11" name="Picture 10">
            <a:extLst>
              <a:ext uri="{FF2B5EF4-FFF2-40B4-BE49-F238E27FC236}">
                <a16:creationId xmlns:a16="http://schemas.microsoft.com/office/drawing/2014/main" id="{3549B4C1-D1A9-46AE-BB7E-5CE3FC3AF8AB}"/>
              </a:ext>
            </a:extLst>
          </p:cNvPr>
          <p:cNvPicPr>
            <a:picLocks noChangeAspect="1"/>
          </p:cNvPicPr>
          <p:nvPr/>
        </p:nvPicPr>
        <p:blipFill>
          <a:blip r:embed="rId3"/>
          <a:stretch>
            <a:fillRect/>
          </a:stretch>
        </p:blipFill>
        <p:spPr>
          <a:xfrm rot="20257573">
            <a:off x="2013134" y="4576613"/>
            <a:ext cx="1420760" cy="752764"/>
          </a:xfrm>
          <a:prstGeom prst="rect">
            <a:avLst/>
          </a:prstGeom>
        </p:spPr>
      </p:pic>
      <p:pic>
        <p:nvPicPr>
          <p:cNvPr id="2050" name="Picture 2">
            <a:extLst>
              <a:ext uri="{FF2B5EF4-FFF2-40B4-BE49-F238E27FC236}">
                <a16:creationId xmlns:a16="http://schemas.microsoft.com/office/drawing/2014/main" id="{42F8E6AC-5BA4-44CF-A3D6-CE43269196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8261" y="4600181"/>
            <a:ext cx="2095500" cy="15430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AB0AF651-E098-4C64-B09D-F590F8A572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06751">
            <a:off x="8362945" y="831893"/>
            <a:ext cx="3399417" cy="130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66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5CCBDB-16BA-4310-9C81-ACEF96FE3FA6}"/>
              </a:ext>
            </a:extLst>
          </p:cNvPr>
          <p:cNvSpPr txBox="1"/>
          <p:nvPr/>
        </p:nvSpPr>
        <p:spPr>
          <a:xfrm>
            <a:off x="2304221" y="1560830"/>
            <a:ext cx="5645979" cy="3939540"/>
          </a:xfrm>
          <a:prstGeom prst="rect">
            <a:avLst/>
          </a:prstGeom>
          <a:ln w="19050"/>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Wingdings" panose="05000000000000000000" pitchFamily="2" charset="2"/>
              <a:buChar char="v"/>
            </a:pPr>
            <a:r>
              <a:rPr lang="sv-SE" dirty="0" err="1">
                <a:solidFill>
                  <a:schemeClr val="accent6">
                    <a:lumMod val="75000"/>
                  </a:schemeClr>
                </a:solidFill>
              </a:rPr>
              <a:t>Transforming</a:t>
            </a:r>
            <a:r>
              <a:rPr lang="sv-SE" dirty="0">
                <a:solidFill>
                  <a:schemeClr val="accent6">
                    <a:lumMod val="75000"/>
                  </a:schemeClr>
                </a:solidFill>
              </a:rPr>
              <a:t> </a:t>
            </a:r>
            <a:r>
              <a:rPr lang="sv-SE" dirty="0" err="1">
                <a:solidFill>
                  <a:schemeClr val="accent6">
                    <a:lumMod val="75000"/>
                  </a:schemeClr>
                </a:solidFill>
              </a:rPr>
              <a:t>governments</a:t>
            </a:r>
            <a:r>
              <a:rPr lang="en-GB" dirty="0">
                <a:solidFill>
                  <a:schemeClr val="accent6">
                    <a:lumMod val="75000"/>
                  </a:schemeClr>
                </a:solidFill>
              </a:rPr>
              <a:t> so they are more transparent against corruption.</a:t>
            </a:r>
          </a:p>
          <a:p>
            <a:pPr marL="285750" indent="-285750">
              <a:buFont typeface="Wingdings" panose="05000000000000000000" pitchFamily="2" charset="2"/>
              <a:buChar char="v"/>
            </a:pPr>
            <a:endParaRPr lang="en-GB" dirty="0">
              <a:solidFill>
                <a:schemeClr val="accent6">
                  <a:lumMod val="75000"/>
                </a:schemeClr>
              </a:solidFill>
            </a:endParaRPr>
          </a:p>
          <a:p>
            <a:pPr marL="285750" indent="-285750">
              <a:buFont typeface="Wingdings" panose="05000000000000000000" pitchFamily="2" charset="2"/>
              <a:buChar char="v"/>
            </a:pPr>
            <a:r>
              <a:rPr lang="en-GB" dirty="0">
                <a:solidFill>
                  <a:schemeClr val="accent6">
                    <a:lumMod val="75000"/>
                  </a:schemeClr>
                </a:solidFill>
              </a:rPr>
              <a:t>Open data opens up new opportunities for businesses to connect with customers.</a:t>
            </a:r>
          </a:p>
          <a:p>
            <a:pPr marL="285750" indent="-285750">
              <a:buFont typeface="Wingdings" panose="05000000000000000000" pitchFamily="2" charset="2"/>
              <a:buChar char="v"/>
            </a:pPr>
            <a:endParaRPr lang="en-GB" dirty="0">
              <a:solidFill>
                <a:schemeClr val="accent6">
                  <a:lumMod val="75000"/>
                </a:schemeClr>
              </a:solidFill>
            </a:endParaRPr>
          </a:p>
          <a:p>
            <a:pPr marL="285750" indent="-285750">
              <a:buFont typeface="Wingdings" panose="05000000000000000000" pitchFamily="2" charset="2"/>
              <a:buChar char="v"/>
            </a:pPr>
            <a:r>
              <a:rPr lang="en-GB" dirty="0">
                <a:solidFill>
                  <a:schemeClr val="accent6">
                    <a:lumMod val="75000"/>
                  </a:schemeClr>
                </a:solidFill>
              </a:rPr>
              <a:t>Protecting our planet, with open data about weather.</a:t>
            </a:r>
          </a:p>
          <a:p>
            <a:pPr marL="285750" indent="-285750">
              <a:buFont typeface="Wingdings" panose="05000000000000000000" pitchFamily="2" charset="2"/>
              <a:buChar char="v"/>
            </a:pPr>
            <a:endParaRPr lang="en-GB" sz="1600" dirty="0">
              <a:solidFill>
                <a:schemeClr val="accent6">
                  <a:lumMod val="75000"/>
                </a:schemeClr>
              </a:solidFill>
            </a:endParaRPr>
          </a:p>
          <a:p>
            <a:pPr marL="285750" indent="-285750">
              <a:buFont typeface="Wingdings" panose="05000000000000000000" pitchFamily="2" charset="2"/>
              <a:buChar char="v"/>
            </a:pPr>
            <a:r>
              <a:rPr lang="en-GB" dirty="0">
                <a:solidFill>
                  <a:schemeClr val="accent6">
                    <a:lumMod val="75000"/>
                  </a:schemeClr>
                </a:solidFill>
              </a:rPr>
              <a:t>Public Service improvement</a:t>
            </a:r>
          </a:p>
          <a:p>
            <a:pPr marL="285750" indent="-285750">
              <a:buFont typeface="Wingdings" panose="05000000000000000000" pitchFamily="2" charset="2"/>
              <a:buChar char="v"/>
            </a:pPr>
            <a:endParaRPr lang="en-GB" dirty="0">
              <a:solidFill>
                <a:schemeClr val="accent6">
                  <a:lumMod val="75000"/>
                </a:schemeClr>
              </a:solidFill>
            </a:endParaRPr>
          </a:p>
          <a:p>
            <a:pPr marL="285750" indent="-285750">
              <a:buFont typeface="Wingdings" panose="05000000000000000000" pitchFamily="2" charset="2"/>
              <a:buChar char="v"/>
            </a:pPr>
            <a:r>
              <a:rPr lang="en-GB" dirty="0">
                <a:solidFill>
                  <a:schemeClr val="accent6">
                    <a:lumMod val="75000"/>
                  </a:schemeClr>
                </a:solidFill>
              </a:rPr>
              <a:t>Efficiency</a:t>
            </a:r>
          </a:p>
          <a:p>
            <a:pPr marL="285750" indent="-285750">
              <a:buFont typeface="Wingdings" panose="05000000000000000000" pitchFamily="2" charset="2"/>
              <a:buChar char="v"/>
            </a:pPr>
            <a:endParaRPr lang="en-GB" dirty="0">
              <a:solidFill>
                <a:schemeClr val="accent6">
                  <a:lumMod val="75000"/>
                </a:schemeClr>
              </a:solidFill>
            </a:endParaRPr>
          </a:p>
          <a:p>
            <a:pPr marL="285750" indent="-285750">
              <a:buFont typeface="Wingdings" panose="05000000000000000000" pitchFamily="2" charset="2"/>
              <a:buChar char="v"/>
            </a:pPr>
            <a:r>
              <a:rPr lang="en-GB" dirty="0">
                <a:solidFill>
                  <a:schemeClr val="accent6">
                    <a:lumMod val="75000"/>
                  </a:schemeClr>
                </a:solidFill>
              </a:rPr>
              <a:t>Innovation and Economic Value</a:t>
            </a:r>
          </a:p>
          <a:p>
            <a:pPr marL="285750" indent="-285750">
              <a:buFont typeface="Wingdings" panose="05000000000000000000" pitchFamily="2" charset="2"/>
              <a:buChar char="v"/>
            </a:pPr>
            <a:endParaRPr lang="en-GB" dirty="0">
              <a:solidFill>
                <a:schemeClr val="accent6">
                  <a:lumMod val="75000"/>
                </a:schemeClr>
              </a:solidFill>
            </a:endParaRPr>
          </a:p>
        </p:txBody>
      </p:sp>
      <p:sp>
        <p:nvSpPr>
          <p:cNvPr id="3" name="TextBox 2">
            <a:extLst>
              <a:ext uri="{FF2B5EF4-FFF2-40B4-BE49-F238E27FC236}">
                <a16:creationId xmlns:a16="http://schemas.microsoft.com/office/drawing/2014/main" id="{44CD0582-8D2C-4056-BC21-514EF012BD78}"/>
              </a:ext>
            </a:extLst>
          </p:cNvPr>
          <p:cNvSpPr txBox="1"/>
          <p:nvPr/>
        </p:nvSpPr>
        <p:spPr>
          <a:xfrm>
            <a:off x="1891748" y="360643"/>
            <a:ext cx="3982278" cy="1077218"/>
          </a:xfrm>
          <a:prstGeom prst="rect">
            <a:avLst/>
          </a:prstGeom>
          <a:noFill/>
        </p:spPr>
        <p:txBody>
          <a:bodyPr wrap="square">
            <a:spAutoFit/>
          </a:bodyPr>
          <a:lstStyle/>
          <a:p>
            <a:r>
              <a:rPr lang="sv-SE" sz="3200" b="0" i="0" dirty="0" err="1">
                <a:solidFill>
                  <a:srgbClr val="7030A0"/>
                </a:solidFill>
                <a:effectLst/>
                <a:latin typeface="Arial Black" panose="020B0A04020102020204" pitchFamily="34" charset="0"/>
              </a:rPr>
              <a:t>Why</a:t>
            </a:r>
            <a:r>
              <a:rPr lang="sv-SE" sz="3200" b="0" i="0" dirty="0">
                <a:solidFill>
                  <a:srgbClr val="7030A0"/>
                </a:solidFill>
                <a:effectLst/>
                <a:latin typeface="Arial Black" panose="020B0A04020102020204" pitchFamily="34" charset="0"/>
              </a:rPr>
              <a:t> do </a:t>
            </a:r>
            <a:r>
              <a:rPr lang="sv-SE" sz="3200" b="0" i="0" dirty="0" err="1">
                <a:solidFill>
                  <a:srgbClr val="7030A0"/>
                </a:solidFill>
                <a:effectLst/>
                <a:latin typeface="Arial Black" panose="020B0A04020102020204" pitchFamily="34" charset="0"/>
              </a:rPr>
              <a:t>we</a:t>
            </a:r>
            <a:r>
              <a:rPr lang="sv-SE" sz="3200" b="0" i="0" dirty="0">
                <a:solidFill>
                  <a:srgbClr val="7030A0"/>
                </a:solidFill>
                <a:effectLst/>
                <a:latin typeface="Arial Black" panose="020B0A04020102020204" pitchFamily="34" charset="0"/>
              </a:rPr>
              <a:t> </a:t>
            </a:r>
            <a:r>
              <a:rPr lang="sv-SE" sz="3200" b="0" i="0" dirty="0" err="1">
                <a:solidFill>
                  <a:srgbClr val="7030A0"/>
                </a:solidFill>
                <a:effectLst/>
                <a:latin typeface="Arial Black" panose="020B0A04020102020204" pitchFamily="34" charset="0"/>
              </a:rPr>
              <a:t>need</a:t>
            </a:r>
            <a:r>
              <a:rPr lang="sv-SE" sz="3200" b="0" i="0" dirty="0">
                <a:solidFill>
                  <a:srgbClr val="7030A0"/>
                </a:solidFill>
                <a:effectLst/>
                <a:latin typeface="Arial Black" panose="020B0A04020102020204" pitchFamily="34" charset="0"/>
              </a:rPr>
              <a:t> OPEN DATA?</a:t>
            </a:r>
            <a:endParaRPr lang="en-GB" sz="3200" b="0" i="0" dirty="0">
              <a:solidFill>
                <a:srgbClr val="7030A0"/>
              </a:solidFill>
              <a:effectLst/>
              <a:latin typeface="Arial Black" panose="020B0A04020102020204" pitchFamily="34" charset="0"/>
            </a:endParaRPr>
          </a:p>
        </p:txBody>
      </p:sp>
    </p:spTree>
    <p:extLst>
      <p:ext uri="{BB962C8B-B14F-4D97-AF65-F5344CB8AC3E}">
        <p14:creationId xmlns:p14="http://schemas.microsoft.com/office/powerpoint/2010/main" val="3468219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pendata_developing_countries">
            <a:extLst>
              <a:ext uri="{FF2B5EF4-FFF2-40B4-BE49-F238E27FC236}">
                <a16:creationId xmlns:a16="http://schemas.microsoft.com/office/drawing/2014/main" id="{124A99F5-BBE5-4E0F-8F21-4D03A10543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852" y="1767195"/>
            <a:ext cx="8666922" cy="44394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45617AC-DEB4-4A73-99FC-3608B73100BA}"/>
              </a:ext>
            </a:extLst>
          </p:cNvPr>
          <p:cNvSpPr txBox="1"/>
          <p:nvPr/>
        </p:nvSpPr>
        <p:spPr>
          <a:xfrm>
            <a:off x="2146850" y="358672"/>
            <a:ext cx="6944141" cy="461665"/>
          </a:xfrm>
          <a:prstGeom prst="rect">
            <a:avLst/>
          </a:prstGeom>
          <a:noFill/>
        </p:spPr>
        <p:txBody>
          <a:bodyPr wrap="square">
            <a:spAutoFit/>
          </a:bodyPr>
          <a:lstStyle/>
          <a:p>
            <a:r>
              <a:rPr lang="sv-SE" sz="2400" b="0" i="0" dirty="0">
                <a:solidFill>
                  <a:srgbClr val="7030A0"/>
                </a:solidFill>
                <a:effectLst/>
                <a:latin typeface="Arial Black" panose="020B0A04020102020204" pitchFamily="34" charset="0"/>
              </a:rPr>
              <a:t>OPEN DATA: Global </a:t>
            </a:r>
            <a:r>
              <a:rPr lang="sv-SE" sz="2400" b="0" i="0" dirty="0" err="1">
                <a:solidFill>
                  <a:srgbClr val="7030A0"/>
                </a:solidFill>
                <a:effectLst/>
                <a:latin typeface="Arial Black" panose="020B0A04020102020204" pitchFamily="34" charset="0"/>
              </a:rPr>
              <a:t>Phenomenon</a:t>
            </a:r>
            <a:endParaRPr lang="en-GB" sz="2400" b="0" i="0" dirty="0">
              <a:solidFill>
                <a:srgbClr val="7030A0"/>
              </a:solidFill>
              <a:effectLst/>
              <a:latin typeface="Arial Black" panose="020B0A04020102020204" pitchFamily="34" charset="0"/>
            </a:endParaRPr>
          </a:p>
        </p:txBody>
      </p:sp>
    </p:spTree>
    <p:extLst>
      <p:ext uri="{BB962C8B-B14F-4D97-AF65-F5344CB8AC3E}">
        <p14:creationId xmlns:p14="http://schemas.microsoft.com/office/powerpoint/2010/main" val="1507256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29FDA4-050F-4C9F-821E-B36ECAA8A792}"/>
              </a:ext>
            </a:extLst>
          </p:cNvPr>
          <p:cNvSpPr txBox="1"/>
          <p:nvPr/>
        </p:nvSpPr>
        <p:spPr>
          <a:xfrm>
            <a:off x="1775790" y="769969"/>
            <a:ext cx="6944141" cy="461665"/>
          </a:xfrm>
          <a:prstGeom prst="rect">
            <a:avLst/>
          </a:prstGeom>
          <a:noFill/>
        </p:spPr>
        <p:txBody>
          <a:bodyPr wrap="square">
            <a:spAutoFit/>
          </a:bodyPr>
          <a:lstStyle/>
          <a:p>
            <a:r>
              <a:rPr lang="sv-SE" sz="2400" b="0" i="0" dirty="0" err="1">
                <a:solidFill>
                  <a:srgbClr val="7030A0"/>
                </a:solidFill>
                <a:effectLst/>
                <a:latin typeface="Arial Black" panose="020B0A04020102020204" pitchFamily="34" charset="0"/>
              </a:rPr>
              <a:t>Some</a:t>
            </a:r>
            <a:r>
              <a:rPr lang="sv-SE" sz="2400" b="0" i="0" dirty="0">
                <a:solidFill>
                  <a:srgbClr val="7030A0"/>
                </a:solidFill>
                <a:effectLst/>
                <a:latin typeface="Arial Black" panose="020B0A04020102020204" pitchFamily="34" charset="0"/>
              </a:rPr>
              <a:t> </a:t>
            </a:r>
            <a:r>
              <a:rPr lang="sv-SE" sz="2400" b="0" i="0" dirty="0" err="1">
                <a:solidFill>
                  <a:srgbClr val="7030A0"/>
                </a:solidFill>
                <a:effectLst/>
                <a:latin typeface="Arial Black" panose="020B0A04020102020204" pitchFamily="34" charset="0"/>
              </a:rPr>
              <a:t>Open</a:t>
            </a:r>
            <a:r>
              <a:rPr lang="sv-SE" sz="2400" b="0" i="0" dirty="0">
                <a:solidFill>
                  <a:srgbClr val="7030A0"/>
                </a:solidFill>
                <a:effectLst/>
                <a:latin typeface="Arial Black" panose="020B0A04020102020204" pitchFamily="34" charset="0"/>
              </a:rPr>
              <a:t> Data </a:t>
            </a:r>
            <a:r>
              <a:rPr lang="sv-SE" sz="2400" b="0" i="0" dirty="0" err="1">
                <a:solidFill>
                  <a:srgbClr val="7030A0"/>
                </a:solidFill>
                <a:effectLst/>
                <a:latin typeface="Arial Black" panose="020B0A04020102020204" pitchFamily="34" charset="0"/>
              </a:rPr>
              <a:t>Facts</a:t>
            </a:r>
            <a:endParaRPr lang="en-GB" sz="2400" b="0" i="0" dirty="0">
              <a:solidFill>
                <a:srgbClr val="7030A0"/>
              </a:solidFill>
              <a:effectLst/>
              <a:latin typeface="Arial Black" panose="020B0A04020102020204" pitchFamily="34" charset="0"/>
            </a:endParaRPr>
          </a:p>
        </p:txBody>
      </p:sp>
      <p:sp>
        <p:nvSpPr>
          <p:cNvPr id="4" name="TextBox 3">
            <a:extLst>
              <a:ext uri="{FF2B5EF4-FFF2-40B4-BE49-F238E27FC236}">
                <a16:creationId xmlns:a16="http://schemas.microsoft.com/office/drawing/2014/main" id="{CCB0BA62-F491-4F0D-8C23-F55449151CEA}"/>
              </a:ext>
            </a:extLst>
          </p:cNvPr>
          <p:cNvSpPr txBox="1"/>
          <p:nvPr/>
        </p:nvSpPr>
        <p:spPr>
          <a:xfrm>
            <a:off x="1921566" y="1581484"/>
            <a:ext cx="3326294" cy="400110"/>
          </a:xfrm>
          <a:prstGeom prst="rect">
            <a:avLst/>
          </a:prstGeom>
          <a:ln w="19050"/>
        </p:spPr>
        <p:style>
          <a:lnRef idx="2">
            <a:schemeClr val="accent3"/>
          </a:lnRef>
          <a:fillRef idx="1">
            <a:schemeClr val="lt1"/>
          </a:fillRef>
          <a:effectRef idx="0">
            <a:schemeClr val="accent3"/>
          </a:effectRef>
          <a:fontRef idx="minor">
            <a:schemeClr val="dk1"/>
          </a:fontRef>
        </p:style>
        <p:txBody>
          <a:bodyPr wrap="square" rtlCol="0">
            <a:spAutoFit/>
          </a:bodyPr>
          <a:lstStyle/>
          <a:p>
            <a:r>
              <a:rPr lang="sv-SE" sz="2000" b="1" dirty="0">
                <a:solidFill>
                  <a:schemeClr val="accent6">
                    <a:lumMod val="75000"/>
                  </a:schemeClr>
                </a:solidFill>
              </a:rPr>
              <a:t>Swedish </a:t>
            </a:r>
            <a:r>
              <a:rPr lang="sv-SE" sz="2000" dirty="0" err="1">
                <a:solidFill>
                  <a:schemeClr val="accent6">
                    <a:lumMod val="75000"/>
                  </a:schemeClr>
                </a:solidFill>
              </a:rPr>
              <a:t>Open</a:t>
            </a:r>
            <a:r>
              <a:rPr lang="sv-SE" sz="2000" dirty="0">
                <a:solidFill>
                  <a:schemeClr val="accent6">
                    <a:lumMod val="75000"/>
                  </a:schemeClr>
                </a:solidFill>
              </a:rPr>
              <a:t> Data portal :</a:t>
            </a:r>
            <a:endParaRPr lang="en-GB" sz="2000" dirty="0">
              <a:solidFill>
                <a:schemeClr val="accent6">
                  <a:lumMod val="75000"/>
                </a:schemeClr>
              </a:solidFill>
            </a:endParaRPr>
          </a:p>
        </p:txBody>
      </p:sp>
      <p:sp>
        <p:nvSpPr>
          <p:cNvPr id="6" name="TextBox 5">
            <a:extLst>
              <a:ext uri="{FF2B5EF4-FFF2-40B4-BE49-F238E27FC236}">
                <a16:creationId xmlns:a16="http://schemas.microsoft.com/office/drawing/2014/main" id="{573ECA69-11B1-4C9A-A2BD-54F8116C0344}"/>
              </a:ext>
            </a:extLst>
          </p:cNvPr>
          <p:cNvSpPr txBox="1"/>
          <p:nvPr/>
        </p:nvSpPr>
        <p:spPr>
          <a:xfrm>
            <a:off x="5666410" y="1521640"/>
            <a:ext cx="3048000" cy="646331"/>
          </a:xfrm>
          <a:prstGeom prst="rect">
            <a:avLst/>
          </a:prstGeom>
          <a:noFill/>
        </p:spPr>
        <p:txBody>
          <a:bodyPr wrap="square">
            <a:spAutoFit/>
          </a:bodyPr>
          <a:lstStyle/>
          <a:p>
            <a:r>
              <a:rPr lang="en-GB" dirty="0">
                <a:hlinkClick r:id="rId2"/>
              </a:rPr>
              <a:t>https://www.dataportal.se/en/</a:t>
            </a:r>
            <a:endParaRPr lang="en-GB" dirty="0"/>
          </a:p>
          <a:p>
            <a:endParaRPr lang="en-GB" dirty="0"/>
          </a:p>
        </p:txBody>
      </p:sp>
      <p:sp>
        <p:nvSpPr>
          <p:cNvPr id="8" name="TextBox 7">
            <a:extLst>
              <a:ext uri="{FF2B5EF4-FFF2-40B4-BE49-F238E27FC236}">
                <a16:creationId xmlns:a16="http://schemas.microsoft.com/office/drawing/2014/main" id="{1F70A605-D571-4B28-AA02-A07660BB3056}"/>
              </a:ext>
            </a:extLst>
          </p:cNvPr>
          <p:cNvSpPr txBox="1"/>
          <p:nvPr/>
        </p:nvSpPr>
        <p:spPr>
          <a:xfrm>
            <a:off x="3048000" y="3109148"/>
            <a:ext cx="6096000" cy="646331"/>
          </a:xfrm>
          <a:prstGeom prst="rect">
            <a:avLst/>
          </a:prstGeom>
          <a:noFill/>
        </p:spPr>
        <p:txBody>
          <a:bodyPr wrap="square">
            <a:spAutoFit/>
          </a:bodyPr>
          <a:lstStyle/>
          <a:p>
            <a:br>
              <a:rPr lang="en-GB" dirty="0"/>
            </a:br>
            <a:endParaRPr lang="en-GB" dirty="0"/>
          </a:p>
        </p:txBody>
      </p:sp>
      <p:sp>
        <p:nvSpPr>
          <p:cNvPr id="10" name="TextBox 9">
            <a:extLst>
              <a:ext uri="{FF2B5EF4-FFF2-40B4-BE49-F238E27FC236}">
                <a16:creationId xmlns:a16="http://schemas.microsoft.com/office/drawing/2014/main" id="{8B184010-60F9-452A-A4F0-E6A5071BE9F6}"/>
              </a:ext>
            </a:extLst>
          </p:cNvPr>
          <p:cNvSpPr txBox="1"/>
          <p:nvPr/>
        </p:nvSpPr>
        <p:spPr>
          <a:xfrm>
            <a:off x="1921566" y="2454908"/>
            <a:ext cx="8640417" cy="1938992"/>
          </a:xfrm>
          <a:prstGeom prst="rect">
            <a:avLst/>
          </a:prstGeom>
          <a:ln w="19050"/>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buFont typeface="Wingdings" panose="05000000000000000000" pitchFamily="2" charset="2"/>
              <a:buChar char="v"/>
            </a:pPr>
            <a:r>
              <a:rPr lang="en-GB" sz="2000" b="1" dirty="0">
                <a:solidFill>
                  <a:schemeClr val="accent6">
                    <a:lumMod val="75000"/>
                  </a:schemeClr>
                </a:solidFill>
              </a:rPr>
              <a:t>Sweden</a:t>
            </a:r>
            <a:r>
              <a:rPr lang="en-GB" sz="2000" dirty="0">
                <a:solidFill>
                  <a:schemeClr val="accent6">
                    <a:lumMod val="75000"/>
                  </a:schemeClr>
                </a:solidFill>
              </a:rPr>
              <a:t> was the first country in the world to enact a law guaranteeing</a:t>
            </a:r>
          </a:p>
          <a:p>
            <a:r>
              <a:rPr lang="en-GB" sz="2000" dirty="0">
                <a:solidFill>
                  <a:schemeClr val="accent6">
                    <a:lumMod val="75000"/>
                  </a:schemeClr>
                </a:solidFill>
              </a:rPr>
              <a:t>public right to information (1776). </a:t>
            </a:r>
          </a:p>
          <a:p>
            <a:endParaRPr lang="en-GB" sz="2000" dirty="0">
              <a:solidFill>
                <a:schemeClr val="accent6">
                  <a:lumMod val="75000"/>
                </a:schemeClr>
              </a:solidFill>
            </a:endParaRPr>
          </a:p>
          <a:p>
            <a:pPr marL="342900" indent="-342900">
              <a:buFont typeface="Wingdings" panose="05000000000000000000" pitchFamily="2" charset="2"/>
              <a:buChar char="v"/>
            </a:pPr>
            <a:r>
              <a:rPr lang="en-GB" sz="2000" b="1" dirty="0">
                <a:solidFill>
                  <a:schemeClr val="accent6">
                    <a:lumMod val="75000"/>
                  </a:schemeClr>
                </a:solidFill>
              </a:rPr>
              <a:t>Sweden</a:t>
            </a:r>
            <a:r>
              <a:rPr lang="en-GB" sz="2000" dirty="0">
                <a:solidFill>
                  <a:schemeClr val="accent6">
                    <a:lumMod val="75000"/>
                  </a:schemeClr>
                </a:solidFill>
              </a:rPr>
              <a:t> was named the fourth most transparent country by the Corruption Perceptions Index.</a:t>
            </a:r>
          </a:p>
          <a:p>
            <a:endParaRPr lang="en-GB" sz="2000" dirty="0">
              <a:solidFill>
                <a:schemeClr val="accent6">
                  <a:lumMod val="75000"/>
                </a:schemeClr>
              </a:solidFill>
            </a:endParaRPr>
          </a:p>
        </p:txBody>
      </p:sp>
    </p:spTree>
    <p:extLst>
      <p:ext uri="{BB962C8B-B14F-4D97-AF65-F5344CB8AC3E}">
        <p14:creationId xmlns:p14="http://schemas.microsoft.com/office/powerpoint/2010/main" val="2513838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CFF166-C89E-4362-9C7B-1793272B3CAD}"/>
              </a:ext>
            </a:extLst>
          </p:cNvPr>
          <p:cNvSpPr txBox="1"/>
          <p:nvPr/>
        </p:nvSpPr>
        <p:spPr>
          <a:xfrm>
            <a:off x="1802294" y="318554"/>
            <a:ext cx="6944141" cy="646331"/>
          </a:xfrm>
          <a:prstGeom prst="rect">
            <a:avLst/>
          </a:prstGeom>
          <a:noFill/>
        </p:spPr>
        <p:txBody>
          <a:bodyPr wrap="square">
            <a:spAutoFit/>
          </a:bodyPr>
          <a:lstStyle/>
          <a:p>
            <a:r>
              <a:rPr lang="sv-SE" i="0" dirty="0" err="1">
                <a:solidFill>
                  <a:srgbClr val="7030A0"/>
                </a:solidFill>
                <a:effectLst/>
                <a:latin typeface="Arial Black" panose="020B0A04020102020204" pitchFamily="34" charset="0"/>
              </a:rPr>
              <a:t>Open</a:t>
            </a:r>
            <a:r>
              <a:rPr lang="sv-SE" i="0" dirty="0">
                <a:solidFill>
                  <a:srgbClr val="7030A0"/>
                </a:solidFill>
                <a:effectLst/>
                <a:latin typeface="Arial Black" panose="020B0A04020102020204" pitchFamily="34" charset="0"/>
              </a:rPr>
              <a:t> Data </a:t>
            </a:r>
            <a:r>
              <a:rPr lang="sv-SE" i="0" dirty="0" err="1">
                <a:solidFill>
                  <a:srgbClr val="7030A0"/>
                </a:solidFill>
                <a:effectLst/>
                <a:latin typeface="Arial Black" panose="020B0A04020102020204" pitchFamily="34" charset="0"/>
              </a:rPr>
              <a:t>practices</a:t>
            </a:r>
            <a:r>
              <a:rPr lang="sv-SE" i="0" dirty="0">
                <a:solidFill>
                  <a:srgbClr val="7030A0"/>
                </a:solidFill>
                <a:effectLst/>
                <a:latin typeface="Arial Black" panose="020B0A04020102020204" pitchFamily="34" charset="0"/>
              </a:rPr>
              <a:t>: </a:t>
            </a:r>
            <a:r>
              <a:rPr lang="sv-SE" i="0" dirty="0" err="1">
                <a:solidFill>
                  <a:srgbClr val="7030A0"/>
                </a:solidFill>
                <a:effectLst/>
                <a:latin typeface="Arial Black" panose="020B0A04020102020204" pitchFamily="34" charset="0"/>
              </a:rPr>
              <a:t>Example</a:t>
            </a:r>
            <a:endParaRPr lang="sv-SE" i="0" dirty="0">
              <a:solidFill>
                <a:srgbClr val="7030A0"/>
              </a:solidFill>
              <a:effectLst/>
              <a:latin typeface="Arial Black" panose="020B0A04020102020204" pitchFamily="34" charset="0"/>
            </a:endParaRPr>
          </a:p>
          <a:p>
            <a:r>
              <a:rPr lang="sv-SE" i="0" dirty="0">
                <a:solidFill>
                  <a:srgbClr val="7030A0"/>
                </a:solidFill>
                <a:effectLst/>
                <a:latin typeface="Arial Black" panose="020B0A04020102020204" pitchFamily="34" charset="0"/>
              </a:rPr>
              <a:t> for the business</a:t>
            </a:r>
            <a:endParaRPr lang="en-GB" i="0" dirty="0">
              <a:solidFill>
                <a:srgbClr val="7030A0"/>
              </a:solidFill>
              <a:effectLst/>
              <a:latin typeface="Arial Black" panose="020B0A04020102020204" pitchFamily="34" charset="0"/>
            </a:endParaRPr>
          </a:p>
        </p:txBody>
      </p:sp>
      <p:sp>
        <p:nvSpPr>
          <p:cNvPr id="16" name="TextBox 15">
            <a:extLst>
              <a:ext uri="{FF2B5EF4-FFF2-40B4-BE49-F238E27FC236}">
                <a16:creationId xmlns:a16="http://schemas.microsoft.com/office/drawing/2014/main" id="{60C77E83-8E2F-419B-BDCA-197C48302E5A}"/>
              </a:ext>
            </a:extLst>
          </p:cNvPr>
          <p:cNvSpPr txBox="1"/>
          <p:nvPr/>
        </p:nvSpPr>
        <p:spPr>
          <a:xfrm>
            <a:off x="5081857" y="964885"/>
            <a:ext cx="1689100" cy="707886"/>
          </a:xfrm>
          <a:prstGeom prst="rect">
            <a:avLst/>
          </a:prstGeom>
          <a:noFill/>
        </p:spPr>
        <p:txBody>
          <a:bodyPr wrap="square">
            <a:spAutoFit/>
          </a:bodyPr>
          <a:lstStyle/>
          <a:p>
            <a:pPr algn="ctr"/>
            <a:r>
              <a:rPr lang="en-GB" sz="2400" b="1" i="0" dirty="0">
                <a:solidFill>
                  <a:schemeClr val="accent6">
                    <a:lumMod val="75000"/>
                  </a:schemeClr>
                </a:solidFill>
                <a:effectLst/>
                <a:latin typeface="Gilroy-Regular"/>
              </a:rPr>
              <a:t>UC</a:t>
            </a:r>
          </a:p>
          <a:p>
            <a:pPr algn="ctr"/>
            <a:r>
              <a:rPr lang="en-GB" sz="1600" i="0" dirty="0">
                <a:solidFill>
                  <a:schemeClr val="accent6">
                    <a:lumMod val="75000"/>
                  </a:schemeClr>
                </a:solidFill>
                <a:effectLst/>
                <a:latin typeface="Gilroy-Regular"/>
              </a:rPr>
              <a:t> service </a:t>
            </a:r>
          </a:p>
        </p:txBody>
      </p:sp>
      <p:cxnSp>
        <p:nvCxnSpPr>
          <p:cNvPr id="18" name="Straight Connector 17">
            <a:extLst>
              <a:ext uri="{FF2B5EF4-FFF2-40B4-BE49-F238E27FC236}">
                <a16:creationId xmlns:a16="http://schemas.microsoft.com/office/drawing/2014/main" id="{21AE1C95-4975-4C75-8BCF-C1A72A5251FB}"/>
              </a:ext>
            </a:extLst>
          </p:cNvPr>
          <p:cNvCxnSpPr>
            <a:cxnSpLocks/>
          </p:cNvCxnSpPr>
          <p:nvPr/>
        </p:nvCxnSpPr>
        <p:spPr>
          <a:xfrm flipV="1">
            <a:off x="1802294" y="1672771"/>
            <a:ext cx="9170506" cy="14763"/>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77655C9-8CAB-4E06-AC3F-1AE7FF9E9F01}"/>
              </a:ext>
            </a:extLst>
          </p:cNvPr>
          <p:cNvSpPr txBox="1"/>
          <p:nvPr/>
        </p:nvSpPr>
        <p:spPr>
          <a:xfrm>
            <a:off x="1802294" y="2036915"/>
            <a:ext cx="4668492" cy="1754326"/>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r>
              <a:rPr lang="en-GB" b="1" i="0" dirty="0">
                <a:solidFill>
                  <a:schemeClr val="accent6">
                    <a:lumMod val="75000"/>
                  </a:schemeClr>
                </a:solidFill>
                <a:effectLst/>
                <a:latin typeface="Gilroy-Regular"/>
              </a:rPr>
              <a:t>Quick Facts</a:t>
            </a:r>
          </a:p>
          <a:p>
            <a:pPr marL="342900" indent="-342900" algn="l">
              <a:buFont typeface="Wingdings" panose="05000000000000000000" pitchFamily="2" charset="2"/>
              <a:buChar char="v"/>
            </a:pPr>
            <a:r>
              <a:rPr lang="en-GB" dirty="0">
                <a:solidFill>
                  <a:schemeClr val="accent6">
                    <a:lumMod val="75000"/>
                  </a:schemeClr>
                </a:solidFill>
                <a:latin typeface="Gilroy-Regular"/>
              </a:rPr>
              <a:t>Company:			UC</a:t>
            </a:r>
          </a:p>
          <a:p>
            <a:pPr marL="342900" indent="-342900" algn="l">
              <a:buFont typeface="Wingdings" panose="05000000000000000000" pitchFamily="2" charset="2"/>
              <a:buChar char="v"/>
            </a:pPr>
            <a:r>
              <a:rPr lang="en-GB" dirty="0">
                <a:solidFill>
                  <a:schemeClr val="accent6">
                    <a:lumMod val="75000"/>
                  </a:schemeClr>
                </a:solidFill>
                <a:latin typeface="Gilroy-Regular"/>
              </a:rPr>
              <a:t>Sector:			Finance &amp; </a:t>
            </a:r>
            <a:r>
              <a:rPr lang="en-GB" dirty="0" err="1">
                <a:solidFill>
                  <a:schemeClr val="accent6">
                    <a:lumMod val="75000"/>
                  </a:schemeClr>
                </a:solidFill>
                <a:latin typeface="Gilroy-Regular"/>
              </a:rPr>
              <a:t>Inshurance</a:t>
            </a:r>
            <a:endParaRPr lang="en-GB" dirty="0">
              <a:solidFill>
                <a:schemeClr val="accent6">
                  <a:lumMod val="75000"/>
                </a:schemeClr>
              </a:solidFill>
              <a:latin typeface="Gilroy-Regular"/>
            </a:endParaRPr>
          </a:p>
          <a:p>
            <a:pPr marL="342900" indent="-342900" algn="l">
              <a:buFont typeface="Wingdings" panose="05000000000000000000" pitchFamily="2" charset="2"/>
              <a:buChar char="v"/>
            </a:pPr>
            <a:r>
              <a:rPr lang="en-GB" dirty="0">
                <a:solidFill>
                  <a:schemeClr val="accent6">
                    <a:lumMod val="75000"/>
                  </a:schemeClr>
                </a:solidFill>
                <a:latin typeface="Gilroy-Regular"/>
              </a:rPr>
              <a:t>Product/Service:	Service</a:t>
            </a:r>
          </a:p>
          <a:p>
            <a:pPr marL="342900" indent="-342900" algn="l">
              <a:buFont typeface="Wingdings" panose="05000000000000000000" pitchFamily="2" charset="2"/>
              <a:buChar char="v"/>
            </a:pPr>
            <a:r>
              <a:rPr lang="en-GB" dirty="0">
                <a:solidFill>
                  <a:schemeClr val="accent6">
                    <a:lumMod val="75000"/>
                  </a:schemeClr>
                </a:solidFill>
                <a:latin typeface="Gilroy-Regular"/>
              </a:rPr>
              <a:t>Type of data:		All domains</a:t>
            </a:r>
          </a:p>
          <a:p>
            <a:pPr marL="342900" indent="-342900" algn="l">
              <a:buFont typeface="Wingdings" panose="05000000000000000000" pitchFamily="2" charset="2"/>
              <a:buChar char="v"/>
            </a:pPr>
            <a:r>
              <a:rPr lang="en-GB" dirty="0">
                <a:solidFill>
                  <a:schemeClr val="accent6">
                    <a:lumMod val="75000"/>
                  </a:schemeClr>
                </a:solidFill>
                <a:latin typeface="Gilroy-Regular"/>
              </a:rPr>
              <a:t>Origin:			Sweden	</a:t>
            </a:r>
          </a:p>
        </p:txBody>
      </p:sp>
      <p:sp>
        <p:nvSpPr>
          <p:cNvPr id="31" name="TextBox 30">
            <a:extLst>
              <a:ext uri="{FF2B5EF4-FFF2-40B4-BE49-F238E27FC236}">
                <a16:creationId xmlns:a16="http://schemas.microsoft.com/office/drawing/2014/main" id="{7AA5E41F-63AC-4457-96A1-E598A6D21472}"/>
              </a:ext>
            </a:extLst>
          </p:cNvPr>
          <p:cNvSpPr txBox="1"/>
          <p:nvPr/>
        </p:nvSpPr>
        <p:spPr>
          <a:xfrm>
            <a:off x="6770957" y="2727469"/>
            <a:ext cx="4896479" cy="3139321"/>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pPr algn="l"/>
            <a:r>
              <a:rPr lang="en-GB" b="1" dirty="0">
                <a:solidFill>
                  <a:schemeClr val="accent6">
                    <a:lumMod val="75000"/>
                  </a:schemeClr>
                </a:solidFill>
                <a:latin typeface="Gilroy-Regular"/>
              </a:rPr>
              <a:t>Benefits</a:t>
            </a:r>
            <a:r>
              <a:rPr lang="en-GB" dirty="0">
                <a:solidFill>
                  <a:schemeClr val="accent6">
                    <a:lumMod val="75000"/>
                  </a:schemeClr>
                </a:solidFill>
                <a:latin typeface="Gilroy-Regular"/>
              </a:rPr>
              <a:t>			</a:t>
            </a:r>
          </a:p>
          <a:p>
            <a:pPr marL="342900" indent="-342900" algn="l">
              <a:buFont typeface="Wingdings" panose="05000000000000000000" pitchFamily="2" charset="2"/>
              <a:buChar char="v"/>
            </a:pPr>
            <a:r>
              <a:rPr lang="en-GB" dirty="0">
                <a:solidFill>
                  <a:schemeClr val="accent6">
                    <a:lumMod val="75000"/>
                  </a:schemeClr>
                </a:solidFill>
                <a:latin typeface="Gilroy-Regular"/>
              </a:rPr>
              <a:t>Collects Data</a:t>
            </a:r>
          </a:p>
          <a:p>
            <a:pPr marL="342900" indent="-342900" algn="l">
              <a:buFont typeface="Wingdings" panose="05000000000000000000" pitchFamily="2" charset="2"/>
              <a:buChar char="v"/>
            </a:pPr>
            <a:r>
              <a:rPr lang="en-GB" dirty="0">
                <a:solidFill>
                  <a:schemeClr val="accent6">
                    <a:lumMod val="75000"/>
                  </a:schemeClr>
                </a:solidFill>
                <a:latin typeface="Gilroy-Regular"/>
              </a:rPr>
              <a:t>Gives information on market`s credit reference</a:t>
            </a:r>
          </a:p>
          <a:p>
            <a:pPr marL="342900" indent="-342900" algn="l">
              <a:buFont typeface="Wingdings" panose="05000000000000000000" pitchFamily="2" charset="2"/>
              <a:buChar char="v"/>
            </a:pPr>
            <a:r>
              <a:rPr lang="en-GB" dirty="0" err="1">
                <a:solidFill>
                  <a:schemeClr val="accent6">
                    <a:lumMod val="75000"/>
                  </a:schemeClr>
                </a:solidFill>
                <a:latin typeface="Gilroy-Regular"/>
              </a:rPr>
              <a:t>Analyze</a:t>
            </a:r>
            <a:r>
              <a:rPr lang="en-GB" dirty="0">
                <a:solidFill>
                  <a:schemeClr val="accent6">
                    <a:lumMod val="75000"/>
                  </a:schemeClr>
                </a:solidFill>
                <a:latin typeface="Gilroy-Regular"/>
              </a:rPr>
              <a:t> this data</a:t>
            </a:r>
          </a:p>
          <a:p>
            <a:pPr marL="342900" indent="-342900" algn="l">
              <a:buFont typeface="Wingdings" panose="05000000000000000000" pitchFamily="2" charset="2"/>
              <a:buChar char="v"/>
            </a:pPr>
            <a:r>
              <a:rPr lang="en-GB" dirty="0">
                <a:solidFill>
                  <a:schemeClr val="accent6">
                    <a:lumMod val="75000"/>
                  </a:schemeClr>
                </a:solidFill>
                <a:latin typeface="Gilroy-Regular"/>
              </a:rPr>
              <a:t>Allows checking customer`s creditworthiness and ability to pay</a:t>
            </a:r>
          </a:p>
          <a:p>
            <a:pPr marL="342900" indent="-342900" algn="l">
              <a:buFont typeface="Wingdings" panose="05000000000000000000" pitchFamily="2" charset="2"/>
              <a:buChar char="v"/>
            </a:pPr>
            <a:r>
              <a:rPr lang="en-GB" dirty="0">
                <a:solidFill>
                  <a:schemeClr val="accent6">
                    <a:lumMod val="75000"/>
                  </a:schemeClr>
                </a:solidFill>
                <a:latin typeface="Gilroy-Regular"/>
              </a:rPr>
              <a:t>Accurate data allows doing more business, by granting credit or creditworthy customers and requesting advance payment or other payment terms for customers carrying a high risk.</a:t>
            </a:r>
          </a:p>
        </p:txBody>
      </p:sp>
      <p:sp>
        <p:nvSpPr>
          <p:cNvPr id="34" name="TextBox 33">
            <a:extLst>
              <a:ext uri="{FF2B5EF4-FFF2-40B4-BE49-F238E27FC236}">
                <a16:creationId xmlns:a16="http://schemas.microsoft.com/office/drawing/2014/main" id="{46416B86-3DB8-4348-B712-079537B058FB}"/>
              </a:ext>
            </a:extLst>
          </p:cNvPr>
          <p:cNvSpPr txBox="1"/>
          <p:nvPr/>
        </p:nvSpPr>
        <p:spPr>
          <a:xfrm>
            <a:off x="1789594" y="3943922"/>
            <a:ext cx="4705905" cy="2585323"/>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pPr algn="l"/>
            <a:r>
              <a:rPr lang="en-GB" b="1" dirty="0">
                <a:solidFill>
                  <a:schemeClr val="accent6">
                    <a:lumMod val="75000"/>
                  </a:schemeClr>
                </a:solidFill>
                <a:latin typeface="Gilroy-Regular"/>
              </a:rPr>
              <a:t>How Open Data is used</a:t>
            </a:r>
          </a:p>
          <a:p>
            <a:pPr marL="285750" indent="-285750" algn="l">
              <a:buFont typeface="Wingdings" panose="05000000000000000000" pitchFamily="2" charset="2"/>
              <a:buChar char="v"/>
            </a:pPr>
            <a:r>
              <a:rPr lang="en-GB" dirty="0">
                <a:solidFill>
                  <a:schemeClr val="accent6">
                    <a:lumMod val="75000"/>
                  </a:schemeClr>
                </a:solidFill>
                <a:latin typeface="Gilroy-Regular"/>
              </a:rPr>
              <a:t>Service to provide companies with credit information</a:t>
            </a:r>
          </a:p>
          <a:p>
            <a:pPr marL="285750" indent="-285750" algn="l">
              <a:buFont typeface="Wingdings" panose="05000000000000000000" pitchFamily="2" charset="2"/>
              <a:buChar char="v"/>
            </a:pPr>
            <a:r>
              <a:rPr lang="en-GB" dirty="0">
                <a:solidFill>
                  <a:schemeClr val="accent6">
                    <a:lumMod val="75000"/>
                  </a:schemeClr>
                </a:solidFill>
                <a:latin typeface="Gilroy-Regular"/>
              </a:rPr>
              <a:t>Collects credit data from over 10 different sources(Tax Agency, Companies Registration Office…)</a:t>
            </a:r>
          </a:p>
          <a:p>
            <a:pPr marL="285750" indent="-285750" algn="l">
              <a:buFont typeface="Wingdings" panose="05000000000000000000" pitchFamily="2" charset="2"/>
              <a:buChar char="v"/>
            </a:pPr>
            <a:r>
              <a:rPr lang="en-GB" dirty="0">
                <a:solidFill>
                  <a:schemeClr val="accent6">
                    <a:lumMod val="75000"/>
                  </a:schemeClr>
                </a:solidFill>
                <a:latin typeface="Gilroy-Regular"/>
              </a:rPr>
              <a:t>Analysis of the credit information(for example key ratios for different industries and company sizes</a:t>
            </a:r>
            <a:r>
              <a:rPr lang="en-GB" b="1" dirty="0">
                <a:solidFill>
                  <a:schemeClr val="accent6">
                    <a:lumMod val="75000"/>
                  </a:schemeClr>
                </a:solidFill>
                <a:latin typeface="Gilroy-Regular"/>
              </a:rPr>
              <a:t>.</a:t>
            </a:r>
            <a:endParaRPr lang="en-GB" dirty="0">
              <a:solidFill>
                <a:schemeClr val="accent6">
                  <a:lumMod val="75000"/>
                </a:schemeClr>
              </a:solidFill>
              <a:latin typeface="Gilroy-Regular"/>
            </a:endParaRPr>
          </a:p>
        </p:txBody>
      </p:sp>
      <p:sp>
        <p:nvSpPr>
          <p:cNvPr id="35" name="TextBox 34">
            <a:extLst>
              <a:ext uri="{FF2B5EF4-FFF2-40B4-BE49-F238E27FC236}">
                <a16:creationId xmlns:a16="http://schemas.microsoft.com/office/drawing/2014/main" id="{B4BCA8C2-C3CD-49C7-A014-201E4CD9191A}"/>
              </a:ext>
            </a:extLst>
          </p:cNvPr>
          <p:cNvSpPr txBox="1"/>
          <p:nvPr/>
        </p:nvSpPr>
        <p:spPr>
          <a:xfrm>
            <a:off x="6770956" y="2036915"/>
            <a:ext cx="4896479" cy="369332"/>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r>
              <a:rPr lang="en-GB" b="1" dirty="0">
                <a:solidFill>
                  <a:schemeClr val="accent6">
                    <a:lumMod val="75000"/>
                  </a:schemeClr>
                </a:solidFill>
                <a:latin typeface="Gilroy-Regular"/>
              </a:rPr>
              <a:t>    URL      		 https://www.uc.se/en</a:t>
            </a:r>
            <a:endParaRPr lang="en-GB" b="1" i="0" dirty="0">
              <a:solidFill>
                <a:schemeClr val="accent6">
                  <a:lumMod val="75000"/>
                </a:schemeClr>
              </a:solidFill>
              <a:effectLst/>
              <a:latin typeface="Gilroy-Regular"/>
            </a:endParaRPr>
          </a:p>
        </p:txBody>
      </p:sp>
    </p:spTree>
    <p:extLst>
      <p:ext uri="{BB962C8B-B14F-4D97-AF65-F5344CB8AC3E}">
        <p14:creationId xmlns:p14="http://schemas.microsoft.com/office/powerpoint/2010/main" val="3612901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26660B35-7A5C-45C4-B1D2-5D525A04BC51}"/>
              </a:ext>
            </a:extLst>
          </p:cNvPr>
          <p:cNvCxnSpPr>
            <a:cxnSpLocks/>
          </p:cNvCxnSpPr>
          <p:nvPr/>
        </p:nvCxnSpPr>
        <p:spPr>
          <a:xfrm flipV="1">
            <a:off x="1802294" y="961571"/>
            <a:ext cx="9170506" cy="14763"/>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24463B4-1278-4AE7-BD31-5BE4EA907DE7}"/>
              </a:ext>
            </a:extLst>
          </p:cNvPr>
          <p:cNvSpPr txBox="1"/>
          <p:nvPr/>
        </p:nvSpPr>
        <p:spPr>
          <a:xfrm>
            <a:off x="4145998" y="297737"/>
            <a:ext cx="3715302" cy="461665"/>
          </a:xfrm>
          <a:prstGeom prst="rect">
            <a:avLst/>
          </a:prstGeom>
          <a:noFill/>
        </p:spPr>
        <p:txBody>
          <a:bodyPr wrap="square">
            <a:spAutoFit/>
          </a:bodyPr>
          <a:lstStyle/>
          <a:p>
            <a:pPr algn="ctr"/>
            <a:r>
              <a:rPr lang="en-GB" sz="2400" b="1" i="0" dirty="0">
                <a:solidFill>
                  <a:schemeClr val="accent6">
                    <a:lumMod val="75000"/>
                  </a:schemeClr>
                </a:solidFill>
                <a:effectLst/>
                <a:latin typeface="Gilroy-Regular"/>
              </a:rPr>
              <a:t>How UC service function? </a:t>
            </a:r>
          </a:p>
        </p:txBody>
      </p:sp>
      <p:sp>
        <p:nvSpPr>
          <p:cNvPr id="5" name="TextBox 4">
            <a:extLst>
              <a:ext uri="{FF2B5EF4-FFF2-40B4-BE49-F238E27FC236}">
                <a16:creationId xmlns:a16="http://schemas.microsoft.com/office/drawing/2014/main" id="{01AC54E5-0835-4280-B33C-149D549E5A27}"/>
              </a:ext>
            </a:extLst>
          </p:cNvPr>
          <p:cNvSpPr txBox="1"/>
          <p:nvPr/>
        </p:nvSpPr>
        <p:spPr>
          <a:xfrm>
            <a:off x="513798" y="1178503"/>
            <a:ext cx="3632200" cy="3416320"/>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r>
              <a:rPr lang="en-GB" b="1" dirty="0">
                <a:solidFill>
                  <a:schemeClr val="accent6">
                    <a:lumMod val="75000"/>
                  </a:schemeClr>
                </a:solidFill>
                <a:latin typeface="Gilroy-Regular"/>
              </a:rPr>
              <a:t>When a company(usually a financial company) requests a Customer Report from UC service</a:t>
            </a:r>
            <a:endParaRPr lang="en-GB" b="1" i="0" dirty="0">
              <a:solidFill>
                <a:schemeClr val="accent6">
                  <a:lumMod val="75000"/>
                </a:schemeClr>
              </a:solidFill>
              <a:effectLst/>
              <a:latin typeface="Gilroy-Regular"/>
            </a:endParaRPr>
          </a:p>
          <a:p>
            <a:pPr marL="342900" indent="-342900" algn="l">
              <a:buFont typeface="Wingdings" panose="05000000000000000000" pitchFamily="2" charset="2"/>
              <a:buChar char="v"/>
            </a:pPr>
            <a:r>
              <a:rPr lang="en-GB" dirty="0">
                <a:solidFill>
                  <a:schemeClr val="accent6">
                    <a:lumMod val="75000"/>
                  </a:schemeClr>
                </a:solidFill>
                <a:latin typeface="Gilroy-Regular"/>
              </a:rPr>
              <a:t>UC provides  a comprehensive credit report containing :</a:t>
            </a:r>
          </a:p>
          <a:p>
            <a:pPr marL="285750" indent="-285750" algn="l">
              <a:buFont typeface="Wingdings" panose="05000000000000000000" pitchFamily="2" charset="2"/>
              <a:buChar char="ü"/>
            </a:pPr>
            <a:r>
              <a:rPr lang="en-GB" dirty="0">
                <a:solidFill>
                  <a:schemeClr val="accent6">
                    <a:lumMod val="75000"/>
                  </a:schemeClr>
                </a:solidFill>
                <a:latin typeface="Gilroy-Regular"/>
              </a:rPr>
              <a:t>Details of income 2 years	back in time</a:t>
            </a:r>
          </a:p>
          <a:p>
            <a:pPr marL="285750" indent="-285750" algn="l">
              <a:buFont typeface="Wingdings" panose="05000000000000000000" pitchFamily="2" charset="2"/>
              <a:buChar char="ü"/>
            </a:pPr>
            <a:r>
              <a:rPr lang="en-GB" dirty="0">
                <a:solidFill>
                  <a:schemeClr val="accent6">
                    <a:lumMod val="75000"/>
                  </a:schemeClr>
                </a:solidFill>
                <a:latin typeface="Gilroy-Regular"/>
              </a:rPr>
              <a:t>Credit commitments</a:t>
            </a:r>
          </a:p>
          <a:p>
            <a:pPr marL="285750" indent="-285750" algn="l">
              <a:buFont typeface="Wingdings" panose="05000000000000000000" pitchFamily="2" charset="2"/>
              <a:buChar char="ü"/>
            </a:pPr>
            <a:r>
              <a:rPr lang="en-GB" dirty="0">
                <a:solidFill>
                  <a:schemeClr val="accent6">
                    <a:lumMod val="75000"/>
                  </a:schemeClr>
                </a:solidFill>
                <a:latin typeface="Gilroy-Regular"/>
              </a:rPr>
              <a:t>Property holdings</a:t>
            </a:r>
          </a:p>
          <a:p>
            <a:pPr marL="285750" indent="-285750" algn="l">
              <a:buFont typeface="Wingdings" panose="05000000000000000000" pitchFamily="2" charset="2"/>
              <a:buChar char="ü"/>
            </a:pPr>
            <a:r>
              <a:rPr lang="en-GB" dirty="0">
                <a:solidFill>
                  <a:schemeClr val="accent6">
                    <a:lumMod val="75000"/>
                  </a:schemeClr>
                </a:solidFill>
                <a:latin typeface="Gilroy-Regular"/>
              </a:rPr>
              <a:t>Remarks</a:t>
            </a:r>
          </a:p>
          <a:p>
            <a:pPr marL="285750" indent="-285750" algn="l">
              <a:buFont typeface="Wingdings" panose="05000000000000000000" pitchFamily="2" charset="2"/>
              <a:buChar char="ü"/>
            </a:pPr>
            <a:r>
              <a:rPr lang="en-GB" dirty="0">
                <a:solidFill>
                  <a:schemeClr val="accent6">
                    <a:lumMod val="75000"/>
                  </a:schemeClr>
                </a:solidFill>
                <a:latin typeface="Gilroy-Regular"/>
              </a:rPr>
              <a:t>Historical Remarks</a:t>
            </a:r>
          </a:p>
          <a:p>
            <a:pPr marL="285750" indent="-285750" algn="l">
              <a:buFont typeface="Wingdings" panose="05000000000000000000" pitchFamily="2" charset="2"/>
              <a:buChar char="ü"/>
            </a:pPr>
            <a:r>
              <a:rPr lang="en-GB" dirty="0">
                <a:solidFill>
                  <a:schemeClr val="accent6">
                    <a:lumMod val="75000"/>
                  </a:schemeClr>
                </a:solidFill>
                <a:latin typeface="Gilroy-Regular"/>
              </a:rPr>
              <a:t>Debt balances</a:t>
            </a:r>
          </a:p>
        </p:txBody>
      </p:sp>
      <p:pic>
        <p:nvPicPr>
          <p:cNvPr id="7" name="Picture 6">
            <a:extLst>
              <a:ext uri="{FF2B5EF4-FFF2-40B4-BE49-F238E27FC236}">
                <a16:creationId xmlns:a16="http://schemas.microsoft.com/office/drawing/2014/main" id="{DD90DDEA-15E7-4888-917E-386DCFD20D6B}"/>
              </a:ext>
            </a:extLst>
          </p:cNvPr>
          <p:cNvPicPr>
            <a:picLocks noChangeAspect="1"/>
          </p:cNvPicPr>
          <p:nvPr/>
        </p:nvPicPr>
        <p:blipFill>
          <a:blip r:embed="rId2"/>
          <a:stretch>
            <a:fillRect/>
          </a:stretch>
        </p:blipFill>
        <p:spPr>
          <a:xfrm>
            <a:off x="4330700" y="2071833"/>
            <a:ext cx="7658100" cy="4488429"/>
          </a:xfrm>
          <a:prstGeom prst="rect">
            <a:avLst/>
          </a:prstGeom>
        </p:spPr>
      </p:pic>
      <p:sp>
        <p:nvSpPr>
          <p:cNvPr id="8" name="TextBox 7">
            <a:extLst>
              <a:ext uri="{FF2B5EF4-FFF2-40B4-BE49-F238E27FC236}">
                <a16:creationId xmlns:a16="http://schemas.microsoft.com/office/drawing/2014/main" id="{EA4DC22B-D41D-4AEB-B5C5-712C93009239}"/>
              </a:ext>
            </a:extLst>
          </p:cNvPr>
          <p:cNvSpPr txBox="1"/>
          <p:nvPr/>
        </p:nvSpPr>
        <p:spPr>
          <a:xfrm>
            <a:off x="4435199" y="1339417"/>
            <a:ext cx="31369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sv-SE" b="1" dirty="0">
                <a:solidFill>
                  <a:schemeClr val="accent6">
                    <a:lumMod val="75000"/>
                  </a:schemeClr>
                </a:solidFill>
              </a:rPr>
              <a:t>Credit </a:t>
            </a:r>
            <a:r>
              <a:rPr lang="sv-SE" b="1" dirty="0" err="1">
                <a:solidFill>
                  <a:schemeClr val="accent6">
                    <a:lumMod val="75000"/>
                  </a:schemeClr>
                </a:solidFill>
              </a:rPr>
              <a:t>Report</a:t>
            </a:r>
            <a:r>
              <a:rPr lang="sv-SE" b="1" dirty="0">
                <a:solidFill>
                  <a:schemeClr val="accent6">
                    <a:lumMod val="75000"/>
                  </a:schemeClr>
                </a:solidFill>
              </a:rPr>
              <a:t> </a:t>
            </a:r>
            <a:r>
              <a:rPr lang="sv-SE" b="1" dirty="0" err="1">
                <a:solidFill>
                  <a:schemeClr val="accent6">
                    <a:lumMod val="75000"/>
                  </a:schemeClr>
                </a:solidFill>
              </a:rPr>
              <a:t>Sample</a:t>
            </a:r>
            <a:endParaRPr lang="en-GB" b="1" dirty="0">
              <a:solidFill>
                <a:schemeClr val="accent6">
                  <a:lumMod val="75000"/>
                </a:schemeClr>
              </a:solidFill>
            </a:endParaRPr>
          </a:p>
        </p:txBody>
      </p:sp>
    </p:spTree>
    <p:extLst>
      <p:ext uri="{BB962C8B-B14F-4D97-AF65-F5344CB8AC3E}">
        <p14:creationId xmlns:p14="http://schemas.microsoft.com/office/powerpoint/2010/main" val="376410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EE644B-2E3E-46DB-8156-6DB764B30514}"/>
              </a:ext>
            </a:extLst>
          </p:cNvPr>
          <p:cNvPicPr>
            <a:picLocks noChangeAspect="1"/>
          </p:cNvPicPr>
          <p:nvPr/>
        </p:nvPicPr>
        <p:blipFill>
          <a:blip r:embed="rId2"/>
          <a:stretch>
            <a:fillRect/>
          </a:stretch>
        </p:blipFill>
        <p:spPr>
          <a:xfrm>
            <a:off x="2169584" y="1575844"/>
            <a:ext cx="8180916" cy="4566827"/>
          </a:xfrm>
          <a:prstGeom prst="rect">
            <a:avLst/>
          </a:prstGeom>
        </p:spPr>
      </p:pic>
      <p:sp>
        <p:nvSpPr>
          <p:cNvPr id="4" name="TextBox 3">
            <a:extLst>
              <a:ext uri="{FF2B5EF4-FFF2-40B4-BE49-F238E27FC236}">
                <a16:creationId xmlns:a16="http://schemas.microsoft.com/office/drawing/2014/main" id="{2451B843-BA0C-420E-8534-D94B6F907B02}"/>
              </a:ext>
            </a:extLst>
          </p:cNvPr>
          <p:cNvSpPr txBox="1"/>
          <p:nvPr/>
        </p:nvSpPr>
        <p:spPr>
          <a:xfrm>
            <a:off x="4145998" y="297737"/>
            <a:ext cx="3715302" cy="461665"/>
          </a:xfrm>
          <a:prstGeom prst="rect">
            <a:avLst/>
          </a:prstGeom>
          <a:noFill/>
        </p:spPr>
        <p:txBody>
          <a:bodyPr wrap="square">
            <a:spAutoFit/>
          </a:bodyPr>
          <a:lstStyle/>
          <a:p>
            <a:pPr algn="ctr"/>
            <a:r>
              <a:rPr lang="en-GB" sz="2400" b="1" i="0" dirty="0">
                <a:solidFill>
                  <a:schemeClr val="accent6">
                    <a:lumMod val="75000"/>
                  </a:schemeClr>
                </a:solidFill>
                <a:effectLst/>
                <a:latin typeface="Gilroy-Regular"/>
              </a:rPr>
              <a:t>How UC service function? </a:t>
            </a:r>
          </a:p>
        </p:txBody>
      </p:sp>
      <p:cxnSp>
        <p:nvCxnSpPr>
          <p:cNvPr id="5" name="Straight Connector 4">
            <a:extLst>
              <a:ext uri="{FF2B5EF4-FFF2-40B4-BE49-F238E27FC236}">
                <a16:creationId xmlns:a16="http://schemas.microsoft.com/office/drawing/2014/main" id="{0F7EC150-F5E7-4B14-ADFD-444BEE6689C1}"/>
              </a:ext>
            </a:extLst>
          </p:cNvPr>
          <p:cNvCxnSpPr>
            <a:cxnSpLocks/>
          </p:cNvCxnSpPr>
          <p:nvPr/>
        </p:nvCxnSpPr>
        <p:spPr>
          <a:xfrm flipV="1">
            <a:off x="1319694" y="769504"/>
            <a:ext cx="9170506" cy="14763"/>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9A1336-30E8-42C8-B0B0-ADE10843A8FB}"/>
              </a:ext>
            </a:extLst>
          </p:cNvPr>
          <p:cNvSpPr txBox="1"/>
          <p:nvPr/>
        </p:nvSpPr>
        <p:spPr>
          <a:xfrm>
            <a:off x="2169584" y="999304"/>
            <a:ext cx="31369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sv-SE" b="1" dirty="0">
                <a:solidFill>
                  <a:schemeClr val="accent6">
                    <a:lumMod val="75000"/>
                  </a:schemeClr>
                </a:solidFill>
              </a:rPr>
              <a:t>Credit </a:t>
            </a:r>
            <a:r>
              <a:rPr lang="sv-SE" b="1" dirty="0" err="1">
                <a:solidFill>
                  <a:schemeClr val="accent6">
                    <a:lumMod val="75000"/>
                  </a:schemeClr>
                </a:solidFill>
              </a:rPr>
              <a:t>Report</a:t>
            </a:r>
            <a:r>
              <a:rPr lang="sv-SE" b="1" dirty="0">
                <a:solidFill>
                  <a:schemeClr val="accent6">
                    <a:lumMod val="75000"/>
                  </a:schemeClr>
                </a:solidFill>
              </a:rPr>
              <a:t> </a:t>
            </a:r>
            <a:r>
              <a:rPr lang="sv-SE" b="1" dirty="0" err="1">
                <a:solidFill>
                  <a:schemeClr val="accent6">
                    <a:lumMod val="75000"/>
                  </a:schemeClr>
                </a:solidFill>
              </a:rPr>
              <a:t>Sample</a:t>
            </a:r>
            <a:endParaRPr lang="en-GB" b="1" dirty="0">
              <a:solidFill>
                <a:schemeClr val="accent6">
                  <a:lumMod val="75000"/>
                </a:schemeClr>
              </a:solidFill>
            </a:endParaRPr>
          </a:p>
        </p:txBody>
      </p:sp>
    </p:spTree>
    <p:extLst>
      <p:ext uri="{BB962C8B-B14F-4D97-AF65-F5344CB8AC3E}">
        <p14:creationId xmlns:p14="http://schemas.microsoft.com/office/powerpoint/2010/main" val="268798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86F54B-4C44-419F-ACCD-74951EB0EFF7}"/>
              </a:ext>
            </a:extLst>
          </p:cNvPr>
          <p:cNvSpPr txBox="1"/>
          <p:nvPr/>
        </p:nvSpPr>
        <p:spPr>
          <a:xfrm>
            <a:off x="1567068" y="255133"/>
            <a:ext cx="7818784" cy="646331"/>
          </a:xfrm>
          <a:prstGeom prst="rect">
            <a:avLst/>
          </a:prstGeom>
          <a:noFill/>
        </p:spPr>
        <p:txBody>
          <a:bodyPr wrap="square">
            <a:spAutoFit/>
          </a:bodyPr>
          <a:lstStyle/>
          <a:p>
            <a:r>
              <a:rPr lang="sv-SE" b="0" i="0" dirty="0" err="1">
                <a:solidFill>
                  <a:srgbClr val="7030A0"/>
                </a:solidFill>
                <a:effectLst/>
                <a:latin typeface="Arial Black" panose="020B0A04020102020204" pitchFamily="34" charset="0"/>
              </a:rPr>
              <a:t>Open</a:t>
            </a:r>
            <a:r>
              <a:rPr lang="sv-SE" b="0" i="0" dirty="0">
                <a:solidFill>
                  <a:srgbClr val="7030A0"/>
                </a:solidFill>
                <a:effectLst/>
                <a:latin typeface="Arial Black" panose="020B0A04020102020204" pitchFamily="34" charset="0"/>
              </a:rPr>
              <a:t> Data </a:t>
            </a:r>
            <a:r>
              <a:rPr lang="sv-SE" b="0" i="0" dirty="0" err="1">
                <a:solidFill>
                  <a:srgbClr val="7030A0"/>
                </a:solidFill>
                <a:effectLst/>
                <a:latin typeface="Arial Black" panose="020B0A04020102020204" pitchFamily="34" charset="0"/>
              </a:rPr>
              <a:t>practice</a:t>
            </a:r>
            <a:r>
              <a:rPr lang="sv-SE" b="0" i="0" dirty="0">
                <a:solidFill>
                  <a:srgbClr val="7030A0"/>
                </a:solidFill>
                <a:effectLst/>
                <a:latin typeface="Arial Black" panose="020B0A04020102020204" pitchFamily="34" charset="0"/>
              </a:rPr>
              <a:t>: Example1 for the </a:t>
            </a:r>
          </a:p>
          <a:p>
            <a:r>
              <a:rPr lang="sv-SE" b="0" i="0" dirty="0">
                <a:solidFill>
                  <a:srgbClr val="7030A0"/>
                </a:solidFill>
                <a:effectLst/>
                <a:latin typeface="Arial Black" panose="020B0A04020102020204" pitchFamily="34" charset="0"/>
              </a:rPr>
              <a:t>city</a:t>
            </a:r>
            <a:endParaRPr lang="en-GB" b="0" i="0" dirty="0">
              <a:solidFill>
                <a:srgbClr val="7030A0"/>
              </a:solidFill>
              <a:effectLst/>
              <a:latin typeface="Arial Black" panose="020B0A04020102020204" pitchFamily="34" charset="0"/>
            </a:endParaRPr>
          </a:p>
        </p:txBody>
      </p:sp>
      <p:sp>
        <p:nvSpPr>
          <p:cNvPr id="10" name="TextBox 9">
            <a:extLst>
              <a:ext uri="{FF2B5EF4-FFF2-40B4-BE49-F238E27FC236}">
                <a16:creationId xmlns:a16="http://schemas.microsoft.com/office/drawing/2014/main" id="{457E501C-70BD-4B20-B768-DA61E9E29E3A}"/>
              </a:ext>
            </a:extLst>
          </p:cNvPr>
          <p:cNvSpPr txBox="1"/>
          <p:nvPr/>
        </p:nvSpPr>
        <p:spPr>
          <a:xfrm>
            <a:off x="4991586" y="920541"/>
            <a:ext cx="1746110" cy="769441"/>
          </a:xfrm>
          <a:prstGeom prst="rect">
            <a:avLst/>
          </a:prstGeom>
          <a:noFill/>
        </p:spPr>
        <p:txBody>
          <a:bodyPr wrap="square">
            <a:spAutoFit/>
          </a:bodyPr>
          <a:lstStyle/>
          <a:p>
            <a:pPr algn="ctr"/>
            <a:r>
              <a:rPr lang="sv-SE" sz="2400" b="1" i="0" dirty="0">
                <a:solidFill>
                  <a:schemeClr val="accent6">
                    <a:lumMod val="75000"/>
                  </a:schemeClr>
                </a:solidFill>
                <a:effectLst/>
                <a:latin typeface="Gilroy-Regular"/>
              </a:rPr>
              <a:t>TRAFIKLAB</a:t>
            </a:r>
          </a:p>
          <a:p>
            <a:pPr algn="ctr"/>
            <a:r>
              <a:rPr lang="sv-SE" sz="2000" dirty="0">
                <a:solidFill>
                  <a:schemeClr val="accent6">
                    <a:lumMod val="75000"/>
                  </a:schemeClr>
                </a:solidFill>
                <a:latin typeface="Gilroy-Regular"/>
              </a:rPr>
              <a:t>Web site</a:t>
            </a:r>
            <a:endParaRPr lang="en-GB" sz="2000" i="0" dirty="0">
              <a:solidFill>
                <a:schemeClr val="accent6">
                  <a:lumMod val="75000"/>
                </a:schemeClr>
              </a:solidFill>
              <a:effectLst/>
              <a:latin typeface="Gilroy-Regular"/>
            </a:endParaRPr>
          </a:p>
        </p:txBody>
      </p:sp>
      <p:cxnSp>
        <p:nvCxnSpPr>
          <p:cNvPr id="11" name="Straight Connector 10">
            <a:extLst>
              <a:ext uri="{FF2B5EF4-FFF2-40B4-BE49-F238E27FC236}">
                <a16:creationId xmlns:a16="http://schemas.microsoft.com/office/drawing/2014/main" id="{57838C94-CF44-43AF-BD17-ADAF4E272A7A}"/>
              </a:ext>
            </a:extLst>
          </p:cNvPr>
          <p:cNvCxnSpPr>
            <a:cxnSpLocks/>
          </p:cNvCxnSpPr>
          <p:nvPr/>
        </p:nvCxnSpPr>
        <p:spPr>
          <a:xfrm flipV="1">
            <a:off x="1726094" y="1675219"/>
            <a:ext cx="9170506" cy="14763"/>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90D30F0-663D-40F2-85B3-506B500E15CE}"/>
              </a:ext>
            </a:extLst>
          </p:cNvPr>
          <p:cNvSpPr txBox="1"/>
          <p:nvPr/>
        </p:nvSpPr>
        <p:spPr>
          <a:xfrm>
            <a:off x="1726094" y="1868907"/>
            <a:ext cx="4668492" cy="1754326"/>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r>
              <a:rPr lang="en-GB" b="1" i="0" dirty="0">
                <a:solidFill>
                  <a:schemeClr val="accent6">
                    <a:lumMod val="75000"/>
                  </a:schemeClr>
                </a:solidFill>
                <a:effectLst/>
                <a:latin typeface="Gilroy-Regular"/>
              </a:rPr>
              <a:t>Quick Facts</a:t>
            </a:r>
          </a:p>
          <a:p>
            <a:pPr marL="342900" indent="-342900" algn="l">
              <a:buFont typeface="Wingdings" panose="05000000000000000000" pitchFamily="2" charset="2"/>
              <a:buChar char="v"/>
            </a:pPr>
            <a:r>
              <a:rPr lang="en-GB" dirty="0">
                <a:solidFill>
                  <a:schemeClr val="accent6">
                    <a:lumMod val="75000"/>
                  </a:schemeClr>
                </a:solidFill>
                <a:latin typeface="Gilroy-Regular"/>
              </a:rPr>
              <a:t>Company:			TRAFIKLAB</a:t>
            </a:r>
          </a:p>
          <a:p>
            <a:pPr marL="342900" indent="-342900" algn="l">
              <a:buFont typeface="Wingdings" panose="05000000000000000000" pitchFamily="2" charset="2"/>
              <a:buChar char="v"/>
            </a:pPr>
            <a:r>
              <a:rPr lang="en-GB" dirty="0">
                <a:solidFill>
                  <a:schemeClr val="accent6">
                    <a:lumMod val="75000"/>
                  </a:schemeClr>
                </a:solidFill>
                <a:latin typeface="Gilroy-Regular"/>
              </a:rPr>
              <a:t>Sector:			Public Transport</a:t>
            </a:r>
          </a:p>
          <a:p>
            <a:pPr marL="342900" indent="-342900" algn="l">
              <a:buFont typeface="Wingdings" panose="05000000000000000000" pitchFamily="2" charset="2"/>
              <a:buChar char="v"/>
            </a:pPr>
            <a:r>
              <a:rPr lang="en-GB" dirty="0">
                <a:solidFill>
                  <a:schemeClr val="accent6">
                    <a:lumMod val="75000"/>
                  </a:schemeClr>
                </a:solidFill>
                <a:latin typeface="Gilroy-Regular"/>
              </a:rPr>
              <a:t>Product/Service:	Web site</a:t>
            </a:r>
          </a:p>
          <a:p>
            <a:pPr marL="342900" indent="-342900" algn="l">
              <a:buFont typeface="Wingdings" panose="05000000000000000000" pitchFamily="2" charset="2"/>
              <a:buChar char="v"/>
            </a:pPr>
            <a:r>
              <a:rPr lang="en-GB" dirty="0">
                <a:solidFill>
                  <a:schemeClr val="accent6">
                    <a:lumMod val="75000"/>
                  </a:schemeClr>
                </a:solidFill>
                <a:latin typeface="Gilroy-Regular"/>
              </a:rPr>
              <a:t>Type of data:		Transportation/Traffic</a:t>
            </a:r>
          </a:p>
          <a:p>
            <a:pPr marL="342900" indent="-342900" algn="l">
              <a:buFont typeface="Wingdings" panose="05000000000000000000" pitchFamily="2" charset="2"/>
              <a:buChar char="v"/>
            </a:pPr>
            <a:r>
              <a:rPr lang="en-GB" dirty="0">
                <a:solidFill>
                  <a:schemeClr val="accent6">
                    <a:lumMod val="75000"/>
                  </a:schemeClr>
                </a:solidFill>
                <a:latin typeface="Gilroy-Regular"/>
              </a:rPr>
              <a:t>Origin:			Sweden	</a:t>
            </a:r>
          </a:p>
        </p:txBody>
      </p:sp>
      <p:sp>
        <p:nvSpPr>
          <p:cNvPr id="15" name="TextBox 14">
            <a:extLst>
              <a:ext uri="{FF2B5EF4-FFF2-40B4-BE49-F238E27FC236}">
                <a16:creationId xmlns:a16="http://schemas.microsoft.com/office/drawing/2014/main" id="{D0DA5E94-304A-4ADA-AC05-04104EAC18A0}"/>
              </a:ext>
            </a:extLst>
          </p:cNvPr>
          <p:cNvSpPr txBox="1"/>
          <p:nvPr/>
        </p:nvSpPr>
        <p:spPr>
          <a:xfrm>
            <a:off x="6579931" y="1868907"/>
            <a:ext cx="4896479" cy="369332"/>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r>
              <a:rPr lang="en-GB" b="1" dirty="0">
                <a:solidFill>
                  <a:schemeClr val="accent6">
                    <a:lumMod val="75000"/>
                  </a:schemeClr>
                </a:solidFill>
                <a:latin typeface="Gilroy-Regular"/>
              </a:rPr>
              <a:t>    URL      		https://www.trafiklab.se/ </a:t>
            </a:r>
          </a:p>
        </p:txBody>
      </p:sp>
      <p:sp>
        <p:nvSpPr>
          <p:cNvPr id="16" name="TextBox 15">
            <a:extLst>
              <a:ext uri="{FF2B5EF4-FFF2-40B4-BE49-F238E27FC236}">
                <a16:creationId xmlns:a16="http://schemas.microsoft.com/office/drawing/2014/main" id="{F2DC02B8-7B8B-4C37-B346-5F5170FECAB4}"/>
              </a:ext>
            </a:extLst>
          </p:cNvPr>
          <p:cNvSpPr txBox="1"/>
          <p:nvPr/>
        </p:nvSpPr>
        <p:spPr>
          <a:xfrm>
            <a:off x="1726094" y="3817685"/>
            <a:ext cx="4681132" cy="2862322"/>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pPr algn="l"/>
            <a:r>
              <a:rPr lang="en-GB" b="1" dirty="0">
                <a:solidFill>
                  <a:schemeClr val="accent6">
                    <a:lumMod val="75000"/>
                  </a:schemeClr>
                </a:solidFill>
                <a:latin typeface="Gilroy-Regular"/>
              </a:rPr>
              <a:t>How Open Data is used</a:t>
            </a:r>
          </a:p>
          <a:p>
            <a:pPr algn="l"/>
            <a:r>
              <a:rPr lang="en-GB" i="0" dirty="0">
                <a:solidFill>
                  <a:schemeClr val="accent6">
                    <a:lumMod val="75000"/>
                  </a:schemeClr>
                </a:solidFill>
                <a:effectLst/>
                <a:latin typeface="Gilroy-Regular"/>
              </a:rPr>
              <a:t>The documentation is divided into two parts</a:t>
            </a:r>
            <a:r>
              <a:rPr lang="en-GB" b="1" i="0" dirty="0">
                <a:solidFill>
                  <a:schemeClr val="accent6">
                    <a:lumMod val="75000"/>
                  </a:schemeClr>
                </a:solidFill>
                <a:effectLst/>
                <a:latin typeface="Gilroy-Regular"/>
              </a:rPr>
              <a:t>:</a:t>
            </a:r>
          </a:p>
          <a:p>
            <a:pPr marL="285750" indent="-285750" algn="l">
              <a:buFont typeface="Wingdings" panose="05000000000000000000" pitchFamily="2" charset="2"/>
              <a:buChar char="v"/>
            </a:pPr>
            <a:r>
              <a:rPr lang="en-GB" b="1" i="0" dirty="0">
                <a:solidFill>
                  <a:schemeClr val="accent6">
                    <a:lumMod val="75000"/>
                  </a:schemeClr>
                </a:solidFill>
                <a:effectLst/>
                <a:latin typeface="Gilroy-Regular"/>
              </a:rPr>
              <a:t>API documentation:</a:t>
            </a:r>
            <a:r>
              <a:rPr lang="en-GB" b="0" i="0" dirty="0">
                <a:solidFill>
                  <a:schemeClr val="accent6">
                    <a:lumMod val="75000"/>
                  </a:schemeClr>
                </a:solidFill>
                <a:effectLst/>
                <a:latin typeface="Gilroy-Regular"/>
              </a:rPr>
              <a:t> a description of all APIs and their details</a:t>
            </a:r>
          </a:p>
          <a:p>
            <a:pPr marL="285750" indent="-285750" algn="l">
              <a:buFont typeface="Wingdings" panose="05000000000000000000" pitchFamily="2" charset="2"/>
              <a:buChar char="v"/>
            </a:pPr>
            <a:r>
              <a:rPr lang="en-GB" b="1" i="0" dirty="0">
                <a:solidFill>
                  <a:schemeClr val="accent6">
                    <a:lumMod val="75000"/>
                  </a:schemeClr>
                </a:solidFill>
                <a:effectLst/>
                <a:latin typeface="Gilroy-Regular"/>
              </a:rPr>
              <a:t>General documentation:</a:t>
            </a:r>
            <a:r>
              <a:rPr lang="en-GB" b="0" i="0" dirty="0">
                <a:solidFill>
                  <a:schemeClr val="accent6">
                    <a:lumMod val="75000"/>
                  </a:schemeClr>
                </a:solidFill>
                <a:effectLst/>
                <a:latin typeface="Gilroy-Regular"/>
              </a:rPr>
              <a:t> describing how to best use </a:t>
            </a:r>
            <a:r>
              <a:rPr lang="en-GB" b="0" i="0" dirty="0" err="1">
                <a:solidFill>
                  <a:schemeClr val="accent6">
                    <a:lumMod val="75000"/>
                  </a:schemeClr>
                </a:solidFill>
                <a:effectLst/>
                <a:latin typeface="Gilroy-Regular"/>
              </a:rPr>
              <a:t>Trafiklab</a:t>
            </a:r>
            <a:r>
              <a:rPr lang="en-GB" b="0" i="0" dirty="0">
                <a:solidFill>
                  <a:schemeClr val="accent6">
                    <a:lumMod val="75000"/>
                  </a:schemeClr>
                </a:solidFill>
                <a:effectLst/>
                <a:latin typeface="Gilroy-Regular"/>
              </a:rPr>
              <a:t>, APIs, and traffic data</a:t>
            </a:r>
            <a:r>
              <a:rPr lang="en-GB" b="0" i="0" dirty="0">
                <a:solidFill>
                  <a:srgbClr val="000000"/>
                </a:solidFill>
                <a:effectLst/>
                <a:latin typeface="Gilroy-Regular"/>
              </a:rPr>
              <a:t>.</a:t>
            </a:r>
          </a:p>
          <a:p>
            <a:pPr marL="285750" indent="-285750">
              <a:buFont typeface="Wingdings" panose="05000000000000000000" pitchFamily="2" charset="2"/>
              <a:buChar char="v"/>
            </a:pPr>
            <a:r>
              <a:rPr lang="en-GB" b="1" dirty="0">
                <a:solidFill>
                  <a:schemeClr val="accent6">
                    <a:lumMod val="75000"/>
                  </a:schemeClr>
                </a:solidFill>
              </a:rPr>
              <a:t>C</a:t>
            </a:r>
            <a:r>
              <a:rPr lang="en-GB" sz="1800" b="1" dirty="0">
                <a:solidFill>
                  <a:schemeClr val="accent6">
                    <a:lumMod val="75000"/>
                  </a:schemeClr>
                </a:solidFill>
              </a:rPr>
              <a:t>ontains public data and data</a:t>
            </a:r>
          </a:p>
          <a:p>
            <a:r>
              <a:rPr lang="en-GB" sz="1800" dirty="0">
                <a:solidFill>
                  <a:schemeClr val="accent6">
                    <a:lumMod val="75000"/>
                  </a:schemeClr>
                </a:solidFill>
              </a:rPr>
              <a:t>from the transport sector on the same platform.</a:t>
            </a:r>
            <a:endParaRPr lang="en-GB" b="0" i="0" dirty="0">
              <a:solidFill>
                <a:srgbClr val="000000"/>
              </a:solidFill>
              <a:effectLst/>
              <a:latin typeface="Gilroy-Regular"/>
            </a:endParaRPr>
          </a:p>
          <a:p>
            <a:pPr marL="285750" indent="-285750" algn="l">
              <a:buFont typeface="Wingdings" panose="05000000000000000000" pitchFamily="2" charset="2"/>
              <a:buChar char="v"/>
            </a:pPr>
            <a:endParaRPr lang="en-GB" b="1" dirty="0">
              <a:solidFill>
                <a:schemeClr val="accent6">
                  <a:lumMod val="75000"/>
                </a:schemeClr>
              </a:solidFill>
              <a:latin typeface="Gilroy-Regular"/>
            </a:endParaRPr>
          </a:p>
        </p:txBody>
      </p:sp>
      <p:sp>
        <p:nvSpPr>
          <p:cNvPr id="17" name="TextBox 16">
            <a:extLst>
              <a:ext uri="{FF2B5EF4-FFF2-40B4-BE49-F238E27FC236}">
                <a16:creationId xmlns:a16="http://schemas.microsoft.com/office/drawing/2014/main" id="{86626944-4078-47C7-A62D-69CA448AFDD2}"/>
              </a:ext>
            </a:extLst>
          </p:cNvPr>
          <p:cNvSpPr txBox="1"/>
          <p:nvPr/>
        </p:nvSpPr>
        <p:spPr>
          <a:xfrm>
            <a:off x="6579931" y="2398421"/>
            <a:ext cx="4896479" cy="2308324"/>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pPr algn="l"/>
            <a:r>
              <a:rPr lang="en-GB" b="1" dirty="0">
                <a:solidFill>
                  <a:schemeClr val="accent6">
                    <a:lumMod val="75000"/>
                  </a:schemeClr>
                </a:solidFill>
                <a:latin typeface="Gilroy-Regular"/>
              </a:rPr>
              <a:t>Benefits</a:t>
            </a:r>
            <a:r>
              <a:rPr lang="en-GB" dirty="0">
                <a:solidFill>
                  <a:schemeClr val="accent6">
                    <a:lumMod val="75000"/>
                  </a:schemeClr>
                </a:solidFill>
                <a:latin typeface="Gilroy-Regular"/>
              </a:rPr>
              <a:t>			</a:t>
            </a:r>
          </a:p>
          <a:p>
            <a:pPr marL="342900" indent="-342900" algn="l">
              <a:buFont typeface="Wingdings" panose="05000000000000000000" pitchFamily="2" charset="2"/>
              <a:buChar char="v"/>
            </a:pPr>
            <a:r>
              <a:rPr lang="en-GB" dirty="0">
                <a:solidFill>
                  <a:schemeClr val="accent6">
                    <a:lumMod val="75000"/>
                  </a:schemeClr>
                </a:solidFill>
                <a:latin typeface="Gilroy-Regular"/>
              </a:rPr>
              <a:t>Developers can access data and APIs </a:t>
            </a:r>
          </a:p>
          <a:p>
            <a:pPr marL="342900" indent="-342900" algn="l">
              <a:buFont typeface="Wingdings" panose="05000000000000000000" pitchFamily="2" charset="2"/>
              <a:buChar char="v"/>
            </a:pPr>
            <a:r>
              <a:rPr lang="en-GB" dirty="0">
                <a:solidFill>
                  <a:schemeClr val="accent6">
                    <a:lumMod val="75000"/>
                  </a:schemeClr>
                </a:solidFill>
                <a:latin typeface="Gilroy-Regular"/>
              </a:rPr>
              <a:t>Information is needed to develop smart services that benefit </a:t>
            </a:r>
            <a:r>
              <a:rPr lang="en-GB" dirty="0" err="1">
                <a:solidFill>
                  <a:schemeClr val="accent6">
                    <a:lumMod val="75000"/>
                  </a:schemeClr>
                </a:solidFill>
                <a:latin typeface="Gilroy-Regular"/>
              </a:rPr>
              <a:t>travelers</a:t>
            </a:r>
            <a:r>
              <a:rPr lang="en-GB" dirty="0">
                <a:solidFill>
                  <a:schemeClr val="accent6">
                    <a:lumMod val="75000"/>
                  </a:schemeClr>
                </a:solidFill>
                <a:latin typeface="Gilroy-Regular"/>
              </a:rPr>
              <a:t> and society</a:t>
            </a:r>
          </a:p>
          <a:p>
            <a:pPr marL="342900" indent="-342900" algn="l">
              <a:buFont typeface="Wingdings" panose="05000000000000000000" pitchFamily="2" charset="2"/>
              <a:buChar char="v"/>
            </a:pPr>
            <a:r>
              <a:rPr lang="en-GB" dirty="0">
                <a:solidFill>
                  <a:schemeClr val="accent6">
                    <a:lumMod val="75000"/>
                  </a:schemeClr>
                </a:solidFill>
                <a:latin typeface="Gilroy-Regular"/>
              </a:rPr>
              <a:t>It benefits open data-based innovation in the mobility sector</a:t>
            </a:r>
          </a:p>
          <a:p>
            <a:pPr marL="342900" indent="-342900" algn="l">
              <a:buFont typeface="Wingdings" panose="05000000000000000000" pitchFamily="2" charset="2"/>
              <a:buChar char="v"/>
            </a:pPr>
            <a:endParaRPr lang="en-GB" dirty="0">
              <a:solidFill>
                <a:schemeClr val="accent6">
                  <a:lumMod val="75000"/>
                </a:schemeClr>
              </a:solidFill>
              <a:latin typeface="Gilroy-Regular"/>
            </a:endParaRPr>
          </a:p>
          <a:p>
            <a:pPr marL="342900" indent="-342900" algn="l">
              <a:buFont typeface="Wingdings" panose="05000000000000000000" pitchFamily="2" charset="2"/>
              <a:buChar char="v"/>
            </a:pPr>
            <a:endParaRPr lang="en-GB" dirty="0">
              <a:solidFill>
                <a:schemeClr val="accent6">
                  <a:lumMod val="75000"/>
                </a:schemeClr>
              </a:solidFill>
              <a:latin typeface="Gilroy-Regular"/>
            </a:endParaRPr>
          </a:p>
        </p:txBody>
      </p:sp>
      <p:pic>
        <p:nvPicPr>
          <p:cNvPr id="18" name="Picture 17">
            <a:extLst>
              <a:ext uri="{FF2B5EF4-FFF2-40B4-BE49-F238E27FC236}">
                <a16:creationId xmlns:a16="http://schemas.microsoft.com/office/drawing/2014/main" id="{5CB51213-FE68-4B68-9DB5-2CBFF2CDF42D}"/>
              </a:ext>
            </a:extLst>
          </p:cNvPr>
          <p:cNvPicPr>
            <a:picLocks noChangeAspect="1"/>
          </p:cNvPicPr>
          <p:nvPr/>
        </p:nvPicPr>
        <p:blipFill>
          <a:blip r:embed="rId2"/>
          <a:stretch>
            <a:fillRect/>
          </a:stretch>
        </p:blipFill>
        <p:spPr>
          <a:xfrm>
            <a:off x="6761220" y="4288650"/>
            <a:ext cx="4465580" cy="2308324"/>
          </a:xfrm>
          <a:prstGeom prst="rect">
            <a:avLst/>
          </a:prstGeom>
        </p:spPr>
      </p:pic>
    </p:spTree>
    <p:extLst>
      <p:ext uri="{BB962C8B-B14F-4D97-AF65-F5344CB8AC3E}">
        <p14:creationId xmlns:p14="http://schemas.microsoft.com/office/powerpoint/2010/main" val="9433958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3488</TotalTime>
  <Words>704</Words>
  <Application>Microsoft Office PowerPoint</Application>
  <PresentationFormat>Widescreen</PresentationFormat>
  <Paragraphs>96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Black</vt:lpstr>
      <vt:lpstr>Corbel</vt:lpstr>
      <vt:lpstr>Gilroy-Regular</vt:lpstr>
      <vt:lpstr>helvetica neue</vt:lpstr>
      <vt:lpstr>raleway</vt:lpstr>
      <vt:lpstr>Roboto</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Elis Mehmed</dc:creator>
  <cp:lastModifiedBy>Elis Mehmed</cp:lastModifiedBy>
  <cp:revision>8</cp:revision>
  <dcterms:created xsi:type="dcterms:W3CDTF">2022-03-09T20:50:27Z</dcterms:created>
  <dcterms:modified xsi:type="dcterms:W3CDTF">2022-03-21T19:45:28Z</dcterms:modified>
</cp:coreProperties>
</file>