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1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5491CC5-4B1B-4009-83D8-29548564C831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94E0611-470F-403F-B824-890FB495B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1CC5-4B1B-4009-83D8-29548564C831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611-470F-403F-B824-890FB495B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88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1CC5-4B1B-4009-83D8-29548564C831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611-470F-403F-B824-890FB495B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246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1CC5-4B1B-4009-83D8-29548564C831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611-470F-403F-B824-890FB495B700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89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1CC5-4B1B-4009-83D8-29548564C831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611-470F-403F-B824-890FB495B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09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1CC5-4B1B-4009-83D8-29548564C831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611-470F-403F-B824-890FB495B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002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1CC5-4B1B-4009-83D8-29548564C831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611-470F-403F-B824-890FB495B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39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1CC5-4B1B-4009-83D8-29548564C831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611-470F-403F-B824-890FB495B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328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1CC5-4B1B-4009-83D8-29548564C831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611-470F-403F-B824-890FB495B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24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1CC5-4B1B-4009-83D8-29548564C831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611-470F-403F-B824-890FB495B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27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1CC5-4B1B-4009-83D8-29548564C831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611-470F-403F-B824-890FB495B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6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1CC5-4B1B-4009-83D8-29548564C831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611-470F-403F-B824-890FB495B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82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1CC5-4B1B-4009-83D8-29548564C831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611-470F-403F-B824-890FB495B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73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1CC5-4B1B-4009-83D8-29548564C831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611-470F-403F-B824-890FB495B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01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1CC5-4B1B-4009-83D8-29548564C831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611-470F-403F-B824-890FB495B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37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1CC5-4B1B-4009-83D8-29548564C831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611-470F-403F-B824-890FB495B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47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91CC5-4B1B-4009-83D8-29548564C831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0611-470F-403F-B824-890FB495B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14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91CC5-4B1B-4009-83D8-29548564C831}" type="datetimeFigureOut">
              <a:rPr lang="en-GB" smtClean="0"/>
              <a:t>30/12/2021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E0611-470F-403F-B824-890FB495B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928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89DAEF-5DC3-496B-AA70-8646FBB38D67}"/>
              </a:ext>
            </a:extLst>
          </p:cNvPr>
          <p:cNvSpPr txBox="1"/>
          <p:nvPr/>
        </p:nvSpPr>
        <p:spPr>
          <a:xfrm>
            <a:off x="3369364" y="307776"/>
            <a:ext cx="7603437" cy="3170099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/>
          <a:p>
            <a:pPr algn="ctr"/>
            <a:endParaRPr lang="en-GB" sz="4000" b="0" i="0" dirty="0">
              <a:effectLst/>
              <a:latin typeface="+mj-lt"/>
            </a:endParaRPr>
          </a:p>
          <a:p>
            <a:pPr algn="ctr"/>
            <a:endParaRPr lang="en-GB" sz="4000" dirty="0">
              <a:latin typeface="+mj-lt"/>
            </a:endParaRPr>
          </a:p>
          <a:p>
            <a:pPr algn="ctr"/>
            <a:r>
              <a:rPr lang="en-GB" sz="4000" b="0" i="0" dirty="0">
                <a:effectLst/>
                <a:latin typeface="+mj-lt"/>
              </a:rPr>
              <a:t>Explore the possibilities of VR-NUI</a:t>
            </a:r>
          </a:p>
          <a:p>
            <a:pPr algn="ctr"/>
            <a:br>
              <a:rPr lang="en-GB" sz="4000" b="0" i="0" dirty="0">
                <a:effectLst/>
                <a:latin typeface="+mj-lt"/>
              </a:rPr>
            </a:br>
            <a:endParaRPr lang="en-GB" sz="4000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1718C-0E8B-4E8F-ABB2-8D255764F24C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FD89AC7-02D2-45D5-881A-752287799033}"/>
              </a:ext>
            </a:extLst>
          </p:cNvPr>
          <p:cNvSpPr/>
          <p:nvPr/>
        </p:nvSpPr>
        <p:spPr>
          <a:xfrm>
            <a:off x="1752597" y="4625009"/>
            <a:ext cx="1364975" cy="543339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What is the Goal of Virtual Reality? | University of Silicon Valley">
            <a:extLst>
              <a:ext uri="{FF2B5EF4-FFF2-40B4-BE49-F238E27FC236}">
                <a16:creationId xmlns:a16="http://schemas.microsoft.com/office/drawing/2014/main" id="{7DCC97A6-1069-4651-B4E4-FEF381431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365" y="3995358"/>
            <a:ext cx="3442252" cy="188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33C0D6-DEEC-40AD-9848-FC0125BE411C}"/>
              </a:ext>
            </a:extLst>
          </p:cNvPr>
          <p:cNvCxnSpPr>
            <a:cxnSpLocks/>
          </p:cNvCxnSpPr>
          <p:nvPr/>
        </p:nvCxnSpPr>
        <p:spPr>
          <a:xfrm>
            <a:off x="3117572" y="2358888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2D4665A-FF2B-4767-8F2D-97E65F252322}"/>
              </a:ext>
            </a:extLst>
          </p:cNvPr>
          <p:cNvSpPr txBox="1"/>
          <p:nvPr/>
        </p:nvSpPr>
        <p:spPr>
          <a:xfrm>
            <a:off x="9594574" y="6049790"/>
            <a:ext cx="1683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latin typeface="Bahnschrift Light Condensed" panose="020B0502040204020203" pitchFamily="34" charset="0"/>
              </a:rPr>
              <a:t>All </a:t>
            </a:r>
            <a:r>
              <a:rPr lang="sv-SE" sz="1600" dirty="0" err="1">
                <a:latin typeface="Bahnschrift Light Condensed" panose="020B0502040204020203" pitchFamily="34" charset="0"/>
              </a:rPr>
              <a:t>reality</a:t>
            </a:r>
            <a:r>
              <a:rPr lang="sv-SE" sz="1600" dirty="0">
                <a:latin typeface="Bahnschrift Light Condensed" panose="020B0502040204020203" pitchFamily="34" charset="0"/>
              </a:rPr>
              <a:t> is </a:t>
            </a:r>
            <a:r>
              <a:rPr lang="sv-SE" sz="1600" dirty="0" err="1">
                <a:latin typeface="Bahnschrift Light Condensed" panose="020B0502040204020203" pitchFamily="34" charset="0"/>
              </a:rPr>
              <a:t>virtual</a:t>
            </a:r>
            <a:r>
              <a:rPr lang="sv-SE" sz="1600" dirty="0">
                <a:latin typeface="Bahnschrift Light Condensed" panose="020B0502040204020203" pitchFamily="34" charset="0"/>
              </a:rPr>
              <a:t>…</a:t>
            </a:r>
            <a:endParaRPr lang="en-GB" sz="16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3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084AF5-5A6E-43D3-9F13-B62886086BEC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7D9CE3C-E7C4-47CE-8F95-86B9A4A1E0D2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AB70E-75AA-43BC-8605-8D37A07CB579}"/>
              </a:ext>
            </a:extLst>
          </p:cNvPr>
          <p:cNvSpPr txBox="1"/>
          <p:nvPr/>
        </p:nvSpPr>
        <p:spPr>
          <a:xfrm>
            <a:off x="3657600" y="679295"/>
            <a:ext cx="59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/>
              <a:t>VR Hardware</a:t>
            </a:r>
            <a:endParaRPr lang="en-GB" sz="28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941522-323A-43E5-BFCF-7AAD940F8370}"/>
              </a:ext>
            </a:extLst>
          </p:cNvPr>
          <p:cNvCxnSpPr>
            <a:cxnSpLocks/>
          </p:cNvCxnSpPr>
          <p:nvPr/>
        </p:nvCxnSpPr>
        <p:spPr>
          <a:xfrm>
            <a:off x="3484967" y="1202515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81B334-1039-4F24-B739-1F9F228C2038}"/>
              </a:ext>
            </a:extLst>
          </p:cNvPr>
          <p:cNvSpPr/>
          <p:nvPr/>
        </p:nvSpPr>
        <p:spPr>
          <a:xfrm>
            <a:off x="3431959" y="2117034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1BB202D-48E6-402F-863E-1D72FAB46283}"/>
              </a:ext>
            </a:extLst>
          </p:cNvPr>
          <p:cNvSpPr/>
          <p:nvPr/>
        </p:nvSpPr>
        <p:spPr>
          <a:xfrm>
            <a:off x="3431959" y="3031552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F2A526-CD8F-4947-A8BD-177349183F21}"/>
              </a:ext>
            </a:extLst>
          </p:cNvPr>
          <p:cNvSpPr txBox="1"/>
          <p:nvPr/>
        </p:nvSpPr>
        <p:spPr>
          <a:xfrm>
            <a:off x="4234073" y="2005966"/>
            <a:ext cx="235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Input </a:t>
            </a:r>
            <a:r>
              <a:rPr lang="sv-SE" sz="2000" dirty="0" err="1"/>
              <a:t>devices</a:t>
            </a:r>
            <a:r>
              <a:rPr lang="sv-SE" sz="2000" dirty="0"/>
              <a:t> 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3F379F-5DB2-46D7-9F8B-0CB823ED8205}"/>
              </a:ext>
            </a:extLst>
          </p:cNvPr>
          <p:cNvSpPr txBox="1"/>
          <p:nvPr/>
        </p:nvSpPr>
        <p:spPr>
          <a:xfrm>
            <a:off x="4234072" y="2969204"/>
            <a:ext cx="2358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Output </a:t>
            </a:r>
            <a:r>
              <a:rPr lang="sv-SE" sz="2000" dirty="0" err="1"/>
              <a:t>devices</a:t>
            </a:r>
            <a:r>
              <a:rPr lang="sv-SE" sz="2000" dirty="0"/>
              <a:t>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406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81D986-313E-4BEC-820E-8378D211C978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8F2CBDD-4E3E-4288-8F7F-2F02BBB60B7E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289F5-73BF-4B2C-8962-9BA293F8D8CA}"/>
              </a:ext>
            </a:extLst>
          </p:cNvPr>
          <p:cNvSpPr txBox="1"/>
          <p:nvPr/>
        </p:nvSpPr>
        <p:spPr>
          <a:xfrm>
            <a:off x="3657600" y="679295"/>
            <a:ext cx="59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/>
              <a:t>Input </a:t>
            </a:r>
            <a:r>
              <a:rPr lang="sv-SE" sz="2800" b="1" dirty="0" err="1"/>
              <a:t>Devices</a:t>
            </a:r>
            <a:endParaRPr lang="en-GB" sz="28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1380C4-28F7-4C9E-AEBB-CEE3C3612E7A}"/>
              </a:ext>
            </a:extLst>
          </p:cNvPr>
          <p:cNvCxnSpPr>
            <a:cxnSpLocks/>
          </p:cNvCxnSpPr>
          <p:nvPr/>
        </p:nvCxnSpPr>
        <p:spPr>
          <a:xfrm>
            <a:off x="3484967" y="1202515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9A6FB8-6B6A-4F21-ADBC-CA2B0D14000F}"/>
              </a:ext>
            </a:extLst>
          </p:cNvPr>
          <p:cNvSpPr/>
          <p:nvPr/>
        </p:nvSpPr>
        <p:spPr>
          <a:xfrm>
            <a:off x="3073790" y="2236149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36BEDD-291D-4FB0-85C1-EFE176E9E0CD}"/>
              </a:ext>
            </a:extLst>
          </p:cNvPr>
          <p:cNvSpPr txBox="1"/>
          <p:nvPr/>
        </p:nvSpPr>
        <p:spPr>
          <a:xfrm>
            <a:off x="7911548" y="1987345"/>
            <a:ext cx="31142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input </a:t>
            </a:r>
            <a:r>
              <a:rPr lang="sv-SE" dirty="0" err="1"/>
              <a:t>devices</a:t>
            </a:r>
            <a:r>
              <a:rPr lang="sv-SE" dirty="0"/>
              <a:t> to </a:t>
            </a:r>
            <a:r>
              <a:rPr lang="sv-SE" dirty="0" err="1"/>
              <a:t>communicate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intentions and actions to the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world</a:t>
            </a:r>
            <a:r>
              <a:rPr lang="sv-SE" dirty="0"/>
              <a:t>.</a:t>
            </a:r>
          </a:p>
          <a:p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devices</a:t>
            </a:r>
            <a:r>
              <a:rPr lang="sv-SE" dirty="0"/>
              <a:t> </a:t>
            </a:r>
            <a:r>
              <a:rPr lang="sv-SE" dirty="0" err="1"/>
              <a:t>collect</a:t>
            </a:r>
            <a:r>
              <a:rPr lang="sv-SE" dirty="0"/>
              <a:t> data about </a:t>
            </a:r>
            <a:r>
              <a:rPr lang="sv-SE" dirty="0" err="1"/>
              <a:t>user</a:t>
            </a:r>
            <a:r>
              <a:rPr lang="sv-SE" dirty="0"/>
              <a:t> </a:t>
            </a:r>
            <a:r>
              <a:rPr lang="sv-SE" dirty="0" err="1"/>
              <a:t>movements</a:t>
            </a:r>
            <a:r>
              <a:rPr lang="sv-SE" dirty="0"/>
              <a:t> and positions- </a:t>
            </a:r>
            <a:r>
              <a:rPr lang="sv-SE" dirty="0" err="1"/>
              <a:t>turn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head</a:t>
            </a:r>
            <a:r>
              <a:rPr lang="sv-SE" dirty="0"/>
              <a:t>, the </a:t>
            </a:r>
            <a:r>
              <a:rPr lang="sv-SE" dirty="0" err="1"/>
              <a:t>wave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hand, </a:t>
            </a:r>
            <a:r>
              <a:rPr lang="sv-SE" dirty="0" err="1"/>
              <a:t>movements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eyes</a:t>
            </a:r>
            <a:r>
              <a:rPr lang="sv-SE" dirty="0"/>
              <a:t>.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1B5B75-AE38-4335-B5C8-9CD5B6511833}"/>
              </a:ext>
            </a:extLst>
          </p:cNvPr>
          <p:cNvSpPr txBox="1"/>
          <p:nvPr/>
        </p:nvSpPr>
        <p:spPr>
          <a:xfrm>
            <a:off x="3882887" y="1630017"/>
            <a:ext cx="3114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v-SE" dirty="0" err="1"/>
              <a:t>Trackers</a:t>
            </a:r>
            <a:endParaRPr lang="sv-SE" dirty="0"/>
          </a:p>
          <a:p>
            <a:pPr marL="342900" indent="-342900">
              <a:buFont typeface="+mj-lt"/>
              <a:buAutoNum type="arabicPeriod"/>
            </a:pPr>
            <a:r>
              <a:rPr lang="sv-SE" dirty="0" err="1"/>
              <a:t>Sensing</a:t>
            </a:r>
            <a:r>
              <a:rPr lang="sv-SE" dirty="0"/>
              <a:t> </a:t>
            </a:r>
            <a:r>
              <a:rPr lang="sv-SE" dirty="0" err="1"/>
              <a:t>Gloves</a:t>
            </a:r>
            <a:endParaRPr lang="sv-SE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Haptic feedback systems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Kinect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Voice </a:t>
            </a:r>
            <a:r>
              <a:rPr lang="en-GB" dirty="0" err="1"/>
              <a:t>Recognation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Brain signal reader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3-6 DOF controllers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Capture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Space balls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842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3E4DE7-968C-4A7F-BA61-5E449081D480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F930082-89CB-414A-800C-2C3368CC34A6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61732-4F2C-4579-8789-24D07418B028}"/>
              </a:ext>
            </a:extLst>
          </p:cNvPr>
          <p:cNvSpPr txBox="1"/>
          <p:nvPr/>
        </p:nvSpPr>
        <p:spPr>
          <a:xfrm>
            <a:off x="3657600" y="679295"/>
            <a:ext cx="59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/>
              <a:t>1. VR </a:t>
            </a:r>
            <a:r>
              <a:rPr lang="sv-SE" sz="2800" b="1" dirty="0" err="1"/>
              <a:t>Trackers</a:t>
            </a:r>
            <a:endParaRPr lang="en-GB" sz="28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317F8C-B36F-4F44-82B9-5ECBD6C4AEC4}"/>
              </a:ext>
            </a:extLst>
          </p:cNvPr>
          <p:cNvCxnSpPr>
            <a:cxnSpLocks/>
          </p:cNvCxnSpPr>
          <p:nvPr/>
        </p:nvCxnSpPr>
        <p:spPr>
          <a:xfrm>
            <a:off x="3484967" y="1202515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BA525C9F-F096-46C0-89BC-4F8FCC7CDA22}"/>
              </a:ext>
            </a:extLst>
          </p:cNvPr>
          <p:cNvSpPr/>
          <p:nvPr/>
        </p:nvSpPr>
        <p:spPr>
          <a:xfrm>
            <a:off x="2481464" y="3511827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395EA-BF71-4218-959C-00EAFB1B2A2E}"/>
              </a:ext>
            </a:extLst>
          </p:cNvPr>
          <p:cNvSpPr txBox="1"/>
          <p:nvPr/>
        </p:nvSpPr>
        <p:spPr>
          <a:xfrm>
            <a:off x="8534400" y="1934817"/>
            <a:ext cx="3366052" cy="1616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CFCBF-29FE-4C01-98C2-18E4EFA1CF3E}"/>
              </a:ext>
            </a:extLst>
          </p:cNvPr>
          <p:cNvSpPr txBox="1"/>
          <p:nvPr/>
        </p:nvSpPr>
        <p:spPr>
          <a:xfrm>
            <a:off x="8733183" y="1934816"/>
            <a:ext cx="3366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The </a:t>
            </a:r>
            <a:r>
              <a:rPr lang="sv-SE" dirty="0" err="1"/>
              <a:t>tracking</a:t>
            </a:r>
            <a:r>
              <a:rPr lang="sv-SE" dirty="0"/>
              <a:t> input system </a:t>
            </a:r>
            <a:r>
              <a:rPr lang="sv-SE" dirty="0" err="1"/>
              <a:t>are</a:t>
            </a:r>
            <a:r>
              <a:rPr lang="sv-SE" dirty="0"/>
              <a:t> sensors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in charge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capturing</a:t>
            </a:r>
            <a:r>
              <a:rPr lang="sv-SE" dirty="0"/>
              <a:t> the position and </a:t>
            </a:r>
            <a:r>
              <a:rPr lang="sv-SE" dirty="0" err="1"/>
              <a:t>orientation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real </a:t>
            </a:r>
            <a:r>
              <a:rPr lang="sv-SE" dirty="0" err="1"/>
              <a:t>object</a:t>
            </a:r>
            <a:r>
              <a:rPr lang="sv-SE" dirty="0"/>
              <a:t>.</a:t>
            </a:r>
            <a:endParaRPr lang="en-GB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76CE2A0-7349-4E32-947B-4F287EC8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423" y="1987345"/>
            <a:ext cx="5391976" cy="340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56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EBA0C8-EBB8-4DF1-8819-7F4D8BD82015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B3EB1DD-DBA1-4AF2-B771-5E0F8A09A261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4C0CD-DFD0-484F-AF91-C688986B1CB3}"/>
              </a:ext>
            </a:extLst>
          </p:cNvPr>
          <p:cNvSpPr txBox="1"/>
          <p:nvPr/>
        </p:nvSpPr>
        <p:spPr>
          <a:xfrm>
            <a:off x="3657600" y="679295"/>
            <a:ext cx="59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/>
              <a:t>2. VR </a:t>
            </a:r>
            <a:r>
              <a:rPr lang="sv-SE" sz="2800" b="1" dirty="0" err="1"/>
              <a:t>Sensing</a:t>
            </a:r>
            <a:r>
              <a:rPr lang="sv-SE" sz="2800" b="1" dirty="0"/>
              <a:t> </a:t>
            </a:r>
            <a:r>
              <a:rPr lang="sv-SE" sz="2800" b="1" dirty="0" err="1"/>
              <a:t>Gloves</a:t>
            </a:r>
            <a:endParaRPr lang="en-GB" sz="28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257420-1B39-4CC8-8BC9-C3689F7BFF50}"/>
              </a:ext>
            </a:extLst>
          </p:cNvPr>
          <p:cNvCxnSpPr>
            <a:cxnSpLocks/>
          </p:cNvCxnSpPr>
          <p:nvPr/>
        </p:nvCxnSpPr>
        <p:spPr>
          <a:xfrm>
            <a:off x="3484967" y="1202515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E3BDC16F-EC66-420C-B4DD-D4AEF5700114}"/>
              </a:ext>
            </a:extLst>
          </p:cNvPr>
          <p:cNvSpPr/>
          <p:nvPr/>
        </p:nvSpPr>
        <p:spPr>
          <a:xfrm>
            <a:off x="2532821" y="2405030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266" name="Picture 2" descr="Apple Glove: an interesting Apple patent embodied in the concept -  GEARCOUPON">
            <a:extLst>
              <a:ext uri="{FF2B5EF4-FFF2-40B4-BE49-F238E27FC236}">
                <a16:creationId xmlns:a16="http://schemas.microsoft.com/office/drawing/2014/main" id="{13A29AC9-20D5-4824-8B10-9C0ADFA4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902" y="1497224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UNIST: VR gloves">
            <a:extLst>
              <a:ext uri="{FF2B5EF4-FFF2-40B4-BE49-F238E27FC236}">
                <a16:creationId xmlns:a16="http://schemas.microsoft.com/office/drawing/2014/main" id="{E804889A-9084-4B2D-91E8-873570853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082" y="1497224"/>
            <a:ext cx="4695092" cy="268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BeBop Sensors Forte Data Gloves haptic gloves made from smart fabric being  used to play piano keys in virtual reality, VR, at CES, Las Vegas, NV, USA  Stock Photo - Alamy">
            <a:extLst>
              <a:ext uri="{FF2B5EF4-FFF2-40B4-BE49-F238E27FC236}">
                <a16:creationId xmlns:a16="http://schemas.microsoft.com/office/drawing/2014/main" id="{B1076A7B-E739-45E6-A687-B892C1D86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252" y="3703427"/>
            <a:ext cx="24955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Senso is a VR Input Glove With Per-finger Haptics and Simulated Temperature  – Road to VR">
            <a:extLst>
              <a:ext uri="{FF2B5EF4-FFF2-40B4-BE49-F238E27FC236}">
                <a16:creationId xmlns:a16="http://schemas.microsoft.com/office/drawing/2014/main" id="{E0E0CDF7-FD3A-4D37-83DF-6597DCA1A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749" y="4353399"/>
            <a:ext cx="4448554" cy="237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CF45B8B9-3957-4A3B-B04B-9AD8CA8CD38F}"/>
              </a:ext>
            </a:extLst>
          </p:cNvPr>
          <p:cNvSpPr/>
          <p:nvPr/>
        </p:nvSpPr>
        <p:spPr>
          <a:xfrm>
            <a:off x="2506316" y="5372870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17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43E1A0-DE89-4294-9987-48A269EE3529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CA465DD-D1DD-44BD-A694-EAD980E11776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22666-E512-4439-A435-3FF89EFA64F9}"/>
              </a:ext>
            </a:extLst>
          </p:cNvPr>
          <p:cNvSpPr txBox="1"/>
          <p:nvPr/>
        </p:nvSpPr>
        <p:spPr>
          <a:xfrm>
            <a:off x="3657600" y="679295"/>
            <a:ext cx="59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/>
              <a:t>3. VR </a:t>
            </a:r>
            <a:r>
              <a:rPr lang="sv-SE" sz="2800" b="1" dirty="0" err="1"/>
              <a:t>Haptic</a:t>
            </a:r>
            <a:r>
              <a:rPr lang="sv-SE" sz="2800" b="1" dirty="0"/>
              <a:t> Feedback System</a:t>
            </a:r>
            <a:endParaRPr lang="en-GB" sz="28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17E6F6-80DA-4FCC-A215-D93611D2485A}"/>
              </a:ext>
            </a:extLst>
          </p:cNvPr>
          <p:cNvCxnSpPr>
            <a:cxnSpLocks/>
          </p:cNvCxnSpPr>
          <p:nvPr/>
        </p:nvCxnSpPr>
        <p:spPr>
          <a:xfrm>
            <a:off x="3484967" y="1202515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9504B32C-0EC3-482A-A191-FCA43D194356}"/>
              </a:ext>
            </a:extLst>
          </p:cNvPr>
          <p:cNvSpPr/>
          <p:nvPr/>
        </p:nvSpPr>
        <p:spPr>
          <a:xfrm>
            <a:off x="2433430" y="3422290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B3666-AB8E-4C67-AF59-D7BFB81E3119}"/>
              </a:ext>
            </a:extLst>
          </p:cNvPr>
          <p:cNvSpPr txBox="1"/>
          <p:nvPr/>
        </p:nvSpPr>
        <p:spPr>
          <a:xfrm>
            <a:off x="8521148" y="1836845"/>
            <a:ext cx="3123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From the </a:t>
            </a:r>
            <a:r>
              <a:rPr lang="sv-SE" dirty="0" err="1"/>
              <a:t>greek</a:t>
            </a:r>
            <a:r>
              <a:rPr lang="sv-SE" dirty="0"/>
              <a:t> </a:t>
            </a:r>
            <a:r>
              <a:rPr lang="sv-SE" dirty="0" err="1"/>
              <a:t>Haptos</a:t>
            </a:r>
            <a:r>
              <a:rPr lang="sv-SE" dirty="0"/>
              <a:t>: touch, </a:t>
            </a:r>
            <a:r>
              <a:rPr lang="sv-SE" dirty="0" err="1"/>
              <a:t>palpate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/>
              <a:t>Sensation </a:t>
            </a:r>
            <a:r>
              <a:rPr lang="sv-SE" dirty="0" err="1"/>
              <a:t>caused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the skin </a:t>
            </a:r>
            <a:r>
              <a:rPr lang="sv-SE" dirty="0" err="1"/>
              <a:t>recieve</a:t>
            </a:r>
            <a:r>
              <a:rPr lang="sv-SE" dirty="0"/>
              <a:t> a </a:t>
            </a:r>
            <a:r>
              <a:rPr lang="sv-SE" dirty="0" err="1"/>
              <a:t>mechanical</a:t>
            </a:r>
            <a:r>
              <a:rPr lang="sv-SE" dirty="0"/>
              <a:t>, </a:t>
            </a:r>
            <a:r>
              <a:rPr lang="sv-SE" dirty="0" err="1"/>
              <a:t>electrical</a:t>
            </a:r>
            <a:r>
              <a:rPr lang="sv-SE" dirty="0"/>
              <a:t>, </a:t>
            </a:r>
            <a:r>
              <a:rPr lang="sv-SE" dirty="0" err="1"/>
              <a:t>chemical</a:t>
            </a:r>
            <a:r>
              <a:rPr lang="sv-SE" dirty="0"/>
              <a:t>, </a:t>
            </a:r>
            <a:r>
              <a:rPr lang="sv-SE" dirty="0" err="1"/>
              <a:t>temperature</a:t>
            </a:r>
            <a:r>
              <a:rPr lang="sv-SE" dirty="0"/>
              <a:t> stimulus. </a:t>
            </a:r>
            <a:endParaRPr lang="en-GB" dirty="0"/>
          </a:p>
        </p:txBody>
      </p:sp>
      <p:pic>
        <p:nvPicPr>
          <p:cNvPr id="10242" name="Picture 2" descr="Evaluación&#10;● Coger un objeto de la silla&#10;○ Caminando&#10;○ Puntero&#10;● Cuerpo virtual&#10;● Cuestionario&#10;○ Sentido de presencia&#10;○ Lu...">
            <a:extLst>
              <a:ext uri="{FF2B5EF4-FFF2-40B4-BE49-F238E27FC236}">
                <a16:creationId xmlns:a16="http://schemas.microsoft.com/office/drawing/2014/main" id="{38FC2D7D-5896-47B8-8FD0-4F046DC58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619" y="2545127"/>
            <a:ext cx="5272701" cy="28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612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5E4F4D-A2C4-4F20-896E-06E4DE1AE1B7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B5D5844-1DF6-4441-A5F0-762399B9F8B3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C64EB-AE5B-4985-A1F4-3195A654344A}"/>
              </a:ext>
            </a:extLst>
          </p:cNvPr>
          <p:cNvSpPr txBox="1"/>
          <p:nvPr/>
        </p:nvSpPr>
        <p:spPr>
          <a:xfrm>
            <a:off x="3657600" y="679295"/>
            <a:ext cx="59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/>
              <a:t>4. VR Kinect</a:t>
            </a:r>
            <a:endParaRPr lang="en-GB" sz="28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3190A8-B064-4359-8510-CB8D2BCB3069}"/>
              </a:ext>
            </a:extLst>
          </p:cNvPr>
          <p:cNvCxnSpPr>
            <a:cxnSpLocks/>
          </p:cNvCxnSpPr>
          <p:nvPr/>
        </p:nvCxnSpPr>
        <p:spPr>
          <a:xfrm>
            <a:off x="3484967" y="1202515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1380166C-8F92-41B4-A4F4-8992209F64C0}"/>
              </a:ext>
            </a:extLst>
          </p:cNvPr>
          <p:cNvSpPr/>
          <p:nvPr/>
        </p:nvSpPr>
        <p:spPr>
          <a:xfrm>
            <a:off x="3041373" y="3429000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218" name="Picture 2" descr="VR Living Room (Kinect + Leap Motion + Oculus Rift) - YouTube">
            <a:extLst>
              <a:ext uri="{FF2B5EF4-FFF2-40B4-BE49-F238E27FC236}">
                <a16:creationId xmlns:a16="http://schemas.microsoft.com/office/drawing/2014/main" id="{A479A57A-FD37-498E-9FEE-27611163D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25734"/>
            <a:ext cx="7188765" cy="402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288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FF8068-6C6E-4797-AAE3-7A4E5A001124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58F72-7679-4F91-9854-E7232F9C7E40}"/>
              </a:ext>
            </a:extLst>
          </p:cNvPr>
          <p:cNvSpPr txBox="1"/>
          <p:nvPr/>
        </p:nvSpPr>
        <p:spPr>
          <a:xfrm>
            <a:off x="3657600" y="679295"/>
            <a:ext cx="59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/>
              <a:t>5. VR Voice </a:t>
            </a:r>
            <a:r>
              <a:rPr lang="sv-SE" sz="2800" b="1" dirty="0" err="1"/>
              <a:t>Recognation</a:t>
            </a:r>
            <a:endParaRPr lang="en-GB" sz="2800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A20426C-074A-437E-8577-31F0EC7CAB0A}"/>
              </a:ext>
            </a:extLst>
          </p:cNvPr>
          <p:cNvSpPr/>
          <p:nvPr/>
        </p:nvSpPr>
        <p:spPr>
          <a:xfrm>
            <a:off x="3041373" y="3429000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9C8F5-A8B5-4780-80A2-9034C886321B}"/>
              </a:ext>
            </a:extLst>
          </p:cNvPr>
          <p:cNvCxnSpPr>
            <a:cxnSpLocks/>
          </p:cNvCxnSpPr>
          <p:nvPr/>
        </p:nvCxnSpPr>
        <p:spPr>
          <a:xfrm>
            <a:off x="3484967" y="1202515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880771D4-63CD-43A4-B622-32450367F72B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482" name="Picture 2" descr="SimpleVR speaker-independent Voice Recognition Module [AU_VOI_VR_S1] -  $19.99 : Elechouse, Arduino Play House">
            <a:extLst>
              <a:ext uri="{FF2B5EF4-FFF2-40B4-BE49-F238E27FC236}">
                <a16:creationId xmlns:a16="http://schemas.microsoft.com/office/drawing/2014/main" id="{A7B6E2FA-8B32-41E5-9FD0-4E5DEEBE1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069" y="2133935"/>
            <a:ext cx="5202721" cy="326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905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48694B-262A-414C-AC80-90D79777927E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201FE-2169-4193-9853-7A4ECEB2D1F4}"/>
              </a:ext>
            </a:extLst>
          </p:cNvPr>
          <p:cNvSpPr txBox="1"/>
          <p:nvPr/>
        </p:nvSpPr>
        <p:spPr>
          <a:xfrm>
            <a:off x="3657600" y="679295"/>
            <a:ext cx="59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/>
              <a:t>6. VR Brain Signal </a:t>
            </a:r>
            <a:r>
              <a:rPr lang="sv-SE" sz="2800" b="1" dirty="0" err="1"/>
              <a:t>Reader</a:t>
            </a:r>
            <a:endParaRPr lang="en-GB" sz="2800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BC9AA4A-2CCA-4A98-90C8-54A04BE0046E}"/>
              </a:ext>
            </a:extLst>
          </p:cNvPr>
          <p:cNvSpPr/>
          <p:nvPr/>
        </p:nvSpPr>
        <p:spPr>
          <a:xfrm>
            <a:off x="3021493" y="2703995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A333E3-C36C-4856-80DB-E8F655A3381C}"/>
              </a:ext>
            </a:extLst>
          </p:cNvPr>
          <p:cNvCxnSpPr>
            <a:cxnSpLocks/>
          </p:cNvCxnSpPr>
          <p:nvPr/>
        </p:nvCxnSpPr>
        <p:spPr>
          <a:xfrm>
            <a:off x="3484967" y="1202515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C5974642-E9BF-4110-92D2-E5A5DD611480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458" name="Picture 2" descr="A Game You Can Control With Your Mind - The New York Times">
            <a:extLst>
              <a:ext uri="{FF2B5EF4-FFF2-40B4-BE49-F238E27FC236}">
                <a16:creationId xmlns:a16="http://schemas.microsoft.com/office/drawing/2014/main" id="{A373AB29-0E03-4A83-91A7-7BBF6F11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52" y="1725735"/>
            <a:ext cx="4006296" cy="229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98A16BA-4A63-48BC-8DD8-53A85344C3B0}"/>
              </a:ext>
            </a:extLst>
          </p:cNvPr>
          <p:cNvSpPr/>
          <p:nvPr/>
        </p:nvSpPr>
        <p:spPr>
          <a:xfrm>
            <a:off x="4949685" y="5142941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460" name="Picture 4" descr="VR Mind Control Is HERE! And It Works! - YouTube">
            <a:extLst>
              <a:ext uri="{FF2B5EF4-FFF2-40B4-BE49-F238E27FC236}">
                <a16:creationId xmlns:a16="http://schemas.microsoft.com/office/drawing/2014/main" id="{E96B0331-8631-4E34-8ED4-D9C8924C5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701" y="4342126"/>
            <a:ext cx="4357481" cy="193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560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687081-4111-4D68-9269-CAC2241F6227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9DC87-C453-4295-83DD-767D8BDE77A9}"/>
              </a:ext>
            </a:extLst>
          </p:cNvPr>
          <p:cNvSpPr txBox="1"/>
          <p:nvPr/>
        </p:nvSpPr>
        <p:spPr>
          <a:xfrm>
            <a:off x="3657600" y="679295"/>
            <a:ext cx="59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/>
              <a:t>7. 3-6 </a:t>
            </a:r>
            <a:r>
              <a:rPr lang="sv-SE" sz="2800" b="1" dirty="0" err="1"/>
              <a:t>DoF</a:t>
            </a:r>
            <a:r>
              <a:rPr lang="sv-SE" sz="2800" b="1" dirty="0"/>
              <a:t> controllers </a:t>
            </a:r>
            <a:endParaRPr lang="en-GB" sz="2800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6E54D71-BDC1-4B56-B583-8688D34FBA19}"/>
              </a:ext>
            </a:extLst>
          </p:cNvPr>
          <p:cNvSpPr/>
          <p:nvPr/>
        </p:nvSpPr>
        <p:spPr>
          <a:xfrm>
            <a:off x="2141698" y="3521727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094578-01DC-4CDC-A691-7FB40E9614B2}"/>
              </a:ext>
            </a:extLst>
          </p:cNvPr>
          <p:cNvCxnSpPr>
            <a:cxnSpLocks/>
          </p:cNvCxnSpPr>
          <p:nvPr/>
        </p:nvCxnSpPr>
        <p:spPr>
          <a:xfrm>
            <a:off x="3484967" y="1202515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D39ABEAB-482B-42E2-BE00-C3E88038D6B1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1204F9E4-4D00-4215-AE88-F3AAD5CDB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882" y="1554534"/>
            <a:ext cx="8560904" cy="483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782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E54DFB-3296-4C10-8CC6-0D80AE001FF8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780B8-6058-4271-BF40-E5EA42CAD970}"/>
              </a:ext>
            </a:extLst>
          </p:cNvPr>
          <p:cNvSpPr txBox="1"/>
          <p:nvPr/>
        </p:nvSpPr>
        <p:spPr>
          <a:xfrm>
            <a:off x="3657600" y="679295"/>
            <a:ext cx="59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/>
              <a:t>8. VR </a:t>
            </a:r>
            <a:r>
              <a:rPr lang="sv-SE" sz="2800" b="1" dirty="0" err="1"/>
              <a:t>Capture</a:t>
            </a:r>
            <a:endParaRPr lang="en-GB" sz="2800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F41453B-6BD6-446F-8214-D3C8571CA8E1}"/>
              </a:ext>
            </a:extLst>
          </p:cNvPr>
          <p:cNvSpPr/>
          <p:nvPr/>
        </p:nvSpPr>
        <p:spPr>
          <a:xfrm>
            <a:off x="3041373" y="3429000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0F9199-0360-45AC-95B5-A4289ABF53EB}"/>
              </a:ext>
            </a:extLst>
          </p:cNvPr>
          <p:cNvCxnSpPr>
            <a:cxnSpLocks/>
          </p:cNvCxnSpPr>
          <p:nvPr/>
        </p:nvCxnSpPr>
        <p:spPr>
          <a:xfrm>
            <a:off x="3484967" y="1202515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075A0494-232A-418D-8276-5D0083CEA71B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410" name="Picture 2" descr="Illustration of the Virtual Reality System. (1) motion-capture suit,... |  Download Scientific Diagram">
            <a:extLst>
              <a:ext uri="{FF2B5EF4-FFF2-40B4-BE49-F238E27FC236}">
                <a16:creationId xmlns:a16="http://schemas.microsoft.com/office/drawing/2014/main" id="{6D639D38-0C3B-4ECA-9B22-6E51688B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740" y="1809679"/>
            <a:ext cx="7398712" cy="384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03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F32455-B442-4B5E-A3D9-3A1FE1469E27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0C2EECA-F4BE-4A18-A323-178265579613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A69FF-3763-4C26-9EE5-76D48B67F1F8}"/>
              </a:ext>
            </a:extLst>
          </p:cNvPr>
          <p:cNvSpPr txBox="1"/>
          <p:nvPr/>
        </p:nvSpPr>
        <p:spPr>
          <a:xfrm>
            <a:off x="3518458" y="729111"/>
            <a:ext cx="2474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/>
              <a:t>Definition</a:t>
            </a:r>
            <a:endParaRPr lang="en-GB" sz="2800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A775C1A-7A5D-48FB-88A1-3D814CBF7A49}"/>
              </a:ext>
            </a:extLst>
          </p:cNvPr>
          <p:cNvSpPr/>
          <p:nvPr/>
        </p:nvSpPr>
        <p:spPr>
          <a:xfrm>
            <a:off x="3236841" y="2418042"/>
            <a:ext cx="477083" cy="357808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CA669-E703-4343-B393-D8E69CBB4476}"/>
              </a:ext>
            </a:extLst>
          </p:cNvPr>
          <p:cNvSpPr txBox="1"/>
          <p:nvPr/>
        </p:nvSpPr>
        <p:spPr>
          <a:xfrm>
            <a:off x="3902765" y="2111417"/>
            <a:ext cx="652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The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reality</a:t>
            </a:r>
            <a:r>
              <a:rPr lang="sv-SE" dirty="0"/>
              <a:t> is the computer </a:t>
            </a:r>
            <a:r>
              <a:rPr lang="sv-SE" dirty="0" err="1"/>
              <a:t>interactive</a:t>
            </a:r>
            <a:r>
              <a:rPr lang="sv-SE" dirty="0"/>
              <a:t>  simulation from the </a:t>
            </a:r>
            <a:r>
              <a:rPr lang="sv-SE" dirty="0" err="1"/>
              <a:t>point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view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participant</a:t>
            </a:r>
            <a:r>
              <a:rPr lang="sv-SE" dirty="0"/>
              <a:t>, in </a:t>
            </a:r>
            <a:r>
              <a:rPr lang="sv-SE" dirty="0" err="1"/>
              <a:t>which</a:t>
            </a:r>
            <a:r>
              <a:rPr lang="sv-SE" dirty="0"/>
              <a:t> the </a:t>
            </a:r>
            <a:r>
              <a:rPr lang="sv-SE" dirty="0" err="1"/>
              <a:t>sensory</a:t>
            </a:r>
            <a:r>
              <a:rPr lang="sv-SE" dirty="0"/>
              <a:t> information </a:t>
            </a:r>
            <a:r>
              <a:rPr lang="sv-SE" dirty="0" err="1"/>
              <a:t>he</a:t>
            </a:r>
            <a:r>
              <a:rPr lang="sv-SE" dirty="0"/>
              <a:t>/</a:t>
            </a:r>
            <a:r>
              <a:rPr lang="sv-SE" dirty="0" err="1"/>
              <a:t>she</a:t>
            </a:r>
            <a:r>
              <a:rPr lang="sv-SE" dirty="0"/>
              <a:t> </a:t>
            </a:r>
            <a:r>
              <a:rPr lang="sv-SE" dirty="0" err="1"/>
              <a:t>perceives</a:t>
            </a:r>
            <a:r>
              <a:rPr lang="sv-SE" dirty="0"/>
              <a:t> is </a:t>
            </a:r>
            <a:r>
              <a:rPr lang="sv-SE" dirty="0" err="1"/>
              <a:t>substitututed</a:t>
            </a:r>
            <a:r>
              <a:rPr lang="sv-SE" dirty="0"/>
              <a:t> or </a:t>
            </a:r>
            <a:r>
              <a:rPr lang="sv-SE" dirty="0" err="1"/>
              <a:t>augmented</a:t>
            </a:r>
            <a:r>
              <a:rPr lang="sv-SE" dirty="0"/>
              <a:t>.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9D1F2-C9F1-4835-8824-A5596E90C9D5}"/>
              </a:ext>
            </a:extLst>
          </p:cNvPr>
          <p:cNvSpPr txBox="1"/>
          <p:nvPr/>
        </p:nvSpPr>
        <p:spPr>
          <a:xfrm>
            <a:off x="9303025" y="3638588"/>
            <a:ext cx="223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A.Rowell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D9D7C4-E72E-4C36-9F94-E3B3CB8B498B}"/>
              </a:ext>
            </a:extLst>
          </p:cNvPr>
          <p:cNvCxnSpPr>
            <a:cxnSpLocks/>
          </p:cNvCxnSpPr>
          <p:nvPr/>
        </p:nvCxnSpPr>
        <p:spPr>
          <a:xfrm>
            <a:off x="3382615" y="1252331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18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F83FEE-E9E5-4000-B584-B34C49C581BA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15D98-F232-450D-BC41-6A418B792AC0}"/>
              </a:ext>
            </a:extLst>
          </p:cNvPr>
          <p:cNvSpPr txBox="1"/>
          <p:nvPr/>
        </p:nvSpPr>
        <p:spPr>
          <a:xfrm>
            <a:off x="3657600" y="679295"/>
            <a:ext cx="59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/>
              <a:t>9. VR Space balls</a:t>
            </a:r>
            <a:endParaRPr lang="en-GB" sz="2800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0A8E9CF-BEAF-41D6-B24E-F19896B443CD}"/>
              </a:ext>
            </a:extLst>
          </p:cNvPr>
          <p:cNvSpPr/>
          <p:nvPr/>
        </p:nvSpPr>
        <p:spPr>
          <a:xfrm>
            <a:off x="5241234" y="2395745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919457-F267-412E-9A2D-B4A8A6B9480A}"/>
              </a:ext>
            </a:extLst>
          </p:cNvPr>
          <p:cNvCxnSpPr>
            <a:cxnSpLocks/>
          </p:cNvCxnSpPr>
          <p:nvPr/>
        </p:nvCxnSpPr>
        <p:spPr>
          <a:xfrm>
            <a:off x="3484967" y="1202515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3D6F755D-8D07-4A3C-A936-F3B92DC3F78C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386" name="Picture 2" descr="SpaceBall 5000 - Virtual Reality 3D Controller Virtual Realities">
            <a:extLst>
              <a:ext uri="{FF2B5EF4-FFF2-40B4-BE49-F238E27FC236}">
                <a16:creationId xmlns:a16="http://schemas.microsoft.com/office/drawing/2014/main" id="{47110A04-5E87-44B6-8426-19CBCA0E5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1640701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Input devices for 3d virtual environments - the Spaceball under Linux">
            <a:extLst>
              <a:ext uri="{FF2B5EF4-FFF2-40B4-BE49-F238E27FC236}">
                <a16:creationId xmlns:a16="http://schemas.microsoft.com/office/drawing/2014/main" id="{E4B8DB67-0BF4-4FC0-8042-244A97F5B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757" y="3926736"/>
            <a:ext cx="24098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A713805-787A-45CD-8E94-EFF49C74296E}"/>
              </a:ext>
            </a:extLst>
          </p:cNvPr>
          <p:cNvSpPr/>
          <p:nvPr/>
        </p:nvSpPr>
        <p:spPr>
          <a:xfrm>
            <a:off x="3593613" y="4705592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372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5CE7C6-E72D-4DA3-A54A-8C55AE301FCD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2818A-E6C3-429A-BD38-D27590D1B0FF}"/>
              </a:ext>
            </a:extLst>
          </p:cNvPr>
          <p:cNvSpPr txBox="1"/>
          <p:nvPr/>
        </p:nvSpPr>
        <p:spPr>
          <a:xfrm>
            <a:off x="3657600" y="679295"/>
            <a:ext cx="59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/>
              <a:t>VR Output </a:t>
            </a:r>
            <a:r>
              <a:rPr lang="sv-SE" sz="2800" b="1" dirty="0" err="1"/>
              <a:t>Devices</a:t>
            </a:r>
            <a:endParaRPr lang="en-GB" sz="2800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F8E3BA3-7B04-4F34-9B38-43015CE1468B}"/>
              </a:ext>
            </a:extLst>
          </p:cNvPr>
          <p:cNvSpPr/>
          <p:nvPr/>
        </p:nvSpPr>
        <p:spPr>
          <a:xfrm>
            <a:off x="3260035" y="1893583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F18F34-5CDF-4833-9B7C-EE1073B80279}"/>
              </a:ext>
            </a:extLst>
          </p:cNvPr>
          <p:cNvCxnSpPr>
            <a:cxnSpLocks/>
          </p:cNvCxnSpPr>
          <p:nvPr/>
        </p:nvCxnSpPr>
        <p:spPr>
          <a:xfrm>
            <a:off x="3484967" y="1202515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9D2A2FBC-3F7D-4752-9330-4B458D907E14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613F4-AD00-449D-8F0B-0E3C7E76EC87}"/>
              </a:ext>
            </a:extLst>
          </p:cNvPr>
          <p:cNvSpPr txBox="1"/>
          <p:nvPr/>
        </p:nvSpPr>
        <p:spPr>
          <a:xfrm>
            <a:off x="3949148" y="1818464"/>
            <a:ext cx="32070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v-SE" sz="2000" dirty="0"/>
              <a:t>Visual </a:t>
            </a:r>
            <a:r>
              <a:rPr lang="sv-SE" sz="2000" dirty="0" err="1"/>
              <a:t>devices</a:t>
            </a:r>
            <a:endParaRPr lang="sv-SE" sz="2000" dirty="0"/>
          </a:p>
          <a:p>
            <a:pPr marL="457200" indent="-457200">
              <a:buFont typeface="+mj-lt"/>
              <a:buAutoNum type="arabicPeriod"/>
            </a:pPr>
            <a:r>
              <a:rPr lang="sv-SE" sz="2000" dirty="0"/>
              <a:t>Hearing </a:t>
            </a:r>
            <a:r>
              <a:rPr lang="sv-SE" sz="2000" dirty="0" err="1"/>
              <a:t>devices</a:t>
            </a:r>
            <a:endParaRPr lang="sv-SE" sz="2000" dirty="0"/>
          </a:p>
          <a:p>
            <a:pPr marL="457200" indent="-457200">
              <a:buFont typeface="+mj-lt"/>
              <a:buAutoNum type="arabicPeriod"/>
            </a:pPr>
            <a:r>
              <a:rPr lang="sv-SE" sz="2000" dirty="0" err="1"/>
              <a:t>Haptic</a:t>
            </a:r>
            <a:r>
              <a:rPr lang="sv-SE" sz="2000" dirty="0"/>
              <a:t> </a:t>
            </a:r>
            <a:r>
              <a:rPr lang="sv-SE" sz="2000" dirty="0" err="1"/>
              <a:t>devices</a:t>
            </a:r>
            <a:endParaRPr lang="sv-SE" sz="2000" dirty="0"/>
          </a:p>
          <a:p>
            <a:pPr marL="457200" indent="-457200">
              <a:buFont typeface="+mj-lt"/>
              <a:buAutoNum type="arabicPeriod"/>
            </a:pPr>
            <a:r>
              <a:rPr lang="sv-SE" sz="2000" dirty="0" err="1"/>
              <a:t>Olfactory</a:t>
            </a:r>
            <a:r>
              <a:rPr lang="sv-SE" sz="2000" dirty="0"/>
              <a:t> </a:t>
            </a:r>
            <a:r>
              <a:rPr lang="sv-SE" sz="2000" dirty="0" err="1"/>
              <a:t>devices</a:t>
            </a:r>
            <a:endParaRPr lang="sv-SE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34610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La realidad virtual conlleva riesgos muy reales">
            <a:extLst>
              <a:ext uri="{FF2B5EF4-FFF2-40B4-BE49-F238E27FC236}">
                <a16:creationId xmlns:a16="http://schemas.microsoft.com/office/drawing/2014/main" id="{3BE3E788-D65A-45AC-B56D-DE344877A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81" y="396405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La guerra de la realidad virtual 2016 ya está aquí: comparativa a fondo de  todas las opciones">
            <a:extLst>
              <a:ext uri="{FF2B5EF4-FFF2-40B4-BE49-F238E27FC236}">
                <a16:creationId xmlns:a16="http://schemas.microsoft.com/office/drawing/2014/main" id="{12F3E814-E393-4864-93A5-D75E870AF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110" y="2532613"/>
            <a:ext cx="27336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Realidad virtual y realidad aumentada - ARQANUM">
            <a:extLst>
              <a:ext uri="{FF2B5EF4-FFF2-40B4-BE49-F238E27FC236}">
                <a16:creationId xmlns:a16="http://schemas.microsoft.com/office/drawing/2014/main" id="{6534208F-5F8A-46AC-9BA7-0552D71D7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56" y="2218288"/>
            <a:ext cx="23050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703049-C45B-43D4-AE24-BD8E2EF33BC3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2C5C089-5830-485B-AA10-3F767B9E43E1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32BC2E9-57D6-4237-86C0-658277F0934C}"/>
              </a:ext>
            </a:extLst>
          </p:cNvPr>
          <p:cNvSpPr/>
          <p:nvPr/>
        </p:nvSpPr>
        <p:spPr>
          <a:xfrm>
            <a:off x="3260035" y="1893583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3CB698-F1A0-435F-866B-C3A8972E2BDA}"/>
              </a:ext>
            </a:extLst>
          </p:cNvPr>
          <p:cNvCxnSpPr>
            <a:cxnSpLocks/>
          </p:cNvCxnSpPr>
          <p:nvPr/>
        </p:nvCxnSpPr>
        <p:spPr>
          <a:xfrm>
            <a:off x="3484967" y="1202515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5F83C1-3D40-4B38-91B4-8221ED9D09F6}"/>
              </a:ext>
            </a:extLst>
          </p:cNvPr>
          <p:cNvSpPr txBox="1"/>
          <p:nvPr/>
        </p:nvSpPr>
        <p:spPr>
          <a:xfrm>
            <a:off x="3657600" y="679295"/>
            <a:ext cx="59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/>
              <a:t> 1. VR Output Visual </a:t>
            </a:r>
            <a:r>
              <a:rPr lang="sv-SE" sz="2800" b="1" dirty="0" err="1"/>
              <a:t>Devices</a:t>
            </a:r>
            <a:endParaRPr lang="en-GB" sz="2800" b="1" dirty="0"/>
          </a:p>
        </p:txBody>
      </p:sp>
      <p:pic>
        <p:nvPicPr>
          <p:cNvPr id="21512" name="Picture 8" descr="Tratamiento de quemaduras&#10; ">
            <a:extLst>
              <a:ext uri="{FF2B5EF4-FFF2-40B4-BE49-F238E27FC236}">
                <a16:creationId xmlns:a16="http://schemas.microsoft.com/office/drawing/2014/main" id="{C67DD68D-624D-455D-BB7F-599F11672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72" t="17340" r="-3120" b="38176"/>
          <a:stretch/>
        </p:blipFill>
        <p:spPr bwMode="auto">
          <a:xfrm>
            <a:off x="9025619" y="3687342"/>
            <a:ext cx="2619376" cy="196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014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DE3692-A890-45F2-9B5A-B8FC83CB4E30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2633F94-9546-46EB-9D64-9F67861C326D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7035B83-6F58-4440-8456-743F3B6DA77A}"/>
              </a:ext>
            </a:extLst>
          </p:cNvPr>
          <p:cNvSpPr/>
          <p:nvPr/>
        </p:nvSpPr>
        <p:spPr>
          <a:xfrm>
            <a:off x="2944523" y="3654419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6F93B-57AE-41D1-BB83-CD6A476EA6B1}"/>
              </a:ext>
            </a:extLst>
          </p:cNvPr>
          <p:cNvSpPr txBox="1"/>
          <p:nvPr/>
        </p:nvSpPr>
        <p:spPr>
          <a:xfrm>
            <a:off x="3657600" y="679295"/>
            <a:ext cx="59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/>
              <a:t>2. VR Output Hearing </a:t>
            </a:r>
            <a:r>
              <a:rPr lang="sv-SE" sz="2800" b="1" dirty="0" err="1"/>
              <a:t>Devices</a:t>
            </a:r>
            <a:endParaRPr lang="en-GB" sz="28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E36F0D-3139-4A94-AC69-8FCD23B4ADFC}"/>
              </a:ext>
            </a:extLst>
          </p:cNvPr>
          <p:cNvCxnSpPr>
            <a:cxnSpLocks/>
          </p:cNvCxnSpPr>
          <p:nvPr/>
        </p:nvCxnSpPr>
        <p:spPr>
          <a:xfrm>
            <a:off x="3421606" y="1202515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602" name="Picture 2" descr="Rebuff Reality's VR Ears off-ear speakers for Virtual Reality devices now  available on Kickstarter | Auganix.org">
            <a:extLst>
              <a:ext uri="{FF2B5EF4-FFF2-40B4-BE49-F238E27FC236}">
                <a16:creationId xmlns:a16="http://schemas.microsoft.com/office/drawing/2014/main" id="{2EA25B73-DF63-429D-A3FD-C54509667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212" y="18288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Valve Index review: high-powered VR at a high-end price - The Verge">
            <a:extLst>
              <a:ext uri="{FF2B5EF4-FFF2-40B4-BE49-F238E27FC236}">
                <a16:creationId xmlns:a16="http://schemas.microsoft.com/office/drawing/2014/main" id="{BA63C273-FC67-42DA-ADEF-3EE466131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293" y="365441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1pair VR Glasses In-Ear Earphones Earbud Replacement For Oculus Rift CV1  Headset">
            <a:extLst>
              <a:ext uri="{FF2B5EF4-FFF2-40B4-BE49-F238E27FC236}">
                <a16:creationId xmlns:a16="http://schemas.microsoft.com/office/drawing/2014/main" id="{F93065EE-E16D-47CE-98A9-AC4EC39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05528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689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216E09-6AA0-4C17-A3B3-9DF2E02F3985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A80EB5-20F6-4D78-A149-53D799464F29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FF4643D-E058-469E-9331-4C3032E88CE6}"/>
              </a:ext>
            </a:extLst>
          </p:cNvPr>
          <p:cNvSpPr/>
          <p:nvPr/>
        </p:nvSpPr>
        <p:spPr>
          <a:xfrm>
            <a:off x="3395102" y="2356954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9CF76-1D9D-44A2-9D6C-D323661F0D68}"/>
              </a:ext>
            </a:extLst>
          </p:cNvPr>
          <p:cNvSpPr txBox="1"/>
          <p:nvPr/>
        </p:nvSpPr>
        <p:spPr>
          <a:xfrm>
            <a:off x="3657600" y="679295"/>
            <a:ext cx="59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/>
              <a:t>3. VR Output </a:t>
            </a:r>
            <a:r>
              <a:rPr lang="sv-SE" sz="2800" b="1" dirty="0" err="1"/>
              <a:t>Olfactory</a:t>
            </a:r>
            <a:r>
              <a:rPr lang="sv-SE" sz="2800" b="1" dirty="0"/>
              <a:t> </a:t>
            </a:r>
            <a:r>
              <a:rPr lang="sv-SE" sz="2800" b="1" dirty="0" err="1"/>
              <a:t>Devices</a:t>
            </a:r>
            <a:endParaRPr lang="en-GB" sz="28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5550D4-E790-4061-815F-AF550F5ED5A4}"/>
              </a:ext>
            </a:extLst>
          </p:cNvPr>
          <p:cNvCxnSpPr>
            <a:cxnSpLocks/>
          </p:cNvCxnSpPr>
          <p:nvPr/>
        </p:nvCxnSpPr>
        <p:spPr>
          <a:xfrm>
            <a:off x="3421606" y="1202515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626" name="Picture 2" descr="This Mask Allows You To Smell Virtual Reality - YouTube">
            <a:extLst>
              <a:ext uri="{FF2B5EF4-FFF2-40B4-BE49-F238E27FC236}">
                <a16:creationId xmlns:a16="http://schemas.microsoft.com/office/drawing/2014/main" id="{350E1BFD-FE66-4CB6-885F-3E047D83A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120" y="172573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Smellable VR is coming whether you want it or not | Engadget">
            <a:extLst>
              <a:ext uri="{FF2B5EF4-FFF2-40B4-BE49-F238E27FC236}">
                <a16:creationId xmlns:a16="http://schemas.microsoft.com/office/drawing/2014/main" id="{07D31315-981E-43C0-9BF7-7190248B5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3638964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Can Smell-O-Vision Save VR? | PCMag">
            <a:extLst>
              <a:ext uri="{FF2B5EF4-FFF2-40B4-BE49-F238E27FC236}">
                <a16:creationId xmlns:a16="http://schemas.microsoft.com/office/drawing/2014/main" id="{7E652287-6B40-4444-A4E3-3D60BE97C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930" y="3607076"/>
            <a:ext cx="4240695" cy="23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E948BCF-F367-49F0-911F-C5189FC8630A}"/>
              </a:ext>
            </a:extLst>
          </p:cNvPr>
          <p:cNvSpPr/>
          <p:nvPr/>
        </p:nvSpPr>
        <p:spPr>
          <a:xfrm>
            <a:off x="3034330" y="4413058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F1BB79E-3033-48B8-A2D8-AD2FF6E7F627}"/>
              </a:ext>
            </a:extLst>
          </p:cNvPr>
          <p:cNvSpPr/>
          <p:nvPr/>
        </p:nvSpPr>
        <p:spPr>
          <a:xfrm>
            <a:off x="6407423" y="4630890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550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F3BA30-09E9-4F1E-B0BD-BAFBCF4512CC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4D4C91-278F-4F20-97DF-487EB2D0A34E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A9737A4-9AAB-44EB-8A48-3334CFFB2237}"/>
              </a:ext>
            </a:extLst>
          </p:cNvPr>
          <p:cNvSpPr/>
          <p:nvPr/>
        </p:nvSpPr>
        <p:spPr>
          <a:xfrm>
            <a:off x="2782952" y="3990703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F208B-5B26-448E-972A-3464FB47499E}"/>
              </a:ext>
            </a:extLst>
          </p:cNvPr>
          <p:cNvSpPr txBox="1"/>
          <p:nvPr/>
        </p:nvSpPr>
        <p:spPr>
          <a:xfrm>
            <a:off x="3657600" y="679295"/>
            <a:ext cx="59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/>
              <a:t>VR </a:t>
            </a:r>
            <a:r>
              <a:rPr lang="sv-SE" sz="2800" b="1" dirty="0" err="1"/>
              <a:t>Equilibrioception</a:t>
            </a:r>
            <a:endParaRPr lang="en-GB" sz="28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5118DA-32DC-4C5D-96FC-DE86CA679D54}"/>
              </a:ext>
            </a:extLst>
          </p:cNvPr>
          <p:cNvCxnSpPr>
            <a:cxnSpLocks/>
          </p:cNvCxnSpPr>
          <p:nvPr/>
        </p:nvCxnSpPr>
        <p:spPr>
          <a:xfrm>
            <a:off x="3484967" y="1202515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75A499-1DB0-45B5-913A-0F7EFB1B3FC7}"/>
              </a:ext>
            </a:extLst>
          </p:cNvPr>
          <p:cNvSpPr txBox="1"/>
          <p:nvPr/>
        </p:nvSpPr>
        <p:spPr>
          <a:xfrm>
            <a:off x="8441635" y="1893583"/>
            <a:ext cx="32997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Equilibrioception</a:t>
            </a:r>
            <a:r>
              <a:rPr lang="sv-SE" dirty="0"/>
              <a:t> or sense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balance</a:t>
            </a:r>
            <a:r>
              <a:rPr lang="sv-SE" dirty="0"/>
              <a:t> it is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physiological</a:t>
            </a:r>
            <a:r>
              <a:rPr lang="sv-SE" dirty="0"/>
              <a:t> </a:t>
            </a:r>
            <a:r>
              <a:rPr lang="sv-SE" dirty="0" err="1"/>
              <a:t>senses</a:t>
            </a:r>
            <a:r>
              <a:rPr lang="sv-SE" dirty="0"/>
              <a:t>. It </a:t>
            </a:r>
            <a:r>
              <a:rPr lang="sv-SE" dirty="0" err="1"/>
              <a:t>allwos</a:t>
            </a:r>
            <a:r>
              <a:rPr lang="sv-SE" dirty="0"/>
              <a:t> humans and animals to walk </a:t>
            </a:r>
            <a:r>
              <a:rPr lang="sv-SE" dirty="0" err="1"/>
              <a:t>without</a:t>
            </a:r>
            <a:r>
              <a:rPr lang="sv-SE" dirty="0"/>
              <a:t> </a:t>
            </a:r>
            <a:r>
              <a:rPr lang="sv-SE" dirty="0" err="1"/>
              <a:t>falling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/>
              <a:t> </a:t>
            </a:r>
            <a:r>
              <a:rPr lang="sv-SE" dirty="0" err="1"/>
              <a:t>Disrupting</a:t>
            </a:r>
            <a:r>
              <a:rPr lang="sv-SE" dirty="0"/>
              <a:t> the sense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balance</a:t>
            </a:r>
            <a:r>
              <a:rPr lang="sv-SE" dirty="0"/>
              <a:t> </a:t>
            </a:r>
            <a:r>
              <a:rPr lang="sv-SE" dirty="0" err="1"/>
              <a:t>causes</a:t>
            </a:r>
            <a:r>
              <a:rPr lang="sv-SE" dirty="0"/>
              <a:t> </a:t>
            </a:r>
            <a:r>
              <a:rPr lang="sv-SE" dirty="0" err="1"/>
              <a:t>dizziness</a:t>
            </a:r>
            <a:r>
              <a:rPr lang="sv-SE" dirty="0"/>
              <a:t>, </a:t>
            </a:r>
            <a:r>
              <a:rPr lang="sv-SE" dirty="0" err="1"/>
              <a:t>disorientation</a:t>
            </a:r>
            <a:r>
              <a:rPr lang="sv-SE" dirty="0"/>
              <a:t>, and </a:t>
            </a:r>
            <a:r>
              <a:rPr lang="sv-SE" dirty="0" err="1"/>
              <a:t>nausea</a:t>
            </a:r>
            <a:r>
              <a:rPr lang="sv-SE" dirty="0"/>
              <a:t>.</a:t>
            </a:r>
          </a:p>
          <a:p>
            <a:r>
              <a:rPr lang="sv-SE" dirty="0"/>
              <a:t> (Motion </a:t>
            </a:r>
            <a:r>
              <a:rPr lang="sv-SE" dirty="0" err="1"/>
              <a:t>Sickness</a:t>
            </a:r>
            <a:r>
              <a:rPr lang="sv-SE" dirty="0"/>
              <a:t>)</a:t>
            </a:r>
            <a:endParaRPr lang="en-GB" dirty="0"/>
          </a:p>
        </p:txBody>
      </p:sp>
      <p:pic>
        <p:nvPicPr>
          <p:cNvPr id="24578" name="Picture 2" descr="Demo&#10; ">
            <a:extLst>
              <a:ext uri="{FF2B5EF4-FFF2-40B4-BE49-F238E27FC236}">
                <a16:creationId xmlns:a16="http://schemas.microsoft.com/office/drawing/2014/main" id="{5DBF238E-7E62-4A8A-8ABD-06FEDE9D4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76" y="2499485"/>
            <a:ext cx="4525582" cy="339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972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87FD2B-5748-40C2-BA72-C2F7C4D1C7CA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9CC59AC-16C6-4E10-9C8E-940781F3594C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7B00D31-6E7B-41B8-B40E-4894B45D4D14}"/>
              </a:ext>
            </a:extLst>
          </p:cNvPr>
          <p:cNvSpPr/>
          <p:nvPr/>
        </p:nvSpPr>
        <p:spPr>
          <a:xfrm>
            <a:off x="2029233" y="3636292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75671-1FE1-44E6-9417-978DDFD76C6E}"/>
              </a:ext>
            </a:extLst>
          </p:cNvPr>
          <p:cNvSpPr txBox="1"/>
          <p:nvPr/>
        </p:nvSpPr>
        <p:spPr>
          <a:xfrm>
            <a:off x="3657600" y="679295"/>
            <a:ext cx="59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/>
              <a:t>VR Cave</a:t>
            </a:r>
          </a:p>
        </p:txBody>
      </p:sp>
      <p:pic>
        <p:nvPicPr>
          <p:cNvPr id="23554" name="Picture 2" descr="Engineer training in a vr cave system">
            <a:extLst>
              <a:ext uri="{FF2B5EF4-FFF2-40B4-BE49-F238E27FC236}">
                <a16:creationId xmlns:a16="http://schemas.microsoft.com/office/drawing/2014/main" id="{41D3D4F5-5099-481B-8D4B-7FC61321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81" y="1711532"/>
            <a:ext cx="5585170" cy="418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691E86-A834-484E-A886-4C9070D9AF58}"/>
              </a:ext>
            </a:extLst>
          </p:cNvPr>
          <p:cNvCxnSpPr>
            <a:cxnSpLocks/>
          </p:cNvCxnSpPr>
          <p:nvPr/>
        </p:nvCxnSpPr>
        <p:spPr>
          <a:xfrm>
            <a:off x="3498219" y="1202515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5ED515-2E40-4D5A-B478-7459FAE7B1B2}"/>
              </a:ext>
            </a:extLst>
          </p:cNvPr>
          <p:cNvSpPr txBox="1"/>
          <p:nvPr/>
        </p:nvSpPr>
        <p:spPr>
          <a:xfrm>
            <a:off x="9303026" y="2398643"/>
            <a:ext cx="2570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VR Cave is a </a:t>
            </a:r>
            <a:r>
              <a:rPr lang="sv-SE" dirty="0" err="1"/>
              <a:t>vr</a:t>
            </a:r>
            <a:r>
              <a:rPr lang="sv-SE" dirty="0"/>
              <a:t> space or </a:t>
            </a:r>
            <a:r>
              <a:rPr lang="sv-SE" dirty="0" err="1"/>
              <a:t>cube</a:t>
            </a:r>
            <a:r>
              <a:rPr lang="sv-SE" dirty="0"/>
              <a:t> like </a:t>
            </a:r>
            <a:r>
              <a:rPr lang="sv-SE" dirty="0" err="1"/>
              <a:t>room</a:t>
            </a:r>
            <a:r>
              <a:rPr lang="sv-SE" dirty="0"/>
              <a:t>, </a:t>
            </a:r>
            <a:r>
              <a:rPr lang="sv-SE" dirty="0" err="1"/>
              <a:t>with</a:t>
            </a:r>
            <a:r>
              <a:rPr lang="sv-SE" dirty="0"/>
              <a:t> 3D images </a:t>
            </a:r>
            <a:r>
              <a:rPr lang="sv-SE" dirty="0" err="1"/>
              <a:t>projected</a:t>
            </a:r>
            <a:r>
              <a:rPr lang="sv-SE" dirty="0"/>
              <a:t> on to the </a:t>
            </a:r>
            <a:r>
              <a:rPr lang="sv-SE" dirty="0" err="1"/>
              <a:t>walls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room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a walk-in </a:t>
            </a:r>
            <a:r>
              <a:rPr lang="sv-SE" dirty="0" err="1"/>
              <a:t>immersive</a:t>
            </a:r>
            <a:r>
              <a:rPr lang="sv-SE" dirty="0"/>
              <a:t> 3D </a:t>
            </a:r>
            <a:r>
              <a:rPr lang="sv-SE" dirty="0" err="1"/>
              <a:t>environment</a:t>
            </a:r>
            <a:r>
              <a:rPr lang="sv-SE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289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50745A-E7F7-44A8-B6D9-017CD8AB7DE5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74E7428-4BAF-4565-8CF7-1F9C73B202EA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C0AB9CC-F88F-4573-96F4-D6F26AC92900}"/>
              </a:ext>
            </a:extLst>
          </p:cNvPr>
          <p:cNvSpPr/>
          <p:nvPr/>
        </p:nvSpPr>
        <p:spPr>
          <a:xfrm>
            <a:off x="3405450" y="2183485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6E4E6-718A-41CB-98F2-F365392D26C3}"/>
              </a:ext>
            </a:extLst>
          </p:cNvPr>
          <p:cNvSpPr txBox="1"/>
          <p:nvPr/>
        </p:nvSpPr>
        <p:spPr>
          <a:xfrm>
            <a:off x="3657600" y="679295"/>
            <a:ext cx="59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err="1"/>
              <a:t>Conclusion</a:t>
            </a:r>
            <a:endParaRPr lang="en-GB" sz="28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33B8D6-BABF-4B5F-86FD-89F220586762}"/>
              </a:ext>
            </a:extLst>
          </p:cNvPr>
          <p:cNvCxnSpPr>
            <a:cxnSpLocks/>
          </p:cNvCxnSpPr>
          <p:nvPr/>
        </p:nvCxnSpPr>
        <p:spPr>
          <a:xfrm>
            <a:off x="3484967" y="1202515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3B93E8-BFF4-45E0-A6D7-0F4A0DA39E2C}"/>
              </a:ext>
            </a:extLst>
          </p:cNvPr>
          <p:cNvSpPr txBox="1"/>
          <p:nvPr/>
        </p:nvSpPr>
        <p:spPr>
          <a:xfrm>
            <a:off x="4028661" y="2120348"/>
            <a:ext cx="2849217" cy="3970318"/>
          </a:xfrm>
          <a:prstGeom prst="rect">
            <a:avLst/>
          </a:prstGeom>
          <a:noFill/>
          <a:ln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ADVANTAGES</a:t>
            </a:r>
          </a:p>
          <a:p>
            <a:pPr algn="ctr"/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reality</a:t>
            </a:r>
            <a:r>
              <a:rPr lang="sv-SE" dirty="0"/>
              <a:t> </a:t>
            </a:r>
            <a:r>
              <a:rPr lang="sv-SE" dirty="0" err="1"/>
              <a:t>creates</a:t>
            </a:r>
            <a:r>
              <a:rPr lang="sv-SE" dirty="0"/>
              <a:t> a </a:t>
            </a:r>
            <a:r>
              <a:rPr lang="sv-SE" dirty="0" err="1"/>
              <a:t>realistic</a:t>
            </a:r>
            <a:r>
              <a:rPr lang="sv-SE" dirty="0"/>
              <a:t> </a:t>
            </a:r>
            <a:r>
              <a:rPr lang="sv-SE" dirty="0" err="1"/>
              <a:t>world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It </a:t>
            </a:r>
            <a:r>
              <a:rPr lang="sv-SE" dirty="0" err="1"/>
              <a:t>enables</a:t>
            </a:r>
            <a:r>
              <a:rPr lang="sv-SE" dirty="0"/>
              <a:t> </a:t>
            </a:r>
            <a:r>
              <a:rPr lang="sv-SE" dirty="0" err="1"/>
              <a:t>user</a:t>
            </a:r>
            <a:r>
              <a:rPr lang="sv-SE" dirty="0"/>
              <a:t> to </a:t>
            </a:r>
            <a:r>
              <a:rPr lang="sv-SE" dirty="0" err="1"/>
              <a:t>explore</a:t>
            </a:r>
            <a:r>
              <a:rPr lang="sv-SE" dirty="0"/>
              <a:t> </a:t>
            </a:r>
            <a:r>
              <a:rPr lang="sv-SE" dirty="0" err="1"/>
              <a:t>places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Through</a:t>
            </a:r>
            <a:r>
              <a:rPr lang="sv-SE" dirty="0"/>
              <a:t>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Reality</a:t>
            </a:r>
            <a:r>
              <a:rPr lang="sv-SE" dirty="0"/>
              <a:t> </a:t>
            </a:r>
            <a:r>
              <a:rPr lang="sv-SE" dirty="0" err="1"/>
              <a:t>user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experiment </a:t>
            </a:r>
            <a:r>
              <a:rPr lang="sv-SE" dirty="0" err="1"/>
              <a:t>with</a:t>
            </a:r>
            <a:r>
              <a:rPr lang="sv-SE" dirty="0"/>
              <a:t> an </a:t>
            </a:r>
            <a:r>
              <a:rPr lang="sv-SE" dirty="0" err="1"/>
              <a:t>artificial</a:t>
            </a:r>
            <a:r>
              <a:rPr lang="sv-SE" dirty="0"/>
              <a:t> </a:t>
            </a:r>
            <a:r>
              <a:rPr lang="sv-SE" dirty="0" err="1"/>
              <a:t>environment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Reality</a:t>
            </a:r>
            <a:r>
              <a:rPr lang="sv-SE" dirty="0"/>
              <a:t> makes the </a:t>
            </a:r>
            <a:r>
              <a:rPr lang="sv-SE" dirty="0" err="1"/>
              <a:t>education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easily</a:t>
            </a:r>
            <a:r>
              <a:rPr lang="sv-SE" dirty="0"/>
              <a:t> and </a:t>
            </a:r>
            <a:r>
              <a:rPr lang="sv-SE" dirty="0" err="1"/>
              <a:t>comfort</a:t>
            </a:r>
            <a:r>
              <a:rPr lang="sv-S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3E9A1-FBF9-4054-BA52-BBCF88F7CE32}"/>
              </a:ext>
            </a:extLst>
          </p:cNvPr>
          <p:cNvSpPr txBox="1"/>
          <p:nvPr/>
        </p:nvSpPr>
        <p:spPr>
          <a:xfrm>
            <a:off x="8077199" y="2115360"/>
            <a:ext cx="3160644" cy="3970318"/>
          </a:xfrm>
          <a:prstGeom prst="rect">
            <a:avLst/>
          </a:prstGeom>
          <a:noFill/>
          <a:ln>
            <a:solidFill>
              <a:srgbClr val="D6009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DISADVANTAGES</a:t>
            </a:r>
          </a:p>
          <a:p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The </a:t>
            </a:r>
            <a:r>
              <a:rPr lang="sv-SE" dirty="0" err="1"/>
              <a:t>equipments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in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reality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expensive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It </a:t>
            </a:r>
            <a:r>
              <a:rPr lang="sv-SE" dirty="0" err="1"/>
              <a:t>consist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complex</a:t>
            </a:r>
            <a:r>
              <a:rPr lang="sv-SE" dirty="0"/>
              <a:t> </a:t>
            </a:r>
            <a:r>
              <a:rPr lang="sv-SE" dirty="0" err="1"/>
              <a:t>technology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In VR </a:t>
            </a:r>
            <a:r>
              <a:rPr lang="sv-SE" dirty="0" err="1"/>
              <a:t>environment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can`t</a:t>
            </a:r>
            <a:r>
              <a:rPr lang="sv-SE" dirty="0"/>
              <a:t> </a:t>
            </a:r>
            <a:r>
              <a:rPr lang="sv-SE" dirty="0" err="1"/>
              <a:t>move</a:t>
            </a:r>
            <a:r>
              <a:rPr lang="sv-SE" dirty="0"/>
              <a:t> by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own</a:t>
            </a:r>
            <a:r>
              <a:rPr lang="sv-SE" dirty="0"/>
              <a:t>, like in the  real </a:t>
            </a:r>
            <a:r>
              <a:rPr lang="sv-SE" dirty="0" err="1"/>
              <a:t>world</a:t>
            </a:r>
            <a:endParaRPr lang="sv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0B2251-C13F-4318-887F-321057E4F6E8}"/>
              </a:ext>
            </a:extLst>
          </p:cNvPr>
          <p:cNvSpPr/>
          <p:nvPr/>
        </p:nvSpPr>
        <p:spPr>
          <a:xfrm>
            <a:off x="7326439" y="2211249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23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7AA2ED-BC25-4C1B-AEDE-BE8DECD89C4F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47D3167-E511-441E-9ED9-33EA44232CBE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CC1CED4-0C3A-4473-B210-92AEE93A83D4}"/>
              </a:ext>
            </a:extLst>
          </p:cNvPr>
          <p:cNvSpPr/>
          <p:nvPr/>
        </p:nvSpPr>
        <p:spPr>
          <a:xfrm>
            <a:off x="2782952" y="3538174"/>
            <a:ext cx="477083" cy="357808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C03AF-090D-45F0-A826-9DD046132FA4}"/>
              </a:ext>
            </a:extLst>
          </p:cNvPr>
          <p:cNvCxnSpPr>
            <a:cxnSpLocks/>
          </p:cNvCxnSpPr>
          <p:nvPr/>
        </p:nvCxnSpPr>
        <p:spPr>
          <a:xfrm>
            <a:off x="3484967" y="1308532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B6F8F8F-7154-4467-8222-592AE2A0E59F}"/>
              </a:ext>
            </a:extLst>
          </p:cNvPr>
          <p:cNvSpPr txBox="1"/>
          <p:nvPr/>
        </p:nvSpPr>
        <p:spPr>
          <a:xfrm>
            <a:off x="3624531" y="679295"/>
            <a:ext cx="711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err="1"/>
              <a:t>Aplications</a:t>
            </a:r>
            <a:r>
              <a:rPr lang="sv-SE" sz="2800" b="1" dirty="0"/>
              <a:t> </a:t>
            </a:r>
            <a:r>
              <a:rPr lang="sv-SE" sz="2800" b="1" dirty="0" err="1"/>
              <a:t>of</a:t>
            </a:r>
            <a:r>
              <a:rPr lang="sv-SE" sz="2800" b="1" dirty="0"/>
              <a:t> </a:t>
            </a:r>
            <a:r>
              <a:rPr lang="sv-SE" sz="2800" b="1" dirty="0" err="1"/>
              <a:t>Virtual</a:t>
            </a:r>
            <a:r>
              <a:rPr lang="sv-SE" sz="2800" b="1" dirty="0"/>
              <a:t>  </a:t>
            </a:r>
            <a:r>
              <a:rPr lang="sv-SE" sz="2800" b="1" dirty="0" err="1"/>
              <a:t>Reality</a:t>
            </a:r>
            <a:endParaRPr lang="en-GB" sz="2800" b="1" dirty="0"/>
          </a:p>
        </p:txBody>
      </p:sp>
      <p:pic>
        <p:nvPicPr>
          <p:cNvPr id="2053" name="Picture 5" descr="Military Icons - Download Free Vector Icons | Noun Project">
            <a:extLst>
              <a:ext uri="{FF2B5EF4-FFF2-40B4-BE49-F238E27FC236}">
                <a16:creationId xmlns:a16="http://schemas.microsoft.com/office/drawing/2014/main" id="{F21C77CF-31BD-405F-A4B5-41043F07A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080" y="2139603"/>
            <a:ext cx="715615" cy="71561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77032D-8FCC-44CA-886C-1B57B7330B0B}"/>
              </a:ext>
            </a:extLst>
          </p:cNvPr>
          <p:cNvSpPr txBox="1"/>
          <p:nvPr/>
        </p:nvSpPr>
        <p:spPr>
          <a:xfrm>
            <a:off x="4352190" y="2987742"/>
            <a:ext cx="988436" cy="338554"/>
          </a:xfrm>
          <a:prstGeom prst="rect">
            <a:avLst/>
          </a:prstGeom>
          <a:solidFill>
            <a:srgbClr val="D60093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1600" dirty="0" err="1"/>
              <a:t>Military</a:t>
            </a:r>
            <a:endParaRPr lang="en-GB" sz="1600" dirty="0"/>
          </a:p>
        </p:txBody>
      </p:sp>
      <p:pic>
        <p:nvPicPr>
          <p:cNvPr id="2055" name="Picture 7" descr="Healthcare Icon - Download in Line Style">
            <a:extLst>
              <a:ext uri="{FF2B5EF4-FFF2-40B4-BE49-F238E27FC236}">
                <a16:creationId xmlns:a16="http://schemas.microsoft.com/office/drawing/2014/main" id="{BFAB395A-1877-4C28-898E-C70BD5C2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341" y="2133600"/>
            <a:ext cx="715615" cy="72161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AAA5E9-9B5D-4FD9-8395-4CE389C25F9E}"/>
              </a:ext>
            </a:extLst>
          </p:cNvPr>
          <p:cNvSpPr txBox="1"/>
          <p:nvPr/>
        </p:nvSpPr>
        <p:spPr>
          <a:xfrm>
            <a:off x="5444556" y="2987742"/>
            <a:ext cx="1113186" cy="338554"/>
          </a:xfrm>
          <a:prstGeom prst="rect">
            <a:avLst/>
          </a:prstGeom>
          <a:solidFill>
            <a:srgbClr val="D60093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Healthcare</a:t>
            </a:r>
            <a:endParaRPr lang="en-GB" sz="1600" dirty="0"/>
          </a:p>
        </p:txBody>
      </p:sp>
      <p:pic>
        <p:nvPicPr>
          <p:cNvPr id="2061" name="Picture 13" descr="Coat, crutch, dress, hanger, cloth, clothes, fashion icon - Download on  Iconfinder">
            <a:extLst>
              <a:ext uri="{FF2B5EF4-FFF2-40B4-BE49-F238E27FC236}">
                <a16:creationId xmlns:a16="http://schemas.microsoft.com/office/drawing/2014/main" id="{086B0A0C-1B48-4510-94CE-8847EC4B5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284" y="2139606"/>
            <a:ext cx="834888" cy="71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EE9613-CA19-4ED1-B44A-E3DFF431D064}"/>
              </a:ext>
            </a:extLst>
          </p:cNvPr>
          <p:cNvSpPr txBox="1"/>
          <p:nvPr/>
        </p:nvSpPr>
        <p:spPr>
          <a:xfrm>
            <a:off x="6822568" y="2987742"/>
            <a:ext cx="964103" cy="338554"/>
          </a:xfrm>
          <a:prstGeom prst="rect">
            <a:avLst/>
          </a:prstGeom>
          <a:solidFill>
            <a:srgbClr val="D60093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Fashion</a:t>
            </a:r>
            <a:endParaRPr lang="en-GB" sz="1600" dirty="0"/>
          </a:p>
        </p:txBody>
      </p:sp>
      <p:pic>
        <p:nvPicPr>
          <p:cNvPr id="2063" name="Picture 15" descr="Small Business Svg Png Icon Free Download (#453823) - OnlineWebFonts.COM">
            <a:extLst>
              <a:ext uri="{FF2B5EF4-FFF2-40B4-BE49-F238E27FC236}">
                <a16:creationId xmlns:a16="http://schemas.microsoft.com/office/drawing/2014/main" id="{45EFDAB7-6C30-4E28-A256-C499C45A9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231" y="2133600"/>
            <a:ext cx="952188" cy="71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Sports - Free sports icons">
            <a:extLst>
              <a:ext uri="{FF2B5EF4-FFF2-40B4-BE49-F238E27FC236}">
                <a16:creationId xmlns:a16="http://schemas.microsoft.com/office/drawing/2014/main" id="{427C31E2-A9D3-4A3F-9CA6-96BC821BA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386" y="2133602"/>
            <a:ext cx="964104" cy="71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Data Science High Resolution Stock Photography and Images - Alamy">
            <a:extLst>
              <a:ext uri="{FF2B5EF4-FFF2-40B4-BE49-F238E27FC236}">
                <a16:creationId xmlns:a16="http://schemas.microsoft.com/office/drawing/2014/main" id="{AE955DBB-5EB8-4A89-A1FC-B64E6C222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81"/>
          <a:stretch/>
        </p:blipFill>
        <p:spPr bwMode="auto">
          <a:xfrm>
            <a:off x="4416215" y="3696107"/>
            <a:ext cx="778505" cy="61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CA0E88-554E-48C2-9339-B0153931AFB4}"/>
              </a:ext>
            </a:extLst>
          </p:cNvPr>
          <p:cNvSpPr txBox="1"/>
          <p:nvPr/>
        </p:nvSpPr>
        <p:spPr>
          <a:xfrm>
            <a:off x="8114273" y="2987742"/>
            <a:ext cx="1175501" cy="338554"/>
          </a:xfrm>
          <a:prstGeom prst="rect">
            <a:avLst/>
          </a:prstGeom>
          <a:solidFill>
            <a:srgbClr val="D60093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Business</a:t>
            </a:r>
            <a:endParaRPr lang="en-GB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6228DD-F266-40DD-887C-E6D1C34709DE}"/>
              </a:ext>
            </a:extLst>
          </p:cNvPr>
          <p:cNvSpPr txBox="1"/>
          <p:nvPr/>
        </p:nvSpPr>
        <p:spPr>
          <a:xfrm>
            <a:off x="9611472" y="2987742"/>
            <a:ext cx="964103" cy="338554"/>
          </a:xfrm>
          <a:prstGeom prst="rect">
            <a:avLst/>
          </a:prstGeom>
          <a:solidFill>
            <a:srgbClr val="D60093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Sport</a:t>
            </a:r>
            <a:endParaRPr lang="en-GB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BA3415-F581-422B-9C4F-0C76F07104D4}"/>
              </a:ext>
            </a:extLst>
          </p:cNvPr>
          <p:cNvSpPr txBox="1"/>
          <p:nvPr/>
        </p:nvSpPr>
        <p:spPr>
          <a:xfrm>
            <a:off x="10314028" y="4428992"/>
            <a:ext cx="1482589" cy="338554"/>
          </a:xfrm>
          <a:prstGeom prst="rect">
            <a:avLst/>
          </a:prstGeom>
          <a:solidFill>
            <a:srgbClr val="D60093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Entertainment</a:t>
            </a:r>
            <a:endParaRPr lang="en-GB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9D5F23-69A9-42B0-A7A7-1DFC677433BD}"/>
              </a:ext>
            </a:extLst>
          </p:cNvPr>
          <p:cNvSpPr txBox="1"/>
          <p:nvPr/>
        </p:nvSpPr>
        <p:spPr>
          <a:xfrm>
            <a:off x="8912359" y="4428992"/>
            <a:ext cx="1124164" cy="338554"/>
          </a:xfrm>
          <a:prstGeom prst="rect">
            <a:avLst/>
          </a:prstGeom>
          <a:solidFill>
            <a:srgbClr val="D60093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1600" dirty="0" err="1"/>
              <a:t>Education</a:t>
            </a:r>
            <a:endParaRPr lang="en-GB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9F358D-3004-49BF-B2EA-0EE2044A1A48}"/>
              </a:ext>
            </a:extLst>
          </p:cNvPr>
          <p:cNvSpPr txBox="1"/>
          <p:nvPr/>
        </p:nvSpPr>
        <p:spPr>
          <a:xfrm>
            <a:off x="7327720" y="4428992"/>
            <a:ext cx="1372624" cy="338554"/>
          </a:xfrm>
          <a:prstGeom prst="rect">
            <a:avLst/>
          </a:prstGeom>
          <a:solidFill>
            <a:srgbClr val="D60093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1600" dirty="0" err="1"/>
              <a:t>Programming</a:t>
            </a:r>
            <a:endParaRPr lang="en-GB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FD0267-026F-4240-816A-6E51D5236559}"/>
              </a:ext>
            </a:extLst>
          </p:cNvPr>
          <p:cNvSpPr txBox="1"/>
          <p:nvPr/>
        </p:nvSpPr>
        <p:spPr>
          <a:xfrm>
            <a:off x="5761882" y="4417494"/>
            <a:ext cx="1353824" cy="338554"/>
          </a:xfrm>
          <a:prstGeom prst="rect">
            <a:avLst/>
          </a:prstGeom>
          <a:solidFill>
            <a:srgbClr val="D60093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Construction</a:t>
            </a:r>
            <a:endParaRPr lang="en-GB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BF59C5-2AC6-4980-9C34-09FD6F9A1B5A}"/>
              </a:ext>
            </a:extLst>
          </p:cNvPr>
          <p:cNvSpPr txBox="1"/>
          <p:nvPr/>
        </p:nvSpPr>
        <p:spPr>
          <a:xfrm>
            <a:off x="3728295" y="4428992"/>
            <a:ext cx="1985741" cy="584775"/>
          </a:xfrm>
          <a:prstGeom prst="rect">
            <a:avLst/>
          </a:prstGeom>
          <a:solidFill>
            <a:srgbClr val="D60093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1600" dirty="0" err="1"/>
              <a:t>Scientific</a:t>
            </a:r>
            <a:endParaRPr lang="sv-SE" sz="1600" dirty="0"/>
          </a:p>
          <a:p>
            <a:pPr algn="ctr"/>
            <a:r>
              <a:rPr lang="sv-SE" sz="1600" dirty="0"/>
              <a:t> </a:t>
            </a:r>
            <a:r>
              <a:rPr lang="sv-SE" sz="1600" dirty="0" err="1"/>
              <a:t>Visualization</a:t>
            </a:r>
            <a:endParaRPr lang="en-GB" sz="1600" dirty="0"/>
          </a:p>
        </p:txBody>
      </p:sp>
      <p:pic>
        <p:nvPicPr>
          <p:cNvPr id="2071" name="Picture 23" descr="Construction Icon Png, Transparent Png - kindpng">
            <a:extLst>
              <a:ext uri="{FF2B5EF4-FFF2-40B4-BE49-F238E27FC236}">
                <a16:creationId xmlns:a16="http://schemas.microsoft.com/office/drawing/2014/main" id="{2A79BE5D-A3F6-407F-A36B-F95B61463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951" y="3692254"/>
            <a:ext cx="924697" cy="61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programming language Icon - Download programming language Icon 3040228 |  Noun Project">
            <a:extLst>
              <a:ext uri="{FF2B5EF4-FFF2-40B4-BE49-F238E27FC236}">
                <a16:creationId xmlns:a16="http://schemas.microsoft.com/office/drawing/2014/main" id="{601A7F83-645F-4E2D-A9C2-ACA420D53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981" y="3684094"/>
            <a:ext cx="811047" cy="61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7" descr="Web line icon. Student cap with diploma, education icon Stock Vector Image  &amp; Art - Alamy">
            <a:extLst>
              <a:ext uri="{FF2B5EF4-FFF2-40B4-BE49-F238E27FC236}">
                <a16:creationId xmlns:a16="http://schemas.microsoft.com/office/drawing/2014/main" id="{C9ACA091-DD95-47A4-8249-4379CE8E2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47" r="2800" b="15921"/>
          <a:stretch/>
        </p:blipFill>
        <p:spPr bwMode="auto">
          <a:xfrm>
            <a:off x="9131796" y="3688402"/>
            <a:ext cx="778505" cy="62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9" descr="Free Entertainment Icon. SVG, EPS, JPG, PNG. Download Entertainment Icon.">
            <a:extLst>
              <a:ext uri="{FF2B5EF4-FFF2-40B4-BE49-F238E27FC236}">
                <a16:creationId xmlns:a16="http://schemas.microsoft.com/office/drawing/2014/main" id="{F90B37F1-60A1-40A0-B6B6-A11AABB89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134" y="3660643"/>
            <a:ext cx="769912" cy="63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31" descr="Engineering Icon - Download in Line Style">
            <a:extLst>
              <a:ext uri="{FF2B5EF4-FFF2-40B4-BE49-F238E27FC236}">
                <a16:creationId xmlns:a16="http://schemas.microsoft.com/office/drawing/2014/main" id="{A800DFB9-C8CA-436C-B493-F1886EF25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886" y="5166231"/>
            <a:ext cx="715606" cy="71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D596F0A-F616-44EA-9995-AA899DED5400}"/>
              </a:ext>
            </a:extLst>
          </p:cNvPr>
          <p:cNvSpPr txBox="1"/>
          <p:nvPr/>
        </p:nvSpPr>
        <p:spPr>
          <a:xfrm>
            <a:off x="4940977" y="6019514"/>
            <a:ext cx="1353824" cy="338554"/>
          </a:xfrm>
          <a:prstGeom prst="rect">
            <a:avLst/>
          </a:prstGeom>
          <a:solidFill>
            <a:srgbClr val="D60093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1600" dirty="0" err="1"/>
              <a:t>Engineering</a:t>
            </a:r>
            <a:endParaRPr lang="en-GB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AC875E-C27C-4E91-B077-CE51723B821B}"/>
              </a:ext>
            </a:extLst>
          </p:cNvPr>
          <p:cNvSpPr txBox="1"/>
          <p:nvPr/>
        </p:nvSpPr>
        <p:spPr>
          <a:xfrm>
            <a:off x="6958482" y="6009428"/>
            <a:ext cx="1167319" cy="338554"/>
          </a:xfrm>
          <a:prstGeom prst="rect">
            <a:avLst/>
          </a:prstGeom>
          <a:solidFill>
            <a:srgbClr val="D60093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Media</a:t>
            </a:r>
            <a:endParaRPr lang="en-GB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794EB4-38EE-4C63-81A0-889AEF634D50}"/>
              </a:ext>
            </a:extLst>
          </p:cNvPr>
          <p:cNvSpPr txBox="1"/>
          <p:nvPr/>
        </p:nvSpPr>
        <p:spPr>
          <a:xfrm>
            <a:off x="8653670" y="6019514"/>
            <a:ext cx="1879258" cy="338554"/>
          </a:xfrm>
          <a:prstGeom prst="rect">
            <a:avLst/>
          </a:prstGeom>
          <a:solidFill>
            <a:srgbClr val="D60093"/>
          </a:solidFill>
        </p:spPr>
        <p:txBody>
          <a:bodyPr wrap="square" rtlCol="0">
            <a:spAutoFit/>
          </a:bodyPr>
          <a:lstStyle/>
          <a:p>
            <a:r>
              <a:rPr lang="sv-SE" sz="1600" dirty="0"/>
              <a:t>Telecommunications</a:t>
            </a:r>
            <a:endParaRPr lang="en-GB" sz="1600" dirty="0"/>
          </a:p>
        </p:txBody>
      </p:sp>
      <p:pic>
        <p:nvPicPr>
          <p:cNvPr id="2081" name="Picture 33">
            <a:extLst>
              <a:ext uri="{FF2B5EF4-FFF2-40B4-BE49-F238E27FC236}">
                <a16:creationId xmlns:a16="http://schemas.microsoft.com/office/drawing/2014/main" id="{3481D4EC-1524-4089-9419-944C9CB5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740" y="5166231"/>
            <a:ext cx="718801" cy="71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3" name="Picture 35" descr="telecom Icon - Download telecom Icon 1546080 | Noun Project">
            <a:extLst>
              <a:ext uri="{FF2B5EF4-FFF2-40B4-BE49-F238E27FC236}">
                <a16:creationId xmlns:a16="http://schemas.microsoft.com/office/drawing/2014/main" id="{7B825EAF-A9B8-4984-8FE3-F2AD7290B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796" y="5216254"/>
            <a:ext cx="778505" cy="61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29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551EC-39A3-408C-ADF4-CD437E926A52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024C6AB-C96D-45A6-A535-D4C8BDBECFFD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9679DC3-0718-41CB-B836-E5DACDB36CDF}"/>
              </a:ext>
            </a:extLst>
          </p:cNvPr>
          <p:cNvSpPr/>
          <p:nvPr/>
        </p:nvSpPr>
        <p:spPr>
          <a:xfrm>
            <a:off x="2506316" y="3107467"/>
            <a:ext cx="477083" cy="357808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8" name="Picture 2" descr="Media Art Net | Heilig, Morton: Sensorama">
            <a:extLst>
              <a:ext uri="{FF2B5EF4-FFF2-40B4-BE49-F238E27FC236}">
                <a16:creationId xmlns:a16="http://schemas.microsoft.com/office/drawing/2014/main" id="{376E8318-4D34-496D-BFAB-0DD127E59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67" y="1948070"/>
            <a:ext cx="3273642" cy="269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02D4B-A572-41F1-8572-280AECA8ABB8}"/>
              </a:ext>
            </a:extLst>
          </p:cNvPr>
          <p:cNvSpPr txBox="1"/>
          <p:nvPr/>
        </p:nvSpPr>
        <p:spPr>
          <a:xfrm>
            <a:off x="3657601" y="679295"/>
            <a:ext cx="169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/>
              <a:t>History</a:t>
            </a:r>
            <a:endParaRPr lang="en-GB" sz="28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EB6DF1-57A8-40ED-A433-06882EAF3577}"/>
              </a:ext>
            </a:extLst>
          </p:cNvPr>
          <p:cNvCxnSpPr>
            <a:cxnSpLocks/>
          </p:cNvCxnSpPr>
          <p:nvPr/>
        </p:nvCxnSpPr>
        <p:spPr>
          <a:xfrm>
            <a:off x="3484967" y="1202515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3C3EEBC-CA57-463B-8F18-D5C3B2693664}"/>
              </a:ext>
            </a:extLst>
          </p:cNvPr>
          <p:cNvSpPr txBox="1"/>
          <p:nvPr/>
        </p:nvSpPr>
        <p:spPr>
          <a:xfrm>
            <a:off x="7805530" y="1938251"/>
            <a:ext cx="3273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In 1950 </a:t>
            </a:r>
            <a:r>
              <a:rPr lang="sv-SE" dirty="0" err="1"/>
              <a:t>visionary</a:t>
            </a:r>
            <a:r>
              <a:rPr lang="sv-SE" dirty="0"/>
              <a:t> Morton </a:t>
            </a:r>
            <a:r>
              <a:rPr lang="sv-SE" dirty="0" err="1"/>
              <a:t>Heilig</a:t>
            </a:r>
            <a:r>
              <a:rPr lang="sv-SE" dirty="0"/>
              <a:t> </a:t>
            </a:r>
            <a:r>
              <a:rPr lang="sv-SE" dirty="0" err="1"/>
              <a:t>built</a:t>
            </a:r>
            <a:r>
              <a:rPr lang="sv-SE" dirty="0"/>
              <a:t> a </a:t>
            </a:r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user</a:t>
            </a:r>
            <a:r>
              <a:rPr lang="sv-SE" dirty="0"/>
              <a:t> </a:t>
            </a:r>
            <a:r>
              <a:rPr lang="sv-SE" dirty="0" err="1"/>
              <a:t>console</a:t>
            </a:r>
            <a:r>
              <a:rPr lang="sv-SE" dirty="0"/>
              <a:t>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dirty="0" err="1"/>
              <a:t>Sensorama</a:t>
            </a:r>
            <a:r>
              <a:rPr lang="sv-SE" dirty="0"/>
              <a:t>.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enabled</a:t>
            </a:r>
            <a:r>
              <a:rPr lang="sv-SE" dirty="0"/>
              <a:t> the </a:t>
            </a:r>
            <a:r>
              <a:rPr lang="sv-SE" dirty="0" err="1"/>
              <a:t>user</a:t>
            </a:r>
            <a:r>
              <a:rPr lang="sv-SE" dirty="0"/>
              <a:t> </a:t>
            </a:r>
            <a:r>
              <a:rPr lang="sv-SE" dirty="0" err="1"/>
              <a:t>watch</a:t>
            </a:r>
            <a:r>
              <a:rPr lang="sv-SE" dirty="0"/>
              <a:t> TV in 3 </a:t>
            </a:r>
            <a:r>
              <a:rPr lang="sv-SE" dirty="0" err="1"/>
              <a:t>dimensional</a:t>
            </a:r>
            <a:r>
              <a:rPr lang="sv-SE" dirty="0"/>
              <a:t> </a:t>
            </a:r>
            <a:r>
              <a:rPr lang="sv-SE" dirty="0" err="1"/>
              <a:t>way</a:t>
            </a:r>
            <a:r>
              <a:rPr lang="sv-SE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39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666148-976F-4FBE-B883-577733D3705D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3976938-F970-4F23-8C25-5486935E25AB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8CB741E-4C9E-4F31-A03D-76E309636A10}"/>
              </a:ext>
            </a:extLst>
          </p:cNvPr>
          <p:cNvSpPr/>
          <p:nvPr/>
        </p:nvSpPr>
        <p:spPr>
          <a:xfrm>
            <a:off x="3021493" y="2067268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416D29-867D-4651-857C-A55710916AFB}"/>
              </a:ext>
            </a:extLst>
          </p:cNvPr>
          <p:cNvCxnSpPr>
            <a:cxnSpLocks/>
          </p:cNvCxnSpPr>
          <p:nvPr/>
        </p:nvCxnSpPr>
        <p:spPr>
          <a:xfrm>
            <a:off x="3484967" y="1202515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66C752-A832-475E-AB86-8F62D4D57C6F}"/>
              </a:ext>
            </a:extLst>
          </p:cNvPr>
          <p:cNvSpPr txBox="1"/>
          <p:nvPr/>
        </p:nvSpPr>
        <p:spPr>
          <a:xfrm>
            <a:off x="3657601" y="679295"/>
            <a:ext cx="4306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 err="1"/>
              <a:t>Types</a:t>
            </a:r>
            <a:r>
              <a:rPr lang="sv-SE" sz="2800" b="1" dirty="0"/>
              <a:t> </a:t>
            </a:r>
            <a:r>
              <a:rPr lang="sv-SE" sz="2800" b="1" dirty="0" err="1"/>
              <a:t>of</a:t>
            </a:r>
            <a:r>
              <a:rPr lang="sv-SE" sz="2800" b="1" dirty="0"/>
              <a:t> </a:t>
            </a:r>
            <a:r>
              <a:rPr lang="sv-SE" sz="2800" b="1" dirty="0" err="1"/>
              <a:t>Virtual</a:t>
            </a:r>
            <a:r>
              <a:rPr lang="sv-SE" sz="2800" b="1" dirty="0"/>
              <a:t> </a:t>
            </a:r>
            <a:r>
              <a:rPr lang="sv-SE" sz="2800" b="1" dirty="0" err="1"/>
              <a:t>Reality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A3386-A56A-4FF2-B03F-06851198B590}"/>
              </a:ext>
            </a:extLst>
          </p:cNvPr>
          <p:cNvSpPr txBox="1"/>
          <p:nvPr/>
        </p:nvSpPr>
        <p:spPr>
          <a:xfrm>
            <a:off x="4002157" y="1987345"/>
            <a:ext cx="319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err="1"/>
              <a:t>Immersive</a:t>
            </a:r>
            <a:r>
              <a:rPr lang="sv-SE" sz="2000" dirty="0"/>
              <a:t> </a:t>
            </a:r>
            <a:r>
              <a:rPr lang="sv-SE" sz="2000" dirty="0" err="1"/>
              <a:t>Virtual</a:t>
            </a:r>
            <a:r>
              <a:rPr lang="sv-SE" sz="2000" dirty="0"/>
              <a:t> </a:t>
            </a:r>
            <a:r>
              <a:rPr lang="sv-SE" sz="2000" dirty="0" err="1"/>
              <a:t>Reality</a:t>
            </a:r>
            <a:endParaRPr lang="sv-SE" sz="20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A32B265-1791-4ABC-9957-D55F9949BB6C}"/>
              </a:ext>
            </a:extLst>
          </p:cNvPr>
          <p:cNvSpPr/>
          <p:nvPr/>
        </p:nvSpPr>
        <p:spPr>
          <a:xfrm>
            <a:off x="3021493" y="2751292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757BF42-529F-4A5A-976B-2590DCA87240}"/>
              </a:ext>
            </a:extLst>
          </p:cNvPr>
          <p:cNvSpPr/>
          <p:nvPr/>
        </p:nvSpPr>
        <p:spPr>
          <a:xfrm>
            <a:off x="3041373" y="3429000"/>
            <a:ext cx="477083" cy="337762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AB2B60-75D0-430A-8BF3-F2D714A6806E}"/>
              </a:ext>
            </a:extLst>
          </p:cNvPr>
          <p:cNvSpPr txBox="1"/>
          <p:nvPr/>
        </p:nvSpPr>
        <p:spPr>
          <a:xfrm>
            <a:off x="4002157" y="2679267"/>
            <a:ext cx="319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Non-</a:t>
            </a:r>
            <a:r>
              <a:rPr lang="sv-SE" sz="2000" dirty="0" err="1"/>
              <a:t>Immersive</a:t>
            </a:r>
            <a:r>
              <a:rPr lang="sv-SE" dirty="0"/>
              <a:t>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Reality</a:t>
            </a:r>
            <a:endParaRPr lang="sv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04F9A-405D-49FA-8D36-F20F85C140DF}"/>
              </a:ext>
            </a:extLst>
          </p:cNvPr>
          <p:cNvSpPr txBox="1"/>
          <p:nvPr/>
        </p:nvSpPr>
        <p:spPr>
          <a:xfrm>
            <a:off x="4002157" y="3429000"/>
            <a:ext cx="4386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err="1"/>
              <a:t>Window</a:t>
            </a:r>
            <a:r>
              <a:rPr lang="sv-SE" sz="2000" dirty="0"/>
              <a:t> on World </a:t>
            </a:r>
            <a:r>
              <a:rPr lang="sv-SE" sz="2000" dirty="0" err="1"/>
              <a:t>Virtual</a:t>
            </a:r>
            <a:r>
              <a:rPr lang="sv-SE" sz="2000" dirty="0"/>
              <a:t> </a:t>
            </a:r>
            <a:r>
              <a:rPr lang="sv-SE" sz="2000" dirty="0" err="1"/>
              <a:t>Reality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362633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1F70FF-1C9B-4675-A106-6DA202CD10BA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  <a:p>
            <a:pPr algn="ctr"/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F79B20C-5A81-4DED-B6D8-68F50FA2D1B4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443555B-3964-44C6-9FA0-4D5C013F5E7C}"/>
              </a:ext>
            </a:extLst>
          </p:cNvPr>
          <p:cNvSpPr/>
          <p:nvPr/>
        </p:nvSpPr>
        <p:spPr>
          <a:xfrm>
            <a:off x="2532839" y="3250095"/>
            <a:ext cx="477083" cy="357808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E54FB1-22FB-42FB-8603-7E899E100699}"/>
              </a:ext>
            </a:extLst>
          </p:cNvPr>
          <p:cNvCxnSpPr>
            <a:cxnSpLocks/>
          </p:cNvCxnSpPr>
          <p:nvPr/>
        </p:nvCxnSpPr>
        <p:spPr>
          <a:xfrm>
            <a:off x="3484967" y="1202515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CD44B6-ED23-4D5A-968D-21CC3AF4C43A}"/>
              </a:ext>
            </a:extLst>
          </p:cNvPr>
          <p:cNvSpPr txBox="1"/>
          <p:nvPr/>
        </p:nvSpPr>
        <p:spPr>
          <a:xfrm>
            <a:off x="3657600" y="679295"/>
            <a:ext cx="4744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err="1"/>
              <a:t>Immersive</a:t>
            </a:r>
            <a:r>
              <a:rPr lang="sv-SE" sz="2800" b="1" dirty="0"/>
              <a:t> </a:t>
            </a:r>
            <a:r>
              <a:rPr lang="sv-SE" sz="2800" b="1" dirty="0" err="1"/>
              <a:t>Virtual</a:t>
            </a:r>
            <a:r>
              <a:rPr lang="sv-SE" sz="2800" b="1" dirty="0"/>
              <a:t> </a:t>
            </a:r>
            <a:r>
              <a:rPr lang="sv-SE" sz="2800" b="1" dirty="0" err="1"/>
              <a:t>reality</a:t>
            </a:r>
            <a:endParaRPr lang="en-GB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15FBB-DF10-40F2-A462-72222DE41F4A}"/>
              </a:ext>
            </a:extLst>
          </p:cNvPr>
          <p:cNvSpPr txBox="1"/>
          <p:nvPr/>
        </p:nvSpPr>
        <p:spPr>
          <a:xfrm>
            <a:off x="7642844" y="2060551"/>
            <a:ext cx="38828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Immersion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reality</a:t>
            </a:r>
            <a:r>
              <a:rPr lang="sv-SE" dirty="0"/>
              <a:t> is a perception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being</a:t>
            </a:r>
            <a:r>
              <a:rPr lang="sv-SE" dirty="0"/>
              <a:t> </a:t>
            </a:r>
            <a:r>
              <a:rPr lang="sv-SE" dirty="0" err="1"/>
              <a:t>physically</a:t>
            </a:r>
            <a:r>
              <a:rPr lang="sv-SE" dirty="0"/>
              <a:t> present in a non-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world</a:t>
            </a:r>
            <a:r>
              <a:rPr lang="sv-SE" dirty="0"/>
              <a:t>.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Elements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environments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increase</a:t>
            </a:r>
            <a:r>
              <a:rPr lang="sv-SE" dirty="0"/>
              <a:t> the </a:t>
            </a:r>
            <a:r>
              <a:rPr lang="sv-SE" dirty="0" err="1"/>
              <a:t>immersivness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experience</a:t>
            </a:r>
            <a:r>
              <a:rPr lang="sv-SE" dirty="0"/>
              <a:t>:</a:t>
            </a:r>
          </a:p>
          <a:p>
            <a:endParaRPr lang="sv-SE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Continuity of surroundings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Conformance of human vision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Freedom of movement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Physical interaction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Physical feedback</a:t>
            </a:r>
            <a:endParaRPr lang="sv-SE" dirty="0"/>
          </a:p>
        </p:txBody>
      </p:sp>
      <p:pic>
        <p:nvPicPr>
          <p:cNvPr id="7170" name="Picture 2" descr="Descubre el mundo de la realidad virtual inmersiva!">
            <a:extLst>
              <a:ext uri="{FF2B5EF4-FFF2-40B4-BE49-F238E27FC236}">
                <a16:creationId xmlns:a16="http://schemas.microsoft.com/office/drawing/2014/main" id="{D32123DE-9E80-41BA-9FEF-84E5B72E1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67" y="2385310"/>
            <a:ext cx="3205749" cy="208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91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A3C52B-2C36-4C76-B081-6478062B2F1E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B5EFC2A-C7AB-4ECA-9F2F-310C02D4CD64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C50E1A8-3E91-4D20-A489-C871D6727CDD}"/>
              </a:ext>
            </a:extLst>
          </p:cNvPr>
          <p:cNvSpPr/>
          <p:nvPr/>
        </p:nvSpPr>
        <p:spPr>
          <a:xfrm>
            <a:off x="2438044" y="2812004"/>
            <a:ext cx="477083" cy="357808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75644D-74C8-41C0-870E-B410F28F824E}"/>
              </a:ext>
            </a:extLst>
          </p:cNvPr>
          <p:cNvCxnSpPr>
            <a:cxnSpLocks/>
          </p:cNvCxnSpPr>
          <p:nvPr/>
        </p:nvCxnSpPr>
        <p:spPr>
          <a:xfrm>
            <a:off x="3484967" y="1202515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59F498-2BA8-4EA1-AB04-9D47EAE2A9B5}"/>
              </a:ext>
            </a:extLst>
          </p:cNvPr>
          <p:cNvSpPr txBox="1"/>
          <p:nvPr/>
        </p:nvSpPr>
        <p:spPr>
          <a:xfrm>
            <a:off x="3657600" y="679295"/>
            <a:ext cx="5473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/>
              <a:t>Non-</a:t>
            </a:r>
            <a:r>
              <a:rPr lang="sv-SE" sz="2800" b="1" dirty="0" err="1"/>
              <a:t>Immersive</a:t>
            </a:r>
            <a:r>
              <a:rPr lang="sv-SE" sz="2800" b="1" dirty="0"/>
              <a:t> </a:t>
            </a:r>
            <a:r>
              <a:rPr lang="sv-SE" sz="2800" b="1" dirty="0" err="1"/>
              <a:t>Virtual</a:t>
            </a:r>
            <a:r>
              <a:rPr lang="sv-SE" sz="2800" b="1" dirty="0"/>
              <a:t> </a:t>
            </a:r>
            <a:r>
              <a:rPr lang="sv-SE" sz="2800" b="1" dirty="0" err="1"/>
              <a:t>Reality</a:t>
            </a:r>
            <a:endParaRPr lang="en-GB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615ED-1BC2-496D-93C6-80ACBE4C64CD}"/>
              </a:ext>
            </a:extLst>
          </p:cNvPr>
          <p:cNvSpPr txBox="1"/>
          <p:nvPr/>
        </p:nvSpPr>
        <p:spPr>
          <a:xfrm>
            <a:off x="8076500" y="1921241"/>
            <a:ext cx="356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Large</a:t>
            </a:r>
            <a:r>
              <a:rPr lang="sv-SE" dirty="0"/>
              <a:t> display,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doesn`t</a:t>
            </a:r>
            <a:r>
              <a:rPr lang="sv-SE" dirty="0"/>
              <a:t> surround the </a:t>
            </a:r>
            <a:r>
              <a:rPr lang="sv-SE" dirty="0" err="1"/>
              <a:t>user</a:t>
            </a:r>
            <a:r>
              <a:rPr lang="sv-SE" dirty="0"/>
              <a:t>.</a:t>
            </a:r>
            <a:endParaRPr lang="en-GB" dirty="0"/>
          </a:p>
        </p:txBody>
      </p:sp>
      <p:pic>
        <p:nvPicPr>
          <p:cNvPr id="6148" name="Picture 4" descr="augmented reality, business and games - image #2394754 on Favim.com">
            <a:extLst>
              <a:ext uri="{FF2B5EF4-FFF2-40B4-BE49-F238E27FC236}">
                <a16:creationId xmlns:a16="http://schemas.microsoft.com/office/drawing/2014/main" id="{72DDD55B-69B0-4645-9C6F-6BDC56BCF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85" y="1820971"/>
            <a:ext cx="4240696" cy="2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What is Virtual Reality? Its Key Characteristics, Types, and Applications">
            <a:extLst>
              <a:ext uri="{FF2B5EF4-FFF2-40B4-BE49-F238E27FC236}">
                <a16:creationId xmlns:a16="http://schemas.microsoft.com/office/drawing/2014/main" id="{7608EBD7-BBCF-4407-BD3F-12C3E19DD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75885"/>
            <a:ext cx="4304946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C92125-4C6D-4B33-926A-B80E0E170DFF}"/>
              </a:ext>
            </a:extLst>
          </p:cNvPr>
          <p:cNvSpPr/>
          <p:nvPr/>
        </p:nvSpPr>
        <p:spPr>
          <a:xfrm>
            <a:off x="4856566" y="5211418"/>
            <a:ext cx="477083" cy="357808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69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05574E-CBA1-4BEA-8923-B0BBA07A38F7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70ACD58-637E-4BD6-B212-DFEC4308D307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2C1D2C2-D699-4341-A57A-C9143A0964AC}"/>
              </a:ext>
            </a:extLst>
          </p:cNvPr>
          <p:cNvSpPr/>
          <p:nvPr/>
        </p:nvSpPr>
        <p:spPr>
          <a:xfrm>
            <a:off x="2650073" y="2634296"/>
            <a:ext cx="477083" cy="357808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EFA780-A369-453F-9366-8D7B1289D535}"/>
              </a:ext>
            </a:extLst>
          </p:cNvPr>
          <p:cNvCxnSpPr>
            <a:cxnSpLocks/>
          </p:cNvCxnSpPr>
          <p:nvPr/>
        </p:nvCxnSpPr>
        <p:spPr>
          <a:xfrm>
            <a:off x="3484967" y="1202515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F9CC067-98CC-4457-AD6A-6DAB443D73B3}"/>
              </a:ext>
            </a:extLst>
          </p:cNvPr>
          <p:cNvSpPr txBox="1"/>
          <p:nvPr/>
        </p:nvSpPr>
        <p:spPr>
          <a:xfrm>
            <a:off x="3657600" y="679295"/>
            <a:ext cx="59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err="1"/>
              <a:t>Window</a:t>
            </a:r>
            <a:r>
              <a:rPr lang="sv-SE" sz="2800" b="1" dirty="0"/>
              <a:t> on World </a:t>
            </a:r>
            <a:r>
              <a:rPr lang="sv-SE" sz="2800" b="1" dirty="0" err="1"/>
              <a:t>Virtual</a:t>
            </a:r>
            <a:r>
              <a:rPr lang="sv-SE" sz="2800" b="1" dirty="0"/>
              <a:t> </a:t>
            </a:r>
            <a:r>
              <a:rPr lang="sv-SE" sz="2800" b="1" dirty="0" err="1"/>
              <a:t>Reality</a:t>
            </a:r>
            <a:endParaRPr lang="en-GB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0BA8E-3290-4E72-AC12-13B9C805B0C1}"/>
              </a:ext>
            </a:extLst>
          </p:cNvPr>
          <p:cNvSpPr txBox="1"/>
          <p:nvPr/>
        </p:nvSpPr>
        <p:spPr>
          <a:xfrm>
            <a:off x="7235687" y="1828800"/>
            <a:ext cx="4306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Desktop-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Reality</a:t>
            </a:r>
            <a:r>
              <a:rPr lang="sv-SE" dirty="0"/>
              <a:t> </a:t>
            </a:r>
            <a:r>
              <a:rPr lang="sv-SE" dirty="0" err="1"/>
              <a:t>involves</a:t>
            </a:r>
            <a:r>
              <a:rPr lang="sv-SE" dirty="0"/>
              <a:t> </a:t>
            </a:r>
            <a:r>
              <a:rPr lang="sv-SE" dirty="0" err="1"/>
              <a:t>displaying</a:t>
            </a:r>
            <a:r>
              <a:rPr lang="sv-SE" dirty="0"/>
              <a:t> a 3-dimmensional </a:t>
            </a:r>
            <a:r>
              <a:rPr lang="sv-SE" dirty="0" err="1"/>
              <a:t>virtual</a:t>
            </a:r>
            <a:r>
              <a:rPr lang="sv-SE" dirty="0"/>
              <a:t> on </a:t>
            </a:r>
            <a:r>
              <a:rPr lang="sv-SE" dirty="0" err="1"/>
              <a:t>regular</a:t>
            </a:r>
            <a:r>
              <a:rPr lang="sv-SE" dirty="0"/>
              <a:t> desktop display </a:t>
            </a:r>
            <a:r>
              <a:rPr lang="sv-SE" dirty="0" err="1"/>
              <a:t>without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specialized</a:t>
            </a:r>
            <a:r>
              <a:rPr lang="sv-SE" dirty="0"/>
              <a:t> </a:t>
            </a:r>
            <a:r>
              <a:rPr lang="sv-SE" dirty="0" err="1"/>
              <a:t>movement</a:t>
            </a:r>
            <a:r>
              <a:rPr lang="sv-SE" dirty="0"/>
              <a:t> </a:t>
            </a:r>
            <a:r>
              <a:rPr lang="sv-SE" dirty="0" err="1"/>
              <a:t>tracking</a:t>
            </a:r>
            <a:r>
              <a:rPr lang="sv-SE" dirty="0"/>
              <a:t> </a:t>
            </a:r>
            <a:r>
              <a:rPr lang="sv-SE" dirty="0" err="1"/>
              <a:t>environment</a:t>
            </a:r>
            <a:r>
              <a:rPr lang="sv-SE" dirty="0"/>
              <a:t>.</a:t>
            </a:r>
            <a:endParaRPr lang="en-GB" dirty="0"/>
          </a:p>
        </p:txBody>
      </p:sp>
      <p:pic>
        <p:nvPicPr>
          <p:cNvPr id="5122" name="Picture 2" descr="Are the new Windows headsets Mixed Reality? - Virtual Reality Learning Lab">
            <a:extLst>
              <a:ext uri="{FF2B5EF4-FFF2-40B4-BE49-F238E27FC236}">
                <a16:creationId xmlns:a16="http://schemas.microsoft.com/office/drawing/2014/main" id="{09CE960A-3886-4EB7-9A67-4E271D8FD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67" y="1725735"/>
            <a:ext cx="3512181" cy="217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at is Mixed Reality? - Mixed Reality | Microsoft Docs">
            <a:extLst>
              <a:ext uri="{FF2B5EF4-FFF2-40B4-BE49-F238E27FC236}">
                <a16:creationId xmlns:a16="http://schemas.microsoft.com/office/drawing/2014/main" id="{21117E8F-B48A-41A0-BF78-28826A115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41406"/>
            <a:ext cx="4165323" cy="233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32C596C-0315-4FBC-857A-668EA0172BDC}"/>
              </a:ext>
            </a:extLst>
          </p:cNvPr>
          <p:cNvSpPr/>
          <p:nvPr/>
        </p:nvSpPr>
        <p:spPr>
          <a:xfrm>
            <a:off x="5241057" y="5128793"/>
            <a:ext cx="477083" cy="357808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17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6C83D2-8281-4993-8B4E-044A3F59C5BE}"/>
              </a:ext>
            </a:extLst>
          </p:cNvPr>
          <p:cNvSpPr/>
          <p:nvPr/>
        </p:nvSpPr>
        <p:spPr>
          <a:xfrm>
            <a:off x="1570381" y="0"/>
            <a:ext cx="182216" cy="6858000"/>
          </a:xfrm>
          <a:prstGeom prst="rect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4830127-DC98-4055-9F2B-2EF3B9C61E5B}"/>
              </a:ext>
            </a:extLst>
          </p:cNvPr>
          <p:cNvSpPr/>
          <p:nvPr/>
        </p:nvSpPr>
        <p:spPr>
          <a:xfrm>
            <a:off x="1752597" y="940905"/>
            <a:ext cx="1507438" cy="523220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A6539A6-A9B7-442A-998E-4D2EED85DAFC}"/>
              </a:ext>
            </a:extLst>
          </p:cNvPr>
          <p:cNvSpPr/>
          <p:nvPr/>
        </p:nvSpPr>
        <p:spPr>
          <a:xfrm>
            <a:off x="2466557" y="2958732"/>
            <a:ext cx="477083" cy="357808"/>
          </a:xfrm>
          <a:prstGeom prst="rightArrow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368BD-4237-45F8-B221-224A685BF72A}"/>
              </a:ext>
            </a:extLst>
          </p:cNvPr>
          <p:cNvSpPr txBox="1"/>
          <p:nvPr/>
        </p:nvSpPr>
        <p:spPr>
          <a:xfrm>
            <a:off x="3657600" y="679295"/>
            <a:ext cx="595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b="1" dirty="0" err="1"/>
              <a:t>How</a:t>
            </a:r>
            <a:r>
              <a:rPr lang="sv-SE" sz="2800" b="1" dirty="0"/>
              <a:t> VR System </a:t>
            </a:r>
            <a:r>
              <a:rPr lang="sv-SE" sz="2800" b="1" dirty="0" err="1"/>
              <a:t>works</a:t>
            </a:r>
            <a:endParaRPr lang="en-GB" sz="28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EA3E7F-5127-4B68-B011-A3F4434B0B54}"/>
              </a:ext>
            </a:extLst>
          </p:cNvPr>
          <p:cNvCxnSpPr>
            <a:cxnSpLocks/>
          </p:cNvCxnSpPr>
          <p:nvPr/>
        </p:nvCxnSpPr>
        <p:spPr>
          <a:xfrm>
            <a:off x="3484967" y="1202515"/>
            <a:ext cx="81600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650" name="Picture 2" descr="Components of a VR system. ">
            <a:extLst>
              <a:ext uri="{FF2B5EF4-FFF2-40B4-BE49-F238E27FC236}">
                <a16:creationId xmlns:a16="http://schemas.microsoft.com/office/drawing/2014/main" id="{DFF098ED-8AB9-423E-A8D4-435A528EF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035" y="1568730"/>
            <a:ext cx="7663071" cy="3137812"/>
          </a:xfrm>
          <a:prstGeom prst="rect">
            <a:avLst/>
          </a:prstGeom>
          <a:solidFill>
            <a:srgbClr val="00B0F0"/>
          </a:solidFill>
          <a:ln>
            <a:solidFill>
              <a:srgbClr val="D60093"/>
            </a:solidFill>
          </a:ln>
        </p:spPr>
      </p:pic>
    </p:spTree>
    <p:extLst>
      <p:ext uri="{BB962C8B-B14F-4D97-AF65-F5344CB8AC3E}">
        <p14:creationId xmlns:p14="http://schemas.microsoft.com/office/powerpoint/2010/main" val="4037070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1418</TotalTime>
  <Words>521</Words>
  <Application>Microsoft Office PowerPoint</Application>
  <PresentationFormat>Widescreen</PresentationFormat>
  <Paragraphs>119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Bahnschrift Light Condensed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 Mehmed</dc:creator>
  <cp:lastModifiedBy>Elis Mehmed</cp:lastModifiedBy>
  <cp:revision>4</cp:revision>
  <dcterms:created xsi:type="dcterms:W3CDTF">2021-12-14T07:21:10Z</dcterms:created>
  <dcterms:modified xsi:type="dcterms:W3CDTF">2021-12-30T08:11:32Z</dcterms:modified>
</cp:coreProperties>
</file>