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13"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EB6EA6B-CF71-48D5-B118-4F514A080CC6}" type="datetimeFigureOut">
              <a:rPr lang="es-ES" smtClean="0"/>
              <a:pPr/>
              <a:t>22/11/2015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DF089BE-3A66-4C2B-8D71-F866D644BCB0}"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EA6B-CF71-48D5-B118-4F514A080CC6}" type="datetimeFigureOut">
              <a:rPr lang="es-ES" smtClean="0"/>
              <a:pPr/>
              <a:t>22/11/2015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089BE-3A66-4C2B-8D71-F866D644BCB0}"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ES" dirty="0" smtClean="0"/>
              <a:t>Instalación </a:t>
            </a:r>
            <a:r>
              <a:rPr lang="es-ES" dirty="0" err="1" smtClean="0"/>
              <a:t>LibreOffice</a:t>
            </a:r>
            <a:endParaRPr lang="es-ES" dirty="0"/>
          </a:p>
        </p:txBody>
      </p:sp>
      <p:sp>
        <p:nvSpPr>
          <p:cNvPr id="5" name="4 Subtítulo"/>
          <p:cNvSpPr>
            <a:spLocks noGrp="1"/>
          </p:cNvSpPr>
          <p:nvPr>
            <p:ph type="subTitle" idx="1"/>
          </p:nvPr>
        </p:nvSpPr>
        <p:spPr/>
        <p:txBody>
          <a:bodyPr/>
          <a:lstStyle/>
          <a:p>
            <a:r>
              <a:rPr lang="es-ES" dirty="0" smtClean="0"/>
              <a:t>WINDOWS 8.1</a:t>
            </a:r>
          </a:p>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498178"/>
          </a:xfrm>
        </p:spPr>
        <p:txBody>
          <a:bodyPr>
            <a:normAutofit fontScale="90000"/>
          </a:bodyPr>
          <a:lstStyle/>
          <a:p>
            <a:pPr algn="l"/>
            <a:r>
              <a:rPr lang="es-ES" sz="1300" dirty="0" smtClean="0"/>
              <a:t/>
            </a:r>
            <a:br>
              <a:rPr lang="es-ES" sz="1300" dirty="0" smtClean="0"/>
            </a:br>
            <a:r>
              <a:rPr lang="es-ES" sz="1300" dirty="0" smtClean="0"/>
              <a:t/>
            </a:r>
            <a:br>
              <a:rPr lang="es-ES" sz="1300" dirty="0" smtClean="0"/>
            </a:br>
            <a:r>
              <a:rPr lang="es-ES" sz="1200" dirty="0" smtClean="0"/>
              <a:t> </a:t>
            </a:r>
            <a:r>
              <a:rPr lang="es-ES" sz="1200" b="1" dirty="0" smtClean="0"/>
              <a:t>Ejercicio 2</a:t>
            </a:r>
            <a:r>
              <a:rPr lang="es-ES" sz="1200" dirty="0" smtClean="0"/>
              <a:t>:</a:t>
            </a:r>
            <a:br>
              <a:rPr lang="es-ES" sz="1200" dirty="0" smtClean="0"/>
            </a:br>
            <a:r>
              <a:rPr lang="es-ES" sz="1200" dirty="0" smtClean="0"/>
              <a:t/>
            </a:r>
            <a:br>
              <a:rPr lang="es-ES" sz="1200" dirty="0" smtClean="0"/>
            </a:br>
            <a:r>
              <a:rPr lang="es-ES" sz="1200" dirty="0" smtClean="0"/>
              <a:t>K3b es un software de grabación de discos ópticos (CD-DVD </a:t>
            </a:r>
            <a:r>
              <a:rPr lang="es-ES" sz="1200" dirty="0" err="1" smtClean="0"/>
              <a:t>Rom</a:t>
            </a:r>
            <a:r>
              <a:rPr lang="es-ES" sz="1200" dirty="0" smtClean="0"/>
              <a:t>) diseñado por Sebastián </a:t>
            </a:r>
            <a:r>
              <a:rPr lang="es-ES" sz="1200" dirty="0" err="1" smtClean="0"/>
              <a:t>Trüg</a:t>
            </a:r>
            <a:r>
              <a:rPr lang="es-ES" sz="1200" dirty="0" smtClean="0"/>
              <a:t>, su última versión estable es la 2.0.2, está programada en C++ y es multiplataforma, posee una licencia GNU GPL 2. </a:t>
            </a:r>
            <a:r>
              <a:rPr lang="es-ES" sz="1200" dirty="0" smtClean="0"/>
              <a:t> Es una aplicación diseñada para los S.O. GNU/LINUX Y </a:t>
            </a:r>
            <a:r>
              <a:rPr lang="es-ES" sz="1200" dirty="0" err="1" smtClean="0"/>
              <a:t>FreeBSD</a:t>
            </a:r>
            <a:r>
              <a:rPr lang="es-ES" sz="1200" dirty="0" smtClean="0"/>
              <a:t>.</a:t>
            </a:r>
            <a:r>
              <a:rPr lang="es-ES" sz="1200" dirty="0" smtClean="0"/>
              <a:t/>
            </a:r>
            <a:br>
              <a:rPr lang="es-ES" sz="1200" dirty="0" smtClean="0"/>
            </a:br>
            <a:r>
              <a:rPr lang="es-ES" sz="1300" dirty="0" smtClean="0"/>
              <a:t/>
            </a:r>
            <a:br>
              <a:rPr lang="es-ES" sz="1300" dirty="0" smtClean="0"/>
            </a:br>
            <a:r>
              <a:rPr lang="es-ES" sz="1300" dirty="0" smtClean="0"/>
              <a:t>Para </a:t>
            </a:r>
            <a:r>
              <a:rPr lang="es-ES" sz="1300" dirty="0"/>
              <a:t>instalar esta aplicación tenemos distintas opciones que son:</a:t>
            </a:r>
            <a:r>
              <a:rPr lang="es-ES" sz="1200" dirty="0"/>
              <a:t/>
            </a:r>
            <a:br>
              <a:rPr lang="es-ES" sz="1200" dirty="0"/>
            </a:br>
            <a:r>
              <a:rPr lang="es-ES" sz="1200" dirty="0"/>
              <a:t/>
            </a:r>
            <a:br>
              <a:rPr lang="es-ES" sz="1200" dirty="0"/>
            </a:br>
            <a:r>
              <a:rPr lang="es-ES" sz="2000" b="1" dirty="0"/>
              <a:t>Opción 1</a:t>
            </a:r>
            <a:r>
              <a:rPr lang="es-ES" sz="2000" dirty="0"/>
              <a:t>: Desde el centro de software de Ubuntu.</a:t>
            </a:r>
            <a:br>
              <a:rPr lang="es-ES" sz="2000" dirty="0"/>
            </a:br>
            <a:r>
              <a:rPr lang="es-ES" sz="1200" dirty="0"/>
              <a:t/>
            </a:r>
            <a:br>
              <a:rPr lang="es-ES" sz="1200" dirty="0"/>
            </a:br>
            <a:r>
              <a:rPr lang="es-ES" sz="1200" b="1" dirty="0" smtClean="0"/>
              <a:t>(Este </a:t>
            </a:r>
            <a:r>
              <a:rPr lang="es-ES" sz="1200" b="1" dirty="0"/>
              <a:t>método quizás sea el más sencillo y es posible siempre y cuando tengamos la base de datos de repositorio correspondiente instalada</a:t>
            </a:r>
            <a:r>
              <a:rPr lang="es-ES" sz="1200" b="1" dirty="0" smtClean="0"/>
              <a:t>.)</a:t>
            </a:r>
            <a:r>
              <a:rPr lang="es-ES" sz="1200" dirty="0"/>
              <a:t/>
            </a:r>
            <a:br>
              <a:rPr lang="es-ES" sz="1200" dirty="0"/>
            </a:br>
            <a:endParaRPr lang="es-ES" sz="1200" dirty="0"/>
          </a:p>
        </p:txBody>
      </p:sp>
      <p:pic>
        <p:nvPicPr>
          <p:cNvPr id="19459" name="Picture 3"/>
          <p:cNvPicPr>
            <a:picLocks noGrp="1" noChangeAspect="1" noChangeArrowheads="1"/>
          </p:cNvPicPr>
          <p:nvPr>
            <p:ph idx="1"/>
          </p:nvPr>
        </p:nvPicPr>
        <p:blipFill>
          <a:blip r:embed="rId2" cstate="print"/>
          <a:srcRect/>
          <a:stretch>
            <a:fillRect/>
          </a:stretch>
        </p:blipFill>
        <p:spPr bwMode="auto">
          <a:xfrm>
            <a:off x="539552" y="2420888"/>
            <a:ext cx="3754760" cy="2575728"/>
          </a:xfrm>
          <a:prstGeom prst="rect">
            <a:avLst/>
          </a:prstGeom>
          <a:noFill/>
          <a:ln w="9525">
            <a:noFill/>
            <a:miter lim="800000"/>
            <a:headEnd/>
            <a:tailEnd/>
          </a:ln>
        </p:spPr>
      </p:pic>
      <p:sp>
        <p:nvSpPr>
          <p:cNvPr id="7" name="6 CuadroTexto"/>
          <p:cNvSpPr txBox="1"/>
          <p:nvPr/>
        </p:nvSpPr>
        <p:spPr>
          <a:xfrm>
            <a:off x="467544" y="5373216"/>
            <a:ext cx="7776864"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 sz="1200" dirty="0"/>
              <a:t>Para realizar la instalación pulsamos sobre el icono de centro de software de Ubuntu, y se nos abrirá una </a:t>
            </a:r>
            <a:r>
              <a:rPr lang="es-ES" sz="1200" dirty="0" smtClean="0"/>
              <a:t>ventana, </a:t>
            </a:r>
            <a:r>
              <a:rPr lang="es-ES" sz="1200" dirty="0"/>
              <a:t>en</a:t>
            </a:r>
            <a:r>
              <a:rPr lang="es-ES" sz="1200" dirty="0" smtClean="0"/>
              <a:t> ella nos iremos al buscador  y ponemos el nombre del programa que estamos buscando. Una vez puesto el nombre del programa y dándole a </a:t>
            </a:r>
            <a:r>
              <a:rPr lang="es-ES" sz="1200" dirty="0" err="1" smtClean="0"/>
              <a:t>enter</a:t>
            </a:r>
            <a:r>
              <a:rPr lang="es-ES" sz="1200" dirty="0" smtClean="0"/>
              <a:t>, nos aparecerá una lista donde deberemos buscar el que nos interesa y pulsar sobre él, una vez que pulsemos nos aparecerá la opción instalar, pulsamos sobre ella y nos pedirá la contraseña, la introducimos  y comenzará la instalación</a:t>
            </a:r>
            <a:endParaRPr lang="es-ES" sz="1200" dirty="0"/>
          </a:p>
        </p:txBody>
      </p:sp>
      <p:pic>
        <p:nvPicPr>
          <p:cNvPr id="19461" name="Picture 5"/>
          <p:cNvPicPr>
            <a:picLocks noChangeAspect="1" noChangeArrowheads="1"/>
          </p:cNvPicPr>
          <p:nvPr/>
        </p:nvPicPr>
        <p:blipFill>
          <a:blip r:embed="rId3" cstate="print"/>
          <a:srcRect/>
          <a:stretch>
            <a:fillRect/>
          </a:stretch>
        </p:blipFill>
        <p:spPr bwMode="auto">
          <a:xfrm>
            <a:off x="4860032" y="2492896"/>
            <a:ext cx="3729972" cy="259898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normAutofit/>
          </a:bodyPr>
          <a:lstStyle/>
          <a:p>
            <a:pPr algn="l">
              <a:buFont typeface="Arial" pitchFamily="34" charset="0"/>
              <a:buChar char="•"/>
            </a:pPr>
            <a:r>
              <a:rPr lang="es-ES" sz="1800" b="1" dirty="0"/>
              <a:t>Opción 2</a:t>
            </a:r>
            <a:r>
              <a:rPr lang="es-ES" sz="1800" dirty="0"/>
              <a:t>: Gestor de paquetes </a:t>
            </a:r>
            <a:r>
              <a:rPr lang="es-ES" sz="1800" b="1" dirty="0" err="1" smtClean="0"/>
              <a:t>synaptic</a:t>
            </a:r>
            <a:r>
              <a:rPr lang="es-ES" sz="1800" b="1" dirty="0" smtClean="0"/>
              <a:t/>
            </a:r>
            <a:br>
              <a:rPr lang="es-ES" sz="1800" b="1" dirty="0" smtClean="0"/>
            </a:br>
            <a:r>
              <a:rPr lang="es-ES" sz="1200" dirty="0"/>
              <a:t>La segunda opción es algo mas compleja y algo mas detallada, ya que nos permite seleccionar que deseamos y que no deseamos instalar.</a:t>
            </a:r>
            <a:endParaRPr lang="es-ES" sz="1200" b="1"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4427984" y="3933056"/>
            <a:ext cx="4337604" cy="2664296"/>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23528" y="1340768"/>
            <a:ext cx="3857625" cy="2438400"/>
          </a:xfrm>
          <a:prstGeom prst="rect">
            <a:avLst/>
          </a:prstGeom>
          <a:noFill/>
          <a:ln w="9525">
            <a:noFill/>
            <a:miter lim="800000"/>
            <a:headEnd/>
            <a:tailEnd/>
          </a:ln>
        </p:spPr>
      </p:pic>
      <p:sp>
        <p:nvSpPr>
          <p:cNvPr id="6" name="5 CuadroTexto"/>
          <p:cNvSpPr txBox="1"/>
          <p:nvPr/>
        </p:nvSpPr>
        <p:spPr>
          <a:xfrm>
            <a:off x="4716016" y="1484784"/>
            <a:ext cx="3528392"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 sz="1200" dirty="0"/>
              <a:t>Para realizar la instalación por este método nos vamos al menú de aplicaciones y buscamos el gestor de paquete </a:t>
            </a:r>
            <a:r>
              <a:rPr lang="es-ES" sz="1200" b="1" dirty="0" err="1"/>
              <a:t>synaptic</a:t>
            </a:r>
            <a:r>
              <a:rPr lang="es-ES" sz="1200" dirty="0"/>
              <a:t>, si no lo encontráramos tendríamos que instalarlo previamente, ya sea mediante el centro de software o por media de la consola con el comando “sudo </a:t>
            </a:r>
            <a:r>
              <a:rPr lang="es-ES" sz="1200" dirty="0" err="1"/>
              <a:t>apt-get</a:t>
            </a:r>
            <a:r>
              <a:rPr lang="es-ES" sz="1200" dirty="0"/>
              <a:t> </a:t>
            </a:r>
            <a:r>
              <a:rPr lang="es-ES" sz="1200" dirty="0" err="1"/>
              <a:t>install</a:t>
            </a:r>
            <a:r>
              <a:rPr lang="es-ES" sz="1200" dirty="0"/>
              <a:t> </a:t>
            </a:r>
            <a:r>
              <a:rPr lang="es-ES" sz="1200" dirty="0" err="1"/>
              <a:t>synaptic</a:t>
            </a:r>
            <a:r>
              <a:rPr lang="es-ES" sz="1200" dirty="0"/>
              <a:t>”.</a:t>
            </a:r>
            <a:br>
              <a:rPr lang="es-ES" sz="1200" dirty="0"/>
            </a:br>
            <a:endParaRPr lang="es-ES" sz="1200" dirty="0"/>
          </a:p>
        </p:txBody>
      </p:sp>
      <p:sp>
        <p:nvSpPr>
          <p:cNvPr id="7" name="6 CuadroTexto"/>
          <p:cNvSpPr txBox="1"/>
          <p:nvPr/>
        </p:nvSpPr>
        <p:spPr>
          <a:xfrm>
            <a:off x="395536" y="4653136"/>
            <a:ext cx="360040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 sz="1200" dirty="0"/>
              <a:t>Una vez abierta la ventana del gestor de paquetes, nos vamos al buscador </a:t>
            </a:r>
            <a:r>
              <a:rPr lang="es-ES" sz="1200" dirty="0" smtClean="0"/>
              <a:t>y </a:t>
            </a:r>
            <a:r>
              <a:rPr lang="es-ES" sz="1200" dirty="0"/>
              <a:t>escribimos el programa a instalar. Una vez realizada la búsqueda, nos aparecerá una lista de paquetes referentes a la aplicación en concreto que hemos </a:t>
            </a:r>
            <a:r>
              <a:rPr lang="es-ES" sz="1200" dirty="0" smtClean="0"/>
              <a:t>buscado. </a:t>
            </a:r>
            <a:r>
              <a:rPr lang="es-ES" sz="1200" dirty="0"/>
              <a:t>Marcaremos las opciones que deseemos y le daremos al botón aplicar en la parte superior y se nos instalara.</a:t>
            </a:r>
            <a:br>
              <a:rPr lang="es-ES" sz="1200" dirty="0"/>
            </a:br>
            <a:endParaRPr lang="es-E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332656"/>
            <a:ext cx="8136904" cy="1569660"/>
          </a:xfrm>
          <a:prstGeom prst="rect">
            <a:avLst/>
          </a:prstGeom>
          <a:noFill/>
        </p:spPr>
        <p:txBody>
          <a:bodyPr wrap="square" rtlCol="0">
            <a:spAutoFit/>
          </a:bodyPr>
          <a:lstStyle/>
          <a:p>
            <a:pPr>
              <a:buFont typeface="Arial" pitchFamily="34" charset="0"/>
              <a:buChar char="•"/>
            </a:pPr>
            <a:r>
              <a:rPr lang="es-ES" b="1" dirty="0"/>
              <a:t>Opción 3</a:t>
            </a:r>
            <a:r>
              <a:rPr lang="es-ES" dirty="0"/>
              <a:t>: Mediante el terminal o consola</a:t>
            </a:r>
            <a:r>
              <a:rPr lang="es-ES" dirty="0" smtClean="0"/>
              <a:t>.</a:t>
            </a:r>
          </a:p>
          <a:p>
            <a:r>
              <a:rPr lang="es-ES" sz="1200" dirty="0"/>
              <a:t>Este método es algo mas complicado puesto que si no se tiene los repositorios se tendrían que instalar, actualizar toda la base de datos del Sistema operativo y proceder a la instalación.</a:t>
            </a:r>
            <a:br>
              <a:rPr lang="es-ES" sz="1200" dirty="0"/>
            </a:br>
            <a:r>
              <a:rPr lang="es-ES" sz="1200" dirty="0"/>
              <a:t/>
            </a:r>
            <a:br>
              <a:rPr lang="es-ES" sz="1200" dirty="0"/>
            </a:br>
            <a:r>
              <a:rPr lang="es-ES" sz="1200" dirty="0"/>
              <a:t>En este caso como la aplicación que nos concierne esta en los repositorios presente en el sistema simplemente abrimos una consola.</a:t>
            </a:r>
          </a:p>
          <a:p>
            <a:endParaRPr lang="es-ES" dirty="0"/>
          </a:p>
        </p:txBody>
      </p:sp>
      <p:pic>
        <p:nvPicPr>
          <p:cNvPr id="21506" name="Picture 2"/>
          <p:cNvPicPr>
            <a:picLocks noChangeAspect="1" noChangeArrowheads="1"/>
          </p:cNvPicPr>
          <p:nvPr/>
        </p:nvPicPr>
        <p:blipFill>
          <a:blip r:embed="rId2" cstate="print"/>
          <a:srcRect/>
          <a:stretch>
            <a:fillRect/>
          </a:stretch>
        </p:blipFill>
        <p:spPr bwMode="auto">
          <a:xfrm>
            <a:off x="467544" y="1700809"/>
            <a:ext cx="3600400" cy="2736303"/>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4788024" y="4221088"/>
            <a:ext cx="4069283" cy="2492896"/>
          </a:xfrm>
          <a:prstGeom prst="rect">
            <a:avLst/>
          </a:prstGeom>
          <a:noFill/>
          <a:ln w="9525">
            <a:noFill/>
            <a:miter lim="800000"/>
            <a:headEnd/>
            <a:tailEnd/>
          </a:ln>
        </p:spPr>
      </p:pic>
      <p:sp>
        <p:nvSpPr>
          <p:cNvPr id="5" name="4 CuadroTexto"/>
          <p:cNvSpPr txBox="1"/>
          <p:nvPr/>
        </p:nvSpPr>
        <p:spPr>
          <a:xfrm>
            <a:off x="4572000" y="1484784"/>
            <a:ext cx="4104456" cy="249299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 sz="1200" dirty="0"/>
              <a:t>Una vez en la consola tecleamos “sudo </a:t>
            </a:r>
            <a:r>
              <a:rPr lang="es-ES" sz="1200" b="1" dirty="0" err="1"/>
              <a:t>apt-get</a:t>
            </a:r>
            <a:r>
              <a:rPr lang="es-ES" sz="1200" b="1" dirty="0"/>
              <a:t> </a:t>
            </a:r>
            <a:r>
              <a:rPr lang="es-ES" sz="1200" b="1" dirty="0" err="1"/>
              <a:t>install</a:t>
            </a:r>
            <a:r>
              <a:rPr lang="es-ES" sz="1200" b="1" dirty="0"/>
              <a:t> k3b</a:t>
            </a:r>
            <a:r>
              <a:rPr lang="es-ES" sz="1200" dirty="0"/>
              <a:t>” y le damos a </a:t>
            </a:r>
            <a:r>
              <a:rPr lang="es-ES" sz="1200" dirty="0" smtClean="0"/>
              <a:t>“ENTER”, </a:t>
            </a:r>
            <a:r>
              <a:rPr lang="es-ES" sz="1200" dirty="0"/>
              <a:t>nos pedirá la cable de usuario la introducimos y le damos a </a:t>
            </a:r>
            <a:r>
              <a:rPr lang="es-ES" sz="1200" dirty="0" smtClean="0"/>
              <a:t>“ENTER”. </a:t>
            </a:r>
            <a:r>
              <a:rPr lang="es-ES" sz="1200" dirty="0"/>
              <a:t>El proceso de instalación buscara el programa y nos mostrara una lista de los paquetes que van a ser instalado, los que se sugieren ser instalados y en caso de que se requiera instalara los paquetes nuevos que encuentre. Una vez terminado el proceso previo, nos dará la opción de que Si queremos o No queremos instalar todo y también información de: cuantos paquetes se instalaran, actualizaran y el espacio que ocuparan dichos paquetes a instalar. Escribimos “S” y pulsamos </a:t>
            </a:r>
            <a:r>
              <a:rPr lang="es-ES" sz="1200" dirty="0" smtClean="0"/>
              <a:t>“ENTER” </a:t>
            </a:r>
            <a:r>
              <a:rPr lang="es-ES" sz="1200" dirty="0"/>
              <a:t>para continuar la instalación.</a:t>
            </a:r>
            <a:br>
              <a:rPr lang="es-ES" sz="1200" dirty="0"/>
            </a:br>
            <a:endParaRPr lang="es-ES" sz="1200" dirty="0"/>
          </a:p>
        </p:txBody>
      </p:sp>
      <p:sp>
        <p:nvSpPr>
          <p:cNvPr id="6" name="5 CuadroTexto"/>
          <p:cNvSpPr txBox="1"/>
          <p:nvPr/>
        </p:nvSpPr>
        <p:spPr>
          <a:xfrm>
            <a:off x="467544" y="5013176"/>
            <a:ext cx="3888432"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 sz="1200" dirty="0"/>
              <a:t>Una vez que aceptemos la instalación, comenzar el proceso de instalación esperaremos el tiempo preciso y tendremos la aplicación correctamente instalada como se puede comprobar.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457200" y="274638"/>
            <a:ext cx="8229600" cy="3730426"/>
          </a:xfrm>
        </p:spPr>
        <p:txBody>
          <a:bodyPr>
            <a:normAutofit fontScale="90000"/>
          </a:bodyPr>
          <a:lstStyle/>
          <a:p>
            <a:pPr algn="l"/>
            <a:r>
              <a:rPr lang="es-ES" sz="1300" b="1" dirty="0" smtClean="0"/>
              <a:t>Ejercicio 1:</a:t>
            </a:r>
            <a:r>
              <a:rPr lang="es-ES" sz="1300" dirty="0" smtClean="0"/>
              <a:t/>
            </a:r>
            <a:br>
              <a:rPr lang="es-ES" sz="1300" dirty="0" smtClean="0"/>
            </a:br>
            <a:r>
              <a:rPr lang="es-ES" sz="1300" dirty="0" smtClean="0"/>
              <a:t/>
            </a:r>
            <a:br>
              <a:rPr lang="es-ES" sz="1300" dirty="0" smtClean="0"/>
            </a:br>
            <a:r>
              <a:rPr lang="es-ES" sz="1300" b="1" dirty="0" err="1" smtClean="0"/>
              <a:t>LibreOffice</a:t>
            </a:r>
            <a:r>
              <a:rPr lang="es-ES" sz="1300" dirty="0" smtClean="0"/>
              <a:t> es un paquete de </a:t>
            </a:r>
            <a:r>
              <a:rPr lang="es-ES" sz="1300" dirty="0" smtClean="0"/>
              <a:t>oficina, </a:t>
            </a:r>
            <a:r>
              <a:rPr lang="es-ES" sz="1300" dirty="0" smtClean="0"/>
              <a:t>libre y de código abierto desarrollado por </a:t>
            </a:r>
            <a:r>
              <a:rPr lang="es-ES" sz="1300" b="1" dirty="0" err="1" smtClean="0"/>
              <a:t>The</a:t>
            </a:r>
            <a:r>
              <a:rPr lang="es-ES" sz="1300" b="1" dirty="0" smtClean="0"/>
              <a:t> </a:t>
            </a:r>
            <a:r>
              <a:rPr lang="es-ES" sz="1300" b="1" dirty="0" err="1" smtClean="0"/>
              <a:t>Document</a:t>
            </a:r>
            <a:r>
              <a:rPr lang="es-ES" sz="1300" b="1" dirty="0" smtClean="0"/>
              <a:t> </a:t>
            </a:r>
            <a:r>
              <a:rPr lang="es-ES" sz="1300" b="1" dirty="0" err="1" smtClean="0"/>
              <a:t>Foundation</a:t>
            </a:r>
            <a:r>
              <a:rPr lang="es-ES" sz="1300" dirty="0" smtClean="0"/>
              <a:t>. Esta programado en C++, Java y </a:t>
            </a:r>
            <a:r>
              <a:rPr lang="es-ES" sz="1300" dirty="0" err="1" smtClean="0"/>
              <a:t>Python</a:t>
            </a:r>
            <a:r>
              <a:rPr lang="es-ES" sz="1300" dirty="0" smtClean="0"/>
              <a:t>. Posee una licencia LGPL v3 GNU </a:t>
            </a:r>
            <a:r>
              <a:rPr lang="es-ES" sz="1300" dirty="0" smtClean="0"/>
              <a:t>multiplataforma</a:t>
            </a:r>
            <a:r>
              <a:rPr lang="es-ES" sz="1300" dirty="0" smtClean="0"/>
              <a:t>. Su lanzamiento inicial fue el 28 de septiembre de 2010.  Se creó como bifurcación de OpenOffice.org en 2010. Cuenta con un procesador de texto (</a:t>
            </a:r>
            <a:r>
              <a:rPr lang="es-ES" sz="1300" dirty="0" err="1" smtClean="0"/>
              <a:t>Writer</a:t>
            </a:r>
            <a:r>
              <a:rPr lang="es-ES" sz="1300" dirty="0" smtClean="0"/>
              <a:t>), un editor de hojas de cálculo (</a:t>
            </a:r>
            <a:r>
              <a:rPr lang="es-ES" sz="1300" dirty="0" err="1" smtClean="0"/>
              <a:t>Calc</a:t>
            </a:r>
            <a:r>
              <a:rPr lang="es-ES" sz="1300" dirty="0" smtClean="0"/>
              <a:t>), un gestor de presentaciones (</a:t>
            </a:r>
            <a:r>
              <a:rPr lang="es-ES" sz="1300" dirty="0" err="1" smtClean="0"/>
              <a:t>Impress</a:t>
            </a:r>
            <a:r>
              <a:rPr lang="es-ES" sz="1300" dirty="0" smtClean="0"/>
              <a:t>), un gestor de bases de datos (Base), un editor de gráficos vectoriales (</a:t>
            </a:r>
            <a:r>
              <a:rPr lang="es-ES" sz="1300" dirty="0" err="1" smtClean="0"/>
              <a:t>Draw</a:t>
            </a:r>
            <a:r>
              <a:rPr lang="es-ES" sz="1300" dirty="0" smtClean="0"/>
              <a:t>) y un editor de fórmulas matemáticas (</a:t>
            </a:r>
            <a:r>
              <a:rPr lang="es-ES" sz="1300" dirty="0" err="1" smtClean="0"/>
              <a:t>Math</a:t>
            </a:r>
            <a:r>
              <a:rPr lang="es-ES" sz="1300" dirty="0" smtClean="0"/>
              <a:t>).</a:t>
            </a:r>
            <a:br>
              <a:rPr lang="es-ES" sz="1300" dirty="0" smtClean="0"/>
            </a:br>
            <a:r>
              <a:rPr lang="es-ES" sz="1300" dirty="0" smtClean="0"/>
              <a:t>Está diseñada para ser compatible con los principales paquetes ofimáticos, incluyendo Microsoft Office, aunque algunas características de diseño y atributos de formato son manejados de forma diferente o no son compatibles. </a:t>
            </a:r>
            <a:r>
              <a:rPr lang="es-ES" sz="1300" b="1" dirty="0" err="1" smtClean="0"/>
              <a:t>LibreOffice</a:t>
            </a:r>
            <a:r>
              <a:rPr lang="es-ES" sz="1300" dirty="0" smtClean="0"/>
              <a:t> está disponible en más de 120 idiomas incluyendo español, catalán, vasco, gallego y para diferentes sistemas operativos, incluyendo Microsoft Windows, Mac OS X 10.4 Tiger o superior y GNU/Linux. Es la suite ofimática por defecto en las distribuciones Linux más populares.</a:t>
            </a:r>
            <a:br>
              <a:rPr lang="es-ES" sz="1300" dirty="0" smtClean="0"/>
            </a:br>
            <a:r>
              <a:rPr lang="es-ES" sz="1300" dirty="0" smtClean="0"/>
              <a:t>Entre enero de 2011 (la primera versión estable) y octubre de 2011. La última versión estable es 4.4.6 y la última versión en pruebas es la 5.0.3.</a:t>
            </a:r>
            <a:r>
              <a:rPr lang="es-ES" sz="1200" dirty="0" smtClean="0"/>
              <a:t/>
            </a:r>
            <a:br>
              <a:rPr lang="es-ES" sz="1200" dirty="0" smtClean="0"/>
            </a:br>
            <a:r>
              <a:rPr lang="es-ES" b="1" dirty="0" smtClean="0"/>
              <a:t/>
            </a:r>
            <a:br>
              <a:rPr lang="es-ES" b="1" dirty="0" smtClean="0"/>
            </a:br>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2267744" y="4077072"/>
            <a:ext cx="3362325" cy="8096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buFont typeface="Arial" pitchFamily="34" charset="0"/>
              <a:buChar char="•"/>
            </a:pPr>
            <a:r>
              <a:rPr lang="es-ES" sz="1200" b="1" dirty="0" smtClean="0"/>
              <a:t>El Primer paso </a:t>
            </a:r>
            <a:r>
              <a:rPr lang="es-ES" sz="1200" dirty="0" smtClean="0"/>
              <a:t>es acceder </a:t>
            </a:r>
            <a:r>
              <a:rPr lang="es-ES" sz="1200" dirty="0"/>
              <a:t>a la página web “</a:t>
            </a:r>
            <a:r>
              <a:rPr lang="es-ES" sz="1200" b="1" dirty="0"/>
              <a:t>https://es.libreoffice.org/</a:t>
            </a:r>
            <a:r>
              <a:rPr lang="es-ES" sz="1200" dirty="0"/>
              <a:t> “  y nos dirigimos a la sección de descarga. Una vez en esta sección nos aparecerá las distintas opciones para realizar la descarga de la aplicación.</a:t>
            </a:r>
            <a:br>
              <a:rPr lang="es-ES" sz="1200" dirty="0"/>
            </a:br>
            <a:endParaRPr lang="es-ES" sz="1200" dirty="0"/>
          </a:p>
        </p:txBody>
      </p:sp>
      <p:pic>
        <p:nvPicPr>
          <p:cNvPr id="3" name="2 Imagen"/>
          <p:cNvPicPr/>
          <p:nvPr/>
        </p:nvPicPr>
        <p:blipFill>
          <a:blip r:embed="rId2" cstate="print"/>
          <a:srcRect/>
          <a:stretch>
            <a:fillRect/>
          </a:stretch>
        </p:blipFill>
        <p:spPr bwMode="auto">
          <a:xfrm>
            <a:off x="539552" y="1052736"/>
            <a:ext cx="7344815" cy="2078614"/>
          </a:xfrm>
          <a:prstGeom prst="rect">
            <a:avLst/>
          </a:prstGeom>
          <a:noFill/>
          <a:ln w="9525">
            <a:noFill/>
            <a:miter lim="800000"/>
            <a:headEnd/>
            <a:tailEnd/>
          </a:ln>
        </p:spPr>
      </p:pic>
      <p:sp>
        <p:nvSpPr>
          <p:cNvPr id="5" name="4 CuadroTexto"/>
          <p:cNvSpPr txBox="1"/>
          <p:nvPr/>
        </p:nvSpPr>
        <p:spPr>
          <a:xfrm>
            <a:off x="467544" y="3356992"/>
            <a:ext cx="7560840" cy="461665"/>
          </a:xfrm>
          <a:prstGeom prst="rect">
            <a:avLst/>
          </a:prstGeom>
          <a:noFill/>
        </p:spPr>
        <p:txBody>
          <a:bodyPr wrap="square" rtlCol="0">
            <a:spAutoFit/>
          </a:bodyPr>
          <a:lstStyle/>
          <a:p>
            <a:pPr>
              <a:buFont typeface="Arial" pitchFamily="34" charset="0"/>
              <a:buChar char="•"/>
            </a:pPr>
            <a:r>
              <a:rPr lang="es-ES" sz="1200" b="1" dirty="0"/>
              <a:t>A: En esta sección elegiremos para que sistema operativo nos descargaremos la aplicación.</a:t>
            </a:r>
            <a:endParaRPr lang="es-ES" sz="1200" dirty="0"/>
          </a:p>
          <a:p>
            <a:endParaRPr lang="es-ES" sz="1200" dirty="0"/>
          </a:p>
        </p:txBody>
      </p:sp>
      <p:pic>
        <p:nvPicPr>
          <p:cNvPr id="6" name="5 Imagen"/>
          <p:cNvPicPr/>
          <p:nvPr/>
        </p:nvPicPr>
        <p:blipFill>
          <a:blip r:embed="rId3" cstate="print"/>
          <a:srcRect/>
          <a:stretch>
            <a:fillRect/>
          </a:stretch>
        </p:blipFill>
        <p:spPr bwMode="auto">
          <a:xfrm>
            <a:off x="611560" y="3789040"/>
            <a:ext cx="7272808" cy="266429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490066"/>
          </a:xfrm>
        </p:spPr>
        <p:txBody>
          <a:bodyPr>
            <a:normAutofit/>
          </a:bodyPr>
          <a:lstStyle/>
          <a:p>
            <a:pPr algn="l">
              <a:buFont typeface="Arial" pitchFamily="34" charset="0"/>
              <a:buChar char="•"/>
            </a:pPr>
            <a:r>
              <a:rPr lang="es-ES" sz="1200" b="1" dirty="0"/>
              <a:t>B: En el vinculo "¿Necesita otro idioma?" </a:t>
            </a:r>
            <a:r>
              <a:rPr lang="es-ES" sz="1200" b="1" dirty="0" smtClean="0"/>
              <a:t>seleccionamos el </a:t>
            </a:r>
            <a:r>
              <a:rPr lang="es-ES" sz="1200" b="1" dirty="0"/>
              <a:t>idioma que deseamos descargar.</a:t>
            </a:r>
            <a:endParaRPr lang="es-ES" sz="1200" dirty="0"/>
          </a:p>
        </p:txBody>
      </p:sp>
      <p:pic>
        <p:nvPicPr>
          <p:cNvPr id="3" name="2 Imagen"/>
          <p:cNvPicPr/>
          <p:nvPr/>
        </p:nvPicPr>
        <p:blipFill>
          <a:blip r:embed="rId2" cstate="print"/>
          <a:srcRect/>
          <a:stretch>
            <a:fillRect/>
          </a:stretch>
        </p:blipFill>
        <p:spPr bwMode="auto">
          <a:xfrm>
            <a:off x="539552" y="836712"/>
            <a:ext cx="4968552" cy="1296144"/>
          </a:xfrm>
          <a:prstGeom prst="rect">
            <a:avLst/>
          </a:prstGeom>
          <a:noFill/>
          <a:ln w="9525">
            <a:noFill/>
            <a:miter lim="800000"/>
            <a:headEnd/>
            <a:tailEnd/>
          </a:ln>
        </p:spPr>
      </p:pic>
      <p:sp>
        <p:nvSpPr>
          <p:cNvPr id="4" name="3 CuadroTexto"/>
          <p:cNvSpPr txBox="1"/>
          <p:nvPr/>
        </p:nvSpPr>
        <p:spPr>
          <a:xfrm>
            <a:off x="467544" y="2276873"/>
            <a:ext cx="5904656" cy="461665"/>
          </a:xfrm>
          <a:prstGeom prst="rect">
            <a:avLst/>
          </a:prstGeom>
          <a:noFill/>
        </p:spPr>
        <p:txBody>
          <a:bodyPr wrap="square" rtlCol="0">
            <a:spAutoFit/>
          </a:bodyPr>
          <a:lstStyle/>
          <a:p>
            <a:pPr>
              <a:buFont typeface="Arial" pitchFamily="34" charset="0"/>
              <a:buChar char="•"/>
            </a:pPr>
            <a:r>
              <a:rPr lang="es-ES" sz="1200" b="1" dirty="0"/>
              <a:t>C: Desde esta sección elegiremos la versión de la aplicación que deseamos descargar.</a:t>
            </a:r>
            <a:endParaRPr lang="es-ES" sz="1200" dirty="0"/>
          </a:p>
          <a:p>
            <a:endParaRPr lang="es-ES" sz="1200" dirty="0"/>
          </a:p>
        </p:txBody>
      </p:sp>
      <p:pic>
        <p:nvPicPr>
          <p:cNvPr id="5" name="4 Imagen"/>
          <p:cNvPicPr/>
          <p:nvPr/>
        </p:nvPicPr>
        <p:blipFill>
          <a:blip r:embed="rId3" cstate="print"/>
          <a:srcRect/>
          <a:stretch>
            <a:fillRect/>
          </a:stretch>
        </p:blipFill>
        <p:spPr bwMode="auto">
          <a:xfrm>
            <a:off x="539552" y="2708920"/>
            <a:ext cx="5832648" cy="1296144"/>
          </a:xfrm>
          <a:prstGeom prst="rect">
            <a:avLst/>
          </a:prstGeom>
          <a:noFill/>
          <a:ln w="9525">
            <a:noFill/>
            <a:miter lim="800000"/>
            <a:headEnd/>
            <a:tailEnd/>
          </a:ln>
        </p:spPr>
      </p:pic>
      <p:sp>
        <p:nvSpPr>
          <p:cNvPr id="6" name="5 CuadroTexto"/>
          <p:cNvSpPr txBox="1"/>
          <p:nvPr/>
        </p:nvSpPr>
        <p:spPr>
          <a:xfrm>
            <a:off x="467544" y="4149080"/>
            <a:ext cx="7416824" cy="461665"/>
          </a:xfrm>
          <a:prstGeom prst="rect">
            <a:avLst/>
          </a:prstGeom>
          <a:noFill/>
        </p:spPr>
        <p:txBody>
          <a:bodyPr wrap="square" rtlCol="0">
            <a:spAutoFit/>
          </a:bodyPr>
          <a:lstStyle/>
          <a:p>
            <a:pPr>
              <a:buFont typeface="Arial" pitchFamily="34" charset="0"/>
              <a:buChar char="•"/>
            </a:pPr>
            <a:r>
              <a:rPr lang="es-ES" sz="1200" b="1" dirty="0"/>
              <a:t>D: Una vez seleccionado las opciones que queremos instalar le damos DESCARGAR LA VERSIÓN X.X.X.</a:t>
            </a:r>
            <a:endParaRPr lang="es-ES" sz="1200" dirty="0"/>
          </a:p>
          <a:p>
            <a:endParaRPr lang="es-ES" sz="1200" dirty="0"/>
          </a:p>
        </p:txBody>
      </p:sp>
      <p:pic>
        <p:nvPicPr>
          <p:cNvPr id="7" name="6 Imagen"/>
          <p:cNvPicPr/>
          <p:nvPr/>
        </p:nvPicPr>
        <p:blipFill>
          <a:blip r:embed="rId4" cstate="print"/>
          <a:srcRect/>
          <a:stretch>
            <a:fillRect/>
          </a:stretch>
        </p:blipFill>
        <p:spPr bwMode="auto">
          <a:xfrm>
            <a:off x="611560" y="4581128"/>
            <a:ext cx="7128792" cy="194421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1412776"/>
            <a:ext cx="7992888" cy="830997"/>
          </a:xfrm>
          <a:prstGeom prst="rect">
            <a:avLst/>
          </a:prstGeom>
          <a:noFill/>
        </p:spPr>
        <p:txBody>
          <a:bodyPr wrap="square" rtlCol="0">
            <a:spAutoFit/>
          </a:bodyPr>
          <a:lstStyle/>
          <a:p>
            <a:pPr>
              <a:buFont typeface="Arial" pitchFamily="34" charset="0"/>
              <a:buChar char="•"/>
            </a:pPr>
            <a:r>
              <a:rPr lang="es-ES" sz="1200" dirty="0"/>
              <a:t>Una vez terminado el paso anterior tendremos un archivo así </a:t>
            </a:r>
            <a:r>
              <a:rPr lang="es-ES" sz="1200" dirty="0" smtClean="0"/>
              <a:t>                                               . </a:t>
            </a:r>
            <a:r>
              <a:rPr lang="es-ES" sz="1200" dirty="0"/>
              <a:t>E</a:t>
            </a:r>
            <a:r>
              <a:rPr lang="es-ES" sz="1200" dirty="0" smtClean="0"/>
              <a:t>ste </a:t>
            </a:r>
            <a:r>
              <a:rPr lang="es-ES" sz="1200" dirty="0"/>
              <a:t>archivo estará en la carpeta predefinida de las descarga o donde hubiéramos seleccionado que se descargara. Al ejecutar el archivo que acabamos de descargar se nos abrirá la siguiente ventana:</a:t>
            </a:r>
          </a:p>
          <a:p>
            <a:endParaRPr lang="es-ES" sz="1200" dirty="0"/>
          </a:p>
        </p:txBody>
      </p:sp>
      <p:pic>
        <p:nvPicPr>
          <p:cNvPr id="3" name="2 Imagen"/>
          <p:cNvPicPr/>
          <p:nvPr/>
        </p:nvPicPr>
        <p:blipFill>
          <a:blip r:embed="rId2" cstate="print"/>
          <a:srcRect/>
          <a:stretch>
            <a:fillRect/>
          </a:stretch>
        </p:blipFill>
        <p:spPr bwMode="auto">
          <a:xfrm>
            <a:off x="4427984" y="1340768"/>
            <a:ext cx="1531933" cy="343889"/>
          </a:xfrm>
          <a:prstGeom prst="rect">
            <a:avLst/>
          </a:prstGeom>
          <a:noFill/>
          <a:ln w="9525">
            <a:noFill/>
            <a:miter lim="800000"/>
            <a:headEnd/>
            <a:tailEnd/>
          </a:ln>
        </p:spPr>
      </p:pic>
      <p:pic>
        <p:nvPicPr>
          <p:cNvPr id="5" name="4 Imagen" descr="C:\Users\Pedro\Desktop\iso imaganes\instalacion1.jpg"/>
          <p:cNvPicPr/>
          <p:nvPr/>
        </p:nvPicPr>
        <p:blipFill>
          <a:blip r:embed="rId3" cstate="print"/>
          <a:srcRect/>
          <a:stretch>
            <a:fillRect/>
          </a:stretch>
        </p:blipFill>
        <p:spPr bwMode="auto">
          <a:xfrm>
            <a:off x="1619672" y="2348880"/>
            <a:ext cx="5688632" cy="3312368"/>
          </a:xfrm>
          <a:prstGeom prst="rect">
            <a:avLst/>
          </a:prstGeom>
          <a:noFill/>
          <a:ln w="9525">
            <a:noFill/>
            <a:miter lim="800000"/>
            <a:headEnd/>
            <a:tailEnd/>
          </a:ln>
        </p:spPr>
      </p:pic>
      <p:sp>
        <p:nvSpPr>
          <p:cNvPr id="9" name="8 CuadroTexto"/>
          <p:cNvSpPr txBox="1"/>
          <p:nvPr/>
        </p:nvSpPr>
        <p:spPr>
          <a:xfrm>
            <a:off x="1619672" y="5949280"/>
            <a:ext cx="5688632" cy="646331"/>
          </a:xfrm>
          <a:prstGeom prst="rect">
            <a:avLst/>
          </a:prstGeom>
          <a:noFill/>
          <a:ln w="28575">
            <a:solidFill>
              <a:schemeClr val="tx1"/>
            </a:solidFill>
          </a:ln>
        </p:spPr>
        <p:txBody>
          <a:bodyPr wrap="square" rtlCol="0">
            <a:spAutoFit/>
          </a:bodyPr>
          <a:lstStyle/>
          <a:p>
            <a:r>
              <a:rPr lang="es-ES" sz="1200" dirty="0" smtClean="0"/>
              <a:t>Esta ventana comenzaremos a descomprimir el asistente de instalación de la aplicación, pulsamos sobre siguiente y pasamos a la siguiente ventana:</a:t>
            </a:r>
          </a:p>
          <a:p>
            <a:endParaRPr lang="es-ES" sz="1200" dirty="0"/>
          </a:p>
        </p:txBody>
      </p:sp>
      <p:sp>
        <p:nvSpPr>
          <p:cNvPr id="10" name="9 CuadroTexto"/>
          <p:cNvSpPr txBox="1"/>
          <p:nvPr/>
        </p:nvSpPr>
        <p:spPr>
          <a:xfrm>
            <a:off x="467544" y="332656"/>
            <a:ext cx="7704856"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ES" sz="4400" dirty="0" smtClean="0"/>
              <a:t>Instalación </a:t>
            </a:r>
            <a:r>
              <a:rPr lang="es-ES" sz="4400" dirty="0" err="1" smtClean="0"/>
              <a:t>LibreOffice</a:t>
            </a:r>
            <a:endParaRPr lang="es-E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706090"/>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s-ES" sz="4900" dirty="0" smtClean="0"/>
              <a:t>Instalación</a:t>
            </a:r>
            <a:r>
              <a:rPr lang="es-ES" dirty="0" smtClean="0"/>
              <a:t> </a:t>
            </a:r>
            <a:r>
              <a:rPr lang="es-ES" dirty="0" err="1" smtClean="0"/>
              <a:t>LibreOffice</a:t>
            </a:r>
            <a:endParaRPr lang="es-ES" dirty="0"/>
          </a:p>
        </p:txBody>
      </p:sp>
      <p:sp>
        <p:nvSpPr>
          <p:cNvPr id="3" name="2 Marcador de texto"/>
          <p:cNvSpPr>
            <a:spLocks noGrp="1"/>
          </p:cNvSpPr>
          <p:nvPr>
            <p:ph type="body" idx="1"/>
          </p:nvPr>
        </p:nvSpPr>
        <p:spPr/>
        <p:txBody>
          <a:bodyPr>
            <a:normAutofit lnSpcReduction="10000"/>
          </a:bodyPr>
          <a:lstStyle/>
          <a:p>
            <a:pPr>
              <a:buFont typeface="Arial" pitchFamily="34" charset="0"/>
              <a:buChar char="•"/>
            </a:pPr>
            <a:r>
              <a:rPr lang="es-ES" sz="1200" b="0" dirty="0" smtClean="0"/>
              <a:t>Seleccionamos el tipo de instalación. Típica o Personalizada (esta opción sirve para la elección de paquetes que se quieren instalar)</a:t>
            </a:r>
            <a:endParaRPr lang="es-ES" sz="1200" b="0" dirty="0"/>
          </a:p>
        </p:txBody>
      </p:sp>
      <p:pic>
        <p:nvPicPr>
          <p:cNvPr id="7" name="6 Marcador de contenido" descr="C:\Users\Pedro\Desktop\iso imaganes\instalacion2.png"/>
          <p:cNvPicPr>
            <a:picLocks noGrp="1"/>
          </p:cNvPicPr>
          <p:nvPr>
            <p:ph sz="half" idx="2"/>
          </p:nvPr>
        </p:nvPicPr>
        <p:blipFill>
          <a:blip r:embed="rId2" cstate="print"/>
          <a:srcRect/>
          <a:stretch>
            <a:fillRect/>
          </a:stretch>
        </p:blipFill>
        <p:spPr bwMode="auto">
          <a:xfrm>
            <a:off x="251520" y="2636912"/>
            <a:ext cx="4040188" cy="3066835"/>
          </a:xfrm>
          <a:prstGeom prst="rect">
            <a:avLst/>
          </a:prstGeom>
          <a:noFill/>
          <a:ln w="9525">
            <a:noFill/>
            <a:miter lim="800000"/>
            <a:headEnd/>
            <a:tailEnd/>
          </a:ln>
        </p:spPr>
      </p:pic>
      <p:sp>
        <p:nvSpPr>
          <p:cNvPr id="5" name="4 Marcador de texto"/>
          <p:cNvSpPr>
            <a:spLocks noGrp="1"/>
          </p:cNvSpPr>
          <p:nvPr>
            <p:ph type="body" sz="quarter" idx="3"/>
          </p:nvPr>
        </p:nvSpPr>
        <p:spPr/>
        <p:txBody>
          <a:bodyPr>
            <a:normAutofit lnSpcReduction="10000"/>
          </a:bodyPr>
          <a:lstStyle/>
          <a:p>
            <a:pPr>
              <a:buFont typeface="Arial" pitchFamily="34" charset="0"/>
              <a:buChar char="•"/>
            </a:pPr>
            <a:r>
              <a:rPr lang="es-ES" sz="1200" b="0" dirty="0" smtClean="0"/>
              <a:t>Por último seleccionamos si queremos crear un enlace de inicio en el escritorio o acceso directo, además tenemos la opción de que </a:t>
            </a:r>
            <a:r>
              <a:rPr lang="es-ES" sz="1200" dirty="0" err="1" smtClean="0"/>
              <a:t>LibreOffice</a:t>
            </a:r>
            <a:r>
              <a:rPr lang="es-ES" sz="1200" b="0" dirty="0" smtClean="0"/>
              <a:t> se cargue al arrancar el sistema.</a:t>
            </a:r>
            <a:endParaRPr lang="es-ES" sz="1200" b="0" dirty="0"/>
          </a:p>
        </p:txBody>
      </p:sp>
      <p:pic>
        <p:nvPicPr>
          <p:cNvPr id="9" name="8 Marcador de contenido" descr="C:\Users\Pedro\Desktop\iso imaganes\instalacion3.png"/>
          <p:cNvPicPr>
            <a:picLocks noGrp="1"/>
          </p:cNvPicPr>
          <p:nvPr>
            <p:ph sz="quarter" idx="4"/>
          </p:nvPr>
        </p:nvPicPr>
        <p:blipFill>
          <a:blip r:embed="rId3" cstate="print"/>
          <a:stretch>
            <a:fillRect/>
          </a:stretch>
        </p:blipFill>
        <p:spPr bwMode="auto">
          <a:xfrm>
            <a:off x="4788024" y="2636912"/>
            <a:ext cx="4041775" cy="3119697"/>
          </a:xfrm>
          <a:prstGeom prst="rect">
            <a:avLst/>
          </a:prstGeom>
          <a:noFill/>
          <a:ln w="9525">
            <a:noFill/>
            <a:miter lim="800000"/>
            <a:headEnd/>
            <a:tailEnd/>
          </a:ln>
        </p:spPr>
      </p:pic>
      <p:sp>
        <p:nvSpPr>
          <p:cNvPr id="10" name="9 Flecha derecha"/>
          <p:cNvSpPr/>
          <p:nvPr/>
        </p:nvSpPr>
        <p:spPr>
          <a:xfrm>
            <a:off x="4355976" y="4077072"/>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style>
          <a:lnRef idx="3">
            <a:schemeClr val="lt1"/>
          </a:lnRef>
          <a:fillRef idx="1">
            <a:schemeClr val="accent3"/>
          </a:fillRef>
          <a:effectRef idx="1">
            <a:schemeClr val="accent3"/>
          </a:effectRef>
          <a:fontRef idx="minor">
            <a:schemeClr val="lt1"/>
          </a:fontRef>
        </p:style>
        <p:txBody>
          <a:bodyPr/>
          <a:lstStyle/>
          <a:p>
            <a:r>
              <a:rPr lang="es-ES" dirty="0" smtClean="0"/>
              <a:t>Instalación </a:t>
            </a:r>
            <a:r>
              <a:rPr lang="es-ES" dirty="0" err="1" smtClean="0"/>
              <a:t>LibreOffice</a:t>
            </a:r>
            <a:endParaRPr lang="es-ES" dirty="0"/>
          </a:p>
        </p:txBody>
      </p:sp>
      <p:sp>
        <p:nvSpPr>
          <p:cNvPr id="3" name="2 Marcador de texto"/>
          <p:cNvSpPr>
            <a:spLocks noGrp="1"/>
          </p:cNvSpPr>
          <p:nvPr>
            <p:ph type="body" idx="1"/>
          </p:nvPr>
        </p:nvSpPr>
        <p:spPr/>
        <p:txBody>
          <a:bodyPr>
            <a:normAutofit/>
          </a:bodyPr>
          <a:lstStyle/>
          <a:p>
            <a:pPr>
              <a:buFont typeface="Arial" pitchFamily="34" charset="0"/>
              <a:buChar char="•"/>
            </a:pPr>
            <a:r>
              <a:rPr lang="es-ES" sz="1200" dirty="0" smtClean="0"/>
              <a:t>Instalación en curso.</a:t>
            </a:r>
            <a:endParaRPr lang="es-ES" sz="1200" dirty="0"/>
          </a:p>
        </p:txBody>
      </p:sp>
      <p:pic>
        <p:nvPicPr>
          <p:cNvPr id="17410" name="Picture 2"/>
          <p:cNvPicPr>
            <a:picLocks noGrp="1" noChangeAspect="1" noChangeArrowheads="1"/>
          </p:cNvPicPr>
          <p:nvPr>
            <p:ph sz="half" idx="2"/>
          </p:nvPr>
        </p:nvPicPr>
        <p:blipFill>
          <a:blip r:embed="rId2" cstate="print"/>
          <a:srcRect/>
          <a:stretch>
            <a:fillRect/>
          </a:stretch>
        </p:blipFill>
        <p:spPr bwMode="auto">
          <a:xfrm>
            <a:off x="251520" y="2564904"/>
            <a:ext cx="4040188" cy="3074560"/>
          </a:xfrm>
          <a:prstGeom prst="rect">
            <a:avLst/>
          </a:prstGeom>
          <a:noFill/>
          <a:ln w="9525">
            <a:noFill/>
            <a:miter lim="800000"/>
            <a:headEnd/>
            <a:tailEnd/>
          </a:ln>
        </p:spPr>
      </p:pic>
      <p:sp>
        <p:nvSpPr>
          <p:cNvPr id="5" name="4 Marcador de texto"/>
          <p:cNvSpPr>
            <a:spLocks noGrp="1"/>
          </p:cNvSpPr>
          <p:nvPr>
            <p:ph type="body" sz="quarter" idx="3"/>
          </p:nvPr>
        </p:nvSpPr>
        <p:spPr/>
        <p:txBody>
          <a:bodyPr>
            <a:normAutofit/>
          </a:bodyPr>
          <a:lstStyle/>
          <a:p>
            <a:pPr>
              <a:buFont typeface="Arial" pitchFamily="34" charset="0"/>
              <a:buChar char="•"/>
            </a:pPr>
            <a:r>
              <a:rPr lang="es-ES" sz="1200" dirty="0" smtClean="0"/>
              <a:t>Instalación finalizada.</a:t>
            </a:r>
            <a:endParaRPr lang="es-ES" sz="1200" dirty="0"/>
          </a:p>
        </p:txBody>
      </p:sp>
      <p:pic>
        <p:nvPicPr>
          <p:cNvPr id="17411" name="Picture 3"/>
          <p:cNvPicPr>
            <a:picLocks noGrp="1" noChangeAspect="1" noChangeArrowheads="1"/>
          </p:cNvPicPr>
          <p:nvPr>
            <p:ph sz="quarter" idx="4"/>
          </p:nvPr>
        </p:nvPicPr>
        <p:blipFill>
          <a:blip r:embed="rId3" cstate="print"/>
          <a:srcRect/>
          <a:stretch>
            <a:fillRect/>
          </a:stretch>
        </p:blipFill>
        <p:spPr bwMode="auto">
          <a:xfrm>
            <a:off x="4788024" y="2564904"/>
            <a:ext cx="4041775" cy="3073917"/>
          </a:xfrm>
          <a:prstGeom prst="rect">
            <a:avLst/>
          </a:prstGeom>
          <a:noFill/>
          <a:ln w="9525">
            <a:noFill/>
            <a:miter lim="800000"/>
            <a:headEnd/>
            <a:tailEnd/>
          </a:ln>
        </p:spPr>
      </p:pic>
      <p:sp>
        <p:nvSpPr>
          <p:cNvPr id="9" name="8 Flecha derecha"/>
          <p:cNvSpPr/>
          <p:nvPr/>
        </p:nvSpPr>
        <p:spPr>
          <a:xfrm>
            <a:off x="4355976" y="4005064"/>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467544" y="1844824"/>
            <a:ext cx="7923727" cy="4176464"/>
          </a:xfrm>
          <a:prstGeom prst="rect">
            <a:avLst/>
          </a:prstGeom>
          <a:noFill/>
          <a:ln w="9525">
            <a:noFill/>
            <a:miter lim="800000"/>
            <a:headEnd/>
            <a:tailEnd/>
          </a:ln>
        </p:spPr>
      </p:pic>
      <p:sp>
        <p:nvSpPr>
          <p:cNvPr id="3" name="2 CuadroTexto"/>
          <p:cNvSpPr txBox="1"/>
          <p:nvPr/>
        </p:nvSpPr>
        <p:spPr>
          <a:xfrm>
            <a:off x="395536" y="836712"/>
            <a:ext cx="8136904"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s-ES" sz="2800" dirty="0" err="1" smtClean="0"/>
              <a:t>LibreOffice</a:t>
            </a:r>
            <a:r>
              <a:rPr lang="es-ES" sz="2800" dirty="0" smtClean="0"/>
              <a:t> instalada y lista para trabajar con ella.</a:t>
            </a:r>
            <a:endParaRPr lang="es-E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908720"/>
            <a:ext cx="7772400" cy="1470025"/>
          </a:xfrm>
        </p:spPr>
        <p:txBody>
          <a:bodyPr/>
          <a:lstStyle/>
          <a:p>
            <a:r>
              <a:rPr lang="es-ES" dirty="0" smtClean="0"/>
              <a:t>Instalación k3b</a:t>
            </a:r>
            <a:endParaRPr lang="es-ES" dirty="0"/>
          </a:p>
        </p:txBody>
      </p:sp>
      <p:sp>
        <p:nvSpPr>
          <p:cNvPr id="3" name="2 Subtítulo"/>
          <p:cNvSpPr>
            <a:spLocks noGrp="1"/>
          </p:cNvSpPr>
          <p:nvPr>
            <p:ph type="subTitle" idx="1"/>
          </p:nvPr>
        </p:nvSpPr>
        <p:spPr>
          <a:xfrm>
            <a:off x="1331640" y="2492896"/>
            <a:ext cx="6400800" cy="1752600"/>
          </a:xfrm>
        </p:spPr>
        <p:txBody>
          <a:bodyPr>
            <a:normAutofit/>
          </a:bodyPr>
          <a:lstStyle/>
          <a:p>
            <a:r>
              <a:rPr lang="es-ES" sz="8000" dirty="0" smtClean="0"/>
              <a:t>Ubuntu</a:t>
            </a:r>
            <a:endParaRPr lang="es-ES" sz="8000"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672</Words>
  <Application>Microsoft Office PowerPoint</Application>
  <PresentationFormat>Presentación en pantalla (4:3)</PresentationFormat>
  <Paragraphs>29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Instalación LibreOffice</vt:lpstr>
      <vt:lpstr>Ejercicio 1:  LibreOffice es un paquete de oficina, libre y de código abierto desarrollado por The Document Foundation. Esta programado en C++, Java y Python. Posee una licencia LGPL v3 GNU multiplataforma. Su lanzamiento inicial fue el 28 de septiembre de 2010.  Se creó como bifurcación de OpenOffice.org en 2010. Cuenta con un procesador de texto (Writer), un editor de hojas de cálculo (Calc), un gestor de presentaciones (Impress), un gestor de bases de datos (Base), un editor de gráficos vectoriales (Draw) y un editor de fórmulas matemáticas (Math). Está diseñada para ser compatible con los principales paquetes ofimáticos, incluyendo Microsoft Office, aunque algunas características de diseño y atributos de formato son manejados de forma diferente o no son compatibles. LibreOffice está disponible en más de 120 idiomas incluyendo español, catalán, vasco, gallego y para diferentes sistemas operativos, incluyendo Microsoft Windows, Mac OS X 10.4 Tiger o superior y GNU/Linux. Es la suite ofimática por defecto en las distribuciones Linux más populares. Entre enero de 2011 (la primera versión estable) y octubre de 2011. La última versión estable es 4.4.6 y la última versión en pruebas es la 5.0.3.  </vt:lpstr>
      <vt:lpstr>El Primer paso es acceder a la página web “https://es.libreoffice.org/ “  y nos dirigimos a la sección de descarga. Una vez en esta sección nos aparecerá las distintas opciones para realizar la descarga de la aplicación. </vt:lpstr>
      <vt:lpstr>B: En el vinculo "¿Necesita otro idioma?" seleccionamos el idioma que deseamos descargar.</vt:lpstr>
      <vt:lpstr>Diapositiva 5</vt:lpstr>
      <vt:lpstr>Instalación LibreOffice</vt:lpstr>
      <vt:lpstr>Instalación LibreOffice</vt:lpstr>
      <vt:lpstr>Diapositiva 8</vt:lpstr>
      <vt:lpstr>Instalación k3b</vt:lpstr>
      <vt:lpstr>   Ejercicio 2:  K3b es un software de grabación de discos ópticos (CD-DVD Rom) diseñado por Sebastián Trüg, su última versión estable es la 2.0.2, está programada en C++ y es multiplataforma, posee una licencia GNU GPL 2.  Es una aplicación diseñada para los S.O. GNU/LINUX Y FreeBSD.  Para instalar esta aplicación tenemos distintas opciones que son:  Opción 1: Desde el centro de software de Ubuntu.  (Este método quizás sea el más sencillo y es posible siempre y cuando tengamos la base de datos de repositorio correspondiente instalada.) </vt:lpstr>
      <vt:lpstr>Opción 2: Gestor de paquetes synaptic La segunda opción es algo mas compleja y algo mas detallada, ya que nos permite seleccionar que deseamos y que no deseamos instalar.</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Instalación LibreOffice</dc:title>
  <dc:creator>Pedro Ruiz</dc:creator>
  <cp:lastModifiedBy>Pedro Ruiz</cp:lastModifiedBy>
  <cp:revision>23</cp:revision>
  <dcterms:created xsi:type="dcterms:W3CDTF">2015-11-22T18:40:35Z</dcterms:created>
  <dcterms:modified xsi:type="dcterms:W3CDTF">2015-11-22T20:42:09Z</dcterms:modified>
</cp:coreProperties>
</file>