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7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DE0407-D031-4607-A31F-94600C44350E}" type="datetimeFigureOut">
              <a:rPr lang="es-ES" smtClean="0"/>
              <a:t>24/01/2016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3F5DA8-A7AA-4A3E-92EB-60168C5E5449}"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1ECE5CB-BFCA-4E7E-BBF9-56F3476BFF9D}" type="datetimeFigureOut">
              <a:rPr lang="es-ES" smtClean="0"/>
              <a:t>24/01/2016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47E615D-EFDA-4164-8DA9-23CFC3B4235D}"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1ECE5CB-BFCA-4E7E-BBF9-56F3476BFF9D}" type="datetimeFigureOut">
              <a:rPr lang="es-ES" smtClean="0"/>
              <a:t>24/01/2016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47E615D-EFDA-4164-8DA9-23CFC3B4235D}"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1ECE5CB-BFCA-4E7E-BBF9-56F3476BFF9D}" type="datetimeFigureOut">
              <a:rPr lang="es-ES" smtClean="0"/>
              <a:t>24/01/2016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47E615D-EFDA-4164-8DA9-23CFC3B4235D}"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1ECE5CB-BFCA-4E7E-BBF9-56F3476BFF9D}" type="datetimeFigureOut">
              <a:rPr lang="es-ES" smtClean="0"/>
              <a:t>24/01/2016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47E615D-EFDA-4164-8DA9-23CFC3B4235D}"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1ECE5CB-BFCA-4E7E-BBF9-56F3476BFF9D}" type="datetimeFigureOut">
              <a:rPr lang="es-ES" smtClean="0"/>
              <a:t>24/01/2016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47E615D-EFDA-4164-8DA9-23CFC3B4235D}"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1ECE5CB-BFCA-4E7E-BBF9-56F3476BFF9D}" type="datetimeFigureOut">
              <a:rPr lang="es-ES" smtClean="0"/>
              <a:t>24/01/2016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47E615D-EFDA-4164-8DA9-23CFC3B4235D}"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1ECE5CB-BFCA-4E7E-BBF9-56F3476BFF9D}" type="datetimeFigureOut">
              <a:rPr lang="es-ES" smtClean="0"/>
              <a:t>24/01/2016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47E615D-EFDA-4164-8DA9-23CFC3B4235D}"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1ECE5CB-BFCA-4E7E-BBF9-56F3476BFF9D}" type="datetimeFigureOut">
              <a:rPr lang="es-ES" smtClean="0"/>
              <a:t>24/01/2016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C47E615D-EFDA-4164-8DA9-23CFC3B4235D}"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1ECE5CB-BFCA-4E7E-BBF9-56F3476BFF9D}" type="datetimeFigureOut">
              <a:rPr lang="es-ES" smtClean="0"/>
              <a:t>24/01/2016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47E615D-EFDA-4164-8DA9-23CFC3B4235D}"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1ECE5CB-BFCA-4E7E-BBF9-56F3476BFF9D}" type="datetimeFigureOut">
              <a:rPr lang="es-ES" smtClean="0"/>
              <a:t>24/01/2016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47E615D-EFDA-4164-8DA9-23CFC3B4235D}"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1ECE5CB-BFCA-4E7E-BBF9-56F3476BFF9D}" type="datetimeFigureOut">
              <a:rPr lang="es-ES" smtClean="0"/>
              <a:t>24/01/2016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47E615D-EFDA-4164-8DA9-23CFC3B4235D}"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CE5CB-BFCA-4E7E-BBF9-56F3476BFF9D}" type="datetimeFigureOut">
              <a:rPr lang="es-ES" smtClean="0"/>
              <a:t>24/01/2016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E615D-EFDA-4164-8DA9-23CFC3B4235D}"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32657"/>
            <a:ext cx="7772400" cy="360039"/>
          </a:xfrm>
        </p:spPr>
        <p:txBody>
          <a:bodyPr>
            <a:normAutofit/>
          </a:bodyPr>
          <a:lstStyle/>
          <a:p>
            <a:pPr algn="l"/>
            <a:r>
              <a:rPr lang="es-ES" sz="1200" b="1" dirty="0"/>
              <a:t>1. Crea para cada uno de los discos el siguiente esquema de particiones:</a:t>
            </a:r>
          </a:p>
        </p:txBody>
      </p:sp>
      <p:sp>
        <p:nvSpPr>
          <p:cNvPr id="6" name="5 CuadroTexto"/>
          <p:cNvSpPr txBox="1"/>
          <p:nvPr/>
        </p:nvSpPr>
        <p:spPr>
          <a:xfrm>
            <a:off x="899592" y="764704"/>
            <a:ext cx="7416824"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sz="1200" b="1" dirty="0" smtClean="0"/>
              <a:t>Inicialización de los discos</a:t>
            </a:r>
            <a:r>
              <a:rPr lang="es-ES" sz="1200" dirty="0" smtClean="0"/>
              <a:t>:</a:t>
            </a:r>
          </a:p>
          <a:p>
            <a:pPr marL="228600" indent="-228600">
              <a:buFont typeface="+mj-lt"/>
              <a:buAutoNum type="arabicPeriod"/>
            </a:pPr>
            <a:r>
              <a:rPr lang="es-ES" sz="1200" dirty="0" smtClean="0"/>
              <a:t>Doble clic con botón primario en "</a:t>
            </a:r>
            <a:r>
              <a:rPr lang="es-ES" sz="1200" b="1" dirty="0" smtClean="0"/>
              <a:t>Panel de control</a:t>
            </a:r>
            <a:r>
              <a:rPr lang="es-ES" sz="1200" dirty="0" smtClean="0"/>
              <a:t>”.</a:t>
            </a:r>
          </a:p>
          <a:p>
            <a:pPr marL="228600" indent="-228600">
              <a:buFont typeface="+mj-lt"/>
              <a:buAutoNum type="arabicPeriod"/>
            </a:pPr>
            <a:r>
              <a:rPr lang="es-ES" sz="1200" dirty="0" smtClean="0"/>
              <a:t>Clic del usuario con botón primario en "</a:t>
            </a:r>
            <a:r>
              <a:rPr lang="es-ES" sz="1200" b="1" dirty="0" smtClean="0"/>
              <a:t>Sistema y seguridad</a:t>
            </a:r>
            <a:r>
              <a:rPr lang="es-ES" sz="1200" dirty="0" smtClean="0"/>
              <a:t>”.</a:t>
            </a:r>
          </a:p>
          <a:p>
            <a:pPr marL="228600" indent="-228600">
              <a:buFont typeface="+mj-lt"/>
              <a:buAutoNum type="arabicPeriod"/>
            </a:pPr>
            <a:r>
              <a:rPr lang="es-ES" sz="1200" dirty="0" smtClean="0"/>
              <a:t>Clic del usuario con botón primario en "</a:t>
            </a:r>
            <a:r>
              <a:rPr lang="es-ES" sz="1200" b="1" dirty="0" smtClean="0"/>
              <a:t>Herramientas administrativas</a:t>
            </a:r>
            <a:r>
              <a:rPr lang="es-ES" sz="1200" dirty="0" smtClean="0"/>
              <a:t>“.</a:t>
            </a:r>
          </a:p>
          <a:p>
            <a:pPr marL="228600" indent="-228600">
              <a:buFont typeface="+mj-lt"/>
              <a:buAutoNum type="arabicPeriod"/>
            </a:pPr>
            <a:r>
              <a:rPr lang="es-ES" sz="1200" dirty="0" smtClean="0"/>
              <a:t>Clic en “</a:t>
            </a:r>
            <a:r>
              <a:rPr lang="es-ES" sz="1200" b="1" dirty="0" smtClean="0"/>
              <a:t>Administración de equipos</a:t>
            </a:r>
            <a:r>
              <a:rPr lang="es-ES" sz="1200" dirty="0" smtClean="0"/>
              <a:t>”.</a:t>
            </a:r>
          </a:p>
          <a:p>
            <a:pPr marL="228600" indent="-228600">
              <a:buFont typeface="+mj-lt"/>
              <a:buAutoNum type="arabicPeriod"/>
            </a:pPr>
            <a:r>
              <a:rPr lang="es-ES" sz="1200" dirty="0" smtClean="0"/>
              <a:t>Clic del usuario con botón primario en "</a:t>
            </a:r>
            <a:r>
              <a:rPr lang="es-ES" sz="1200" b="1" dirty="0" smtClean="0"/>
              <a:t>Administración de discos</a:t>
            </a:r>
            <a:r>
              <a:rPr lang="es-ES" sz="1200" dirty="0" smtClean="0"/>
              <a:t>”.</a:t>
            </a:r>
          </a:p>
          <a:p>
            <a:pPr marL="228600" indent="-228600">
              <a:buFont typeface="+mj-lt"/>
              <a:buAutoNum type="arabicPeriod"/>
            </a:pPr>
            <a:r>
              <a:rPr lang="es-ES" sz="1200" dirty="0" smtClean="0"/>
              <a:t>Seleccionar los discos que queremos inicializar.</a:t>
            </a:r>
          </a:p>
          <a:p>
            <a:pPr marL="228600" indent="-228600">
              <a:buFont typeface="+mj-lt"/>
              <a:buAutoNum type="arabicPeriod"/>
            </a:pPr>
            <a:r>
              <a:rPr lang="es-ES" sz="1200" dirty="0" smtClean="0"/>
              <a:t>Clic en “</a:t>
            </a:r>
            <a:r>
              <a:rPr lang="es-ES" sz="1200" b="1" dirty="0" smtClean="0"/>
              <a:t>Aceptar”.</a:t>
            </a:r>
            <a:r>
              <a:rPr lang="es-ES" sz="1200" dirty="0"/>
              <a:t>	</a:t>
            </a:r>
          </a:p>
        </p:txBody>
      </p:sp>
      <p:pic>
        <p:nvPicPr>
          <p:cNvPr id="1026" name="Picture 2"/>
          <p:cNvPicPr>
            <a:picLocks noChangeAspect="1" noChangeArrowheads="1"/>
          </p:cNvPicPr>
          <p:nvPr/>
        </p:nvPicPr>
        <p:blipFill>
          <a:blip r:embed="rId2" cstate="print"/>
          <a:srcRect/>
          <a:stretch>
            <a:fillRect/>
          </a:stretch>
        </p:blipFill>
        <p:spPr bwMode="auto">
          <a:xfrm>
            <a:off x="899592" y="2492896"/>
            <a:ext cx="4067175" cy="30003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332656"/>
            <a:ext cx="4032448" cy="276999"/>
          </a:xfrm>
          <a:prstGeom prst="rect">
            <a:avLst/>
          </a:prstGeom>
        </p:spPr>
        <p:txBody>
          <a:bodyPr wrap="square">
            <a:spAutoFit/>
          </a:bodyPr>
          <a:lstStyle/>
          <a:p>
            <a:r>
              <a:rPr lang="es-ES" sz="1200" b="1" dirty="0"/>
              <a:t>9. Elimina el volumen seccionado.</a:t>
            </a:r>
          </a:p>
        </p:txBody>
      </p:sp>
      <p:pic>
        <p:nvPicPr>
          <p:cNvPr id="3" name="Picture 2"/>
          <p:cNvPicPr>
            <a:picLocks noChangeAspect="1" noChangeArrowheads="1"/>
          </p:cNvPicPr>
          <p:nvPr/>
        </p:nvPicPr>
        <p:blipFill>
          <a:blip r:embed="rId2" cstate="print"/>
          <a:srcRect/>
          <a:stretch>
            <a:fillRect/>
          </a:stretch>
        </p:blipFill>
        <p:spPr bwMode="auto">
          <a:xfrm>
            <a:off x="827584" y="692696"/>
            <a:ext cx="7704856" cy="1368152"/>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755576" y="3645024"/>
            <a:ext cx="7834798" cy="1847850"/>
          </a:xfrm>
          <a:prstGeom prst="rect">
            <a:avLst/>
          </a:prstGeom>
          <a:noFill/>
          <a:ln w="9525">
            <a:noFill/>
            <a:miter lim="800000"/>
            <a:headEnd/>
            <a:tailEnd/>
          </a:ln>
        </p:spPr>
      </p:pic>
      <p:sp>
        <p:nvSpPr>
          <p:cNvPr id="5" name="4 CuadroTexto"/>
          <p:cNvSpPr txBox="1"/>
          <p:nvPr/>
        </p:nvSpPr>
        <p:spPr>
          <a:xfrm>
            <a:off x="791072" y="2276872"/>
            <a:ext cx="7741368"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28600" indent="-228600">
              <a:buFont typeface="+mj-lt"/>
              <a:buAutoNum type="arabicPeriod"/>
            </a:pPr>
            <a:r>
              <a:rPr lang="es-ES" sz="1200" dirty="0" smtClean="0"/>
              <a:t>Clicamos con el botón derecho sobre uno de los volúmenes, en el menú desplegable que aparece seleccionamos “</a:t>
            </a:r>
            <a:r>
              <a:rPr lang="es-ES" sz="1200" b="1" dirty="0" smtClean="0"/>
              <a:t>Eliminar volumen</a:t>
            </a:r>
            <a:r>
              <a:rPr lang="es-ES" sz="1200" dirty="0" smtClean="0"/>
              <a:t>”</a:t>
            </a:r>
          </a:p>
          <a:p>
            <a:pPr marL="228600" indent="-228600">
              <a:buFont typeface="+mj-lt"/>
              <a:buAutoNum type="arabicPeriod"/>
            </a:pPr>
            <a:r>
              <a:rPr lang="es-ES" sz="1200" dirty="0" smtClean="0"/>
              <a:t>A continuación  sobre el cuadro de diálogo que aparece (advierte que al eliminar el volumen seleccionado perderemos toda la información incluida en la misma) clicamos en “</a:t>
            </a:r>
            <a:r>
              <a:rPr lang="es-ES" sz="1200" b="1" dirty="0" smtClean="0"/>
              <a:t>Si</a:t>
            </a:r>
            <a:r>
              <a:rPr lang="es-ES" sz="1200" dirty="0" smtClean="0"/>
              <a:t>”.</a:t>
            </a:r>
          </a:p>
          <a:p>
            <a:pPr marL="228600" indent="-228600">
              <a:buFont typeface="+mj-lt"/>
              <a:buAutoNum type="arabicPeriod"/>
            </a:pPr>
            <a:r>
              <a:rPr lang="es-ES" sz="1200" dirty="0" smtClean="0"/>
              <a:t>Repetimos la misma operación para cada uno de los volúmenes hasta que nos quede la siguiente tabla:</a:t>
            </a:r>
            <a:endParaRPr lang="es-E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260648"/>
            <a:ext cx="7848872" cy="276999"/>
          </a:xfrm>
          <a:prstGeom prst="rect">
            <a:avLst/>
          </a:prstGeom>
        </p:spPr>
        <p:txBody>
          <a:bodyPr wrap="square">
            <a:spAutoFit/>
          </a:bodyPr>
          <a:lstStyle/>
          <a:p>
            <a:r>
              <a:rPr lang="es-ES" sz="1200" b="1" dirty="0"/>
              <a:t>10. Crea un volumen reflejado entre los discos SEC1 y SEC2 utilizando todo el espacio.</a:t>
            </a:r>
          </a:p>
        </p:txBody>
      </p:sp>
      <p:sp>
        <p:nvSpPr>
          <p:cNvPr id="4" name="3 CuadroTexto"/>
          <p:cNvSpPr txBox="1"/>
          <p:nvPr/>
        </p:nvSpPr>
        <p:spPr>
          <a:xfrm>
            <a:off x="827584" y="620688"/>
            <a:ext cx="7632848"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28600" indent="-228600">
              <a:buFont typeface="+mj-lt"/>
              <a:buAutoNum type="arabicPeriod"/>
            </a:pPr>
            <a:r>
              <a:rPr lang="es-ES" sz="1200" dirty="0" smtClean="0"/>
              <a:t>Convertimos el </a:t>
            </a:r>
            <a:r>
              <a:rPr lang="es-ES" sz="1200" b="1" dirty="0" smtClean="0"/>
              <a:t>Disco 1</a:t>
            </a:r>
            <a:r>
              <a:rPr lang="es-ES" sz="1200" dirty="0" smtClean="0"/>
              <a:t> y </a:t>
            </a:r>
            <a:r>
              <a:rPr lang="es-ES" sz="1200" b="1" dirty="0" smtClean="0"/>
              <a:t>Disco 2</a:t>
            </a:r>
            <a:r>
              <a:rPr lang="es-ES" sz="1200" dirty="0" smtClean="0"/>
              <a:t> a disco dinámico: Botón derecho sobre uno de los discos. En el menú desplegable que aparece seleccionamos “</a:t>
            </a:r>
            <a:r>
              <a:rPr lang="es-ES" sz="1200" b="1" dirty="0" smtClean="0"/>
              <a:t>Convertir en disco dinámico</a:t>
            </a:r>
            <a:r>
              <a:rPr lang="es-ES" sz="1200" dirty="0" smtClean="0"/>
              <a:t>” y seleccionamos los dos discos.</a:t>
            </a:r>
          </a:p>
          <a:p>
            <a:pPr marL="228600" indent="-228600">
              <a:buFont typeface="+mj-lt"/>
              <a:buAutoNum type="arabicPeriod"/>
            </a:pPr>
            <a:r>
              <a:rPr lang="es-ES" sz="1200" dirty="0" smtClean="0"/>
              <a:t>Una vez convertidos los discos a dinámicos seleccionamos uno de ellos (por ejemplo </a:t>
            </a:r>
            <a:r>
              <a:rPr lang="es-ES" sz="1200" b="1" dirty="0" smtClean="0"/>
              <a:t>Disco 1</a:t>
            </a:r>
            <a:r>
              <a:rPr lang="es-ES" sz="1200" dirty="0" smtClean="0"/>
              <a:t>) botón derecho y clicamos en “</a:t>
            </a:r>
            <a:r>
              <a:rPr lang="es-ES" sz="1200" b="1" dirty="0" smtClean="0"/>
              <a:t>Nuevo volumen reflejado</a:t>
            </a:r>
            <a:r>
              <a:rPr lang="es-ES" sz="1200" dirty="0" smtClean="0"/>
              <a:t>”.</a:t>
            </a:r>
          </a:p>
          <a:p>
            <a:pPr marL="228600" indent="-228600">
              <a:buFont typeface="+mj-lt"/>
              <a:buAutoNum type="arabicPeriod"/>
            </a:pPr>
            <a:r>
              <a:rPr lang="es-ES" sz="1200" dirty="0" smtClean="0"/>
              <a:t>Clicamos en “</a:t>
            </a:r>
            <a:r>
              <a:rPr lang="es-ES" sz="1200" b="1" dirty="0" smtClean="0"/>
              <a:t>Siguiente</a:t>
            </a:r>
            <a:r>
              <a:rPr lang="es-ES" sz="1200" dirty="0" smtClean="0"/>
              <a:t>”.</a:t>
            </a:r>
          </a:p>
          <a:p>
            <a:pPr marL="228600" indent="-228600">
              <a:buFont typeface="+mj-lt"/>
              <a:buAutoNum type="arabicPeriod"/>
            </a:pPr>
            <a:r>
              <a:rPr lang="es-ES" sz="1200" dirty="0" smtClean="0"/>
              <a:t>Seleccionamos los discos que queremos que se reflejen (en este caso el </a:t>
            </a:r>
            <a:r>
              <a:rPr lang="es-ES" sz="1200" b="1" dirty="0" smtClean="0"/>
              <a:t>Disco 2</a:t>
            </a:r>
            <a:r>
              <a:rPr lang="es-ES" sz="1200" dirty="0" smtClean="0"/>
              <a:t>, puesto que el </a:t>
            </a:r>
            <a:r>
              <a:rPr lang="es-ES" sz="1200" b="1" dirty="0" smtClean="0"/>
              <a:t>Disco 1 </a:t>
            </a:r>
            <a:r>
              <a:rPr lang="es-ES" sz="1200" dirty="0" smtClean="0"/>
              <a:t>ya los seleccionamos previamente) y podemos elegir el tamaño que queremos capturar (en nuestro caso se hará utilizando el tamaño de ambos discos) y clicamos en “</a:t>
            </a:r>
            <a:r>
              <a:rPr lang="es-ES" sz="1200" b="1" dirty="0" smtClean="0"/>
              <a:t>Siguiente</a:t>
            </a:r>
            <a:r>
              <a:rPr lang="es-ES" sz="1200" dirty="0" smtClean="0"/>
              <a:t>”.</a:t>
            </a:r>
          </a:p>
          <a:p>
            <a:pPr marL="228600" indent="-228600">
              <a:buFont typeface="+mj-lt"/>
              <a:buAutoNum type="arabicPeriod"/>
            </a:pPr>
            <a:r>
              <a:rPr lang="es-ES" sz="1200" dirty="0" smtClean="0"/>
              <a:t>Seleccionamos la letra de la unidad (en mi caso la </a:t>
            </a:r>
            <a:r>
              <a:rPr lang="es-ES" sz="1200" b="1" dirty="0" smtClean="0"/>
              <a:t>E</a:t>
            </a:r>
            <a:r>
              <a:rPr lang="es-ES" sz="1200" dirty="0" smtClean="0"/>
              <a:t>) y clicamos en “</a:t>
            </a:r>
            <a:r>
              <a:rPr lang="es-ES" sz="1200" b="1" dirty="0" smtClean="0"/>
              <a:t>Siguiente</a:t>
            </a:r>
            <a:r>
              <a:rPr lang="es-ES" sz="1200" dirty="0" smtClean="0"/>
              <a:t>”.</a:t>
            </a:r>
          </a:p>
          <a:p>
            <a:pPr marL="228600" indent="-228600">
              <a:buFont typeface="+mj-lt"/>
              <a:buAutoNum type="arabicPeriod"/>
            </a:pPr>
            <a:r>
              <a:rPr lang="es-ES" sz="1200" dirty="0" smtClean="0"/>
              <a:t>En el campo “</a:t>
            </a:r>
            <a:r>
              <a:rPr lang="es-ES" sz="1200" b="1" dirty="0" smtClean="0"/>
              <a:t>Etiqueta del volumen</a:t>
            </a:r>
            <a:r>
              <a:rPr lang="es-ES" sz="1200" dirty="0" smtClean="0"/>
              <a:t>” introducimos el nombre deseado (en mi caso </a:t>
            </a:r>
            <a:r>
              <a:rPr lang="es-ES" sz="1200" b="1" dirty="0" smtClean="0"/>
              <a:t>REFLEJADO</a:t>
            </a:r>
            <a:r>
              <a:rPr lang="es-ES" sz="1200" dirty="0" smtClean="0"/>
              <a:t>), seleccionamos “</a:t>
            </a:r>
            <a:r>
              <a:rPr lang="es-ES" sz="1200" b="1" dirty="0" smtClean="0"/>
              <a:t>Dar formato rápido</a:t>
            </a:r>
            <a:r>
              <a:rPr lang="es-ES" sz="1200" dirty="0" smtClean="0"/>
              <a:t>” y clicamos en “</a:t>
            </a:r>
            <a:r>
              <a:rPr lang="es-ES" sz="1200" b="1" dirty="0" smtClean="0"/>
              <a:t>Siguiente</a:t>
            </a:r>
            <a:r>
              <a:rPr lang="es-ES" sz="1200" dirty="0" smtClean="0"/>
              <a:t>”.</a:t>
            </a:r>
          </a:p>
          <a:p>
            <a:pPr marL="228600" indent="-228600">
              <a:buFont typeface="+mj-lt"/>
              <a:buAutoNum type="arabicPeriod"/>
            </a:pPr>
            <a:r>
              <a:rPr lang="es-ES" sz="1200" dirty="0" smtClean="0"/>
              <a:t>Clicamos en “</a:t>
            </a:r>
            <a:r>
              <a:rPr lang="es-ES" sz="1200" b="1" dirty="0" smtClean="0"/>
              <a:t>Finalizar</a:t>
            </a:r>
            <a:r>
              <a:rPr lang="es-ES" sz="1200" dirty="0" smtClean="0"/>
              <a:t>”.</a:t>
            </a:r>
          </a:p>
          <a:p>
            <a:pPr marL="228600" indent="-228600">
              <a:buFont typeface="+mj-lt"/>
              <a:buAutoNum type="arabicPeriod"/>
            </a:pPr>
            <a:endParaRPr lang="es-ES" sz="1200" dirty="0"/>
          </a:p>
        </p:txBody>
      </p:sp>
      <p:pic>
        <p:nvPicPr>
          <p:cNvPr id="9218" name="Picture 2"/>
          <p:cNvPicPr>
            <a:picLocks noChangeAspect="1" noChangeArrowheads="1"/>
          </p:cNvPicPr>
          <p:nvPr/>
        </p:nvPicPr>
        <p:blipFill>
          <a:blip r:embed="rId2" cstate="print"/>
          <a:srcRect/>
          <a:stretch>
            <a:fillRect/>
          </a:stretch>
        </p:blipFill>
        <p:spPr bwMode="auto">
          <a:xfrm>
            <a:off x="6660232" y="3429000"/>
            <a:ext cx="1848902" cy="2491358"/>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827584" y="3429000"/>
            <a:ext cx="5589836" cy="252028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332656"/>
            <a:ext cx="7992888" cy="276999"/>
          </a:xfrm>
          <a:prstGeom prst="rect">
            <a:avLst/>
          </a:prstGeom>
        </p:spPr>
        <p:txBody>
          <a:bodyPr wrap="square">
            <a:spAutoFit/>
          </a:bodyPr>
          <a:lstStyle/>
          <a:p>
            <a:r>
              <a:rPr lang="es-ES" sz="1200" b="1" dirty="0"/>
              <a:t>11. Elimina el volumen reflejado.</a:t>
            </a:r>
          </a:p>
        </p:txBody>
      </p:sp>
      <p:pic>
        <p:nvPicPr>
          <p:cNvPr id="3" name="Picture 3"/>
          <p:cNvPicPr>
            <a:picLocks noChangeAspect="1" noChangeArrowheads="1"/>
          </p:cNvPicPr>
          <p:nvPr/>
        </p:nvPicPr>
        <p:blipFill>
          <a:blip r:embed="rId2" cstate="print"/>
          <a:srcRect/>
          <a:stretch>
            <a:fillRect/>
          </a:stretch>
        </p:blipFill>
        <p:spPr bwMode="auto">
          <a:xfrm>
            <a:off x="827584" y="692696"/>
            <a:ext cx="7776864" cy="1368152"/>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827584" y="3284984"/>
            <a:ext cx="7834798" cy="1847850"/>
          </a:xfrm>
          <a:prstGeom prst="rect">
            <a:avLst/>
          </a:prstGeom>
          <a:noFill/>
          <a:ln w="9525">
            <a:noFill/>
            <a:miter lim="800000"/>
            <a:headEnd/>
            <a:tailEnd/>
          </a:ln>
        </p:spPr>
      </p:pic>
      <p:sp>
        <p:nvSpPr>
          <p:cNvPr id="5" name="4 CuadroTexto"/>
          <p:cNvSpPr txBox="1"/>
          <p:nvPr/>
        </p:nvSpPr>
        <p:spPr>
          <a:xfrm>
            <a:off x="827584" y="2132856"/>
            <a:ext cx="7741368"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28600" indent="-228600">
              <a:buFont typeface="+mj-lt"/>
              <a:buAutoNum type="arabicPeriod"/>
            </a:pPr>
            <a:r>
              <a:rPr lang="es-ES" sz="1200" dirty="0" smtClean="0"/>
              <a:t>Clicamos con el botón derecho sobre uno de los volúmenes, en el menú desplegable que aparece seleccionamos “</a:t>
            </a:r>
            <a:r>
              <a:rPr lang="es-ES" sz="1200" b="1" dirty="0" smtClean="0"/>
              <a:t>Eliminar volumen</a:t>
            </a:r>
            <a:r>
              <a:rPr lang="es-ES" sz="1200" dirty="0" smtClean="0"/>
              <a:t>”</a:t>
            </a:r>
          </a:p>
          <a:p>
            <a:pPr marL="228600" indent="-228600">
              <a:buFont typeface="+mj-lt"/>
              <a:buAutoNum type="arabicPeriod"/>
            </a:pPr>
            <a:r>
              <a:rPr lang="es-ES" sz="1200" dirty="0" smtClean="0"/>
              <a:t>A continuación  sobre el cuadro de diálogo que aparece (advierte que al eliminar el volumen seleccionado perderemos toda la información incluida en la misma) clicamos en “</a:t>
            </a:r>
            <a:r>
              <a:rPr lang="es-ES" sz="1200" b="1" dirty="0" smtClean="0"/>
              <a:t>Si</a:t>
            </a:r>
            <a:r>
              <a:rPr lang="es-ES" sz="1200" dirty="0" smtClean="0"/>
              <a:t>”.</a:t>
            </a:r>
          </a:p>
          <a:p>
            <a:pPr marL="228600" indent="-228600">
              <a:buFont typeface="+mj-lt"/>
              <a:buAutoNum type="arabicPeriod"/>
            </a:pPr>
            <a:r>
              <a:rPr lang="es-ES" sz="1200" dirty="0" smtClean="0"/>
              <a:t>Repetimos la misma operación para cada uno de los volúmenes hasta que nos quede la siguiente tabla:</a:t>
            </a:r>
            <a:endParaRPr lang="es-ES" sz="1200" dirty="0"/>
          </a:p>
        </p:txBody>
      </p:sp>
      <p:sp>
        <p:nvSpPr>
          <p:cNvPr id="6" name="5 CuadroTexto"/>
          <p:cNvSpPr txBox="1"/>
          <p:nvPr/>
        </p:nvSpPr>
        <p:spPr>
          <a:xfrm>
            <a:off x="827584" y="5229200"/>
            <a:ext cx="18002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sz="1200" dirty="0" smtClean="0"/>
              <a:t>NOTA:  otra opción es la de “Quitar reflejo”. Con esto conseguiremos perder la copia redundante de los datos entre ambos discos.</a:t>
            </a:r>
            <a:endParaRPr lang="es-ES" sz="1200" dirty="0"/>
          </a:p>
        </p:txBody>
      </p:sp>
      <p:pic>
        <p:nvPicPr>
          <p:cNvPr id="10242" name="Picture 2"/>
          <p:cNvPicPr>
            <a:picLocks noChangeAspect="1" noChangeArrowheads="1"/>
          </p:cNvPicPr>
          <p:nvPr/>
        </p:nvPicPr>
        <p:blipFill>
          <a:blip r:embed="rId4" cstate="print"/>
          <a:srcRect/>
          <a:stretch>
            <a:fillRect/>
          </a:stretch>
        </p:blipFill>
        <p:spPr bwMode="auto">
          <a:xfrm>
            <a:off x="3131840" y="5229200"/>
            <a:ext cx="2376264" cy="129614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332656"/>
            <a:ext cx="2331920" cy="276999"/>
          </a:xfrm>
          <a:prstGeom prst="rect">
            <a:avLst/>
          </a:prstGeom>
        </p:spPr>
        <p:txBody>
          <a:bodyPr wrap="none">
            <a:spAutoFit/>
          </a:bodyPr>
          <a:lstStyle/>
          <a:p>
            <a:r>
              <a:rPr lang="es-ES" sz="1200" b="1" dirty="0"/>
              <a:t>12. Convierte los discos a básicos.</a:t>
            </a:r>
          </a:p>
        </p:txBody>
      </p:sp>
      <p:sp>
        <p:nvSpPr>
          <p:cNvPr id="3" name="2 CuadroTexto"/>
          <p:cNvSpPr txBox="1"/>
          <p:nvPr/>
        </p:nvSpPr>
        <p:spPr>
          <a:xfrm>
            <a:off x="827584" y="836713"/>
            <a:ext cx="7056784" cy="489364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s-ES" sz="1200" dirty="0" smtClean="0"/>
              <a:t>Si tenemos por ejemplo los discos en modo dinámico los pasos a seguir para convertirlos en disco básicos serían los siguientes:</a:t>
            </a:r>
          </a:p>
          <a:p>
            <a:pPr>
              <a:buFont typeface="Arial" pitchFamily="34" charset="0"/>
              <a:buChar char="•"/>
            </a:pPr>
            <a:endParaRPr lang="es-ES" sz="1200" dirty="0"/>
          </a:p>
          <a:p>
            <a:pPr>
              <a:buFont typeface="Arial" pitchFamily="34" charset="0"/>
              <a:buChar char="•"/>
            </a:pPr>
            <a:endParaRPr lang="es-ES" sz="1200" dirty="0" smtClean="0"/>
          </a:p>
          <a:p>
            <a:pPr>
              <a:buFont typeface="Arial" pitchFamily="34" charset="0"/>
              <a:buChar char="•"/>
            </a:pPr>
            <a:endParaRPr lang="es-ES" sz="1200" dirty="0"/>
          </a:p>
          <a:p>
            <a:pPr>
              <a:buFont typeface="Arial" pitchFamily="34" charset="0"/>
              <a:buChar char="•"/>
            </a:pPr>
            <a:endParaRPr lang="es-ES" sz="1200" dirty="0" smtClean="0"/>
          </a:p>
          <a:p>
            <a:pPr>
              <a:buFont typeface="Arial" pitchFamily="34" charset="0"/>
              <a:buChar char="•"/>
            </a:pPr>
            <a:endParaRPr lang="es-ES" sz="1200" dirty="0"/>
          </a:p>
          <a:p>
            <a:pPr>
              <a:buFont typeface="Arial" pitchFamily="34" charset="0"/>
              <a:buChar char="•"/>
            </a:pPr>
            <a:endParaRPr lang="es-ES" sz="1200" dirty="0" smtClean="0"/>
          </a:p>
          <a:p>
            <a:pPr>
              <a:buFont typeface="Arial" pitchFamily="34" charset="0"/>
              <a:buChar char="•"/>
            </a:pPr>
            <a:endParaRPr lang="es-ES" sz="1200" dirty="0"/>
          </a:p>
          <a:p>
            <a:pPr>
              <a:buFont typeface="Arial" pitchFamily="34" charset="0"/>
              <a:buChar char="•"/>
            </a:pPr>
            <a:endParaRPr lang="es-ES" sz="1200" dirty="0" smtClean="0"/>
          </a:p>
          <a:p>
            <a:pPr>
              <a:buFont typeface="Arial" pitchFamily="34" charset="0"/>
              <a:buChar char="•"/>
            </a:pPr>
            <a:endParaRPr lang="es-ES" sz="1200" dirty="0"/>
          </a:p>
          <a:p>
            <a:pPr marL="228600" indent="-228600">
              <a:buFont typeface="+mj-lt"/>
              <a:buAutoNum type="arabicPeriod"/>
            </a:pPr>
            <a:r>
              <a:rPr lang="es-ES" sz="1200" dirty="0" smtClean="0"/>
              <a:t>Botón derecho sobre el </a:t>
            </a:r>
            <a:r>
              <a:rPr lang="es-ES" sz="1200" b="1" dirty="0" smtClean="0"/>
              <a:t>Disco 1</a:t>
            </a:r>
            <a:r>
              <a:rPr lang="es-ES" sz="1200" dirty="0" smtClean="0"/>
              <a:t>, en el menú desplegable seleccionar “Convertir en disco básico”.</a:t>
            </a:r>
          </a:p>
          <a:p>
            <a:pPr marL="228600" indent="-228600">
              <a:buFont typeface="+mj-lt"/>
              <a:buAutoNum type="arabicPeriod"/>
            </a:pPr>
            <a:r>
              <a:rPr lang="es-ES" sz="1200" dirty="0" smtClean="0"/>
              <a:t>Realizar la misma tarea con el </a:t>
            </a:r>
            <a:r>
              <a:rPr lang="es-ES" sz="1200" b="1" dirty="0" smtClean="0"/>
              <a:t>Disco 2</a:t>
            </a:r>
            <a:r>
              <a:rPr lang="es-ES" sz="1200" dirty="0" smtClean="0"/>
              <a:t>.</a:t>
            </a:r>
          </a:p>
          <a:p>
            <a:pPr marL="228600" indent="-228600">
              <a:buFont typeface="+mj-lt"/>
              <a:buAutoNum type="arabicPeriod"/>
            </a:pPr>
            <a:endParaRPr lang="es-ES" sz="1200" dirty="0" smtClean="0"/>
          </a:p>
          <a:p>
            <a:pPr marL="228600" indent="-228600">
              <a:buFont typeface="+mj-lt"/>
              <a:buAutoNum type="arabicPeriod"/>
            </a:pPr>
            <a:endParaRPr lang="es-ES" sz="1200" dirty="0"/>
          </a:p>
          <a:p>
            <a:pPr marL="228600" indent="-228600">
              <a:buFont typeface="+mj-lt"/>
              <a:buAutoNum type="arabicPeriod"/>
            </a:pPr>
            <a:endParaRPr lang="es-ES" sz="1200" dirty="0" smtClean="0"/>
          </a:p>
          <a:p>
            <a:pPr marL="228600" indent="-228600">
              <a:buFont typeface="+mj-lt"/>
              <a:buAutoNum type="arabicPeriod"/>
            </a:pPr>
            <a:endParaRPr lang="es-ES" sz="1200" dirty="0"/>
          </a:p>
          <a:p>
            <a:pPr marL="228600" indent="-228600">
              <a:buFont typeface="+mj-lt"/>
              <a:buAutoNum type="arabicPeriod"/>
            </a:pPr>
            <a:endParaRPr lang="es-ES" sz="1200" dirty="0" smtClean="0"/>
          </a:p>
          <a:p>
            <a:pPr marL="228600" indent="-228600">
              <a:buFont typeface="+mj-lt"/>
              <a:buAutoNum type="arabicPeriod"/>
            </a:pPr>
            <a:endParaRPr lang="es-ES" sz="1200" dirty="0"/>
          </a:p>
          <a:p>
            <a:pPr marL="228600" indent="-228600">
              <a:buFont typeface="+mj-lt"/>
              <a:buAutoNum type="arabicPeriod"/>
            </a:pPr>
            <a:endParaRPr lang="es-ES" sz="1200" dirty="0" smtClean="0"/>
          </a:p>
          <a:p>
            <a:pPr marL="228600" indent="-228600">
              <a:buFont typeface="+mj-lt"/>
              <a:buAutoNum type="arabicPeriod"/>
            </a:pPr>
            <a:endParaRPr lang="es-ES" sz="1200" dirty="0"/>
          </a:p>
          <a:p>
            <a:pPr marL="228600" indent="-228600">
              <a:buFont typeface="+mj-lt"/>
              <a:buAutoNum type="arabicPeriod"/>
            </a:pPr>
            <a:endParaRPr lang="es-ES" sz="1200" dirty="0" smtClean="0"/>
          </a:p>
          <a:p>
            <a:pPr marL="228600" indent="-228600">
              <a:buFont typeface="+mj-lt"/>
              <a:buAutoNum type="arabicPeriod"/>
            </a:pPr>
            <a:endParaRPr lang="es-ES" sz="1200" dirty="0"/>
          </a:p>
          <a:p>
            <a:pPr marL="228600" indent="-228600">
              <a:buFont typeface="+mj-lt"/>
              <a:buAutoNum type="arabicPeriod"/>
            </a:pPr>
            <a:endParaRPr lang="es-ES" sz="1200" dirty="0" smtClean="0"/>
          </a:p>
          <a:p>
            <a:pPr marL="228600" indent="-228600">
              <a:buFont typeface="+mj-lt"/>
              <a:buAutoNum type="arabicPeriod"/>
            </a:pPr>
            <a:endParaRPr lang="es-ES" sz="1200" dirty="0"/>
          </a:p>
          <a:p>
            <a:pPr marL="228600" indent="-228600">
              <a:buFont typeface="+mj-lt"/>
              <a:buAutoNum type="arabicPeriod"/>
            </a:pPr>
            <a:endParaRPr lang="es-ES" sz="1200" dirty="0"/>
          </a:p>
        </p:txBody>
      </p:sp>
      <p:pic>
        <p:nvPicPr>
          <p:cNvPr id="11266" name="Picture 2"/>
          <p:cNvPicPr>
            <a:picLocks noChangeAspect="1" noChangeArrowheads="1"/>
          </p:cNvPicPr>
          <p:nvPr/>
        </p:nvPicPr>
        <p:blipFill>
          <a:blip r:embed="rId2" cstate="print"/>
          <a:srcRect/>
          <a:stretch>
            <a:fillRect/>
          </a:stretch>
        </p:blipFill>
        <p:spPr bwMode="auto">
          <a:xfrm>
            <a:off x="1043608" y="1412776"/>
            <a:ext cx="5868144" cy="1296144"/>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971600" y="3717032"/>
            <a:ext cx="5976664" cy="18859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346050"/>
          </a:xfrm>
        </p:spPr>
        <p:txBody>
          <a:bodyPr>
            <a:normAutofit/>
          </a:bodyPr>
          <a:lstStyle/>
          <a:p>
            <a:pPr algn="l"/>
            <a:r>
              <a:rPr lang="es-ES" sz="1200" b="1" dirty="0" smtClean="0"/>
              <a:t>Creación de las diferentes particiones:</a:t>
            </a:r>
            <a:endParaRPr lang="es-ES" sz="1200" b="1" dirty="0"/>
          </a:p>
        </p:txBody>
      </p:sp>
      <p:sp>
        <p:nvSpPr>
          <p:cNvPr id="3" name="2 Marcador de contenido"/>
          <p:cNvSpPr>
            <a:spLocks noGrp="1"/>
          </p:cNvSpPr>
          <p:nvPr>
            <p:ph idx="1"/>
          </p:nvPr>
        </p:nvSpPr>
        <p:spPr>
          <a:xfrm>
            <a:off x="467544" y="692697"/>
            <a:ext cx="6480720" cy="2304255"/>
          </a:xfrm>
        </p:spPr>
        <p:style>
          <a:lnRef idx="2">
            <a:schemeClr val="accent1"/>
          </a:lnRef>
          <a:fillRef idx="1">
            <a:schemeClr val="lt1"/>
          </a:fillRef>
          <a:effectRef idx="0">
            <a:schemeClr val="accent1"/>
          </a:effectRef>
          <a:fontRef idx="minor">
            <a:schemeClr val="dk1"/>
          </a:fontRef>
        </p:style>
        <p:txBody>
          <a:bodyPr>
            <a:normAutofit lnSpcReduction="10000"/>
          </a:bodyPr>
          <a:lstStyle/>
          <a:p>
            <a:pPr>
              <a:buFont typeface="+mj-lt"/>
              <a:buAutoNum type="arabicPeriod"/>
            </a:pPr>
            <a:r>
              <a:rPr lang="es-ES" sz="1200" dirty="0" smtClean="0"/>
              <a:t>Clic con botón secundario en "</a:t>
            </a:r>
            <a:r>
              <a:rPr lang="es-ES" sz="1200" b="1" dirty="0" smtClean="0"/>
              <a:t>Disco 1</a:t>
            </a:r>
            <a:r>
              <a:rPr lang="es-ES" sz="1200" dirty="0" smtClean="0"/>
              <a:t>”.</a:t>
            </a:r>
          </a:p>
          <a:p>
            <a:pPr>
              <a:buFont typeface="+mj-lt"/>
              <a:buAutoNum type="arabicPeriod"/>
            </a:pPr>
            <a:r>
              <a:rPr lang="es-ES" sz="1200" dirty="0" smtClean="0"/>
              <a:t>Clic con botón primario en "</a:t>
            </a:r>
            <a:r>
              <a:rPr lang="es-ES" sz="1200" b="1" dirty="0" smtClean="0"/>
              <a:t>Nuevo volumen simple</a:t>
            </a:r>
            <a:r>
              <a:rPr lang="es-ES" sz="1200" dirty="0" smtClean="0"/>
              <a:t>”.</a:t>
            </a:r>
          </a:p>
          <a:p>
            <a:pPr>
              <a:buFont typeface="+mj-lt"/>
              <a:buAutoNum type="arabicPeriod"/>
            </a:pPr>
            <a:r>
              <a:rPr lang="es-ES" sz="1200" dirty="0" smtClean="0"/>
              <a:t>Clic con botón primario en "</a:t>
            </a:r>
            <a:r>
              <a:rPr lang="es-ES" sz="1200" b="1" dirty="0" smtClean="0"/>
              <a:t>Siguiente</a:t>
            </a:r>
            <a:r>
              <a:rPr lang="es-ES" sz="1200" dirty="0" smtClean="0"/>
              <a:t>”.</a:t>
            </a:r>
          </a:p>
          <a:p>
            <a:pPr>
              <a:buFont typeface="+mj-lt"/>
              <a:buAutoNum type="arabicPeriod"/>
            </a:pPr>
            <a:r>
              <a:rPr lang="es-ES" sz="1200" dirty="0" smtClean="0"/>
              <a:t>Introducir la capacidad deseada (en nuestro caso introduciremos la cantidad en MB).</a:t>
            </a:r>
          </a:p>
          <a:p>
            <a:pPr>
              <a:buFont typeface="+mj-lt"/>
              <a:buAutoNum type="arabicPeriod"/>
            </a:pPr>
            <a:r>
              <a:rPr lang="es-ES" sz="1200" dirty="0" smtClean="0"/>
              <a:t>Clic con botón primario en "</a:t>
            </a:r>
            <a:r>
              <a:rPr lang="es-ES" sz="1200" b="1" dirty="0" smtClean="0"/>
              <a:t>Siguiente</a:t>
            </a:r>
            <a:r>
              <a:rPr lang="es-ES" sz="1200" dirty="0" smtClean="0"/>
              <a:t>”.</a:t>
            </a:r>
          </a:p>
          <a:p>
            <a:pPr>
              <a:buFont typeface="+mj-lt"/>
              <a:buAutoNum type="arabicPeriod"/>
            </a:pPr>
            <a:r>
              <a:rPr lang="es-ES" sz="1200" dirty="0" smtClean="0"/>
              <a:t>Clic con botón primario en "</a:t>
            </a:r>
            <a:r>
              <a:rPr lang="es-ES" sz="1200" b="1" dirty="0" smtClean="0"/>
              <a:t>Letra de unidad</a:t>
            </a:r>
            <a:r>
              <a:rPr lang="es-ES" sz="1200" dirty="0" smtClean="0"/>
              <a:t>”. (Seleccionamos la letra de la unidad deseada).</a:t>
            </a:r>
          </a:p>
          <a:p>
            <a:pPr>
              <a:buFont typeface="+mj-lt"/>
              <a:buAutoNum type="arabicPeriod"/>
            </a:pPr>
            <a:r>
              <a:rPr lang="es-ES" sz="1200" dirty="0" smtClean="0"/>
              <a:t>Clic con botón primario en "</a:t>
            </a:r>
            <a:r>
              <a:rPr lang="es-ES" sz="1200" b="1" dirty="0" smtClean="0"/>
              <a:t>Siguiente</a:t>
            </a:r>
            <a:r>
              <a:rPr lang="es-ES" sz="1200" dirty="0" smtClean="0"/>
              <a:t>”. </a:t>
            </a:r>
          </a:p>
          <a:p>
            <a:pPr>
              <a:buFont typeface="+mj-lt"/>
              <a:buAutoNum type="arabicPeriod"/>
            </a:pPr>
            <a:r>
              <a:rPr lang="es-ES" sz="1200" dirty="0" smtClean="0"/>
              <a:t>Entrada de teclado en "</a:t>
            </a:r>
            <a:r>
              <a:rPr lang="es-ES" sz="1200" b="1" dirty="0" smtClean="0"/>
              <a:t>Etiqueta del volumen</a:t>
            </a:r>
            <a:r>
              <a:rPr lang="es-ES" sz="1200" dirty="0" smtClean="0"/>
              <a:t>”. (Introducimos el nombre deseado).</a:t>
            </a:r>
          </a:p>
          <a:p>
            <a:pPr>
              <a:buFont typeface="+mj-lt"/>
              <a:buAutoNum type="arabicPeriod"/>
            </a:pPr>
            <a:r>
              <a:rPr lang="es-ES" sz="1200" dirty="0" smtClean="0"/>
              <a:t>Seleccionamos la opción “</a:t>
            </a:r>
            <a:r>
              <a:rPr lang="es-ES" sz="1200" b="1" dirty="0" smtClean="0"/>
              <a:t>Dar formato rápido</a:t>
            </a:r>
            <a:r>
              <a:rPr lang="es-ES" sz="1200" dirty="0" smtClean="0"/>
              <a:t>”.</a:t>
            </a:r>
          </a:p>
          <a:p>
            <a:pPr>
              <a:buFont typeface="+mj-lt"/>
              <a:buAutoNum type="arabicPeriod"/>
            </a:pPr>
            <a:r>
              <a:rPr lang="es-ES" sz="1200" dirty="0" smtClean="0"/>
              <a:t>Clic con botón primario en "</a:t>
            </a:r>
            <a:r>
              <a:rPr lang="es-ES" sz="1200" b="1" dirty="0" smtClean="0"/>
              <a:t>Siguiente</a:t>
            </a:r>
            <a:r>
              <a:rPr lang="es-ES" sz="1200" dirty="0" smtClean="0"/>
              <a:t>”.</a:t>
            </a:r>
          </a:p>
          <a:p>
            <a:pPr>
              <a:buFont typeface="+mj-lt"/>
              <a:buAutoNum type="arabicPeriod"/>
            </a:pPr>
            <a:r>
              <a:rPr lang="es-ES" sz="1200" dirty="0" smtClean="0"/>
              <a:t>Clic con botón primario en "</a:t>
            </a:r>
            <a:r>
              <a:rPr lang="es-ES" sz="1200" b="1" dirty="0" smtClean="0"/>
              <a:t>Finalizar</a:t>
            </a:r>
            <a:r>
              <a:rPr lang="es-ES" sz="1200" dirty="0" smtClean="0"/>
              <a:t>”.</a:t>
            </a:r>
            <a:endParaRPr lang="es-ES" sz="1200" dirty="0"/>
          </a:p>
        </p:txBody>
      </p:sp>
      <p:pic>
        <p:nvPicPr>
          <p:cNvPr id="2050" name="Picture 2"/>
          <p:cNvPicPr>
            <a:picLocks noChangeAspect="1" noChangeArrowheads="1"/>
          </p:cNvPicPr>
          <p:nvPr/>
        </p:nvPicPr>
        <p:blipFill>
          <a:blip r:embed="rId2" cstate="print"/>
          <a:srcRect/>
          <a:stretch>
            <a:fillRect/>
          </a:stretch>
        </p:blipFill>
        <p:spPr bwMode="auto">
          <a:xfrm>
            <a:off x="395537" y="3356992"/>
            <a:ext cx="4824535" cy="2914650"/>
          </a:xfrm>
          <a:prstGeom prst="rect">
            <a:avLst/>
          </a:prstGeom>
          <a:noFill/>
          <a:ln w="9525">
            <a:noFill/>
            <a:miter lim="800000"/>
            <a:headEnd/>
            <a:tailEnd/>
          </a:ln>
        </p:spPr>
      </p:pic>
      <p:sp>
        <p:nvSpPr>
          <p:cNvPr id="5" name="4 CuadroTexto"/>
          <p:cNvSpPr txBox="1"/>
          <p:nvPr/>
        </p:nvSpPr>
        <p:spPr>
          <a:xfrm>
            <a:off x="5436096" y="3356992"/>
            <a:ext cx="2808312" cy="2880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sz="1200" b="1" dirty="0" smtClean="0"/>
              <a:t>NOTA: </a:t>
            </a:r>
          </a:p>
          <a:p>
            <a:r>
              <a:rPr lang="es-ES" sz="1200" dirty="0" smtClean="0"/>
              <a:t>Seguiremos el mismo proceso para el resto de particiones. </a:t>
            </a:r>
          </a:p>
          <a:p>
            <a:r>
              <a:rPr lang="es-ES" sz="1200" dirty="0" smtClean="0"/>
              <a:t>La tabla de particiones quedará de la siguiente manera:</a:t>
            </a:r>
          </a:p>
          <a:p>
            <a:r>
              <a:rPr lang="es-ES" sz="1200" b="1" dirty="0" smtClean="0"/>
              <a:t>DISCO1:</a:t>
            </a:r>
          </a:p>
          <a:p>
            <a:r>
              <a:rPr lang="es-ES" sz="1200" dirty="0" smtClean="0"/>
              <a:t>Unidad P:Pedro1(200MB) </a:t>
            </a:r>
          </a:p>
          <a:p>
            <a:r>
              <a:rPr lang="es-ES" sz="1200" dirty="0" smtClean="0"/>
              <a:t>Unidad Q:Pedro2(300MB) </a:t>
            </a:r>
          </a:p>
          <a:p>
            <a:r>
              <a:rPr lang="es-ES" sz="1200" dirty="0" smtClean="0"/>
              <a:t>Unidad R:Pedro3(400MB) </a:t>
            </a:r>
          </a:p>
          <a:p>
            <a:r>
              <a:rPr lang="es-ES" sz="1200" b="1" dirty="0" smtClean="0"/>
              <a:t>DISCO2:</a:t>
            </a:r>
            <a:endParaRPr lang="es-ES" sz="1200" b="1" dirty="0"/>
          </a:p>
          <a:p>
            <a:r>
              <a:rPr lang="es-ES" sz="1200" dirty="0" smtClean="0"/>
              <a:t>Unidad S:Pedro4(200MB) </a:t>
            </a:r>
          </a:p>
          <a:p>
            <a:r>
              <a:rPr lang="es-ES" sz="1200" dirty="0" smtClean="0"/>
              <a:t>Unidad T:Pedro5(200MB) </a:t>
            </a:r>
          </a:p>
          <a:p>
            <a:r>
              <a:rPr lang="es-ES" sz="1200" dirty="0" smtClean="0"/>
              <a:t>Unidad U:Pedro6(200MB) </a:t>
            </a:r>
          </a:p>
          <a:p>
            <a:r>
              <a:rPr lang="es-ES" sz="1200" dirty="0" smtClean="0"/>
              <a:t>Unidad V:Pedro7(200MB) </a:t>
            </a:r>
          </a:p>
          <a:p>
            <a:r>
              <a:rPr lang="es-ES" sz="1200" dirty="0" smtClean="0"/>
              <a:t>Unidad W:Pedro8(200MB) </a:t>
            </a:r>
            <a:endParaRPr lang="es-ES" sz="1200" dirty="0"/>
          </a:p>
        </p:txBody>
      </p:sp>
      <p:sp>
        <p:nvSpPr>
          <p:cNvPr id="7" name="6 CuadroTexto"/>
          <p:cNvSpPr txBox="1"/>
          <p:nvPr/>
        </p:nvSpPr>
        <p:spPr>
          <a:xfrm>
            <a:off x="7092280" y="764704"/>
            <a:ext cx="1656184"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s-ES" sz="1200" dirty="0" smtClean="0"/>
              <a:t>Todos los volúmenes creados serán formateados en </a:t>
            </a:r>
            <a:r>
              <a:rPr lang="es-ES" sz="1200" b="1" dirty="0" smtClean="0"/>
              <a:t>NTFS.</a:t>
            </a:r>
            <a:endParaRPr lang="es-E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95536" y="332656"/>
            <a:ext cx="8496944" cy="276999"/>
          </a:xfrm>
          <a:prstGeom prst="rect">
            <a:avLst/>
          </a:prstGeom>
          <a:noFill/>
        </p:spPr>
        <p:txBody>
          <a:bodyPr wrap="square" rtlCol="0">
            <a:spAutoFit/>
          </a:bodyPr>
          <a:lstStyle/>
          <a:p>
            <a:r>
              <a:rPr lang="es-ES" sz="1200" b="1" dirty="0"/>
              <a:t>2. Convierte los discos a dinámicos.</a:t>
            </a:r>
          </a:p>
        </p:txBody>
      </p:sp>
      <p:sp>
        <p:nvSpPr>
          <p:cNvPr id="5" name="4 CuadroTexto"/>
          <p:cNvSpPr txBox="1"/>
          <p:nvPr/>
        </p:nvSpPr>
        <p:spPr>
          <a:xfrm>
            <a:off x="539552" y="764704"/>
            <a:ext cx="7848872"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28600" indent="-228600">
              <a:buFont typeface="+mj-lt"/>
              <a:buAutoNum type="arabicPeriod"/>
            </a:pPr>
            <a:r>
              <a:rPr lang="es-ES" sz="1200" dirty="0" smtClean="0"/>
              <a:t>Doble clic con botón primario en "</a:t>
            </a:r>
            <a:r>
              <a:rPr lang="es-ES" sz="1200" b="1" dirty="0" smtClean="0"/>
              <a:t>Panel de control</a:t>
            </a:r>
            <a:r>
              <a:rPr lang="es-ES" sz="1200" dirty="0" smtClean="0"/>
              <a:t>”.</a:t>
            </a:r>
          </a:p>
          <a:p>
            <a:pPr marL="228600" indent="-228600">
              <a:buFont typeface="+mj-lt"/>
              <a:buAutoNum type="arabicPeriod"/>
            </a:pPr>
            <a:r>
              <a:rPr lang="es-ES" sz="1200" dirty="0" smtClean="0"/>
              <a:t>Clic del usuario con botón primario en "</a:t>
            </a:r>
            <a:r>
              <a:rPr lang="es-ES" sz="1200" b="1" dirty="0" smtClean="0"/>
              <a:t>Sistema y seguridad</a:t>
            </a:r>
            <a:r>
              <a:rPr lang="es-ES" sz="1200" dirty="0" smtClean="0"/>
              <a:t>”.</a:t>
            </a:r>
          </a:p>
          <a:p>
            <a:pPr marL="228600" indent="-228600">
              <a:buFont typeface="+mj-lt"/>
              <a:buAutoNum type="arabicPeriod"/>
            </a:pPr>
            <a:r>
              <a:rPr lang="es-ES" sz="1200" dirty="0" smtClean="0"/>
              <a:t>Clic del usuario con botón primario en "</a:t>
            </a:r>
            <a:r>
              <a:rPr lang="es-ES" sz="1200" b="1" dirty="0" smtClean="0"/>
              <a:t>Herramientas administrativas</a:t>
            </a:r>
            <a:r>
              <a:rPr lang="es-ES" sz="1200" dirty="0" smtClean="0"/>
              <a:t>“.</a:t>
            </a:r>
          </a:p>
          <a:p>
            <a:pPr marL="228600" indent="-228600">
              <a:buFont typeface="+mj-lt"/>
              <a:buAutoNum type="arabicPeriod"/>
            </a:pPr>
            <a:r>
              <a:rPr lang="es-ES" sz="1200" dirty="0" smtClean="0"/>
              <a:t>Clic en “</a:t>
            </a:r>
            <a:r>
              <a:rPr lang="es-ES" sz="1200" b="1" dirty="0" smtClean="0"/>
              <a:t>Administración de equipos</a:t>
            </a:r>
            <a:r>
              <a:rPr lang="es-ES" sz="1200" dirty="0" smtClean="0"/>
              <a:t>”.</a:t>
            </a:r>
          </a:p>
          <a:p>
            <a:pPr marL="228600" indent="-228600">
              <a:buFont typeface="+mj-lt"/>
              <a:buAutoNum type="arabicPeriod"/>
            </a:pPr>
            <a:r>
              <a:rPr lang="es-ES" sz="1200" dirty="0" smtClean="0"/>
              <a:t>Clic del usuario con botón primario en "</a:t>
            </a:r>
            <a:r>
              <a:rPr lang="es-ES" sz="1200" b="1" dirty="0" smtClean="0"/>
              <a:t>Administración de discos</a:t>
            </a:r>
            <a:r>
              <a:rPr lang="es-ES" sz="1200" dirty="0" smtClean="0"/>
              <a:t>”.</a:t>
            </a:r>
          </a:p>
          <a:p>
            <a:pPr marL="228600" indent="-228600">
              <a:buFont typeface="+mj-lt"/>
              <a:buAutoNum type="arabicPeriod"/>
            </a:pPr>
            <a:r>
              <a:rPr lang="es-ES" sz="1200" dirty="0" smtClean="0"/>
              <a:t>Clic del usuario con botón secundario en "</a:t>
            </a:r>
            <a:r>
              <a:rPr lang="es-ES" sz="1200" b="1" dirty="0" smtClean="0"/>
              <a:t>Disco 1</a:t>
            </a:r>
            <a:r>
              <a:rPr lang="es-ES" sz="1200" dirty="0" smtClean="0"/>
              <a:t>”.</a:t>
            </a:r>
          </a:p>
          <a:p>
            <a:pPr marL="228600" indent="-228600">
              <a:buFont typeface="+mj-lt"/>
              <a:buAutoNum type="arabicPeriod"/>
            </a:pPr>
            <a:r>
              <a:rPr lang="es-ES" sz="1200" dirty="0" smtClean="0"/>
              <a:t>Clic del usuario con botón primario en "</a:t>
            </a:r>
            <a:r>
              <a:rPr lang="es-ES" sz="1200" b="1" dirty="0" smtClean="0"/>
              <a:t>Convertir en disco dinámico”.</a:t>
            </a:r>
          </a:p>
          <a:p>
            <a:pPr marL="228600" indent="-228600">
              <a:buFont typeface="+mj-lt"/>
              <a:buAutoNum type="arabicPeriod"/>
            </a:pPr>
            <a:endParaRPr lang="es-ES" sz="1200" b="1" dirty="0"/>
          </a:p>
          <a:p>
            <a:pPr marL="228600" indent="-228600">
              <a:buFont typeface="+mj-lt"/>
              <a:buAutoNum type="arabicPeriod"/>
            </a:pPr>
            <a:endParaRPr lang="es-ES" sz="1200" b="1" dirty="0" smtClean="0"/>
          </a:p>
          <a:p>
            <a:pPr marL="228600" indent="-228600">
              <a:buFont typeface="+mj-lt"/>
              <a:buAutoNum type="arabicPeriod"/>
            </a:pPr>
            <a:endParaRPr lang="es-ES" sz="1200" b="1" dirty="0"/>
          </a:p>
          <a:p>
            <a:pPr marL="228600" indent="-228600">
              <a:buFont typeface="+mj-lt"/>
              <a:buAutoNum type="arabicPeriod"/>
            </a:pPr>
            <a:endParaRPr lang="es-ES" sz="1200" b="1" dirty="0" smtClean="0"/>
          </a:p>
          <a:p>
            <a:pPr marL="228600" indent="-228600">
              <a:buFont typeface="+mj-lt"/>
              <a:buAutoNum type="arabicPeriod"/>
            </a:pPr>
            <a:endParaRPr lang="es-ES" sz="1200" b="1" dirty="0"/>
          </a:p>
          <a:p>
            <a:pPr marL="228600" indent="-228600">
              <a:buFont typeface="+mj-lt"/>
              <a:buAutoNum type="arabicPeriod"/>
            </a:pPr>
            <a:endParaRPr lang="es-ES" sz="1200" b="1" dirty="0" smtClean="0"/>
          </a:p>
          <a:p>
            <a:pPr marL="228600" indent="-228600">
              <a:buFont typeface="+mj-lt"/>
              <a:buAutoNum type="arabicPeriod"/>
            </a:pPr>
            <a:endParaRPr lang="es-ES" sz="1200" b="1" dirty="0"/>
          </a:p>
          <a:p>
            <a:pPr marL="228600" indent="-228600">
              <a:buFont typeface="+mj-lt"/>
              <a:buAutoNum type="arabicPeriod"/>
            </a:pPr>
            <a:endParaRPr lang="es-ES" sz="1200" b="1" dirty="0" smtClean="0"/>
          </a:p>
          <a:p>
            <a:pPr marL="228600" indent="-228600">
              <a:buFont typeface="+mj-lt"/>
              <a:buAutoNum type="arabicPeriod"/>
            </a:pPr>
            <a:endParaRPr lang="es-ES" sz="1200" b="1" dirty="0"/>
          </a:p>
          <a:p>
            <a:pPr marL="228600" indent="-228600">
              <a:buFont typeface="+mj-lt"/>
              <a:buAutoNum type="arabicPeriod"/>
            </a:pPr>
            <a:endParaRPr lang="es-ES" sz="1200" b="1" dirty="0" smtClean="0"/>
          </a:p>
          <a:p>
            <a:pPr marL="228600" indent="-228600">
              <a:buFont typeface="+mj-lt"/>
              <a:buAutoNum type="arabicPeriod"/>
            </a:pPr>
            <a:r>
              <a:rPr lang="es-ES" sz="1200" dirty="0" smtClean="0"/>
              <a:t>En este paso podemos seleccionar uno o mas discos. En nuestro caso seleccionamos el </a:t>
            </a:r>
            <a:r>
              <a:rPr lang="es-ES" sz="1200" b="1" dirty="0" smtClean="0"/>
              <a:t>Disco 1</a:t>
            </a:r>
            <a:r>
              <a:rPr lang="es-ES" sz="1200" dirty="0" smtClean="0"/>
              <a:t> y </a:t>
            </a:r>
            <a:r>
              <a:rPr lang="es-ES" sz="1200" b="1" dirty="0" smtClean="0"/>
              <a:t>Disco</a:t>
            </a:r>
            <a:r>
              <a:rPr lang="es-ES" sz="1200" dirty="0" smtClean="0"/>
              <a:t> </a:t>
            </a:r>
            <a:r>
              <a:rPr lang="es-ES" sz="1200" b="1" dirty="0" smtClean="0"/>
              <a:t>2 </a:t>
            </a:r>
            <a:r>
              <a:rPr lang="es-ES" sz="1200" dirty="0" smtClean="0"/>
              <a:t>y clicamos en “</a:t>
            </a:r>
            <a:r>
              <a:rPr lang="es-ES" sz="1200" b="1" dirty="0" smtClean="0"/>
              <a:t>Aceptar</a:t>
            </a:r>
            <a:r>
              <a:rPr lang="es-ES" sz="1200" dirty="0" smtClean="0"/>
              <a:t>”.</a:t>
            </a:r>
          </a:p>
          <a:p>
            <a:pPr marL="228600" indent="-228600">
              <a:buFont typeface="+mj-lt"/>
              <a:buAutoNum type="arabicPeriod"/>
            </a:pPr>
            <a:r>
              <a:rPr lang="es-ES" sz="1200" dirty="0" smtClean="0"/>
              <a:t>Leemos el cuadro de dialogo (Nos advierte de que al convertir los discos a dinámicos no se podrá instalar un sistema operativo en ellos) y clicamos en “</a:t>
            </a:r>
            <a:r>
              <a:rPr lang="es-ES" sz="1200" b="1" dirty="0" smtClean="0"/>
              <a:t>Si</a:t>
            </a:r>
            <a:r>
              <a:rPr lang="es-ES" sz="1200" dirty="0" smtClean="0"/>
              <a:t>”.</a:t>
            </a:r>
            <a:endParaRPr lang="es-ES" sz="1200" dirty="0"/>
          </a:p>
        </p:txBody>
      </p:sp>
      <p:pic>
        <p:nvPicPr>
          <p:cNvPr id="3074" name="Picture 2"/>
          <p:cNvPicPr>
            <a:picLocks noChangeAspect="1" noChangeArrowheads="1"/>
          </p:cNvPicPr>
          <p:nvPr/>
        </p:nvPicPr>
        <p:blipFill>
          <a:blip r:embed="rId2" cstate="print"/>
          <a:srcRect/>
          <a:stretch>
            <a:fillRect/>
          </a:stretch>
        </p:blipFill>
        <p:spPr bwMode="auto">
          <a:xfrm>
            <a:off x="827584" y="2132856"/>
            <a:ext cx="2664296" cy="1735059"/>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748406" y="2132856"/>
            <a:ext cx="2700247" cy="1728192"/>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39552" y="4797152"/>
            <a:ext cx="7848872" cy="1895475"/>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260648"/>
            <a:ext cx="8280920" cy="276999"/>
          </a:xfrm>
          <a:prstGeom prst="rect">
            <a:avLst/>
          </a:prstGeom>
          <a:noFill/>
        </p:spPr>
        <p:txBody>
          <a:bodyPr wrap="square" rtlCol="0">
            <a:spAutoFit/>
          </a:bodyPr>
          <a:lstStyle/>
          <a:p>
            <a:r>
              <a:rPr lang="es-ES" sz="1200" dirty="0"/>
              <a:t>3. </a:t>
            </a:r>
            <a:r>
              <a:rPr lang="es-ES" sz="1200" b="1" dirty="0"/>
              <a:t>Crea un volumen simple de 100MB en el disco SEC1.</a:t>
            </a:r>
          </a:p>
        </p:txBody>
      </p:sp>
      <p:sp>
        <p:nvSpPr>
          <p:cNvPr id="4" name="3 CuadroTexto"/>
          <p:cNvSpPr txBox="1"/>
          <p:nvPr/>
        </p:nvSpPr>
        <p:spPr>
          <a:xfrm>
            <a:off x="611560" y="692696"/>
            <a:ext cx="7920880"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28600" indent="-228600">
              <a:buFont typeface="+mj-lt"/>
              <a:buAutoNum type="arabicPeriod"/>
            </a:pPr>
            <a:r>
              <a:rPr lang="es-ES" sz="1200" dirty="0" smtClean="0"/>
              <a:t>Doble clic con botón primario en "</a:t>
            </a:r>
            <a:r>
              <a:rPr lang="es-ES" sz="1200" b="1" dirty="0" smtClean="0"/>
              <a:t>Panel de control</a:t>
            </a:r>
            <a:r>
              <a:rPr lang="es-ES" sz="1200" dirty="0" smtClean="0"/>
              <a:t>”.</a:t>
            </a:r>
          </a:p>
          <a:p>
            <a:pPr marL="228600" indent="-228600">
              <a:buFont typeface="+mj-lt"/>
              <a:buAutoNum type="arabicPeriod"/>
            </a:pPr>
            <a:r>
              <a:rPr lang="es-ES" sz="1200" dirty="0" smtClean="0"/>
              <a:t>Clic del usuario con botón primario en "</a:t>
            </a:r>
            <a:r>
              <a:rPr lang="es-ES" sz="1200" b="1" dirty="0" smtClean="0"/>
              <a:t>Sistema y seguridad</a:t>
            </a:r>
            <a:r>
              <a:rPr lang="es-ES" sz="1200" dirty="0" smtClean="0"/>
              <a:t>”.</a:t>
            </a:r>
          </a:p>
          <a:p>
            <a:pPr marL="228600" indent="-228600">
              <a:buFont typeface="+mj-lt"/>
              <a:buAutoNum type="arabicPeriod"/>
            </a:pPr>
            <a:r>
              <a:rPr lang="es-ES" sz="1200" dirty="0" smtClean="0"/>
              <a:t>Clic del usuario con botón primario en "</a:t>
            </a:r>
            <a:r>
              <a:rPr lang="es-ES" sz="1200" b="1" dirty="0" smtClean="0"/>
              <a:t>Herramientas administrativas</a:t>
            </a:r>
            <a:r>
              <a:rPr lang="es-ES" sz="1200" dirty="0" smtClean="0"/>
              <a:t>“.</a:t>
            </a:r>
          </a:p>
          <a:p>
            <a:pPr marL="228600" indent="-228600">
              <a:buFont typeface="+mj-lt"/>
              <a:buAutoNum type="arabicPeriod"/>
            </a:pPr>
            <a:r>
              <a:rPr lang="es-ES" sz="1200" dirty="0" smtClean="0"/>
              <a:t>Clic en “</a:t>
            </a:r>
            <a:r>
              <a:rPr lang="es-ES" sz="1200" b="1" dirty="0" smtClean="0"/>
              <a:t>Administración de equipos</a:t>
            </a:r>
            <a:r>
              <a:rPr lang="es-ES" sz="1200" dirty="0" smtClean="0"/>
              <a:t>”.</a:t>
            </a:r>
          </a:p>
          <a:p>
            <a:pPr marL="228600" indent="-228600">
              <a:buFont typeface="+mj-lt"/>
              <a:buAutoNum type="arabicPeriod"/>
            </a:pPr>
            <a:r>
              <a:rPr lang="es-ES" sz="1200" dirty="0" smtClean="0"/>
              <a:t>Clic del usuario con botón primario en "</a:t>
            </a:r>
            <a:r>
              <a:rPr lang="es-ES" sz="1200" b="1" dirty="0" smtClean="0"/>
              <a:t>Administración de discos</a:t>
            </a:r>
            <a:r>
              <a:rPr lang="es-ES" sz="1200" dirty="0" smtClean="0"/>
              <a:t>”.</a:t>
            </a:r>
          </a:p>
          <a:p>
            <a:pPr marL="228600" indent="-228600">
              <a:buFont typeface="+mj-lt"/>
              <a:buAutoNum type="arabicPeriod"/>
            </a:pPr>
            <a:r>
              <a:rPr lang="es-ES" sz="1200" dirty="0" smtClean="0"/>
              <a:t>Clic del usuario con botón secundario en "</a:t>
            </a:r>
            <a:r>
              <a:rPr lang="es-ES" sz="1200" b="1" dirty="0" smtClean="0"/>
              <a:t>Disco 1</a:t>
            </a:r>
            <a:r>
              <a:rPr lang="es-ES" sz="1200" dirty="0" smtClean="0"/>
              <a:t>”.</a:t>
            </a:r>
          </a:p>
          <a:p>
            <a:pPr marL="228600" indent="-228600">
              <a:buFont typeface="+mj-lt"/>
              <a:buAutoNum type="arabicPeriod"/>
            </a:pPr>
            <a:r>
              <a:rPr lang="es-ES" sz="1200" dirty="0" smtClean="0"/>
              <a:t>Clic del usuario con botón primario en "</a:t>
            </a:r>
            <a:r>
              <a:rPr lang="es-ES" sz="1200" b="1" dirty="0" smtClean="0"/>
              <a:t>Nuevo volumen simple</a:t>
            </a:r>
            <a:r>
              <a:rPr lang="es-ES" sz="1200" dirty="0" smtClean="0"/>
              <a:t>”.</a:t>
            </a:r>
          </a:p>
          <a:p>
            <a:pPr marL="228600" indent="-228600">
              <a:buFont typeface="+mj-lt"/>
              <a:buAutoNum type="arabicPeriod"/>
            </a:pPr>
            <a:r>
              <a:rPr lang="es-ES" sz="1200" dirty="0" smtClean="0"/>
              <a:t>Clic del usuario con botón primario en "</a:t>
            </a:r>
            <a:r>
              <a:rPr lang="es-ES" sz="1200" b="1" dirty="0" smtClean="0"/>
              <a:t>Siguiente</a:t>
            </a:r>
            <a:r>
              <a:rPr lang="es-ES" sz="1200" dirty="0" smtClean="0"/>
              <a:t>“.</a:t>
            </a:r>
          </a:p>
          <a:p>
            <a:pPr marL="228600" indent="-228600">
              <a:buFont typeface="+mj-lt"/>
              <a:buAutoNum type="arabicPeriod"/>
            </a:pPr>
            <a:r>
              <a:rPr lang="es-ES" sz="1200" dirty="0" smtClean="0"/>
              <a:t>Introducimos  el tamaño deseado del nuevo volumen (en nuestro caso 100MB) y clicamos en “</a:t>
            </a:r>
            <a:r>
              <a:rPr lang="es-ES" sz="1200" b="1" dirty="0" smtClean="0"/>
              <a:t>Siguiente</a:t>
            </a:r>
            <a:r>
              <a:rPr lang="es-ES" sz="1200" dirty="0" smtClean="0"/>
              <a:t>”.</a:t>
            </a:r>
          </a:p>
          <a:p>
            <a:pPr marL="228600" indent="-228600">
              <a:buFont typeface="+mj-lt"/>
              <a:buAutoNum type="arabicPeriod"/>
            </a:pPr>
            <a:r>
              <a:rPr lang="es-ES" sz="1200" dirty="0" smtClean="0"/>
              <a:t>Seleccionamos la letra de la unidad que queremos (en mi caso la </a:t>
            </a:r>
            <a:r>
              <a:rPr lang="es-ES" sz="1200" b="1" dirty="0" smtClean="0"/>
              <a:t>F</a:t>
            </a:r>
            <a:r>
              <a:rPr lang="es-ES" sz="1200" dirty="0" smtClean="0"/>
              <a:t>) y clicamos en “</a:t>
            </a:r>
            <a:r>
              <a:rPr lang="es-ES" sz="1200" b="1" dirty="0" smtClean="0"/>
              <a:t>Siguiente</a:t>
            </a:r>
            <a:r>
              <a:rPr lang="es-ES" sz="1200" dirty="0" smtClean="0"/>
              <a:t>”.</a:t>
            </a:r>
          </a:p>
          <a:p>
            <a:pPr marL="228600" indent="-228600">
              <a:buFont typeface="+mj-lt"/>
              <a:buAutoNum type="arabicPeriod"/>
            </a:pPr>
            <a:r>
              <a:rPr lang="es-ES" sz="1200" dirty="0" smtClean="0"/>
              <a:t>Introducimos en el campo “</a:t>
            </a:r>
            <a:r>
              <a:rPr lang="es-ES" sz="1200" b="1" dirty="0" smtClean="0"/>
              <a:t>Etiqueta del volumen</a:t>
            </a:r>
            <a:r>
              <a:rPr lang="es-ES" sz="1200" dirty="0" smtClean="0"/>
              <a:t>” el nombre deseado (en mi caso </a:t>
            </a:r>
            <a:r>
              <a:rPr lang="es-ES" sz="1200" dirty="0" err="1" smtClean="0"/>
              <a:t>VolSimple</a:t>
            </a:r>
            <a:r>
              <a:rPr lang="es-ES" sz="1200" dirty="0" smtClean="0"/>
              <a:t>). </a:t>
            </a:r>
            <a:r>
              <a:rPr lang="es-ES" sz="1200" dirty="0" smtClean="0"/>
              <a:t>Clicamos en “</a:t>
            </a:r>
            <a:r>
              <a:rPr lang="es-ES" sz="1200" b="1" dirty="0" smtClean="0"/>
              <a:t>Siguiente</a:t>
            </a:r>
            <a:r>
              <a:rPr lang="es-ES" sz="1200" dirty="0" smtClean="0"/>
              <a:t>”.</a:t>
            </a:r>
          </a:p>
          <a:p>
            <a:pPr marL="228600" indent="-228600">
              <a:buFont typeface="+mj-lt"/>
              <a:buAutoNum type="arabicPeriod"/>
            </a:pPr>
            <a:r>
              <a:rPr lang="es-ES" sz="1200" dirty="0" smtClean="0"/>
              <a:t>Clicamos en “</a:t>
            </a:r>
            <a:r>
              <a:rPr lang="es-ES" sz="1200" b="1" dirty="0" smtClean="0"/>
              <a:t>Finalizar</a:t>
            </a:r>
            <a:r>
              <a:rPr lang="es-ES" sz="1200" dirty="0" smtClean="0"/>
              <a:t>”.</a:t>
            </a:r>
          </a:p>
          <a:p>
            <a:endParaRPr lang="es-ES" sz="1200" dirty="0"/>
          </a:p>
        </p:txBody>
      </p:sp>
      <p:pic>
        <p:nvPicPr>
          <p:cNvPr id="4098" name="Picture 2"/>
          <p:cNvPicPr>
            <a:picLocks noChangeAspect="1" noChangeArrowheads="1"/>
          </p:cNvPicPr>
          <p:nvPr/>
        </p:nvPicPr>
        <p:blipFill>
          <a:blip r:embed="rId2" cstate="print"/>
          <a:srcRect/>
          <a:stretch>
            <a:fillRect/>
          </a:stretch>
        </p:blipFill>
        <p:spPr bwMode="auto">
          <a:xfrm>
            <a:off x="611560" y="3789040"/>
            <a:ext cx="7956376" cy="18859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332656"/>
            <a:ext cx="8424936" cy="276999"/>
          </a:xfrm>
          <a:prstGeom prst="rect">
            <a:avLst/>
          </a:prstGeom>
          <a:noFill/>
        </p:spPr>
        <p:txBody>
          <a:bodyPr wrap="square" rtlCol="0">
            <a:spAutoFit/>
          </a:bodyPr>
          <a:lstStyle/>
          <a:p>
            <a:r>
              <a:rPr lang="es-ES" sz="1200" b="1" dirty="0"/>
              <a:t>4. Elimina todos los volúmenes de ambos discos</a:t>
            </a:r>
            <a:r>
              <a:rPr lang="es-ES" sz="1200" dirty="0"/>
              <a:t>.</a:t>
            </a:r>
          </a:p>
        </p:txBody>
      </p:sp>
      <p:pic>
        <p:nvPicPr>
          <p:cNvPr id="5122" name="Picture 2"/>
          <p:cNvPicPr>
            <a:picLocks noChangeAspect="1" noChangeArrowheads="1"/>
          </p:cNvPicPr>
          <p:nvPr/>
        </p:nvPicPr>
        <p:blipFill>
          <a:blip r:embed="rId2" cstate="print"/>
          <a:srcRect/>
          <a:stretch>
            <a:fillRect/>
          </a:stretch>
        </p:blipFill>
        <p:spPr bwMode="auto">
          <a:xfrm>
            <a:off x="323527" y="2505075"/>
            <a:ext cx="8496945" cy="1847850"/>
          </a:xfrm>
          <a:prstGeom prst="rect">
            <a:avLst/>
          </a:prstGeom>
          <a:noFill/>
          <a:ln w="9525">
            <a:noFill/>
            <a:miter lim="800000"/>
            <a:headEnd/>
            <a:tailEnd/>
          </a:ln>
        </p:spPr>
      </p:pic>
      <p:sp>
        <p:nvSpPr>
          <p:cNvPr id="4" name="3 CuadroTexto"/>
          <p:cNvSpPr txBox="1"/>
          <p:nvPr/>
        </p:nvSpPr>
        <p:spPr>
          <a:xfrm>
            <a:off x="467544" y="908720"/>
            <a:ext cx="828092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28600" indent="-228600">
              <a:buFont typeface="+mj-lt"/>
              <a:buAutoNum type="arabicPeriod"/>
            </a:pPr>
            <a:r>
              <a:rPr lang="es-ES" sz="1200" dirty="0" smtClean="0"/>
              <a:t>Clicamos con el botón derecho sobre uno de los volúmenes, en el menú desplegable que aparece seleccionamos “</a:t>
            </a:r>
            <a:r>
              <a:rPr lang="es-ES" sz="1200" b="1" dirty="0" smtClean="0"/>
              <a:t>Eliminar volumen</a:t>
            </a:r>
            <a:r>
              <a:rPr lang="es-ES" sz="1200" dirty="0" smtClean="0"/>
              <a:t>”</a:t>
            </a:r>
          </a:p>
          <a:p>
            <a:pPr marL="228600" indent="-228600">
              <a:buFont typeface="+mj-lt"/>
              <a:buAutoNum type="arabicPeriod"/>
            </a:pPr>
            <a:r>
              <a:rPr lang="es-ES" sz="1200" dirty="0" smtClean="0"/>
              <a:t>A continuación  sobre el cuadro de diálogo que aparece (advierte que al eliminar el volumen seleccionado perderemos toda la información incluida en la misma) clicamos en “</a:t>
            </a:r>
            <a:r>
              <a:rPr lang="es-ES" sz="1200" b="1" dirty="0" smtClean="0"/>
              <a:t>Si</a:t>
            </a:r>
            <a:r>
              <a:rPr lang="es-ES" sz="1200" dirty="0" smtClean="0"/>
              <a:t>”.</a:t>
            </a:r>
          </a:p>
          <a:p>
            <a:pPr marL="228600" indent="-228600">
              <a:buFont typeface="+mj-lt"/>
              <a:buAutoNum type="arabicPeriod"/>
            </a:pPr>
            <a:r>
              <a:rPr lang="es-ES" sz="1200" dirty="0" smtClean="0"/>
              <a:t>Repetimos la misma operación para cada uno de los volúmenes hasta que nos quede la siguiente tabla:</a:t>
            </a:r>
            <a:endParaRPr lang="es-E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260648"/>
            <a:ext cx="8064896" cy="276999"/>
          </a:xfrm>
          <a:prstGeom prst="rect">
            <a:avLst/>
          </a:prstGeom>
          <a:noFill/>
        </p:spPr>
        <p:txBody>
          <a:bodyPr wrap="square" rtlCol="0">
            <a:spAutoFit/>
          </a:bodyPr>
          <a:lstStyle/>
          <a:p>
            <a:r>
              <a:rPr lang="es-ES" sz="1200" b="1" dirty="0"/>
              <a:t>5. Crea un volumen distribuido de 500MB entre los discos SEC1 y SEC2</a:t>
            </a:r>
            <a:r>
              <a:rPr lang="es-ES" sz="1200" dirty="0"/>
              <a:t>.</a:t>
            </a:r>
          </a:p>
        </p:txBody>
      </p:sp>
      <p:sp>
        <p:nvSpPr>
          <p:cNvPr id="3" name="2 CuadroTexto"/>
          <p:cNvSpPr txBox="1"/>
          <p:nvPr/>
        </p:nvSpPr>
        <p:spPr>
          <a:xfrm>
            <a:off x="467544" y="836712"/>
            <a:ext cx="8064896"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28600" indent="-228600">
              <a:buFont typeface="+mj-lt"/>
              <a:buAutoNum type="arabicPeriod"/>
            </a:pPr>
            <a:r>
              <a:rPr lang="es-ES" sz="1200" dirty="0" smtClean="0"/>
              <a:t>Clic con botón derecho sobre uno de los discos (</a:t>
            </a:r>
            <a:r>
              <a:rPr lang="es-ES" sz="1200" b="1" dirty="0" smtClean="0"/>
              <a:t>Disco 1</a:t>
            </a:r>
            <a:r>
              <a:rPr lang="es-ES" sz="1200" dirty="0" smtClean="0"/>
              <a:t> ó </a:t>
            </a:r>
            <a:r>
              <a:rPr lang="es-ES" sz="1200" b="1" dirty="0" smtClean="0"/>
              <a:t>Disco 2)</a:t>
            </a:r>
            <a:r>
              <a:rPr lang="es-ES" sz="1200" dirty="0" smtClean="0"/>
              <a:t>. En el menú desplegable seleccionar “</a:t>
            </a:r>
            <a:r>
              <a:rPr lang="es-ES" sz="1200" b="1" dirty="0" smtClean="0"/>
              <a:t>Nuevo volumen distribuido</a:t>
            </a:r>
            <a:r>
              <a:rPr lang="es-ES" sz="1200" dirty="0" smtClean="0"/>
              <a:t>”.</a:t>
            </a:r>
          </a:p>
          <a:p>
            <a:pPr marL="228600" indent="-228600">
              <a:buFont typeface="+mj-lt"/>
              <a:buAutoNum type="arabicPeriod"/>
            </a:pPr>
            <a:r>
              <a:rPr lang="es-ES" sz="1200" dirty="0" smtClean="0"/>
              <a:t>Clicamos en “</a:t>
            </a:r>
            <a:r>
              <a:rPr lang="es-ES" sz="1200" b="1" dirty="0" smtClean="0"/>
              <a:t>Siguiente”.</a:t>
            </a:r>
          </a:p>
          <a:p>
            <a:pPr marL="228600" indent="-228600">
              <a:buFont typeface="+mj-lt"/>
              <a:buAutoNum type="arabicPeriod"/>
            </a:pPr>
            <a:r>
              <a:rPr lang="es-ES" sz="1200" dirty="0" smtClean="0"/>
              <a:t>En la ventana que aparece a continuación veremos las unidades disponibles para crear  el disco distribuido. Seleccionamos el </a:t>
            </a:r>
            <a:r>
              <a:rPr lang="es-ES" sz="1200" b="1" dirty="0" smtClean="0"/>
              <a:t>Disco 2. </a:t>
            </a:r>
            <a:r>
              <a:rPr lang="es-ES" sz="1200" dirty="0" smtClean="0"/>
              <a:t>Después nos posamos sobre uno de los discos, cambiamos la capacidad que queremos capturar (en mi caso 250MB). Realizamos la misma tarea sobre el otro disco quedándonos un total de 500MB y clicamos en “</a:t>
            </a:r>
            <a:r>
              <a:rPr lang="es-ES" sz="1200" b="1" dirty="0" smtClean="0"/>
              <a:t>Siguiente</a:t>
            </a:r>
            <a:r>
              <a:rPr lang="es-ES" sz="1200" dirty="0" smtClean="0"/>
              <a:t>”.</a:t>
            </a:r>
            <a:endParaRPr lang="es-ES" sz="1200" dirty="0"/>
          </a:p>
          <a:p>
            <a:pPr marL="228600" indent="-228600">
              <a:buFont typeface="+mj-lt"/>
              <a:buAutoNum type="arabicPeriod"/>
            </a:pPr>
            <a:r>
              <a:rPr lang="es-ES" sz="1200" dirty="0" smtClean="0"/>
              <a:t>Seleccionamos la letra que queremos asignar al nuevo volumen (en mi caso la E) y clicamos en “</a:t>
            </a:r>
            <a:r>
              <a:rPr lang="es-ES" sz="1200" b="1" dirty="0" smtClean="0"/>
              <a:t>Siguiente</a:t>
            </a:r>
            <a:r>
              <a:rPr lang="es-ES" sz="1200" dirty="0" smtClean="0"/>
              <a:t>”.</a:t>
            </a:r>
          </a:p>
          <a:p>
            <a:pPr marL="228600" indent="-228600">
              <a:buFont typeface="+mj-lt"/>
              <a:buAutoNum type="arabicPeriod"/>
            </a:pPr>
            <a:r>
              <a:rPr lang="es-ES" sz="1200" dirty="0" smtClean="0"/>
              <a:t>En el campo “</a:t>
            </a:r>
            <a:r>
              <a:rPr lang="es-ES" sz="1200" b="1" dirty="0" smtClean="0"/>
              <a:t>Etiqueta del volumen”</a:t>
            </a:r>
            <a:r>
              <a:rPr lang="es-ES" sz="1200" dirty="0" smtClean="0"/>
              <a:t> introducimos el nombre deseado (en mi caso </a:t>
            </a:r>
            <a:r>
              <a:rPr lang="es-ES" sz="1200" b="1" dirty="0" smtClean="0"/>
              <a:t>DISTRIBUIDO</a:t>
            </a:r>
            <a:r>
              <a:rPr lang="es-ES" sz="1200" dirty="0" smtClean="0"/>
              <a:t>) , marcamos la casilla “</a:t>
            </a:r>
            <a:r>
              <a:rPr lang="es-ES" sz="1200" b="1" dirty="0" smtClean="0"/>
              <a:t>Dar formato rápido” </a:t>
            </a:r>
            <a:r>
              <a:rPr lang="es-ES" sz="1200" dirty="0" smtClean="0"/>
              <a:t>y clicamos en “</a:t>
            </a:r>
            <a:r>
              <a:rPr lang="es-ES" sz="1200" b="1" dirty="0" smtClean="0"/>
              <a:t>Siguiente</a:t>
            </a:r>
            <a:r>
              <a:rPr lang="es-ES" sz="1200" dirty="0" smtClean="0"/>
              <a:t>”. </a:t>
            </a:r>
          </a:p>
          <a:p>
            <a:pPr marL="228600" indent="-228600">
              <a:buFont typeface="+mj-lt"/>
              <a:buAutoNum type="arabicPeriod"/>
            </a:pPr>
            <a:r>
              <a:rPr lang="es-ES" sz="1200" dirty="0" smtClean="0"/>
              <a:t>Clic en “</a:t>
            </a:r>
            <a:r>
              <a:rPr lang="es-ES" sz="1200" b="1" dirty="0" smtClean="0"/>
              <a:t>Finalizar</a:t>
            </a:r>
            <a:r>
              <a:rPr lang="es-ES" sz="1200" dirty="0" smtClean="0"/>
              <a:t>”.</a:t>
            </a:r>
            <a:endParaRPr lang="es-ES" sz="1200" dirty="0"/>
          </a:p>
        </p:txBody>
      </p:sp>
      <p:pic>
        <p:nvPicPr>
          <p:cNvPr id="6147" name="Picture 3"/>
          <p:cNvPicPr>
            <a:picLocks noChangeAspect="1" noChangeArrowheads="1"/>
          </p:cNvPicPr>
          <p:nvPr/>
        </p:nvPicPr>
        <p:blipFill>
          <a:blip r:embed="rId2" cstate="print"/>
          <a:srcRect/>
          <a:stretch>
            <a:fillRect/>
          </a:stretch>
        </p:blipFill>
        <p:spPr bwMode="auto">
          <a:xfrm>
            <a:off x="467544" y="3140968"/>
            <a:ext cx="5688632" cy="3024336"/>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6300192" y="3212976"/>
            <a:ext cx="2224829" cy="293769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260648"/>
            <a:ext cx="8136904" cy="276999"/>
          </a:xfrm>
          <a:prstGeom prst="rect">
            <a:avLst/>
          </a:prstGeom>
          <a:noFill/>
        </p:spPr>
        <p:txBody>
          <a:bodyPr wrap="square" rtlCol="0">
            <a:spAutoFit/>
          </a:bodyPr>
          <a:lstStyle/>
          <a:p>
            <a:r>
              <a:rPr lang="es-ES" sz="1200" b="1" dirty="0"/>
              <a:t>6. Aumenta el tamaño del volumen distribuido a 800MB.</a:t>
            </a:r>
          </a:p>
        </p:txBody>
      </p:sp>
      <p:sp>
        <p:nvSpPr>
          <p:cNvPr id="3" name="2 CuadroTexto"/>
          <p:cNvSpPr txBox="1"/>
          <p:nvPr/>
        </p:nvSpPr>
        <p:spPr>
          <a:xfrm>
            <a:off x="611560" y="692696"/>
            <a:ext cx="7704856"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28600" indent="-228600">
              <a:buFont typeface="+mj-lt"/>
              <a:buAutoNum type="arabicPeriod"/>
            </a:pPr>
            <a:r>
              <a:rPr lang="es-ES" sz="1200" dirty="0" smtClean="0"/>
              <a:t>Botón derecho sobre la unidad  con el nombre de volumen distribuido. En el menú desplegable seleccionamos “</a:t>
            </a:r>
            <a:r>
              <a:rPr lang="es-ES" sz="1200" b="1" dirty="0" smtClean="0"/>
              <a:t>Extender volumen</a:t>
            </a:r>
            <a:r>
              <a:rPr lang="es-ES" sz="1200" dirty="0" smtClean="0"/>
              <a:t>”.</a:t>
            </a:r>
          </a:p>
          <a:p>
            <a:pPr marL="228600" indent="-228600">
              <a:buFont typeface="+mj-lt"/>
              <a:buAutoNum type="arabicPeriod"/>
            </a:pPr>
            <a:r>
              <a:rPr lang="es-ES" sz="1200" dirty="0" smtClean="0"/>
              <a:t>Clicamos en “</a:t>
            </a:r>
            <a:r>
              <a:rPr lang="es-ES" sz="1200" b="1" dirty="0" smtClean="0"/>
              <a:t>Siguiente</a:t>
            </a:r>
            <a:r>
              <a:rPr lang="es-ES" sz="1200" dirty="0" smtClean="0"/>
              <a:t>”.</a:t>
            </a:r>
          </a:p>
          <a:p>
            <a:pPr marL="228600" indent="-228600">
              <a:buFont typeface="+mj-lt"/>
              <a:buAutoNum type="arabicPeriod"/>
            </a:pPr>
            <a:r>
              <a:rPr lang="es-ES" sz="1200" dirty="0" smtClean="0"/>
              <a:t>Seleccionamos la unidad o unidades que queremos aumentar (en mi caso he seleccionado el </a:t>
            </a:r>
            <a:r>
              <a:rPr lang="es-ES" sz="1200" b="1" dirty="0" smtClean="0"/>
              <a:t>Disco</a:t>
            </a:r>
            <a:r>
              <a:rPr lang="es-ES" sz="1200" dirty="0" smtClean="0"/>
              <a:t> </a:t>
            </a:r>
            <a:r>
              <a:rPr lang="es-ES" sz="1200" b="1" dirty="0" smtClean="0"/>
              <a:t>1</a:t>
            </a:r>
            <a:r>
              <a:rPr lang="es-ES" sz="1200" dirty="0" smtClean="0"/>
              <a:t> y el </a:t>
            </a:r>
            <a:r>
              <a:rPr lang="es-ES" sz="1200" b="1" dirty="0" smtClean="0"/>
              <a:t>Disco 2) </a:t>
            </a:r>
            <a:r>
              <a:rPr lang="es-ES" sz="1200" dirty="0" smtClean="0"/>
              <a:t>y en cada unidad agregada seleccionamos la cantidad que queremos capturar de cada disco. (en mi caso 150MB de cada uno).</a:t>
            </a:r>
          </a:p>
          <a:p>
            <a:pPr marL="228600" indent="-228600">
              <a:buFont typeface="+mj-lt"/>
              <a:buAutoNum type="arabicPeriod"/>
            </a:pPr>
            <a:r>
              <a:rPr lang="es-ES" sz="1200" dirty="0" smtClean="0"/>
              <a:t>Clicamos en “</a:t>
            </a:r>
            <a:r>
              <a:rPr lang="es-ES" sz="1200" b="1" dirty="0" smtClean="0"/>
              <a:t>Siguiente”.</a:t>
            </a:r>
          </a:p>
          <a:p>
            <a:pPr marL="228600" indent="-228600">
              <a:buFont typeface="+mj-lt"/>
              <a:buAutoNum type="arabicPeriod"/>
            </a:pPr>
            <a:r>
              <a:rPr lang="es-ES" sz="1200" dirty="0" smtClean="0"/>
              <a:t>Clicamos en “</a:t>
            </a:r>
            <a:r>
              <a:rPr lang="es-ES" sz="1200" b="1" dirty="0" smtClean="0"/>
              <a:t>Finalizar</a:t>
            </a:r>
            <a:r>
              <a:rPr lang="es-ES" sz="1200" dirty="0" smtClean="0"/>
              <a:t>”.</a:t>
            </a:r>
          </a:p>
          <a:p>
            <a:pPr marL="228600" indent="-228600">
              <a:buFont typeface="+mj-lt"/>
              <a:buAutoNum type="arabicPeriod"/>
            </a:pPr>
            <a:endParaRPr lang="es-ES" sz="1200" dirty="0"/>
          </a:p>
        </p:txBody>
      </p:sp>
      <p:pic>
        <p:nvPicPr>
          <p:cNvPr id="7170" name="Picture 2"/>
          <p:cNvPicPr>
            <a:picLocks noChangeAspect="1" noChangeArrowheads="1"/>
          </p:cNvPicPr>
          <p:nvPr/>
        </p:nvPicPr>
        <p:blipFill>
          <a:blip r:embed="rId2" cstate="print"/>
          <a:srcRect/>
          <a:stretch>
            <a:fillRect/>
          </a:stretch>
        </p:blipFill>
        <p:spPr bwMode="auto">
          <a:xfrm>
            <a:off x="611560" y="2564904"/>
            <a:ext cx="4896544" cy="2952328"/>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5868144" y="2564904"/>
            <a:ext cx="2439420" cy="295232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188640"/>
            <a:ext cx="2337563" cy="276999"/>
          </a:xfrm>
          <a:prstGeom prst="rect">
            <a:avLst/>
          </a:prstGeom>
        </p:spPr>
        <p:txBody>
          <a:bodyPr wrap="none">
            <a:spAutoFit/>
          </a:bodyPr>
          <a:lstStyle/>
          <a:p>
            <a:r>
              <a:rPr lang="es-ES" sz="1200" b="1" dirty="0"/>
              <a:t>7. Elimina el volumen distribuido.</a:t>
            </a:r>
          </a:p>
        </p:txBody>
      </p:sp>
      <p:pic>
        <p:nvPicPr>
          <p:cNvPr id="3" name="Picture 2"/>
          <p:cNvPicPr>
            <a:picLocks noChangeAspect="1" noChangeArrowheads="1"/>
          </p:cNvPicPr>
          <p:nvPr/>
        </p:nvPicPr>
        <p:blipFill>
          <a:blip r:embed="rId2" cstate="print"/>
          <a:srcRect/>
          <a:stretch>
            <a:fillRect/>
          </a:stretch>
        </p:blipFill>
        <p:spPr bwMode="auto">
          <a:xfrm>
            <a:off x="467544" y="548680"/>
            <a:ext cx="8136904" cy="1800200"/>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323527" y="4377283"/>
            <a:ext cx="8496945" cy="1847850"/>
          </a:xfrm>
          <a:prstGeom prst="rect">
            <a:avLst/>
          </a:prstGeom>
          <a:noFill/>
          <a:ln w="9525">
            <a:noFill/>
            <a:miter lim="800000"/>
            <a:headEnd/>
            <a:tailEnd/>
          </a:ln>
        </p:spPr>
      </p:pic>
      <p:sp>
        <p:nvSpPr>
          <p:cNvPr id="5" name="4 CuadroTexto"/>
          <p:cNvSpPr txBox="1"/>
          <p:nvPr/>
        </p:nvSpPr>
        <p:spPr>
          <a:xfrm>
            <a:off x="467544" y="2780928"/>
            <a:ext cx="828092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28600" indent="-228600">
              <a:buFont typeface="+mj-lt"/>
              <a:buAutoNum type="arabicPeriod"/>
            </a:pPr>
            <a:r>
              <a:rPr lang="es-ES" sz="1200" dirty="0" smtClean="0"/>
              <a:t>Clicamos con el botón derecho sobre uno de los volúmenes, en el menú desplegable que aparece seleccionamos “</a:t>
            </a:r>
            <a:r>
              <a:rPr lang="es-ES" sz="1200" b="1" dirty="0" smtClean="0"/>
              <a:t>Eliminar volumen</a:t>
            </a:r>
            <a:r>
              <a:rPr lang="es-ES" sz="1200" dirty="0" smtClean="0"/>
              <a:t>”</a:t>
            </a:r>
          </a:p>
          <a:p>
            <a:pPr marL="228600" indent="-228600">
              <a:buFont typeface="+mj-lt"/>
              <a:buAutoNum type="arabicPeriod"/>
            </a:pPr>
            <a:r>
              <a:rPr lang="es-ES" sz="1200" dirty="0" smtClean="0"/>
              <a:t>A continuación  sobre el cuadro de diálogo que aparece (advierte que al eliminar el volumen seleccionado perderemos toda la información incluida en la misma) clicamos en “</a:t>
            </a:r>
            <a:r>
              <a:rPr lang="es-ES" sz="1200" b="1" dirty="0" smtClean="0"/>
              <a:t>Si</a:t>
            </a:r>
            <a:r>
              <a:rPr lang="es-ES" sz="1200" dirty="0" smtClean="0"/>
              <a:t>”.</a:t>
            </a:r>
          </a:p>
          <a:p>
            <a:pPr marL="228600" indent="-228600">
              <a:buFont typeface="+mj-lt"/>
              <a:buAutoNum type="arabicPeriod"/>
            </a:pPr>
            <a:r>
              <a:rPr lang="es-ES" sz="1200" dirty="0" smtClean="0"/>
              <a:t>Repetimos la misma operación para cada uno de los volúmenes hasta que nos quede la siguiente tabla:</a:t>
            </a:r>
            <a:endParaRPr lang="es-E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260648"/>
            <a:ext cx="6768752" cy="276999"/>
          </a:xfrm>
          <a:prstGeom prst="rect">
            <a:avLst/>
          </a:prstGeom>
        </p:spPr>
        <p:txBody>
          <a:bodyPr wrap="square">
            <a:spAutoFit/>
          </a:bodyPr>
          <a:lstStyle/>
          <a:p>
            <a:r>
              <a:rPr lang="es-ES" sz="1200" b="1" dirty="0"/>
              <a:t>8. Crea un volumen seccionado de 700MB entre los discos SEC1 y SEC2</a:t>
            </a:r>
            <a:r>
              <a:rPr lang="es-ES" sz="1200" dirty="0"/>
              <a:t>.</a:t>
            </a:r>
          </a:p>
        </p:txBody>
      </p:sp>
      <p:sp>
        <p:nvSpPr>
          <p:cNvPr id="3" name="2 CuadroTexto"/>
          <p:cNvSpPr txBox="1"/>
          <p:nvPr/>
        </p:nvSpPr>
        <p:spPr>
          <a:xfrm>
            <a:off x="755576" y="836712"/>
            <a:ext cx="8064896" cy="212365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28600" indent="-228600">
              <a:buFont typeface="+mj-lt"/>
              <a:buAutoNum type="arabicPeriod"/>
            </a:pPr>
            <a:r>
              <a:rPr lang="es-ES" sz="1200" dirty="0" smtClean="0"/>
              <a:t>Clic con botón derecho sobre uno de los discos (</a:t>
            </a:r>
            <a:r>
              <a:rPr lang="es-ES" sz="1200" b="1" dirty="0" smtClean="0"/>
              <a:t>Disco 1</a:t>
            </a:r>
            <a:r>
              <a:rPr lang="es-ES" sz="1200" dirty="0" smtClean="0"/>
              <a:t> ó </a:t>
            </a:r>
            <a:r>
              <a:rPr lang="es-ES" sz="1200" b="1" dirty="0" smtClean="0"/>
              <a:t>Disco 2)</a:t>
            </a:r>
            <a:r>
              <a:rPr lang="es-ES" sz="1200" dirty="0" smtClean="0"/>
              <a:t>. En el menú desplegable seleccionar “</a:t>
            </a:r>
            <a:r>
              <a:rPr lang="es-ES" sz="1200" b="1" dirty="0" smtClean="0"/>
              <a:t>Nuevo volumen seccionado</a:t>
            </a:r>
            <a:r>
              <a:rPr lang="es-ES" sz="1200" dirty="0" smtClean="0"/>
              <a:t>”.</a:t>
            </a:r>
          </a:p>
          <a:p>
            <a:pPr marL="228600" indent="-228600">
              <a:buFont typeface="+mj-lt"/>
              <a:buAutoNum type="arabicPeriod"/>
            </a:pPr>
            <a:r>
              <a:rPr lang="es-ES" sz="1200" dirty="0" smtClean="0"/>
              <a:t>Clicamos en “</a:t>
            </a:r>
            <a:r>
              <a:rPr lang="es-ES" sz="1200" b="1" dirty="0" smtClean="0"/>
              <a:t>Siguiente”.</a:t>
            </a:r>
          </a:p>
          <a:p>
            <a:pPr marL="228600" indent="-228600">
              <a:buFont typeface="+mj-lt"/>
              <a:buAutoNum type="arabicPeriod"/>
            </a:pPr>
            <a:r>
              <a:rPr lang="es-ES" sz="1200" dirty="0" smtClean="0"/>
              <a:t>En la ventana que aparece a continuación veremos las unidades disponibles para crear  el disco seccionado. Seleccionamos el </a:t>
            </a:r>
            <a:r>
              <a:rPr lang="es-ES" sz="1200" b="1" dirty="0" smtClean="0"/>
              <a:t>Disco 2. </a:t>
            </a:r>
            <a:r>
              <a:rPr lang="es-ES" sz="1200" dirty="0" smtClean="0"/>
              <a:t>Después nos posamos sobre uno de los discos, cambiamos la capacidad que queremos capturar (en mi caso 350MB). En este caso sólo nos dejara coger la misma cantidad de cada disco quedándonos un total de 700MB. Clicamos en “</a:t>
            </a:r>
            <a:r>
              <a:rPr lang="es-ES" sz="1200" b="1" dirty="0" smtClean="0"/>
              <a:t>Siguiente</a:t>
            </a:r>
            <a:r>
              <a:rPr lang="es-ES" sz="1200" dirty="0" smtClean="0"/>
              <a:t>”.</a:t>
            </a:r>
            <a:endParaRPr lang="es-ES" sz="1200" dirty="0"/>
          </a:p>
          <a:p>
            <a:pPr marL="228600" indent="-228600">
              <a:buFont typeface="+mj-lt"/>
              <a:buAutoNum type="arabicPeriod"/>
            </a:pPr>
            <a:r>
              <a:rPr lang="es-ES" sz="1200" dirty="0" smtClean="0"/>
              <a:t>Seleccionamos la letra que queremos asignar al nuevo volumen (en mi caso la </a:t>
            </a:r>
            <a:r>
              <a:rPr lang="es-ES" sz="1200" b="1" dirty="0" smtClean="0"/>
              <a:t>E</a:t>
            </a:r>
            <a:r>
              <a:rPr lang="es-ES" sz="1200" dirty="0" smtClean="0"/>
              <a:t>) y clicamos en “</a:t>
            </a:r>
            <a:r>
              <a:rPr lang="es-ES" sz="1200" b="1" dirty="0" smtClean="0"/>
              <a:t>Siguiente</a:t>
            </a:r>
            <a:r>
              <a:rPr lang="es-ES" sz="1200" dirty="0" smtClean="0"/>
              <a:t>”.</a:t>
            </a:r>
          </a:p>
          <a:p>
            <a:pPr marL="228600" indent="-228600">
              <a:buFont typeface="+mj-lt"/>
              <a:buAutoNum type="arabicPeriod"/>
            </a:pPr>
            <a:r>
              <a:rPr lang="es-ES" sz="1200" dirty="0" smtClean="0"/>
              <a:t>En el campo “</a:t>
            </a:r>
            <a:r>
              <a:rPr lang="es-ES" sz="1200" b="1" dirty="0" smtClean="0"/>
              <a:t>Etiqueta del volumen”</a:t>
            </a:r>
            <a:r>
              <a:rPr lang="es-ES" sz="1200" dirty="0" smtClean="0"/>
              <a:t> introducimos el nombre deseado (en mi caso </a:t>
            </a:r>
            <a:r>
              <a:rPr lang="es-ES" sz="1200" b="1" dirty="0" smtClean="0"/>
              <a:t>SECCIONADO</a:t>
            </a:r>
            <a:r>
              <a:rPr lang="es-ES" sz="1200" dirty="0" smtClean="0"/>
              <a:t>) , marcamos la casilla “</a:t>
            </a:r>
            <a:r>
              <a:rPr lang="es-ES" sz="1200" b="1" dirty="0" smtClean="0"/>
              <a:t>Dar formato rápido” </a:t>
            </a:r>
            <a:r>
              <a:rPr lang="es-ES" sz="1200" dirty="0" smtClean="0"/>
              <a:t>y clicamos en “</a:t>
            </a:r>
            <a:r>
              <a:rPr lang="es-ES" sz="1200" b="1" dirty="0" smtClean="0"/>
              <a:t>Siguiente</a:t>
            </a:r>
            <a:r>
              <a:rPr lang="es-ES" sz="1200" dirty="0" smtClean="0"/>
              <a:t>”. </a:t>
            </a:r>
          </a:p>
          <a:p>
            <a:pPr marL="228600" indent="-228600">
              <a:buFont typeface="+mj-lt"/>
              <a:buAutoNum type="arabicPeriod"/>
            </a:pPr>
            <a:r>
              <a:rPr lang="es-ES" sz="1200" dirty="0" smtClean="0"/>
              <a:t>Clic en “</a:t>
            </a:r>
            <a:r>
              <a:rPr lang="es-ES" sz="1200" b="1" dirty="0" smtClean="0"/>
              <a:t>Finalizar</a:t>
            </a:r>
            <a:r>
              <a:rPr lang="es-ES" sz="1200" dirty="0" smtClean="0"/>
              <a:t>”.</a:t>
            </a:r>
            <a:endParaRPr lang="es-ES" sz="1200" dirty="0"/>
          </a:p>
        </p:txBody>
      </p:sp>
      <p:pic>
        <p:nvPicPr>
          <p:cNvPr id="8194" name="Picture 2"/>
          <p:cNvPicPr>
            <a:picLocks noChangeAspect="1" noChangeArrowheads="1"/>
          </p:cNvPicPr>
          <p:nvPr/>
        </p:nvPicPr>
        <p:blipFill>
          <a:blip r:embed="rId2" cstate="print"/>
          <a:srcRect/>
          <a:stretch>
            <a:fillRect/>
          </a:stretch>
        </p:blipFill>
        <p:spPr bwMode="auto">
          <a:xfrm>
            <a:off x="755576" y="3212976"/>
            <a:ext cx="5328592" cy="2592288"/>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6372200" y="3140968"/>
            <a:ext cx="2179570" cy="2932931"/>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1600</Words>
  <Application>Microsoft Office PowerPoint</Application>
  <PresentationFormat>Presentación en pantalla (4:3)</PresentationFormat>
  <Paragraphs>137</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Tema de Office</vt:lpstr>
      <vt:lpstr>1. Crea para cada uno de los discos el siguiente esquema de particiones:</vt:lpstr>
      <vt:lpstr>Creación de las diferentes particiones:</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Crea para cada uno de los discos el siguiente esquema de particiones:</dc:title>
  <dc:creator>Pedro Ruiz</dc:creator>
  <cp:lastModifiedBy>Pedro Ruiz</cp:lastModifiedBy>
  <cp:revision>39</cp:revision>
  <dcterms:created xsi:type="dcterms:W3CDTF">2016-01-24T13:03:41Z</dcterms:created>
  <dcterms:modified xsi:type="dcterms:W3CDTF">2016-01-24T17:16:21Z</dcterms:modified>
</cp:coreProperties>
</file>