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80" r:id="rId9"/>
    <p:sldId id="281" r:id="rId10"/>
    <p:sldId id="324" r:id="rId11"/>
    <p:sldId id="282" r:id="rId12"/>
    <p:sldId id="32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8" r:id="rId26"/>
    <p:sldId id="268" r:id="rId27"/>
    <p:sldId id="299" r:id="rId28"/>
    <p:sldId id="270" r:id="rId29"/>
    <p:sldId id="315" r:id="rId30"/>
    <p:sldId id="316" r:id="rId31"/>
    <p:sldId id="321" r:id="rId32"/>
    <p:sldId id="322" r:id="rId33"/>
    <p:sldId id="323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F3103-22ED-4A04-85B0-B383AAB91E5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A6C5FD0-1876-4D13-8CB0-0B156A706D89}">
      <dgm:prSet phldrT="[Texto]" custT="1"/>
      <dgm:spPr/>
      <dgm:t>
        <a:bodyPr/>
        <a:lstStyle/>
        <a:p>
          <a:r>
            <a:rPr lang="pt-BR" sz="2400" b="1" dirty="0"/>
            <a:t>Assuntos começam muito simples</a:t>
          </a:r>
          <a:endParaRPr lang="pt-BR" sz="2400" dirty="0"/>
        </a:p>
      </dgm:t>
    </dgm:pt>
    <dgm:pt modelId="{A9A534B1-2880-4590-92D5-32F7B763E0E9}" type="parTrans" cxnId="{E3568BF5-F633-4FE7-8BD6-2DF195147E02}">
      <dgm:prSet/>
      <dgm:spPr/>
      <dgm:t>
        <a:bodyPr/>
        <a:lstStyle/>
        <a:p>
          <a:endParaRPr lang="pt-BR"/>
        </a:p>
      </dgm:t>
    </dgm:pt>
    <dgm:pt modelId="{CCC1BCEF-F7B7-4938-AFF7-FBF1261AB7CF}" type="sibTrans" cxnId="{E3568BF5-F633-4FE7-8BD6-2DF195147E02}">
      <dgm:prSet/>
      <dgm:spPr/>
      <dgm:t>
        <a:bodyPr/>
        <a:lstStyle/>
        <a:p>
          <a:endParaRPr lang="pt-BR"/>
        </a:p>
      </dgm:t>
    </dgm:pt>
    <dgm:pt modelId="{2578008D-D10F-45D7-B193-9F5F86861C09}">
      <dgm:prSet phldrT="[Texto]" custT="1"/>
      <dgm:spPr/>
      <dgm:t>
        <a:bodyPr/>
        <a:lstStyle/>
        <a:p>
          <a:r>
            <a:rPr lang="pt-BR" sz="2400" b="1" dirty="0"/>
            <a:t>Evoluem Exponencialmente</a:t>
          </a:r>
          <a:endParaRPr lang="pt-BR" sz="2400" dirty="0"/>
        </a:p>
      </dgm:t>
    </dgm:pt>
    <dgm:pt modelId="{79524CDA-7E78-480D-B1D6-85DC2B2A8BA8}" type="parTrans" cxnId="{EAA8E741-2A94-4F0C-A8CB-7ADC53563A0A}">
      <dgm:prSet/>
      <dgm:spPr/>
      <dgm:t>
        <a:bodyPr/>
        <a:lstStyle/>
        <a:p>
          <a:endParaRPr lang="pt-BR"/>
        </a:p>
      </dgm:t>
    </dgm:pt>
    <dgm:pt modelId="{C8EE7538-28DE-4892-AC92-0728A64BE072}" type="sibTrans" cxnId="{EAA8E741-2A94-4F0C-A8CB-7ADC53563A0A}">
      <dgm:prSet/>
      <dgm:spPr/>
      <dgm:t>
        <a:bodyPr/>
        <a:lstStyle/>
        <a:p>
          <a:endParaRPr lang="pt-BR"/>
        </a:p>
      </dgm:t>
    </dgm:pt>
    <dgm:pt modelId="{F8650678-9BFA-4EA4-A1AC-FC16033DEF80}">
      <dgm:prSet phldrT="[Texto]" custT="1"/>
      <dgm:spPr>
        <a:solidFill>
          <a:srgbClr val="FF0000"/>
        </a:solidFill>
      </dgm:spPr>
      <dgm:t>
        <a:bodyPr/>
        <a:lstStyle/>
        <a:p>
          <a:r>
            <a:rPr lang="pt-BR" sz="2400" b="1" dirty="0"/>
            <a:t>Um novo conhecimento depende do anterior</a:t>
          </a:r>
          <a:endParaRPr lang="pt-BR" sz="2400" dirty="0"/>
        </a:p>
      </dgm:t>
    </dgm:pt>
    <dgm:pt modelId="{479602F6-F889-4644-B807-F8C29CE9790B}" type="parTrans" cxnId="{03A47E28-7023-46D3-812D-8D2C7AA58240}">
      <dgm:prSet/>
      <dgm:spPr/>
      <dgm:t>
        <a:bodyPr/>
        <a:lstStyle/>
        <a:p>
          <a:endParaRPr lang="pt-BR"/>
        </a:p>
      </dgm:t>
    </dgm:pt>
    <dgm:pt modelId="{ACA1DB70-43DF-44E1-A106-2F38D0D39A7A}" type="sibTrans" cxnId="{03A47E28-7023-46D3-812D-8D2C7AA58240}">
      <dgm:prSet/>
      <dgm:spPr/>
      <dgm:t>
        <a:bodyPr/>
        <a:lstStyle/>
        <a:p>
          <a:endParaRPr lang="pt-BR"/>
        </a:p>
      </dgm:t>
    </dgm:pt>
    <dgm:pt modelId="{BE539DCA-DF5D-42B4-8320-4B8561E918D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sz="2400" b="1" dirty="0"/>
            <a:t>Assuntos ficam complexos</a:t>
          </a:r>
        </a:p>
      </dgm:t>
    </dgm:pt>
    <dgm:pt modelId="{62E3E97B-9465-4A24-B441-6FB64430AE37}" type="parTrans" cxnId="{C40A5524-3CF3-4C41-83C3-FD357725F5FF}">
      <dgm:prSet/>
      <dgm:spPr/>
      <dgm:t>
        <a:bodyPr/>
        <a:lstStyle/>
        <a:p>
          <a:endParaRPr lang="pt-BR"/>
        </a:p>
      </dgm:t>
    </dgm:pt>
    <dgm:pt modelId="{861D835B-4E4C-46E0-9445-F4BAC64DF2F1}" type="sibTrans" cxnId="{C40A5524-3CF3-4C41-83C3-FD357725F5FF}">
      <dgm:prSet/>
      <dgm:spPr/>
      <dgm:t>
        <a:bodyPr/>
        <a:lstStyle/>
        <a:p>
          <a:endParaRPr lang="pt-BR"/>
        </a:p>
      </dgm:t>
    </dgm:pt>
    <dgm:pt modelId="{88A74760-B280-40B1-B810-F5B337F6F98E}" type="pres">
      <dgm:prSet presAssocID="{553F3103-22ED-4A04-85B0-B383AAB91E56}" presName="Name0" presStyleCnt="0">
        <dgm:presLayoutVars>
          <dgm:dir/>
          <dgm:resizeHandles val="exact"/>
        </dgm:presLayoutVars>
      </dgm:prSet>
      <dgm:spPr/>
    </dgm:pt>
    <dgm:pt modelId="{695CB966-0ECF-4204-9094-C540FEC3353A}" type="pres">
      <dgm:prSet presAssocID="{8A6C5FD0-1876-4D13-8CB0-0B156A706D89}" presName="node" presStyleLbl="node1" presStyleIdx="0" presStyleCnt="4">
        <dgm:presLayoutVars>
          <dgm:bulletEnabled val="1"/>
        </dgm:presLayoutVars>
      </dgm:prSet>
      <dgm:spPr/>
    </dgm:pt>
    <dgm:pt modelId="{842077FB-9543-4305-8554-7A8B9B80BC26}" type="pres">
      <dgm:prSet presAssocID="{CCC1BCEF-F7B7-4938-AFF7-FBF1261AB7CF}" presName="sibTrans" presStyleLbl="sibTrans2D1" presStyleIdx="0" presStyleCnt="3"/>
      <dgm:spPr/>
    </dgm:pt>
    <dgm:pt modelId="{CF670E7E-03A4-4434-AF16-1272108A5008}" type="pres">
      <dgm:prSet presAssocID="{CCC1BCEF-F7B7-4938-AFF7-FBF1261AB7CF}" presName="connectorText" presStyleLbl="sibTrans2D1" presStyleIdx="0" presStyleCnt="3"/>
      <dgm:spPr/>
    </dgm:pt>
    <dgm:pt modelId="{5BAF3097-B63D-41DF-806D-DEB4DC275D37}" type="pres">
      <dgm:prSet presAssocID="{2578008D-D10F-45D7-B193-9F5F86861C09}" presName="node" presStyleLbl="node1" presStyleIdx="1" presStyleCnt="4" custScaleX="148038">
        <dgm:presLayoutVars>
          <dgm:bulletEnabled val="1"/>
        </dgm:presLayoutVars>
      </dgm:prSet>
      <dgm:spPr/>
    </dgm:pt>
    <dgm:pt modelId="{EA71AC37-8D52-4448-8585-8138CFD90752}" type="pres">
      <dgm:prSet presAssocID="{C8EE7538-28DE-4892-AC92-0728A64BE072}" presName="sibTrans" presStyleLbl="sibTrans2D1" presStyleIdx="1" presStyleCnt="3"/>
      <dgm:spPr/>
    </dgm:pt>
    <dgm:pt modelId="{3D3A966A-84D1-4A96-862E-298DE88D4C66}" type="pres">
      <dgm:prSet presAssocID="{C8EE7538-28DE-4892-AC92-0728A64BE072}" presName="connectorText" presStyleLbl="sibTrans2D1" presStyleIdx="1" presStyleCnt="3"/>
      <dgm:spPr/>
    </dgm:pt>
    <dgm:pt modelId="{E9494B2C-022E-44C3-AE6F-3FF7A71F2E8A}" type="pres">
      <dgm:prSet presAssocID="{F8650678-9BFA-4EA4-A1AC-FC16033DEF80}" presName="node" presStyleLbl="node1" presStyleIdx="2" presStyleCnt="4" custScaleX="152167">
        <dgm:presLayoutVars>
          <dgm:bulletEnabled val="1"/>
        </dgm:presLayoutVars>
      </dgm:prSet>
      <dgm:spPr/>
    </dgm:pt>
    <dgm:pt modelId="{0BA5EB4A-84A6-448F-8E54-64A32AD9BD37}" type="pres">
      <dgm:prSet presAssocID="{ACA1DB70-43DF-44E1-A106-2F38D0D39A7A}" presName="sibTrans" presStyleLbl="sibTrans2D1" presStyleIdx="2" presStyleCnt="3"/>
      <dgm:spPr/>
    </dgm:pt>
    <dgm:pt modelId="{EF6481E1-48CC-433A-AC5A-4D6187ECDAF8}" type="pres">
      <dgm:prSet presAssocID="{ACA1DB70-43DF-44E1-A106-2F38D0D39A7A}" presName="connectorText" presStyleLbl="sibTrans2D1" presStyleIdx="2" presStyleCnt="3"/>
      <dgm:spPr/>
    </dgm:pt>
    <dgm:pt modelId="{7CDE5BED-9D09-4535-8BC6-E7F2A45EC81E}" type="pres">
      <dgm:prSet presAssocID="{BE539DCA-DF5D-42B4-8320-4B8561E918D5}" presName="node" presStyleLbl="node1" presStyleIdx="3" presStyleCnt="4">
        <dgm:presLayoutVars>
          <dgm:bulletEnabled val="1"/>
        </dgm:presLayoutVars>
      </dgm:prSet>
      <dgm:spPr/>
    </dgm:pt>
  </dgm:ptLst>
  <dgm:cxnLst>
    <dgm:cxn modelId="{27ECED17-6A7B-4065-8383-0DA5331D829C}" type="presOf" srcId="{BE539DCA-DF5D-42B4-8320-4B8561E918D5}" destId="{7CDE5BED-9D09-4535-8BC6-E7F2A45EC81E}" srcOrd="0" destOrd="0" presId="urn:microsoft.com/office/officeart/2005/8/layout/process1"/>
    <dgm:cxn modelId="{E60D251C-241F-4158-83E2-93C6CB4F4291}" type="presOf" srcId="{2578008D-D10F-45D7-B193-9F5F86861C09}" destId="{5BAF3097-B63D-41DF-806D-DEB4DC275D37}" srcOrd="0" destOrd="0" presId="urn:microsoft.com/office/officeart/2005/8/layout/process1"/>
    <dgm:cxn modelId="{C40A5524-3CF3-4C41-83C3-FD357725F5FF}" srcId="{553F3103-22ED-4A04-85B0-B383AAB91E56}" destId="{BE539DCA-DF5D-42B4-8320-4B8561E918D5}" srcOrd="3" destOrd="0" parTransId="{62E3E97B-9465-4A24-B441-6FB64430AE37}" sibTransId="{861D835B-4E4C-46E0-9445-F4BAC64DF2F1}"/>
    <dgm:cxn modelId="{E18AB726-8DBB-440A-BDF0-3635A1489CF5}" type="presOf" srcId="{C8EE7538-28DE-4892-AC92-0728A64BE072}" destId="{EA71AC37-8D52-4448-8585-8138CFD90752}" srcOrd="0" destOrd="0" presId="urn:microsoft.com/office/officeart/2005/8/layout/process1"/>
    <dgm:cxn modelId="{03A47E28-7023-46D3-812D-8D2C7AA58240}" srcId="{553F3103-22ED-4A04-85B0-B383AAB91E56}" destId="{F8650678-9BFA-4EA4-A1AC-FC16033DEF80}" srcOrd="2" destOrd="0" parTransId="{479602F6-F889-4644-B807-F8C29CE9790B}" sibTransId="{ACA1DB70-43DF-44E1-A106-2F38D0D39A7A}"/>
    <dgm:cxn modelId="{E0FAE03F-E477-4F86-A847-370ECC29028E}" type="presOf" srcId="{ACA1DB70-43DF-44E1-A106-2F38D0D39A7A}" destId="{EF6481E1-48CC-433A-AC5A-4D6187ECDAF8}" srcOrd="1" destOrd="0" presId="urn:microsoft.com/office/officeart/2005/8/layout/process1"/>
    <dgm:cxn modelId="{BC0BBF40-EFBE-451D-9CDA-A4B0DE19608A}" type="presOf" srcId="{CCC1BCEF-F7B7-4938-AFF7-FBF1261AB7CF}" destId="{CF670E7E-03A4-4434-AF16-1272108A5008}" srcOrd="1" destOrd="0" presId="urn:microsoft.com/office/officeart/2005/8/layout/process1"/>
    <dgm:cxn modelId="{EAA8E741-2A94-4F0C-A8CB-7ADC53563A0A}" srcId="{553F3103-22ED-4A04-85B0-B383AAB91E56}" destId="{2578008D-D10F-45D7-B193-9F5F86861C09}" srcOrd="1" destOrd="0" parTransId="{79524CDA-7E78-480D-B1D6-85DC2B2A8BA8}" sibTransId="{C8EE7538-28DE-4892-AC92-0728A64BE072}"/>
    <dgm:cxn modelId="{CD184567-F512-4917-88A7-D328F8237575}" type="presOf" srcId="{8A6C5FD0-1876-4D13-8CB0-0B156A706D89}" destId="{695CB966-0ECF-4204-9094-C540FEC3353A}" srcOrd="0" destOrd="0" presId="urn:microsoft.com/office/officeart/2005/8/layout/process1"/>
    <dgm:cxn modelId="{398714AC-382F-4F02-96D9-234C8A388A48}" type="presOf" srcId="{C8EE7538-28DE-4892-AC92-0728A64BE072}" destId="{3D3A966A-84D1-4A96-862E-298DE88D4C66}" srcOrd="1" destOrd="0" presId="urn:microsoft.com/office/officeart/2005/8/layout/process1"/>
    <dgm:cxn modelId="{7943ABAF-C422-47E1-BA31-C12B281A8091}" type="presOf" srcId="{CCC1BCEF-F7B7-4938-AFF7-FBF1261AB7CF}" destId="{842077FB-9543-4305-8554-7A8B9B80BC26}" srcOrd="0" destOrd="0" presId="urn:microsoft.com/office/officeart/2005/8/layout/process1"/>
    <dgm:cxn modelId="{034F3FC3-D6AD-49BA-8188-F45EB9B99F2F}" type="presOf" srcId="{F8650678-9BFA-4EA4-A1AC-FC16033DEF80}" destId="{E9494B2C-022E-44C3-AE6F-3FF7A71F2E8A}" srcOrd="0" destOrd="0" presId="urn:microsoft.com/office/officeart/2005/8/layout/process1"/>
    <dgm:cxn modelId="{87A86EC4-2CE7-449D-920E-3972C865088A}" type="presOf" srcId="{ACA1DB70-43DF-44E1-A106-2F38D0D39A7A}" destId="{0BA5EB4A-84A6-448F-8E54-64A32AD9BD37}" srcOrd="0" destOrd="0" presId="urn:microsoft.com/office/officeart/2005/8/layout/process1"/>
    <dgm:cxn modelId="{B8316DEE-2251-4FC0-9E78-117A22CF810C}" type="presOf" srcId="{553F3103-22ED-4A04-85B0-B383AAB91E56}" destId="{88A74760-B280-40B1-B810-F5B337F6F98E}" srcOrd="0" destOrd="0" presId="urn:microsoft.com/office/officeart/2005/8/layout/process1"/>
    <dgm:cxn modelId="{E3568BF5-F633-4FE7-8BD6-2DF195147E02}" srcId="{553F3103-22ED-4A04-85B0-B383AAB91E56}" destId="{8A6C5FD0-1876-4D13-8CB0-0B156A706D89}" srcOrd="0" destOrd="0" parTransId="{A9A534B1-2880-4590-92D5-32F7B763E0E9}" sibTransId="{CCC1BCEF-F7B7-4938-AFF7-FBF1261AB7CF}"/>
    <dgm:cxn modelId="{E07900C4-A576-4873-BBF4-AF3A1DE96F95}" type="presParOf" srcId="{88A74760-B280-40B1-B810-F5B337F6F98E}" destId="{695CB966-0ECF-4204-9094-C540FEC3353A}" srcOrd="0" destOrd="0" presId="urn:microsoft.com/office/officeart/2005/8/layout/process1"/>
    <dgm:cxn modelId="{88AEDFB8-E49A-46B0-9423-41614EC14A1C}" type="presParOf" srcId="{88A74760-B280-40B1-B810-F5B337F6F98E}" destId="{842077FB-9543-4305-8554-7A8B9B80BC26}" srcOrd="1" destOrd="0" presId="urn:microsoft.com/office/officeart/2005/8/layout/process1"/>
    <dgm:cxn modelId="{22B46796-9A64-43F4-9B7B-0FF64E54096C}" type="presParOf" srcId="{842077FB-9543-4305-8554-7A8B9B80BC26}" destId="{CF670E7E-03A4-4434-AF16-1272108A5008}" srcOrd="0" destOrd="0" presId="urn:microsoft.com/office/officeart/2005/8/layout/process1"/>
    <dgm:cxn modelId="{C7CC787F-4B16-4068-9216-B65C46D4E5F5}" type="presParOf" srcId="{88A74760-B280-40B1-B810-F5B337F6F98E}" destId="{5BAF3097-B63D-41DF-806D-DEB4DC275D37}" srcOrd="2" destOrd="0" presId="urn:microsoft.com/office/officeart/2005/8/layout/process1"/>
    <dgm:cxn modelId="{4B2323D4-64BE-4E2B-9122-C92851DD1F6D}" type="presParOf" srcId="{88A74760-B280-40B1-B810-F5B337F6F98E}" destId="{EA71AC37-8D52-4448-8585-8138CFD90752}" srcOrd="3" destOrd="0" presId="urn:microsoft.com/office/officeart/2005/8/layout/process1"/>
    <dgm:cxn modelId="{3AC2F8CF-74F6-42F8-BC8C-6F967896D144}" type="presParOf" srcId="{EA71AC37-8D52-4448-8585-8138CFD90752}" destId="{3D3A966A-84D1-4A96-862E-298DE88D4C66}" srcOrd="0" destOrd="0" presId="urn:microsoft.com/office/officeart/2005/8/layout/process1"/>
    <dgm:cxn modelId="{52E0BD9C-463F-400C-96D5-88151CAD38ED}" type="presParOf" srcId="{88A74760-B280-40B1-B810-F5B337F6F98E}" destId="{E9494B2C-022E-44C3-AE6F-3FF7A71F2E8A}" srcOrd="4" destOrd="0" presId="urn:microsoft.com/office/officeart/2005/8/layout/process1"/>
    <dgm:cxn modelId="{FCD3F5D9-3334-4E9D-BE85-5338D7C3B933}" type="presParOf" srcId="{88A74760-B280-40B1-B810-F5B337F6F98E}" destId="{0BA5EB4A-84A6-448F-8E54-64A32AD9BD37}" srcOrd="5" destOrd="0" presId="urn:microsoft.com/office/officeart/2005/8/layout/process1"/>
    <dgm:cxn modelId="{20E97CF5-C15D-4D71-A86C-302AB9475DED}" type="presParOf" srcId="{0BA5EB4A-84A6-448F-8E54-64A32AD9BD37}" destId="{EF6481E1-48CC-433A-AC5A-4D6187ECDAF8}" srcOrd="0" destOrd="0" presId="urn:microsoft.com/office/officeart/2005/8/layout/process1"/>
    <dgm:cxn modelId="{6DAB4F44-446D-44D2-ABBF-C8DEE03E1E08}" type="presParOf" srcId="{88A74760-B280-40B1-B810-F5B337F6F98E}" destId="{7CDE5BED-9D09-4535-8BC6-E7F2A45EC8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473D9-993E-40A9-AD86-B0C1BA59313A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F0335760-7F2D-42BD-A00D-56069FCCBDB6}">
      <dgm:prSet phldrT="[Texto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b="1" dirty="0"/>
            <a:t>PRATICAR BASTANTE</a:t>
          </a:r>
          <a:endParaRPr lang="pt-BR" dirty="0"/>
        </a:p>
      </dgm:t>
    </dgm:pt>
    <dgm:pt modelId="{B139438D-4975-4745-B3D7-5F7FFA0F7AFE}" type="parTrans" cxnId="{AB01C986-7387-482B-B921-E4F230BA1578}">
      <dgm:prSet/>
      <dgm:spPr/>
      <dgm:t>
        <a:bodyPr/>
        <a:lstStyle/>
        <a:p>
          <a:endParaRPr lang="pt-BR"/>
        </a:p>
      </dgm:t>
    </dgm:pt>
    <dgm:pt modelId="{657593C8-0485-4860-8670-C29A3C8878BD}" type="sibTrans" cxnId="{AB01C986-7387-482B-B921-E4F230BA1578}">
      <dgm:prSet/>
      <dgm:spPr/>
      <dgm:t>
        <a:bodyPr/>
        <a:lstStyle/>
        <a:p>
          <a:endParaRPr lang="pt-BR"/>
        </a:p>
      </dgm:t>
    </dgm:pt>
    <dgm:pt modelId="{00F33076-7626-4D8C-92D5-F872D38F2DF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GRUPO DE ESTUDOS</a:t>
          </a:r>
          <a:endParaRPr lang="pt-BR" dirty="0"/>
        </a:p>
      </dgm:t>
    </dgm:pt>
    <dgm:pt modelId="{9EABB31C-4532-4DCC-8BCE-B2F1577627ED}" type="parTrans" cxnId="{7FF2E3D5-13BD-4BE5-A1FE-0F268EBFB0EB}">
      <dgm:prSet/>
      <dgm:spPr/>
      <dgm:t>
        <a:bodyPr/>
        <a:lstStyle/>
        <a:p>
          <a:endParaRPr lang="pt-BR"/>
        </a:p>
      </dgm:t>
    </dgm:pt>
    <dgm:pt modelId="{FC3F8F69-BC10-4E1F-B1F9-B4D0011360C0}" type="sibTrans" cxnId="{7FF2E3D5-13BD-4BE5-A1FE-0F268EBFB0EB}">
      <dgm:prSet/>
      <dgm:spPr/>
      <dgm:t>
        <a:bodyPr/>
        <a:lstStyle/>
        <a:p>
          <a:endParaRPr lang="pt-BR"/>
        </a:p>
      </dgm:t>
    </dgm:pt>
    <dgm:pt modelId="{68B9ED20-B5A2-415F-A046-48529A933150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/>
            <a:t>MONITORIA</a:t>
          </a:r>
          <a:endParaRPr lang="pt-BR" dirty="0"/>
        </a:p>
      </dgm:t>
    </dgm:pt>
    <dgm:pt modelId="{EE939E69-9864-4005-BC70-FAB3E7848038}" type="parTrans" cxnId="{DC1C82E7-D932-4AF0-8C25-204082E95C30}">
      <dgm:prSet/>
      <dgm:spPr/>
      <dgm:t>
        <a:bodyPr/>
        <a:lstStyle/>
        <a:p>
          <a:endParaRPr lang="pt-BR"/>
        </a:p>
      </dgm:t>
    </dgm:pt>
    <dgm:pt modelId="{C1C7CC74-6A60-4D9F-9234-AF117D0BBD6D}" type="sibTrans" cxnId="{DC1C82E7-D932-4AF0-8C25-204082E95C30}">
      <dgm:prSet/>
      <dgm:spPr/>
      <dgm:t>
        <a:bodyPr/>
        <a:lstStyle/>
        <a:p>
          <a:endParaRPr lang="pt-BR"/>
        </a:p>
      </dgm:t>
    </dgm:pt>
    <dgm:pt modelId="{3069C40C-2E1A-45FA-A4F0-CE774FC77800}" type="pres">
      <dgm:prSet presAssocID="{3E7473D9-993E-40A9-AD86-B0C1BA59313A}" presName="cycle" presStyleCnt="0">
        <dgm:presLayoutVars>
          <dgm:dir/>
          <dgm:resizeHandles val="exact"/>
        </dgm:presLayoutVars>
      </dgm:prSet>
      <dgm:spPr/>
    </dgm:pt>
    <dgm:pt modelId="{1F56FE89-BACF-4144-BCC8-D358755C3A7D}" type="pres">
      <dgm:prSet presAssocID="{F0335760-7F2D-42BD-A00D-56069FCCBDB6}" presName="node" presStyleLbl="node1" presStyleIdx="0" presStyleCnt="3">
        <dgm:presLayoutVars>
          <dgm:bulletEnabled val="1"/>
        </dgm:presLayoutVars>
      </dgm:prSet>
      <dgm:spPr/>
    </dgm:pt>
    <dgm:pt modelId="{529352F1-C75F-4CB2-AEEC-381BDF8294C1}" type="pres">
      <dgm:prSet presAssocID="{657593C8-0485-4860-8670-C29A3C8878BD}" presName="sibTrans" presStyleLbl="sibTrans2D1" presStyleIdx="0" presStyleCnt="3"/>
      <dgm:spPr/>
    </dgm:pt>
    <dgm:pt modelId="{2EE9DE96-8EB3-4422-918E-EF6E4F42DE1A}" type="pres">
      <dgm:prSet presAssocID="{657593C8-0485-4860-8670-C29A3C8878BD}" presName="connectorText" presStyleLbl="sibTrans2D1" presStyleIdx="0" presStyleCnt="3"/>
      <dgm:spPr/>
    </dgm:pt>
    <dgm:pt modelId="{3BC94D94-5A8D-42ED-8BF5-9E7594C624DA}" type="pres">
      <dgm:prSet presAssocID="{00F33076-7626-4D8C-92D5-F872D38F2DF8}" presName="node" presStyleLbl="node1" presStyleIdx="1" presStyleCnt="3">
        <dgm:presLayoutVars>
          <dgm:bulletEnabled val="1"/>
        </dgm:presLayoutVars>
      </dgm:prSet>
      <dgm:spPr/>
    </dgm:pt>
    <dgm:pt modelId="{8B4EFE83-DBF0-498E-8F64-4C52269CAA7C}" type="pres">
      <dgm:prSet presAssocID="{FC3F8F69-BC10-4E1F-B1F9-B4D0011360C0}" presName="sibTrans" presStyleLbl="sibTrans2D1" presStyleIdx="1" presStyleCnt="3"/>
      <dgm:spPr/>
    </dgm:pt>
    <dgm:pt modelId="{AD52BA98-67A6-4D76-89D0-01AF843F78DA}" type="pres">
      <dgm:prSet presAssocID="{FC3F8F69-BC10-4E1F-B1F9-B4D0011360C0}" presName="connectorText" presStyleLbl="sibTrans2D1" presStyleIdx="1" presStyleCnt="3"/>
      <dgm:spPr/>
    </dgm:pt>
    <dgm:pt modelId="{C0531176-7B1D-4013-B484-750E70F50010}" type="pres">
      <dgm:prSet presAssocID="{68B9ED20-B5A2-415F-A046-48529A933150}" presName="node" presStyleLbl="node1" presStyleIdx="2" presStyleCnt="3">
        <dgm:presLayoutVars>
          <dgm:bulletEnabled val="1"/>
        </dgm:presLayoutVars>
      </dgm:prSet>
      <dgm:spPr/>
    </dgm:pt>
    <dgm:pt modelId="{34B8A6E6-A0DF-4732-81EA-42751AB165EB}" type="pres">
      <dgm:prSet presAssocID="{C1C7CC74-6A60-4D9F-9234-AF117D0BBD6D}" presName="sibTrans" presStyleLbl="sibTrans2D1" presStyleIdx="2" presStyleCnt="3"/>
      <dgm:spPr/>
    </dgm:pt>
    <dgm:pt modelId="{65679F53-2D7A-4FF5-9F71-D24F9322C6D3}" type="pres">
      <dgm:prSet presAssocID="{C1C7CC74-6A60-4D9F-9234-AF117D0BBD6D}" presName="connectorText" presStyleLbl="sibTrans2D1" presStyleIdx="2" presStyleCnt="3"/>
      <dgm:spPr/>
    </dgm:pt>
  </dgm:ptLst>
  <dgm:cxnLst>
    <dgm:cxn modelId="{32D38E04-C39E-4B84-8355-F136C2CB69C3}" type="presOf" srcId="{68B9ED20-B5A2-415F-A046-48529A933150}" destId="{C0531176-7B1D-4013-B484-750E70F50010}" srcOrd="0" destOrd="0" presId="urn:microsoft.com/office/officeart/2005/8/layout/cycle2"/>
    <dgm:cxn modelId="{AED3035B-5088-4EDA-A8FB-07F3B6FF2AB8}" type="presOf" srcId="{C1C7CC74-6A60-4D9F-9234-AF117D0BBD6D}" destId="{34B8A6E6-A0DF-4732-81EA-42751AB165EB}" srcOrd="0" destOrd="0" presId="urn:microsoft.com/office/officeart/2005/8/layout/cycle2"/>
    <dgm:cxn modelId="{40A2F35E-7F9A-416C-A65A-28D45188A02C}" type="presOf" srcId="{C1C7CC74-6A60-4D9F-9234-AF117D0BBD6D}" destId="{65679F53-2D7A-4FF5-9F71-D24F9322C6D3}" srcOrd="1" destOrd="0" presId="urn:microsoft.com/office/officeart/2005/8/layout/cycle2"/>
    <dgm:cxn modelId="{1C3E8647-BB95-435A-90F5-1B9636201EF2}" type="presOf" srcId="{FC3F8F69-BC10-4E1F-B1F9-B4D0011360C0}" destId="{8B4EFE83-DBF0-498E-8F64-4C52269CAA7C}" srcOrd="0" destOrd="0" presId="urn:microsoft.com/office/officeart/2005/8/layout/cycle2"/>
    <dgm:cxn modelId="{926EE24C-5480-4442-9FF7-F67F4D751A0D}" type="presOf" srcId="{657593C8-0485-4860-8670-C29A3C8878BD}" destId="{529352F1-C75F-4CB2-AEEC-381BDF8294C1}" srcOrd="0" destOrd="0" presId="urn:microsoft.com/office/officeart/2005/8/layout/cycle2"/>
    <dgm:cxn modelId="{2A5D0C4D-BF77-46A5-9361-D40161C95A33}" type="presOf" srcId="{FC3F8F69-BC10-4E1F-B1F9-B4D0011360C0}" destId="{AD52BA98-67A6-4D76-89D0-01AF843F78DA}" srcOrd="1" destOrd="0" presId="urn:microsoft.com/office/officeart/2005/8/layout/cycle2"/>
    <dgm:cxn modelId="{AB01C986-7387-482B-B921-E4F230BA1578}" srcId="{3E7473D9-993E-40A9-AD86-B0C1BA59313A}" destId="{F0335760-7F2D-42BD-A00D-56069FCCBDB6}" srcOrd="0" destOrd="0" parTransId="{B139438D-4975-4745-B3D7-5F7FFA0F7AFE}" sibTransId="{657593C8-0485-4860-8670-C29A3C8878BD}"/>
    <dgm:cxn modelId="{DDAA268C-8DD8-45EF-B922-D1895DFE1BCD}" type="presOf" srcId="{00F33076-7626-4D8C-92D5-F872D38F2DF8}" destId="{3BC94D94-5A8D-42ED-8BF5-9E7594C624DA}" srcOrd="0" destOrd="0" presId="urn:microsoft.com/office/officeart/2005/8/layout/cycle2"/>
    <dgm:cxn modelId="{10061495-FC98-436D-B76D-89758A8074C9}" type="presOf" srcId="{657593C8-0485-4860-8670-C29A3C8878BD}" destId="{2EE9DE96-8EB3-4422-918E-EF6E4F42DE1A}" srcOrd="1" destOrd="0" presId="urn:microsoft.com/office/officeart/2005/8/layout/cycle2"/>
    <dgm:cxn modelId="{7FF2E3D5-13BD-4BE5-A1FE-0F268EBFB0EB}" srcId="{3E7473D9-993E-40A9-AD86-B0C1BA59313A}" destId="{00F33076-7626-4D8C-92D5-F872D38F2DF8}" srcOrd="1" destOrd="0" parTransId="{9EABB31C-4532-4DCC-8BCE-B2F1577627ED}" sibTransId="{FC3F8F69-BC10-4E1F-B1F9-B4D0011360C0}"/>
    <dgm:cxn modelId="{516E81E4-E4DF-41E4-90DC-D0C362834EBC}" type="presOf" srcId="{F0335760-7F2D-42BD-A00D-56069FCCBDB6}" destId="{1F56FE89-BACF-4144-BCC8-D358755C3A7D}" srcOrd="0" destOrd="0" presId="urn:microsoft.com/office/officeart/2005/8/layout/cycle2"/>
    <dgm:cxn modelId="{DC1C82E7-D932-4AF0-8C25-204082E95C30}" srcId="{3E7473D9-993E-40A9-AD86-B0C1BA59313A}" destId="{68B9ED20-B5A2-415F-A046-48529A933150}" srcOrd="2" destOrd="0" parTransId="{EE939E69-9864-4005-BC70-FAB3E7848038}" sibTransId="{C1C7CC74-6A60-4D9F-9234-AF117D0BBD6D}"/>
    <dgm:cxn modelId="{2518CDF7-472B-4BB4-8D8D-29A8928632D8}" type="presOf" srcId="{3E7473D9-993E-40A9-AD86-B0C1BA59313A}" destId="{3069C40C-2E1A-45FA-A4F0-CE774FC77800}" srcOrd="0" destOrd="0" presId="urn:microsoft.com/office/officeart/2005/8/layout/cycle2"/>
    <dgm:cxn modelId="{88F02C56-FA9C-449E-8BA2-F04862E54DD4}" type="presParOf" srcId="{3069C40C-2E1A-45FA-A4F0-CE774FC77800}" destId="{1F56FE89-BACF-4144-BCC8-D358755C3A7D}" srcOrd="0" destOrd="0" presId="urn:microsoft.com/office/officeart/2005/8/layout/cycle2"/>
    <dgm:cxn modelId="{CDB7CFB6-44C6-447A-AAB2-1612E1BDF266}" type="presParOf" srcId="{3069C40C-2E1A-45FA-A4F0-CE774FC77800}" destId="{529352F1-C75F-4CB2-AEEC-381BDF8294C1}" srcOrd="1" destOrd="0" presId="urn:microsoft.com/office/officeart/2005/8/layout/cycle2"/>
    <dgm:cxn modelId="{8AB9D3DF-759D-4734-BF30-03AFA9EA2681}" type="presParOf" srcId="{529352F1-C75F-4CB2-AEEC-381BDF8294C1}" destId="{2EE9DE96-8EB3-4422-918E-EF6E4F42DE1A}" srcOrd="0" destOrd="0" presId="urn:microsoft.com/office/officeart/2005/8/layout/cycle2"/>
    <dgm:cxn modelId="{E9A3D975-CA1D-44C8-BDEF-FDA762E9D96D}" type="presParOf" srcId="{3069C40C-2E1A-45FA-A4F0-CE774FC77800}" destId="{3BC94D94-5A8D-42ED-8BF5-9E7594C624DA}" srcOrd="2" destOrd="0" presId="urn:microsoft.com/office/officeart/2005/8/layout/cycle2"/>
    <dgm:cxn modelId="{9BD4A59C-0638-4142-9866-D480EEE81C53}" type="presParOf" srcId="{3069C40C-2E1A-45FA-A4F0-CE774FC77800}" destId="{8B4EFE83-DBF0-498E-8F64-4C52269CAA7C}" srcOrd="3" destOrd="0" presId="urn:microsoft.com/office/officeart/2005/8/layout/cycle2"/>
    <dgm:cxn modelId="{618A44EF-9FF4-4A1B-ACC1-C6C4259938E9}" type="presParOf" srcId="{8B4EFE83-DBF0-498E-8F64-4C52269CAA7C}" destId="{AD52BA98-67A6-4D76-89D0-01AF843F78DA}" srcOrd="0" destOrd="0" presId="urn:microsoft.com/office/officeart/2005/8/layout/cycle2"/>
    <dgm:cxn modelId="{F6332280-CD17-4590-BBB1-1FF2B5412118}" type="presParOf" srcId="{3069C40C-2E1A-45FA-A4F0-CE774FC77800}" destId="{C0531176-7B1D-4013-B484-750E70F50010}" srcOrd="4" destOrd="0" presId="urn:microsoft.com/office/officeart/2005/8/layout/cycle2"/>
    <dgm:cxn modelId="{F7646334-E68E-4DC2-A880-533305757D21}" type="presParOf" srcId="{3069C40C-2E1A-45FA-A4F0-CE774FC77800}" destId="{34B8A6E6-A0DF-4732-81EA-42751AB165EB}" srcOrd="5" destOrd="0" presId="urn:microsoft.com/office/officeart/2005/8/layout/cycle2"/>
    <dgm:cxn modelId="{06A34022-C9AA-411F-BA22-879183069FD4}" type="presParOf" srcId="{34B8A6E6-A0DF-4732-81EA-42751AB165EB}" destId="{65679F53-2D7A-4FF5-9F71-D24F9322C6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149E6-B2F7-443B-84E0-BA5CFFB772BB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77741882-B1C2-4AC4-9B33-A46522AAAAFE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Definição do Problema</a:t>
          </a:r>
        </a:p>
      </dgm:t>
    </dgm:pt>
    <dgm:pt modelId="{C64C99F4-9D7F-4EE1-B9E6-B8718F12E270}" type="parTrans" cxnId="{12B78325-58FC-406F-8C38-3AD971379D1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611047B3-0C36-4E7E-BD8B-BAC800B3648C}" type="sibTrans" cxnId="{12B78325-58FC-406F-8C38-3AD971379D1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A38E5078-F0E5-4E14-86FE-514503076E91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Modelo da Solução</a:t>
          </a:r>
        </a:p>
      </dgm:t>
    </dgm:pt>
    <dgm:pt modelId="{777695A8-6FE7-4C38-AA3C-83C6CF53BE45}" type="parTrans" cxnId="{7F0467A9-7BBD-448D-9F64-804B098714A4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CC3E41DB-EE88-444E-BD6F-439328D01492}" type="sibTrans" cxnId="{7F0467A9-7BBD-448D-9F64-804B098714A4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5841CB14-E98F-400A-8F03-C3A55AACCDA6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Programa Fonte</a:t>
          </a:r>
        </a:p>
      </dgm:t>
    </dgm:pt>
    <dgm:pt modelId="{07917C50-0216-4D7D-B86A-F7480F9A2EDA}" type="parTrans" cxnId="{179222DA-BCB7-4F83-A23A-EA62A938FD0D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D4DC7271-AD04-40CD-8741-737F9D296F7E}" type="sibTrans" cxnId="{179222DA-BCB7-4F83-A23A-EA62A938FD0D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F8852C58-13DB-4F10-AAAD-9F4A640F5338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Programa Executável</a:t>
          </a:r>
        </a:p>
      </dgm:t>
    </dgm:pt>
    <dgm:pt modelId="{16FCA81D-28D0-4AC8-AE7C-448237F5B9F2}" type="parTrans" cxnId="{15FC0E1D-8290-456E-8A57-6A787605FE13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D38B0D6F-92F5-4D7F-BD3C-D4FB767AA82D}" type="sibTrans" cxnId="{15FC0E1D-8290-456E-8A57-6A787605FE13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1D2DFDE3-C21F-45E7-9F66-DD352FB58A24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Resultados</a:t>
          </a:r>
        </a:p>
      </dgm:t>
    </dgm:pt>
    <dgm:pt modelId="{430B0437-5290-4BF6-A188-9293F6AC2E28}" type="parTrans" cxnId="{12FDB9B1-27B6-456A-A0EC-15F52A1DE1EF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FEB05C7A-9FF6-4182-A7CC-F7C80A2B90BB}" type="sibTrans" cxnId="{12FDB9B1-27B6-456A-A0EC-15F52A1DE1EF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C72132C2-7865-450A-B179-849A7D8DAE54}" type="pres">
      <dgm:prSet presAssocID="{EA6149E6-B2F7-443B-84E0-BA5CFFB772BB}" presName="CompostProcess" presStyleCnt="0">
        <dgm:presLayoutVars>
          <dgm:dir/>
          <dgm:resizeHandles val="exact"/>
        </dgm:presLayoutVars>
      </dgm:prSet>
      <dgm:spPr/>
    </dgm:pt>
    <dgm:pt modelId="{9D160764-E746-41CA-B287-F8D2A76AB9CC}" type="pres">
      <dgm:prSet presAssocID="{EA6149E6-B2F7-443B-84E0-BA5CFFB772BB}" presName="arrow" presStyleLbl="bgShp" presStyleIdx="0" presStyleCnt="1"/>
      <dgm:spPr/>
    </dgm:pt>
    <dgm:pt modelId="{17EEAC27-F819-46FA-95BA-41D0F2603296}" type="pres">
      <dgm:prSet presAssocID="{EA6149E6-B2F7-443B-84E0-BA5CFFB772BB}" presName="linearProcess" presStyleCnt="0"/>
      <dgm:spPr/>
    </dgm:pt>
    <dgm:pt modelId="{D3DF82FA-65CB-488E-9201-0845F938428B}" type="pres">
      <dgm:prSet presAssocID="{77741882-B1C2-4AC4-9B33-A46522AAAAFE}" presName="textNode" presStyleLbl="node1" presStyleIdx="0" presStyleCnt="5">
        <dgm:presLayoutVars>
          <dgm:bulletEnabled val="1"/>
        </dgm:presLayoutVars>
      </dgm:prSet>
      <dgm:spPr/>
    </dgm:pt>
    <dgm:pt modelId="{02478074-80B8-4FEA-ADCA-0C80F881AA01}" type="pres">
      <dgm:prSet presAssocID="{611047B3-0C36-4E7E-BD8B-BAC800B3648C}" presName="sibTrans" presStyleCnt="0"/>
      <dgm:spPr/>
    </dgm:pt>
    <dgm:pt modelId="{9F9754FE-074B-410B-86F8-4DA52E1CA0C8}" type="pres">
      <dgm:prSet presAssocID="{A38E5078-F0E5-4E14-86FE-514503076E91}" presName="textNode" presStyleLbl="node1" presStyleIdx="1" presStyleCnt="5">
        <dgm:presLayoutVars>
          <dgm:bulletEnabled val="1"/>
        </dgm:presLayoutVars>
      </dgm:prSet>
      <dgm:spPr/>
    </dgm:pt>
    <dgm:pt modelId="{F4FD5C05-8FE0-406A-8BE9-CE243AE0479B}" type="pres">
      <dgm:prSet presAssocID="{CC3E41DB-EE88-444E-BD6F-439328D01492}" presName="sibTrans" presStyleCnt="0"/>
      <dgm:spPr/>
    </dgm:pt>
    <dgm:pt modelId="{E7D1F126-C4F8-415A-8EE0-1ECE043030DE}" type="pres">
      <dgm:prSet presAssocID="{5841CB14-E98F-400A-8F03-C3A55AACCDA6}" presName="textNode" presStyleLbl="node1" presStyleIdx="2" presStyleCnt="5">
        <dgm:presLayoutVars>
          <dgm:bulletEnabled val="1"/>
        </dgm:presLayoutVars>
      </dgm:prSet>
      <dgm:spPr/>
    </dgm:pt>
    <dgm:pt modelId="{CD0D0FDE-39D4-4D8F-9823-8AA7BA74EFB9}" type="pres">
      <dgm:prSet presAssocID="{D4DC7271-AD04-40CD-8741-737F9D296F7E}" presName="sibTrans" presStyleCnt="0"/>
      <dgm:spPr/>
    </dgm:pt>
    <dgm:pt modelId="{CB96326C-A4D8-4A1A-B4DE-D02F35F18EA5}" type="pres">
      <dgm:prSet presAssocID="{F8852C58-13DB-4F10-AAAD-9F4A640F5338}" presName="textNode" presStyleLbl="node1" presStyleIdx="3" presStyleCnt="5">
        <dgm:presLayoutVars>
          <dgm:bulletEnabled val="1"/>
        </dgm:presLayoutVars>
      </dgm:prSet>
      <dgm:spPr/>
    </dgm:pt>
    <dgm:pt modelId="{33812C09-7560-4E40-9FC7-280A490029AB}" type="pres">
      <dgm:prSet presAssocID="{D38B0D6F-92F5-4D7F-BD3C-D4FB767AA82D}" presName="sibTrans" presStyleCnt="0"/>
      <dgm:spPr/>
    </dgm:pt>
    <dgm:pt modelId="{32AFBEEC-A230-4E0C-ADCE-8629AD9FC4C3}" type="pres">
      <dgm:prSet presAssocID="{1D2DFDE3-C21F-45E7-9F66-DD352FB58A2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0B57F06-0E3F-4B44-B65B-13F57292C91C}" type="presOf" srcId="{A38E5078-F0E5-4E14-86FE-514503076E91}" destId="{9F9754FE-074B-410B-86F8-4DA52E1CA0C8}" srcOrd="0" destOrd="0" presId="urn:microsoft.com/office/officeart/2005/8/layout/hProcess9"/>
    <dgm:cxn modelId="{D2BD220A-7C13-42B7-860E-05205A54C879}" type="presOf" srcId="{1D2DFDE3-C21F-45E7-9F66-DD352FB58A24}" destId="{32AFBEEC-A230-4E0C-ADCE-8629AD9FC4C3}" srcOrd="0" destOrd="0" presId="urn:microsoft.com/office/officeart/2005/8/layout/hProcess9"/>
    <dgm:cxn modelId="{5DD55B11-18E0-47C6-A32F-19D450420904}" type="presOf" srcId="{EA6149E6-B2F7-443B-84E0-BA5CFFB772BB}" destId="{C72132C2-7865-450A-B179-849A7D8DAE54}" srcOrd="0" destOrd="0" presId="urn:microsoft.com/office/officeart/2005/8/layout/hProcess9"/>
    <dgm:cxn modelId="{15FC0E1D-8290-456E-8A57-6A787605FE13}" srcId="{EA6149E6-B2F7-443B-84E0-BA5CFFB772BB}" destId="{F8852C58-13DB-4F10-AAAD-9F4A640F5338}" srcOrd="3" destOrd="0" parTransId="{16FCA81D-28D0-4AC8-AE7C-448237F5B9F2}" sibTransId="{D38B0D6F-92F5-4D7F-BD3C-D4FB767AA82D}"/>
    <dgm:cxn modelId="{12B78325-58FC-406F-8C38-3AD971379D10}" srcId="{EA6149E6-B2F7-443B-84E0-BA5CFFB772BB}" destId="{77741882-B1C2-4AC4-9B33-A46522AAAAFE}" srcOrd="0" destOrd="0" parTransId="{C64C99F4-9D7F-4EE1-B9E6-B8718F12E270}" sibTransId="{611047B3-0C36-4E7E-BD8B-BAC800B3648C}"/>
    <dgm:cxn modelId="{4BB3E32E-9D30-48B9-9673-1A48D7CC788D}" type="presOf" srcId="{5841CB14-E98F-400A-8F03-C3A55AACCDA6}" destId="{E7D1F126-C4F8-415A-8EE0-1ECE043030DE}" srcOrd="0" destOrd="0" presId="urn:microsoft.com/office/officeart/2005/8/layout/hProcess9"/>
    <dgm:cxn modelId="{2C6116A7-B859-429A-9367-94F019C343D8}" type="presOf" srcId="{F8852C58-13DB-4F10-AAAD-9F4A640F5338}" destId="{CB96326C-A4D8-4A1A-B4DE-D02F35F18EA5}" srcOrd="0" destOrd="0" presId="urn:microsoft.com/office/officeart/2005/8/layout/hProcess9"/>
    <dgm:cxn modelId="{7F0467A9-7BBD-448D-9F64-804B098714A4}" srcId="{EA6149E6-B2F7-443B-84E0-BA5CFFB772BB}" destId="{A38E5078-F0E5-4E14-86FE-514503076E91}" srcOrd="1" destOrd="0" parTransId="{777695A8-6FE7-4C38-AA3C-83C6CF53BE45}" sibTransId="{CC3E41DB-EE88-444E-BD6F-439328D01492}"/>
    <dgm:cxn modelId="{12FDB9B1-27B6-456A-A0EC-15F52A1DE1EF}" srcId="{EA6149E6-B2F7-443B-84E0-BA5CFFB772BB}" destId="{1D2DFDE3-C21F-45E7-9F66-DD352FB58A24}" srcOrd="4" destOrd="0" parTransId="{430B0437-5290-4BF6-A188-9293F6AC2E28}" sibTransId="{FEB05C7A-9FF6-4182-A7CC-F7C80A2B90BB}"/>
    <dgm:cxn modelId="{7F0D3CD0-B55A-4B88-9F41-C8517EA30FB5}" type="presOf" srcId="{77741882-B1C2-4AC4-9B33-A46522AAAAFE}" destId="{D3DF82FA-65CB-488E-9201-0845F938428B}" srcOrd="0" destOrd="0" presId="urn:microsoft.com/office/officeart/2005/8/layout/hProcess9"/>
    <dgm:cxn modelId="{179222DA-BCB7-4F83-A23A-EA62A938FD0D}" srcId="{EA6149E6-B2F7-443B-84E0-BA5CFFB772BB}" destId="{5841CB14-E98F-400A-8F03-C3A55AACCDA6}" srcOrd="2" destOrd="0" parTransId="{07917C50-0216-4D7D-B86A-F7480F9A2EDA}" sibTransId="{D4DC7271-AD04-40CD-8741-737F9D296F7E}"/>
    <dgm:cxn modelId="{3118EDFE-19C6-4231-954B-175FA508E893}" type="presParOf" srcId="{C72132C2-7865-450A-B179-849A7D8DAE54}" destId="{9D160764-E746-41CA-B287-F8D2A76AB9CC}" srcOrd="0" destOrd="0" presId="urn:microsoft.com/office/officeart/2005/8/layout/hProcess9"/>
    <dgm:cxn modelId="{D404FC71-533E-4E92-A119-A6ACEA5CEDF5}" type="presParOf" srcId="{C72132C2-7865-450A-B179-849A7D8DAE54}" destId="{17EEAC27-F819-46FA-95BA-41D0F2603296}" srcOrd="1" destOrd="0" presId="urn:microsoft.com/office/officeart/2005/8/layout/hProcess9"/>
    <dgm:cxn modelId="{D9234B51-F324-41FC-8114-3D8317541E94}" type="presParOf" srcId="{17EEAC27-F819-46FA-95BA-41D0F2603296}" destId="{D3DF82FA-65CB-488E-9201-0845F938428B}" srcOrd="0" destOrd="0" presId="urn:microsoft.com/office/officeart/2005/8/layout/hProcess9"/>
    <dgm:cxn modelId="{1004A5C2-6F76-428E-9C39-469DD43698F3}" type="presParOf" srcId="{17EEAC27-F819-46FA-95BA-41D0F2603296}" destId="{02478074-80B8-4FEA-ADCA-0C80F881AA01}" srcOrd="1" destOrd="0" presId="urn:microsoft.com/office/officeart/2005/8/layout/hProcess9"/>
    <dgm:cxn modelId="{451A3632-948A-4EE7-802B-78F34E4A0ED6}" type="presParOf" srcId="{17EEAC27-F819-46FA-95BA-41D0F2603296}" destId="{9F9754FE-074B-410B-86F8-4DA52E1CA0C8}" srcOrd="2" destOrd="0" presId="urn:microsoft.com/office/officeart/2005/8/layout/hProcess9"/>
    <dgm:cxn modelId="{D0692EA0-C4D2-42DB-944A-CC0BFED8AF1B}" type="presParOf" srcId="{17EEAC27-F819-46FA-95BA-41D0F2603296}" destId="{F4FD5C05-8FE0-406A-8BE9-CE243AE0479B}" srcOrd="3" destOrd="0" presId="urn:microsoft.com/office/officeart/2005/8/layout/hProcess9"/>
    <dgm:cxn modelId="{9DF26AE9-73F9-482E-A867-C78D2505FACD}" type="presParOf" srcId="{17EEAC27-F819-46FA-95BA-41D0F2603296}" destId="{E7D1F126-C4F8-415A-8EE0-1ECE043030DE}" srcOrd="4" destOrd="0" presId="urn:microsoft.com/office/officeart/2005/8/layout/hProcess9"/>
    <dgm:cxn modelId="{80F4B847-BB53-4113-9342-5CEC15939711}" type="presParOf" srcId="{17EEAC27-F819-46FA-95BA-41D0F2603296}" destId="{CD0D0FDE-39D4-4D8F-9823-8AA7BA74EFB9}" srcOrd="5" destOrd="0" presId="urn:microsoft.com/office/officeart/2005/8/layout/hProcess9"/>
    <dgm:cxn modelId="{DEA43935-0C23-4C99-8461-AC999CA53B33}" type="presParOf" srcId="{17EEAC27-F819-46FA-95BA-41D0F2603296}" destId="{CB96326C-A4D8-4A1A-B4DE-D02F35F18EA5}" srcOrd="6" destOrd="0" presId="urn:microsoft.com/office/officeart/2005/8/layout/hProcess9"/>
    <dgm:cxn modelId="{68799CD0-BC7D-446F-BB0F-F4A8E4EE0AC7}" type="presParOf" srcId="{17EEAC27-F819-46FA-95BA-41D0F2603296}" destId="{33812C09-7560-4E40-9FC7-280A490029AB}" srcOrd="7" destOrd="0" presId="urn:microsoft.com/office/officeart/2005/8/layout/hProcess9"/>
    <dgm:cxn modelId="{87004DC2-CB82-41BF-A4E0-36BE11385B46}" type="presParOf" srcId="{17EEAC27-F819-46FA-95BA-41D0F2603296}" destId="{32AFBEEC-A230-4E0C-ADCE-8629AD9FC4C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B966-0ECF-4204-9094-C540FEC3353A}">
      <dsp:nvSpPr>
        <dsp:cNvPr id="0" name=""/>
        <dsp:cNvSpPr/>
      </dsp:nvSpPr>
      <dsp:spPr>
        <a:xfrm>
          <a:off x="9285" y="1300580"/>
          <a:ext cx="1842920" cy="1624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Assuntos começam muito simples</a:t>
          </a:r>
          <a:endParaRPr lang="pt-BR" sz="2400" kern="1200" dirty="0"/>
        </a:p>
      </dsp:txBody>
      <dsp:txXfrm>
        <a:off x="56852" y="1348147"/>
        <a:ext cx="1747786" cy="1528939"/>
      </dsp:txXfrm>
    </dsp:sp>
    <dsp:sp modelId="{842077FB-9543-4305-8554-7A8B9B80BC26}">
      <dsp:nvSpPr>
        <dsp:cNvPr id="0" name=""/>
        <dsp:cNvSpPr/>
      </dsp:nvSpPr>
      <dsp:spPr>
        <a:xfrm>
          <a:off x="2036498" y="1884095"/>
          <a:ext cx="390699" cy="457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036498" y="1975504"/>
        <a:ext cx="273489" cy="274226"/>
      </dsp:txXfrm>
    </dsp:sp>
    <dsp:sp modelId="{5BAF3097-B63D-41DF-806D-DEB4DC275D37}">
      <dsp:nvSpPr>
        <dsp:cNvPr id="0" name=""/>
        <dsp:cNvSpPr/>
      </dsp:nvSpPr>
      <dsp:spPr>
        <a:xfrm>
          <a:off x="2589374" y="1300580"/>
          <a:ext cx="2728222" cy="1624073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Evoluem Exponencialmente</a:t>
          </a:r>
          <a:endParaRPr lang="pt-BR" sz="2400" kern="1200" dirty="0"/>
        </a:p>
      </dsp:txBody>
      <dsp:txXfrm>
        <a:off x="2636941" y="1348147"/>
        <a:ext cx="2633088" cy="1528939"/>
      </dsp:txXfrm>
    </dsp:sp>
    <dsp:sp modelId="{EA71AC37-8D52-4448-8585-8138CFD90752}">
      <dsp:nvSpPr>
        <dsp:cNvPr id="0" name=""/>
        <dsp:cNvSpPr/>
      </dsp:nvSpPr>
      <dsp:spPr>
        <a:xfrm>
          <a:off x="5501889" y="1884095"/>
          <a:ext cx="390699" cy="457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5501889" y="1975504"/>
        <a:ext cx="273489" cy="274226"/>
      </dsp:txXfrm>
    </dsp:sp>
    <dsp:sp modelId="{E9494B2C-022E-44C3-AE6F-3FF7A71F2E8A}">
      <dsp:nvSpPr>
        <dsp:cNvPr id="0" name=""/>
        <dsp:cNvSpPr/>
      </dsp:nvSpPr>
      <dsp:spPr>
        <a:xfrm>
          <a:off x="6054765" y="1300580"/>
          <a:ext cx="2804316" cy="162407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Um novo conhecimento depende do anterior</a:t>
          </a:r>
          <a:endParaRPr lang="pt-BR" sz="2400" kern="1200" dirty="0"/>
        </a:p>
      </dsp:txBody>
      <dsp:txXfrm>
        <a:off x="6102332" y="1348147"/>
        <a:ext cx="2709182" cy="1528939"/>
      </dsp:txXfrm>
    </dsp:sp>
    <dsp:sp modelId="{0BA5EB4A-84A6-448F-8E54-64A32AD9BD37}">
      <dsp:nvSpPr>
        <dsp:cNvPr id="0" name=""/>
        <dsp:cNvSpPr/>
      </dsp:nvSpPr>
      <dsp:spPr>
        <a:xfrm>
          <a:off x="9043374" y="1884095"/>
          <a:ext cx="390699" cy="457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9043374" y="1975504"/>
        <a:ext cx="273489" cy="274226"/>
      </dsp:txXfrm>
    </dsp:sp>
    <dsp:sp modelId="{7CDE5BED-9D09-4535-8BC6-E7F2A45EC81E}">
      <dsp:nvSpPr>
        <dsp:cNvPr id="0" name=""/>
        <dsp:cNvSpPr/>
      </dsp:nvSpPr>
      <dsp:spPr>
        <a:xfrm>
          <a:off x="9596250" y="1300580"/>
          <a:ext cx="1842920" cy="162407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Assuntos ficam complexos</a:t>
          </a:r>
        </a:p>
      </dsp:txBody>
      <dsp:txXfrm>
        <a:off x="9643817" y="1348147"/>
        <a:ext cx="1747786" cy="1528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6FE89-BACF-4144-BCC8-D358755C3A7D}">
      <dsp:nvSpPr>
        <dsp:cNvPr id="0" name=""/>
        <dsp:cNvSpPr/>
      </dsp:nvSpPr>
      <dsp:spPr>
        <a:xfrm>
          <a:off x="3117884" y="879"/>
          <a:ext cx="1821552" cy="1821552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PRATICAR BASTANTE</a:t>
          </a:r>
          <a:endParaRPr lang="pt-BR" sz="1900" kern="1200" dirty="0"/>
        </a:p>
      </dsp:txBody>
      <dsp:txXfrm>
        <a:off x="3384644" y="267639"/>
        <a:ext cx="1288032" cy="1288032"/>
      </dsp:txXfrm>
    </dsp:sp>
    <dsp:sp modelId="{529352F1-C75F-4CB2-AEEC-381BDF8294C1}">
      <dsp:nvSpPr>
        <dsp:cNvPr id="0" name=""/>
        <dsp:cNvSpPr/>
      </dsp:nvSpPr>
      <dsp:spPr>
        <a:xfrm rot="3600000">
          <a:off x="4463538" y="1775902"/>
          <a:ext cx="483131" cy="61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4499773" y="1836097"/>
        <a:ext cx="338192" cy="368863"/>
      </dsp:txXfrm>
    </dsp:sp>
    <dsp:sp modelId="{3BC94D94-5A8D-42ED-8BF5-9E7594C624DA}">
      <dsp:nvSpPr>
        <dsp:cNvPr id="0" name=""/>
        <dsp:cNvSpPr/>
      </dsp:nvSpPr>
      <dsp:spPr>
        <a:xfrm>
          <a:off x="4484444" y="2367831"/>
          <a:ext cx="1821552" cy="182155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GRUPO DE ESTUDOS</a:t>
          </a:r>
          <a:endParaRPr lang="pt-BR" sz="1900" kern="1200" dirty="0"/>
        </a:p>
      </dsp:txBody>
      <dsp:txXfrm>
        <a:off x="4751204" y="2634591"/>
        <a:ext cx="1288032" cy="1288032"/>
      </dsp:txXfrm>
    </dsp:sp>
    <dsp:sp modelId="{8B4EFE83-DBF0-498E-8F64-4C52269CAA7C}">
      <dsp:nvSpPr>
        <dsp:cNvPr id="0" name=""/>
        <dsp:cNvSpPr/>
      </dsp:nvSpPr>
      <dsp:spPr>
        <a:xfrm rot="10800000">
          <a:off x="3800768" y="2971220"/>
          <a:ext cx="483131" cy="61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10800000">
        <a:off x="3945707" y="3094175"/>
        <a:ext cx="338192" cy="368863"/>
      </dsp:txXfrm>
    </dsp:sp>
    <dsp:sp modelId="{C0531176-7B1D-4013-B484-750E70F50010}">
      <dsp:nvSpPr>
        <dsp:cNvPr id="0" name=""/>
        <dsp:cNvSpPr/>
      </dsp:nvSpPr>
      <dsp:spPr>
        <a:xfrm>
          <a:off x="1751323" y="2367831"/>
          <a:ext cx="1821552" cy="182155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MONITORIA</a:t>
          </a:r>
          <a:endParaRPr lang="pt-BR" sz="1900" kern="1200" dirty="0"/>
        </a:p>
      </dsp:txBody>
      <dsp:txXfrm>
        <a:off x="2018083" y="2634591"/>
        <a:ext cx="1288032" cy="1288032"/>
      </dsp:txXfrm>
    </dsp:sp>
    <dsp:sp modelId="{34B8A6E6-A0DF-4732-81EA-42751AB165EB}">
      <dsp:nvSpPr>
        <dsp:cNvPr id="0" name=""/>
        <dsp:cNvSpPr/>
      </dsp:nvSpPr>
      <dsp:spPr>
        <a:xfrm rot="18000000">
          <a:off x="3096977" y="1799586"/>
          <a:ext cx="483131" cy="61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3133212" y="1985301"/>
        <a:ext cx="338192" cy="368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60764-E746-41CA-B287-F8D2A76AB9CC}">
      <dsp:nvSpPr>
        <dsp:cNvPr id="0" name=""/>
        <dsp:cNvSpPr/>
      </dsp:nvSpPr>
      <dsp:spPr>
        <a:xfrm>
          <a:off x="824252" y="0"/>
          <a:ext cx="9341533" cy="398890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F82FA-65CB-488E-9201-0845F938428B}">
      <dsp:nvSpPr>
        <dsp:cNvPr id="0" name=""/>
        <dsp:cNvSpPr/>
      </dsp:nvSpPr>
      <dsp:spPr>
        <a:xfrm>
          <a:off x="4292" y="1196671"/>
          <a:ext cx="2086390" cy="15955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rgbClr val="002060"/>
              </a:solidFill>
            </a:rPr>
            <a:t>Definição do Problema</a:t>
          </a:r>
        </a:p>
      </dsp:txBody>
      <dsp:txXfrm>
        <a:off x="82181" y="1274560"/>
        <a:ext cx="1930612" cy="1439783"/>
      </dsp:txXfrm>
    </dsp:sp>
    <dsp:sp modelId="{9F9754FE-074B-410B-86F8-4DA52E1CA0C8}">
      <dsp:nvSpPr>
        <dsp:cNvPr id="0" name=""/>
        <dsp:cNvSpPr/>
      </dsp:nvSpPr>
      <dsp:spPr>
        <a:xfrm>
          <a:off x="2228058" y="1196671"/>
          <a:ext cx="2086390" cy="1595561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rgbClr val="002060"/>
              </a:solidFill>
            </a:rPr>
            <a:t>Modelo da Solução</a:t>
          </a:r>
        </a:p>
      </dsp:txBody>
      <dsp:txXfrm>
        <a:off x="2305947" y="1274560"/>
        <a:ext cx="1930612" cy="1439783"/>
      </dsp:txXfrm>
    </dsp:sp>
    <dsp:sp modelId="{E7D1F126-C4F8-415A-8EE0-1ECE043030DE}">
      <dsp:nvSpPr>
        <dsp:cNvPr id="0" name=""/>
        <dsp:cNvSpPr/>
      </dsp:nvSpPr>
      <dsp:spPr>
        <a:xfrm>
          <a:off x="4451824" y="1196671"/>
          <a:ext cx="2086390" cy="1595561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rgbClr val="002060"/>
              </a:solidFill>
            </a:rPr>
            <a:t>Programa Fonte</a:t>
          </a:r>
        </a:p>
      </dsp:txBody>
      <dsp:txXfrm>
        <a:off x="4529713" y="1274560"/>
        <a:ext cx="1930612" cy="1439783"/>
      </dsp:txXfrm>
    </dsp:sp>
    <dsp:sp modelId="{CB96326C-A4D8-4A1A-B4DE-D02F35F18EA5}">
      <dsp:nvSpPr>
        <dsp:cNvPr id="0" name=""/>
        <dsp:cNvSpPr/>
      </dsp:nvSpPr>
      <dsp:spPr>
        <a:xfrm>
          <a:off x="6675590" y="1196671"/>
          <a:ext cx="2086390" cy="1595561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rgbClr val="002060"/>
              </a:solidFill>
            </a:rPr>
            <a:t>Programa Executável</a:t>
          </a:r>
        </a:p>
      </dsp:txBody>
      <dsp:txXfrm>
        <a:off x="6753479" y="1274560"/>
        <a:ext cx="1930612" cy="1439783"/>
      </dsp:txXfrm>
    </dsp:sp>
    <dsp:sp modelId="{32AFBEEC-A230-4E0C-ADCE-8629AD9FC4C3}">
      <dsp:nvSpPr>
        <dsp:cNvPr id="0" name=""/>
        <dsp:cNvSpPr/>
      </dsp:nvSpPr>
      <dsp:spPr>
        <a:xfrm>
          <a:off x="8899355" y="1196671"/>
          <a:ext cx="2086390" cy="159556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rgbClr val="002060"/>
              </a:solidFill>
            </a:rPr>
            <a:t>Resultados</a:t>
          </a:r>
        </a:p>
      </dsp:txBody>
      <dsp:txXfrm>
        <a:off x="8977244" y="1274560"/>
        <a:ext cx="1930612" cy="1439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62F68-4848-4858-8966-ED0179303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B4D0B-EFD7-470F-8132-129118B96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E1498-5D89-46FF-9C98-6EB6913A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92D6F-3C0F-4CE0-9F40-8E665F48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CEC2E-2F9B-4483-8850-C33DC88D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4786-2DCB-4C4B-B4BB-112257A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BE0D7-78EC-4766-AF97-835865B6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41443-00FE-4D50-9418-B2FE810C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D4021-E6C2-4865-A482-DFC2CEB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59CFA-FE57-4E8F-9AA7-A2DF563F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E09D82-5350-4A63-904D-AE4C16650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D6B395-F490-477E-8C44-98F6C2B2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44FD0-EC75-428C-ACE8-FC0C415E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09B3B-58B6-42DC-9241-75F69355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81752-F90B-4203-A655-CBC3DC3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4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4A3A-5003-46AB-A02D-96D01580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A21B1-8F30-41E2-8785-3C7910B8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EE85A-687D-4019-B267-F2170FAF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80030-09C1-4A53-AE5C-54D4197D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DEE3C-439C-4D71-A320-D4E691D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D7E4-1DDF-43E6-A543-B6B017C4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E99923-B815-4C9D-98B0-DC118AA5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E4F0A-9E1D-4D1A-843B-EA162DCB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0DCEA-8DD8-4E95-A759-D9F40BC6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142FF-8F1E-4CDF-AF6D-214D45A0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DCCE-E763-4762-8B5A-1214746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73A76-DAF0-43B8-9295-31260AE5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6DF8BB-481D-4397-92B6-5EA49C2C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928B95-04C4-4598-A6AE-D7F03AF5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7E6DAF-9DAD-4017-8FC0-0C831DEA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9395C-4879-4031-B604-B4AE3CFE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EF9E-8533-4F0F-A231-1B55B2A4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634C2-BD78-4430-BAB3-7C577CF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E4D317-3931-45F3-8BDB-84A68505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9662D7-371E-4A2E-85C2-5AB65FE9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7C44EB-C76C-42B2-8CF5-49D74E13D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DF763-D24B-42AB-B0F2-4EBE805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469C00-D73F-46BF-A849-99920281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B947D8-03FC-431F-A858-F6AC5C9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A2482-050E-4380-A6A3-1BE1E333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C1F53-9A19-4F8B-BED1-E48328C2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354113-F4E7-4B07-9D35-422D981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10D3B9-69B2-422D-9DCF-6D77BEB6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E5D4C-2496-42DF-A7DC-15AB5E6A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B18CDF-F789-4B48-ADBE-FA79331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B1078F-663F-4839-9E6B-6681A8B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73CD-4EC3-416B-9655-1BC96BA1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4652B-D622-47C1-B447-212AF885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9F194-5EFD-4170-ADBE-3EE60E96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B9ED0-3D40-4618-BCE7-38B3F9FD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D8D54-9C3A-498E-988F-82DDA84B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A40C66-EE9A-433B-8DA6-FEDA37FD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2CBE9-9AAE-4BC3-9775-24196CF2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AE361E-2408-404E-941B-D204684E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39B7A6-6656-4304-8604-C93C2584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6081F-B3A7-4A97-A5E8-B734BB2D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07629-6E1D-4E8B-AE62-D80E441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8B9BC-B551-489D-8F71-7780E92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0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83B6F3-78DB-4C65-B63B-0981B0CE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FEE9F-3A43-4FC2-A728-05EC4AFB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6A508-4BCF-4CE7-9E95-0BD2B22E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9341-20BB-4C35-952B-A34908DD1C5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8E449-4353-41E0-99AC-4FA5B364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C4B81-5242-4F2C-B55C-0882037F7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6D1-A830-455E-8FFB-905E45A33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AFF865A-7A86-4DFF-A4DE-C4C47BDE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92486"/>
            <a:ext cx="12191999" cy="2239617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b="1" dirty="0">
              <a:solidFill>
                <a:srgbClr val="FF0000"/>
              </a:solidFill>
            </a:endParaRPr>
          </a:p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e Programação</a:t>
            </a:r>
          </a:p>
          <a:p>
            <a:pPr algn="l"/>
            <a:endParaRPr lang="pt-BR" b="1" dirty="0">
              <a:solidFill>
                <a:srgbClr val="FF0000"/>
              </a:solidFill>
            </a:endParaRPr>
          </a:p>
          <a:p>
            <a:pPr algn="l"/>
            <a:endParaRPr lang="pt-BR" b="1" dirty="0">
              <a:solidFill>
                <a:srgbClr val="FF0000"/>
              </a:solidFill>
            </a:endParaRPr>
          </a:p>
          <a:p>
            <a:pPr algn="r"/>
            <a:r>
              <a:rPr lang="pt-BR" b="1" dirty="0" err="1">
                <a:solidFill>
                  <a:srgbClr val="FF0000"/>
                </a:solidFill>
              </a:rPr>
              <a:t>Profª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Elane</a:t>
            </a:r>
            <a:r>
              <a:rPr lang="pt-BR" b="1" dirty="0">
                <a:solidFill>
                  <a:srgbClr val="FF0000"/>
                </a:solidFill>
              </a:rPr>
              <a:t> Cristina da Rocha Cardoso Saraiva</a:t>
            </a:r>
          </a:p>
        </p:txBody>
      </p:sp>
      <p:pic>
        <p:nvPicPr>
          <p:cNvPr id="1028" name="Picture 4" descr="Resultado de imagem para imagem de algoritmos">
            <a:extLst>
              <a:ext uri="{FF2B5EF4-FFF2-40B4-BE49-F238E27FC236}">
                <a16:creationId xmlns:a16="http://schemas.microsoft.com/office/drawing/2014/main" id="{1EBF1154-687A-4C6D-88D6-8ADB50DB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C4882-D001-493B-BD49-D1B3A6F2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5613008"/>
            <a:ext cx="3052692" cy="126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0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6F04A-BC0F-466A-A41C-3C5A42A5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1441312"/>
            <a:ext cx="11062252" cy="4351338"/>
          </a:xfrm>
        </p:spPr>
        <p:txBody>
          <a:bodyPr/>
          <a:lstStyle/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Bookman Old Style" pitchFamily="18" charset="0"/>
              </a:rPr>
              <a:t>Sequência Lógica </a:t>
            </a:r>
            <a:endParaRPr lang="pt-BR" dirty="0">
              <a:solidFill>
                <a:srgbClr val="FF00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pt-BR" dirty="0">
                <a:latin typeface="Bookman Old Style" pitchFamily="18" charset="0"/>
              </a:rPr>
              <a:t>– São passos executados até atingir um objetivo ou solução de um problema.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Bookman Old Style" pitchFamily="18" charset="0"/>
              </a:rPr>
              <a:t>Instruções</a:t>
            </a:r>
          </a:p>
          <a:p>
            <a:pPr>
              <a:buNone/>
            </a:pPr>
            <a:r>
              <a:rPr lang="pt-BR" dirty="0">
                <a:latin typeface="Bookman Old Style" pitchFamily="18" charset="0"/>
              </a:rPr>
              <a:t>– São um conjunto de regras ou normas definidas para a realização ou emprego de algo.</a:t>
            </a:r>
          </a:p>
          <a:p>
            <a:pPr>
              <a:buNone/>
            </a:pPr>
            <a:endParaRPr lang="pt-BR" dirty="0">
              <a:latin typeface="Bookman Old Style" pitchFamily="18" charset="0"/>
            </a:endParaRPr>
          </a:p>
          <a:p>
            <a:pPr>
              <a:buNone/>
            </a:pPr>
            <a:r>
              <a:rPr lang="pt-BR" dirty="0">
                <a:latin typeface="Bookman Old Style" pitchFamily="18" charset="0"/>
              </a:rPr>
              <a:t>– </a:t>
            </a:r>
            <a:r>
              <a:rPr lang="pt-BR" b="1" i="1" dirty="0">
                <a:latin typeface="Bookman Old Style" pitchFamily="18" charset="0"/>
              </a:rPr>
              <a:t>Em informática</a:t>
            </a:r>
            <a:r>
              <a:rPr lang="pt-BR" dirty="0">
                <a:latin typeface="Bookman Old Style" pitchFamily="18" charset="0"/>
              </a:rPr>
              <a:t>, é o que indica a um computador uma ação elementar a executar.</a:t>
            </a:r>
          </a:p>
          <a:p>
            <a:endParaRPr lang="pt-BR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BF1AC0F3-0860-4EA9-A5C2-766A8C19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8810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583" y="1000349"/>
            <a:ext cx="11380304" cy="41921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Bookman Old Style" pitchFamily="18" charset="0"/>
              </a:rPr>
              <a:t>Algoritmo</a:t>
            </a:r>
            <a:endParaRPr lang="pt-BR" dirty="0">
              <a:solidFill>
                <a:srgbClr val="FF00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pt-BR" dirty="0">
                <a:latin typeface="Bookman Old Style" pitchFamily="18" charset="0"/>
              </a:rPr>
              <a:t>– É formalmente uma seqüência finita de passos que levam a execução de uma tarefa.</a:t>
            </a:r>
          </a:p>
          <a:p>
            <a:endParaRPr lang="pt-BR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078B92E4-A84B-4124-B700-78ED6B8D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090"/>
            <a:ext cx="10515600" cy="66511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7B61228E-5B99-4A1A-BCF6-777AAA92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0" y="2987172"/>
            <a:ext cx="3211799" cy="236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magem de pseudocÃ³digo">
            <a:extLst>
              <a:ext uri="{FF2B5EF4-FFF2-40B4-BE49-F238E27FC236}">
                <a16:creationId xmlns:a16="http://schemas.microsoft.com/office/drawing/2014/main" id="{116B82C7-BD66-4EC0-B128-33D7EE6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05" y="2308642"/>
            <a:ext cx="5757656" cy="42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7CD03-B2AC-4A56-8E69-A56E548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3148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14F41-8900-4ACD-B419-589CF941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08350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Bookman Old Style" pitchFamily="18" charset="0"/>
              </a:rPr>
              <a:t>Programas </a:t>
            </a:r>
          </a:p>
          <a:p>
            <a:pPr>
              <a:buNone/>
            </a:pPr>
            <a:r>
              <a:rPr lang="pt-BR" dirty="0">
                <a:latin typeface="Bookman Old Style" pitchFamily="18" charset="0"/>
              </a:rPr>
              <a:t>- Algoritmos escritos numa linguagem de programação (Pascal, C, JAVA, Fortran, Visual Basic, </a:t>
            </a:r>
            <a:r>
              <a:rPr lang="pt-BR" dirty="0" err="1">
                <a:latin typeface="Bookman Old Style" pitchFamily="18" charset="0"/>
              </a:rPr>
              <a:t>etc</a:t>
            </a:r>
            <a:r>
              <a:rPr lang="pt-BR" dirty="0">
                <a:latin typeface="Bookman Old Style" pitchFamily="18" charset="0"/>
              </a:rPr>
              <a:t>) e que são </a:t>
            </a:r>
            <a:r>
              <a:rPr lang="pt-BR" b="1" dirty="0">
                <a:latin typeface="Bookman Old Style" pitchFamily="18" charset="0"/>
              </a:rPr>
              <a:t>interpretados </a:t>
            </a:r>
            <a:r>
              <a:rPr lang="pt-BR" dirty="0">
                <a:latin typeface="Bookman Old Style" pitchFamily="18" charset="0"/>
              </a:rPr>
              <a:t>e executados pelo computador.</a:t>
            </a:r>
          </a:p>
          <a:p>
            <a:endParaRPr lang="pt-BR" dirty="0"/>
          </a:p>
        </p:txBody>
      </p:sp>
      <p:pic>
        <p:nvPicPr>
          <p:cNvPr id="5" name="Picture 2" descr="Resultado de imagem para programaÃ§Ã£o">
            <a:extLst>
              <a:ext uri="{FF2B5EF4-FFF2-40B4-BE49-F238E27FC236}">
                <a16:creationId xmlns:a16="http://schemas.microsoft.com/office/drawing/2014/main" id="{9FB94AF0-D891-4F93-AB51-0C9CCB33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218689"/>
            <a:ext cx="4545496" cy="34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2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026" y="1275522"/>
            <a:ext cx="4227444" cy="4306955"/>
          </a:xfrm>
        </p:spPr>
        <p:txBody>
          <a:bodyPr>
            <a:normAutofit/>
          </a:bodyPr>
          <a:lstStyle/>
          <a:p>
            <a:r>
              <a:rPr lang="pt-BR" sz="3200" dirty="0"/>
              <a:t>Um </a:t>
            </a:r>
            <a:r>
              <a:rPr lang="pt-BR" sz="3200" b="1" dirty="0"/>
              <a:t>algoritmo não computacional </a:t>
            </a:r>
            <a:r>
              <a:rPr lang="pt-BR" sz="3200" dirty="0"/>
              <a:t>é um algoritmo cuja sequência de passos, a princípio, </a:t>
            </a:r>
            <a:r>
              <a:rPr lang="pt-BR" sz="3200" i="1" dirty="0"/>
              <a:t>não pode ser executada por um computador.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53"/>
            <a:ext cx="9962321" cy="96741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não Computacional</a:t>
            </a:r>
          </a:p>
        </p:txBody>
      </p:sp>
      <p:pic>
        <p:nvPicPr>
          <p:cNvPr id="2050" name="Picture 2" descr="Resultado de imagem para algoritmo nÃ£o computacional">
            <a:extLst>
              <a:ext uri="{FF2B5EF4-FFF2-40B4-BE49-F238E27FC236}">
                <a16:creationId xmlns:a16="http://schemas.microsoft.com/office/drawing/2014/main" id="{1352621C-2064-4945-AA2F-3971DB8E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696" y="1338469"/>
            <a:ext cx="6776278" cy="50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exemplo algoritmo nÃ£o computacional">
            <a:extLst>
              <a:ext uri="{FF2B5EF4-FFF2-40B4-BE49-F238E27FC236}">
                <a16:creationId xmlns:a16="http://schemas.microsoft.com/office/drawing/2014/main" id="{BC0B4ABF-1CDC-41F7-A60D-C3BC0D84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59"/>
            <a:ext cx="9236765" cy="62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9244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não Computacional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FF0000"/>
                </a:solidFill>
              </a:rPr>
              <a:t>Algoritmo para fritar um ovo</a:t>
            </a:r>
          </a:p>
          <a:p>
            <a:pPr lvl="1">
              <a:buNone/>
            </a:pPr>
            <a:r>
              <a:rPr lang="pt-BR" sz="3000" dirty="0"/>
              <a:t>1. </a:t>
            </a:r>
            <a:r>
              <a:rPr lang="pt-BR" sz="3000" dirty="0">
                <a:latin typeface="Arial Narrow" pitchFamily="34" charset="0"/>
              </a:rPr>
              <a:t>Retirar um ovo da geladeira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2. Colocar a frigideira no fogo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3. Colocar óleo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4. Esperar até o óleo ficar quente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5. Quebrar o ovo separando a casca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6. Colocar o conteúdo do ovo na frigideira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7. Esperar 3 minutos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8. Retirar o ovo da frigideira</a:t>
            </a:r>
          </a:p>
          <a:p>
            <a:pPr lvl="1">
              <a:buNone/>
            </a:pPr>
            <a:r>
              <a:rPr lang="pt-BR" sz="3000" dirty="0">
                <a:latin typeface="Arial Narrow" pitchFamily="34" charset="0"/>
              </a:rPr>
              <a:t>9. Apagar o fogo</a:t>
            </a:r>
          </a:p>
          <a:p>
            <a:endParaRPr lang="pt-BR" sz="3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852" y="206098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versão do algoritmo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91" y="1325563"/>
            <a:ext cx="11357114" cy="51945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O computador, a princípio</a:t>
            </a:r>
            <a:r>
              <a:rPr lang="pt-BR" b="1" dirty="0">
                <a:solidFill>
                  <a:srgbClr val="FF0000"/>
                </a:solidFill>
              </a:rPr>
              <a:t>, </a:t>
            </a:r>
            <a:r>
              <a:rPr lang="pt-BR" b="1" u="sng" dirty="0">
                <a:solidFill>
                  <a:srgbClr val="FF0000"/>
                </a:solidFill>
              </a:rPr>
              <a:t>não executa nada</a:t>
            </a:r>
            <a:r>
              <a:rPr lang="pt-BR" dirty="0"/>
              <a:t>. Para que ele faça uma determinada tarefa - calcular uma folha de pagamento, por exemplo -, é  </a:t>
            </a:r>
            <a:r>
              <a:rPr lang="pt-BR" b="1" dirty="0"/>
              <a:t>necessário que ele execute um programa.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Um </a:t>
            </a:r>
            <a:r>
              <a:rPr lang="pt-BR" b="1" u="sng" dirty="0"/>
              <a:t>programa</a:t>
            </a:r>
            <a:r>
              <a:rPr lang="pt-BR" b="1" dirty="0"/>
              <a:t> </a:t>
            </a:r>
            <a:r>
              <a:rPr lang="pt-BR" dirty="0"/>
              <a:t>é um conjunto de  instruções que indicam ao computador, passo a passo, o que ele tem que fazer.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Logo, um </a:t>
            </a:r>
            <a:r>
              <a:rPr lang="pt-BR" b="1" dirty="0"/>
              <a:t>programa </a:t>
            </a:r>
            <a:r>
              <a:rPr lang="pt-BR" dirty="0"/>
              <a:t>nada mais é do que um </a:t>
            </a:r>
            <a:r>
              <a:rPr lang="pt-BR" b="1" dirty="0">
                <a:solidFill>
                  <a:srgbClr val="FF0000"/>
                </a:solidFill>
              </a:rPr>
              <a:t>algoritmo computacional </a:t>
            </a:r>
            <a:r>
              <a:rPr lang="pt-BR" dirty="0"/>
              <a:t>descrito em uma </a:t>
            </a:r>
            <a:r>
              <a:rPr lang="pt-BR" b="1" dirty="0"/>
              <a:t>linguagem de programação.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1" dirty="0"/>
              <a:t>Uma linguagem de programação </a:t>
            </a:r>
            <a:r>
              <a:rPr lang="pt-BR" dirty="0"/>
              <a:t>contém os comandos que fazem o computador escrever algo na tela, realizar cálculos.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Computacionais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133" y="1194377"/>
            <a:ext cx="11527734" cy="140977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uma situação a ser resolvida, ou seja, é a representação que um sistema cognitivo humano ou artificial constrói a partir de uma tarefa, antes mesmo de determinar o procedimento para resolvê-la.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b="1" dirty="0"/>
          </a:p>
          <a:p>
            <a:pPr algn="ctr">
              <a:buNone/>
            </a:pPr>
            <a:endParaRPr lang="pt-BR" sz="2000" b="1" dirty="0"/>
          </a:p>
          <a:p>
            <a:pPr algn="ctr">
              <a:buNone/>
            </a:pPr>
            <a:endParaRPr lang="pt-BR" sz="2000" b="1" dirty="0">
              <a:latin typeface="Bookman Old Style" pitchFamily="18" charset="0"/>
            </a:endParaRPr>
          </a:p>
          <a:p>
            <a:pPr algn="ctr">
              <a:buNone/>
            </a:pPr>
            <a:endParaRPr lang="pt-BR" sz="2000" b="1" dirty="0">
              <a:latin typeface="Bookman Old Style" pitchFamily="18" charset="0"/>
            </a:endParaRPr>
          </a:p>
          <a:p>
            <a:pPr algn="ctr">
              <a:buNone/>
            </a:pPr>
            <a:endParaRPr lang="pt-BR" sz="2000" b="1" dirty="0">
              <a:latin typeface="Bookman Old Style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56" y="275854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br>
              <a:rPr lang="pt-BR" dirty="0">
                <a:latin typeface="Bookman Old Style" pitchFamily="18" charset="0"/>
              </a:rPr>
            </a:br>
            <a:endParaRPr lang="pt-BR" dirty="0">
              <a:latin typeface="Bookman Old Style" pitchFamily="18" charset="0"/>
            </a:endParaRPr>
          </a:p>
        </p:txBody>
      </p:sp>
      <p:pic>
        <p:nvPicPr>
          <p:cNvPr id="5124" name="Picture 4" descr="Resultado de imagem para imagem de computador">
            <a:extLst>
              <a:ext uri="{FF2B5EF4-FFF2-40B4-BE49-F238E27FC236}">
                <a16:creationId xmlns:a16="http://schemas.microsoft.com/office/drawing/2014/main" id="{85A124BD-AEB0-4145-8080-8A5A9295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55" y="3198029"/>
            <a:ext cx="2042489" cy="1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m relacionada">
            <a:extLst>
              <a:ext uri="{FF2B5EF4-FFF2-40B4-BE49-F238E27FC236}">
                <a16:creationId xmlns:a16="http://schemas.microsoft.com/office/drawing/2014/main" id="{4BE527D6-ED2F-48FE-9227-C146C28D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6" y="2859894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D61FA8-11A8-43D5-95B3-8C40436C28A9}"/>
              </a:ext>
            </a:extLst>
          </p:cNvPr>
          <p:cNvSpPr txBox="1"/>
          <p:nvPr/>
        </p:nvSpPr>
        <p:spPr>
          <a:xfrm>
            <a:off x="1451112" y="5596896"/>
            <a:ext cx="883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PROBLEMA         </a:t>
            </a:r>
            <a:r>
              <a:rPr lang="pt-BR" b="1" dirty="0">
                <a:solidFill>
                  <a:srgbClr val="002060"/>
                </a:solidFill>
                <a:latin typeface="Bookman Old Style" pitchFamily="18" charset="0"/>
                <a:sym typeface="Wingdings" pitchFamily="2" charset="2"/>
              </a:rPr>
              <a:t>                  INSTRUMENTO                      SOLUÇÃO</a:t>
            </a:r>
            <a:endParaRPr lang="pt-BR" b="1" dirty="0">
              <a:solidFill>
                <a:srgbClr val="002060"/>
              </a:solidFill>
              <a:latin typeface="Bookman Old Style" pitchFamily="18" charset="0"/>
            </a:endParaRPr>
          </a:p>
          <a:p>
            <a:endParaRPr lang="pt-BR" dirty="0"/>
          </a:p>
        </p:txBody>
      </p:sp>
      <p:pic>
        <p:nvPicPr>
          <p:cNvPr id="5128" name="Picture 8" descr="Resultado de imagem para imagem de soluÃ§Ã£o lÃ¢mpada">
            <a:extLst>
              <a:ext uri="{FF2B5EF4-FFF2-40B4-BE49-F238E27FC236}">
                <a16:creationId xmlns:a16="http://schemas.microsoft.com/office/drawing/2014/main" id="{0AA3C7C8-8065-4673-B9E6-8F93E7B4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90" y="2923865"/>
            <a:ext cx="1988766" cy="25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629" y="404363"/>
            <a:ext cx="11996742" cy="1325563"/>
          </a:xfrm>
        </p:spPr>
        <p:txBody>
          <a:bodyPr>
            <a:normAutofit fontScale="90000"/>
          </a:bodyPr>
          <a:lstStyle/>
          <a:p>
            <a:r>
              <a:rPr lang="pt-BR" sz="3300" b="1" dirty="0">
                <a:solidFill>
                  <a:srgbClr val="002060"/>
                </a:solidFill>
                <a:latin typeface="Bookman Old Style" pitchFamily="18" charset="0"/>
              </a:rPr>
              <a:t>ETAPAS PARA RESOLVER PROBLEMAS VIA COMPUTADOR</a:t>
            </a:r>
            <a:br>
              <a:rPr lang="pt-BR" dirty="0">
                <a:latin typeface="Bookman Old Style" pitchFamily="18" charset="0"/>
              </a:rPr>
            </a:br>
            <a:endParaRPr lang="pt-BR" dirty="0">
              <a:latin typeface="Bookman Old Style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F237B63-E767-4698-9FB1-8FDB86CFF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36260"/>
              </p:ext>
            </p:extLst>
          </p:nvPr>
        </p:nvGraphicFramePr>
        <p:xfrm>
          <a:off x="618864" y="1497496"/>
          <a:ext cx="10990039" cy="398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267" y="1483239"/>
            <a:ext cx="5860981" cy="4545027"/>
          </a:xfrm>
        </p:spPr>
        <p:txBody>
          <a:bodyPr>
            <a:noAutofit/>
          </a:bodyPr>
          <a:lstStyle/>
          <a:p>
            <a:r>
              <a:rPr lang="pt-BR" sz="3000" dirty="0"/>
              <a:t>Os algoritmos são descritos em uma linguagem chamada </a:t>
            </a:r>
            <a:r>
              <a:rPr lang="pt-BR" sz="3000" b="1" dirty="0">
                <a:solidFill>
                  <a:srgbClr val="FF0000"/>
                </a:solidFill>
              </a:rPr>
              <a:t>Pseudocódigo ou Português Estruturado e também através de Fluxogramas (Diagrama de blocos)</a:t>
            </a:r>
            <a:r>
              <a:rPr lang="pt-BR" sz="3000" dirty="0">
                <a:solidFill>
                  <a:srgbClr val="FF0000"/>
                </a:solidFill>
              </a:rPr>
              <a:t>. </a:t>
            </a:r>
          </a:p>
          <a:p>
            <a:r>
              <a:rPr lang="pt-BR" sz="3000" dirty="0"/>
              <a:t>Para escrever um algoritmo precisamos </a:t>
            </a:r>
            <a:r>
              <a:rPr lang="pt-BR" sz="3000" b="1" dirty="0">
                <a:solidFill>
                  <a:srgbClr val="FF0000"/>
                </a:solidFill>
              </a:rPr>
              <a:t>descrever a seqüência de instruções</a:t>
            </a:r>
            <a:r>
              <a:rPr lang="pt-BR" sz="3000" dirty="0"/>
              <a:t>, de maneira simples e objetiva.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3" y="1"/>
            <a:ext cx="10515600" cy="11684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Desenvolvendo</a:t>
            </a:r>
            <a:r>
              <a:rPr lang="pt-BR" b="1" dirty="0">
                <a:latin typeface="Bookman Old Style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Algoritmos</a:t>
            </a:r>
            <a:endParaRPr lang="pt-BR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6146" name="Picture 2" descr="Resultado de imagem para fluxogramas">
            <a:extLst>
              <a:ext uri="{FF2B5EF4-FFF2-40B4-BE49-F238E27FC236}">
                <a16:creationId xmlns:a16="http://schemas.microsoft.com/office/drawing/2014/main" id="{9EED9129-D223-4284-A6F8-3E4D4D5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18" y="1850753"/>
            <a:ext cx="6030315" cy="31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15D35-B7A4-4CB5-A12F-F09A41B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563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Plano/programa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64561-10EE-4A3D-B7DC-3500120F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74642"/>
            <a:ext cx="10515600" cy="5684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b="1" dirty="0">
                <a:solidFill>
                  <a:srgbClr val="FF0000"/>
                </a:solidFill>
              </a:rPr>
              <a:t>Ementa:</a:t>
            </a:r>
          </a:p>
          <a:p>
            <a:pPr marL="0" indent="0">
              <a:buNone/>
            </a:pPr>
            <a:r>
              <a:rPr lang="pt-BR" sz="3300" dirty="0"/>
              <a:t>1. Algoritmos</a:t>
            </a:r>
          </a:p>
          <a:p>
            <a:pPr marL="0" indent="0">
              <a:buNone/>
            </a:pPr>
            <a:r>
              <a:rPr lang="pt-BR" sz="3300" dirty="0"/>
              <a:t>2. Introdução à Lógica de Programação</a:t>
            </a:r>
          </a:p>
          <a:p>
            <a:pPr marL="0" indent="0">
              <a:buNone/>
            </a:pPr>
            <a:r>
              <a:rPr lang="pt-BR" sz="3300" dirty="0"/>
              <a:t>3. Estruturas fundamentais de programação</a:t>
            </a:r>
          </a:p>
          <a:p>
            <a:pPr marL="0" indent="0">
              <a:buNone/>
            </a:pPr>
            <a:r>
              <a:rPr lang="pt-BR" sz="3300" dirty="0"/>
              <a:t>2. Estruturas de controle de fluxo</a:t>
            </a:r>
          </a:p>
          <a:p>
            <a:pPr marL="0" indent="0">
              <a:buNone/>
            </a:pPr>
            <a:r>
              <a:rPr lang="pt-BR" sz="3300" dirty="0"/>
              <a:t>      Condicionais</a:t>
            </a:r>
          </a:p>
          <a:p>
            <a:pPr marL="0" indent="0">
              <a:buNone/>
            </a:pPr>
            <a:r>
              <a:rPr lang="pt-BR" sz="3300" dirty="0"/>
              <a:t>      De Repetição</a:t>
            </a:r>
          </a:p>
          <a:p>
            <a:pPr marL="0" indent="0">
              <a:buNone/>
            </a:pPr>
            <a:r>
              <a:rPr lang="pt-BR" sz="3300" dirty="0"/>
              <a:t>3. Arranjos: Vetores, Matrizes e Conjuntos</a:t>
            </a:r>
          </a:p>
          <a:p>
            <a:pPr marL="0" indent="0">
              <a:buNone/>
            </a:pPr>
            <a:r>
              <a:rPr lang="pt-BR" sz="3300" dirty="0"/>
              <a:t>4. Funções</a:t>
            </a:r>
          </a:p>
          <a:p>
            <a:pPr marL="0" indent="0">
              <a:buNone/>
            </a:pPr>
            <a:r>
              <a:rPr lang="pt-BR" sz="3300" dirty="0"/>
              <a:t>5. Construção de Algoritmos e Programas</a:t>
            </a:r>
          </a:p>
        </p:txBody>
      </p:sp>
    </p:spTree>
    <p:extLst>
      <p:ext uri="{BB962C8B-B14F-4D97-AF65-F5344CB8AC3E}">
        <p14:creationId xmlns:p14="http://schemas.microsoft.com/office/powerpoint/2010/main" val="21215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000" y="1154074"/>
            <a:ext cx="11937999" cy="5703926"/>
          </a:xfrm>
        </p:spPr>
        <p:txBody>
          <a:bodyPr>
            <a:noAutofit/>
          </a:bodyPr>
          <a:lstStyle/>
          <a:p>
            <a:r>
              <a:rPr lang="pt-BR" sz="3000" dirty="0">
                <a:latin typeface="Bookman Old Style" pitchFamily="18" charset="0"/>
              </a:rPr>
              <a:t>Regras para construção do Algoritmo:</a:t>
            </a:r>
          </a:p>
          <a:p>
            <a:pPr lvl="1">
              <a:buNone/>
            </a:pPr>
            <a:r>
              <a:rPr lang="pt-BR" sz="3000" dirty="0">
                <a:latin typeface="Bookman Old Style" pitchFamily="18" charset="0"/>
              </a:rPr>
              <a:t>–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Usar somente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 verbo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por frase</a:t>
            </a:r>
          </a:p>
          <a:p>
            <a:pPr lvl="1">
              <a:buNone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– Imaginar que você está desenvolvendo um algoritmo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 pessoas que não trabalham com informática</a:t>
            </a:r>
            <a:endParaRPr lang="pt-BR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– Usar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frases curtas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e simples</a:t>
            </a:r>
          </a:p>
          <a:p>
            <a:pPr lvl="1">
              <a:buNone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–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 objetivo</a:t>
            </a:r>
            <a:endParaRPr lang="pt-BR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– Não utilizar palavras que tenham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sentido dúbio</a:t>
            </a:r>
            <a:endParaRPr lang="pt-BR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pt-BR" sz="3000" i="1" dirty="0">
              <a:latin typeface="Bookman Old Style" pitchFamily="18" charset="0"/>
            </a:endParaRPr>
          </a:p>
          <a:p>
            <a:pPr lvl="2" algn="ctr">
              <a:buNone/>
            </a:pPr>
            <a:r>
              <a:rPr lang="pt-BR" sz="2800" i="1" dirty="0">
                <a:latin typeface="Bookman Old Style" pitchFamily="18" charset="0"/>
              </a:rPr>
              <a:t>O algoritmo deve ser fácil de se interpretar e fácil de codificar.</a:t>
            </a:r>
          </a:p>
          <a:p>
            <a:pPr lvl="2" algn="ctr">
              <a:buNone/>
            </a:pPr>
            <a:endParaRPr lang="pt-BR" sz="2800" i="1" dirty="0">
              <a:latin typeface="Bookman Old Style" pitchFamily="18" charset="0"/>
            </a:endParaRPr>
          </a:p>
          <a:p>
            <a:pPr lvl="2" algn="ctr">
              <a:buNone/>
            </a:pPr>
            <a:r>
              <a:rPr lang="pt-BR" sz="2800" i="1" dirty="0">
                <a:latin typeface="Bookman Old Style" pitchFamily="18" charset="0"/>
              </a:rPr>
              <a:t>Deve ser o intermediário entre a linguagem falada e a linguagem de programação.</a:t>
            </a:r>
            <a:endParaRPr lang="pt-BR" sz="2800" dirty="0">
              <a:latin typeface="Bookman Old Style" pitchFamily="18" charset="0"/>
            </a:endParaRPr>
          </a:p>
          <a:p>
            <a:endParaRPr lang="pt-BR" sz="3000" dirty="0">
              <a:latin typeface="Bookman Old Style" pitchFamily="18" charset="0"/>
            </a:endParaRPr>
          </a:p>
          <a:p>
            <a:endParaRPr lang="pt-BR" sz="3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01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Desenvolvendo Algoritmos</a:t>
            </a:r>
            <a:endParaRPr lang="pt-BR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000" y="1420011"/>
            <a:ext cx="11023600" cy="4017978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Bookman Old Style" pitchFamily="18" charset="0"/>
              </a:rPr>
              <a:t>Exemplo:</a:t>
            </a:r>
          </a:p>
          <a:p>
            <a:pPr>
              <a:buNone/>
            </a:pPr>
            <a:r>
              <a:rPr lang="pt-BR" sz="3600" dirty="0">
                <a:latin typeface="Bookman Old Style" pitchFamily="18" charset="0"/>
              </a:rPr>
              <a:t>– Imagine o seguinte problema:</a:t>
            </a:r>
          </a:p>
          <a:p>
            <a:pPr lvl="1">
              <a:buNone/>
            </a:pPr>
            <a:endParaRPr lang="pt-BR" dirty="0">
              <a:latin typeface="Bookman Old Style" pitchFamily="18" charset="0"/>
            </a:endParaRPr>
          </a:p>
          <a:p>
            <a:pPr lvl="1">
              <a:buNone/>
            </a:pPr>
            <a:r>
              <a:rPr lang="pt-BR" dirty="0">
                <a:latin typeface="Bookman Old Style" pitchFamily="18" charset="0"/>
              </a:rPr>
              <a:t>Calcular a média final dos alunos da 3ª Série. Os alunos realizarão quatro provas: P1, P2, P3 e P4. Onde:</a:t>
            </a:r>
          </a:p>
          <a:p>
            <a:pPr>
              <a:buNone/>
            </a:pPr>
            <a:endParaRPr lang="pt-BR" dirty="0">
              <a:latin typeface="Bookman Old Style" pitchFamily="18" charset="0"/>
            </a:endParaRPr>
          </a:p>
          <a:p>
            <a:pPr>
              <a:buNone/>
            </a:pPr>
            <a:r>
              <a:rPr lang="pt-BR" b="1" dirty="0">
                <a:latin typeface="Bookman Old Style" pitchFamily="18" charset="0"/>
              </a:rPr>
              <a:t>                 MEDIA = (P1+P2+P3+P4)/4</a:t>
            </a:r>
          </a:p>
          <a:p>
            <a:endParaRPr lang="pt-BR" dirty="0">
              <a:latin typeface="Bookman Old Style" pitchFamily="18" charset="0"/>
            </a:endParaRPr>
          </a:p>
          <a:p>
            <a:endParaRPr lang="pt-BR" dirty="0">
              <a:latin typeface="Bookman Old Style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Desenvolvendo Algoritmos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110" y="1143000"/>
            <a:ext cx="11006667" cy="5427132"/>
          </a:xfrm>
        </p:spPr>
        <p:txBody>
          <a:bodyPr>
            <a:normAutofit fontScale="70000" lnSpcReduction="20000"/>
          </a:bodyPr>
          <a:lstStyle/>
          <a:p>
            <a:endParaRPr lang="pt-BR" sz="3900" dirty="0">
              <a:latin typeface="Bookman Old Style" pitchFamily="18" charset="0"/>
            </a:endParaRPr>
          </a:p>
          <a:p>
            <a:r>
              <a:rPr lang="pt-BR" sz="3900" dirty="0">
                <a:latin typeface="Bookman Old Style" pitchFamily="18" charset="0"/>
              </a:rPr>
              <a:t>Para montar </a:t>
            </a:r>
            <a:r>
              <a:rPr lang="pt-BR" sz="3900" i="1" dirty="0">
                <a:latin typeface="Bookman Old Style" pitchFamily="18" charset="0"/>
              </a:rPr>
              <a:t>qualquer  </a:t>
            </a:r>
            <a:r>
              <a:rPr lang="pt-BR" sz="3900" dirty="0">
                <a:latin typeface="Bookman Old Style" pitchFamily="18" charset="0"/>
              </a:rPr>
              <a:t>algoritmo proposto, faremos sempre três perguntas:</a:t>
            </a:r>
          </a:p>
          <a:p>
            <a:pPr>
              <a:buNone/>
            </a:pPr>
            <a:endParaRPr lang="pt-BR" sz="3900" dirty="0">
              <a:latin typeface="Bookman Old Style" pitchFamily="18" charset="0"/>
            </a:endParaRPr>
          </a:p>
          <a:p>
            <a:pPr lvl="1">
              <a:buNone/>
            </a:pPr>
            <a:r>
              <a:rPr lang="pt-BR" sz="3900" dirty="0">
                <a:latin typeface="Arial" pitchFamily="34" charset="0"/>
                <a:cs typeface="Arial" pitchFamily="34" charset="0"/>
              </a:rPr>
              <a:t>a) Quais são os dados </a:t>
            </a:r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 entrada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buNone/>
            </a:pPr>
            <a:r>
              <a:rPr lang="pt-BR" sz="3900" dirty="0">
                <a:latin typeface="Arial" pitchFamily="34" charset="0"/>
                <a:cs typeface="Arial" pitchFamily="34" charset="0"/>
              </a:rPr>
              <a:t>b) Qual será o </a:t>
            </a:r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processamento</a:t>
            </a:r>
            <a:r>
              <a:rPr lang="pt-BR" sz="39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a ser utilizado?</a:t>
            </a:r>
          </a:p>
          <a:p>
            <a:pPr lvl="1">
              <a:buNone/>
            </a:pPr>
            <a:r>
              <a:rPr lang="pt-BR" sz="3900" dirty="0">
                <a:latin typeface="Arial" pitchFamily="34" charset="0"/>
                <a:cs typeface="Arial" pitchFamily="34" charset="0"/>
              </a:rPr>
              <a:t>c) Quais serão os dados de </a:t>
            </a:r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saída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buNone/>
            </a:pPr>
            <a:endParaRPr lang="pt-BR" sz="39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3900" dirty="0">
                <a:latin typeface="Bookman Old Style" pitchFamily="18" charset="0"/>
              </a:rPr>
              <a:t>Onde temos:</a:t>
            </a:r>
          </a:p>
          <a:p>
            <a:pPr>
              <a:buNone/>
            </a:pPr>
            <a:endParaRPr lang="pt-BR" sz="3900" dirty="0">
              <a:latin typeface="Bookman Old Style" pitchFamily="18" charset="0"/>
            </a:endParaRPr>
          </a:p>
          <a:p>
            <a:pPr lvl="1"/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ENTRADA</a:t>
            </a:r>
            <a:r>
              <a:rPr lang="pt-BR" sz="3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 São os dados necessários para realizar o processamento.</a:t>
            </a:r>
          </a:p>
          <a:p>
            <a:pPr lvl="1"/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PROCESSAMENTO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: São os procedimentos utilizados para chegar ao resultado final.</a:t>
            </a:r>
          </a:p>
          <a:p>
            <a:pPr lvl="1"/>
            <a:r>
              <a:rPr lang="pt-BR" sz="3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SAÍDA:</a:t>
            </a:r>
            <a:r>
              <a:rPr lang="pt-BR" sz="3900" dirty="0">
                <a:latin typeface="Arial" pitchFamily="34" charset="0"/>
                <a:cs typeface="Arial" pitchFamily="34" charset="0"/>
              </a:rPr>
              <a:t> O resultado do processamento dos dados.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Desenvolvendo Algoritmos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174" name="Picture 6" descr="Resultado de imagem para raciocinando lÃ³gico">
            <a:extLst>
              <a:ext uri="{FF2B5EF4-FFF2-40B4-BE49-F238E27FC236}">
                <a16:creationId xmlns:a16="http://schemas.microsoft.com/office/drawing/2014/main" id="{35381F8E-8CC3-4754-AC30-0C79CEBC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911" y="0"/>
            <a:ext cx="184008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828" y="799320"/>
            <a:ext cx="10515600" cy="4351338"/>
          </a:xfrm>
        </p:spPr>
        <p:txBody>
          <a:bodyPr>
            <a:noAutofit/>
          </a:bodyPr>
          <a:lstStyle/>
          <a:p>
            <a:r>
              <a:rPr lang="pt-BR" sz="3300" dirty="0">
                <a:solidFill>
                  <a:srgbClr val="FF0000"/>
                </a:solidFill>
                <a:latin typeface="Bookman Old Style" pitchFamily="18" charset="0"/>
              </a:rPr>
              <a:t>O Algoritmo do problema proposto:</a:t>
            </a:r>
          </a:p>
          <a:p>
            <a:pPr lvl="1">
              <a:buNone/>
            </a:pPr>
            <a:endParaRPr lang="pt-BR" sz="3300" dirty="0">
              <a:latin typeface="Bookman Old Style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dirty="0"/>
              <a:t>– </a:t>
            </a:r>
            <a:r>
              <a:rPr lang="pt-BR" sz="3300" b="1" dirty="0">
                <a:cs typeface="Arial" pitchFamily="34" charset="0"/>
              </a:rPr>
              <a:t>Receba a nota da prova1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b="1" dirty="0">
                <a:cs typeface="Arial" pitchFamily="34" charset="0"/>
              </a:rPr>
              <a:t>– Receba a nota de prova2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b="1" dirty="0">
                <a:cs typeface="Arial" pitchFamily="34" charset="0"/>
              </a:rPr>
              <a:t>– Receba a nota de prova3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b="1" dirty="0">
                <a:cs typeface="Arial" pitchFamily="34" charset="0"/>
              </a:rPr>
              <a:t>– Receba a nota da prova4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b="1" dirty="0">
                <a:cs typeface="Arial" pitchFamily="34" charset="0"/>
              </a:rPr>
              <a:t>– Some todas as notas e divida o resultado por 4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300" b="1" dirty="0">
                <a:cs typeface="Arial" pitchFamily="34" charset="0"/>
              </a:rPr>
              <a:t>– Mostre o resultado da divisão</a:t>
            </a:r>
          </a:p>
          <a:p>
            <a:pPr>
              <a:spcAft>
                <a:spcPts val="600"/>
              </a:spcAft>
            </a:pPr>
            <a:endParaRPr lang="pt-BR" sz="33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28" y="196056"/>
            <a:ext cx="10515600" cy="85902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Bookman Old Style" pitchFamily="18" charset="0"/>
              </a:rPr>
              <a:t>Desenvolvendo Algoritmos</a:t>
            </a:r>
            <a:br>
              <a:rPr lang="pt-BR" dirty="0">
                <a:latin typeface="Bookman Old Style" pitchFamily="18" charset="0"/>
              </a:rPr>
            </a:br>
            <a:endParaRPr lang="pt-BR" dirty="0">
              <a:latin typeface="Bookman Old Style" pitchFamily="18" charset="0"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5656477" y="1907280"/>
            <a:ext cx="642942" cy="2243008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55020" y="3073904"/>
            <a:ext cx="342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00" b="1" dirty="0">
                <a:solidFill>
                  <a:srgbClr val="FF0000"/>
                </a:solidFill>
              </a:rPr>
              <a:t>Entrada dos dados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9125125" y="4160592"/>
            <a:ext cx="357190" cy="85725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660283" y="4175413"/>
            <a:ext cx="2273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Processamento </a:t>
            </a:r>
          </a:p>
          <a:p>
            <a:r>
              <a:rPr lang="pt-BR" sz="2500" b="1" dirty="0">
                <a:solidFill>
                  <a:srgbClr val="FF0000"/>
                </a:solidFill>
              </a:rPr>
              <a:t>dos dados</a:t>
            </a:r>
          </a:p>
        </p:txBody>
      </p:sp>
      <p:sp>
        <p:nvSpPr>
          <p:cNvPr id="8" name="Chave direita 7"/>
          <p:cNvSpPr/>
          <p:nvPr/>
        </p:nvSpPr>
        <p:spPr>
          <a:xfrm>
            <a:off x="6299419" y="4936463"/>
            <a:ext cx="428628" cy="714380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91298" y="5017848"/>
            <a:ext cx="2033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00" b="1" dirty="0">
                <a:solidFill>
                  <a:srgbClr val="FF0000"/>
                </a:solidFill>
              </a:rPr>
              <a:t>Resultado</a:t>
            </a:r>
            <a:r>
              <a:rPr lang="pt-BR" sz="3300" b="1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534" y="902647"/>
            <a:ext cx="11263272" cy="5286412"/>
          </a:xfrm>
        </p:spPr>
        <p:txBody>
          <a:bodyPr>
            <a:normAutofit fontScale="47500" lnSpcReduction="20000"/>
          </a:bodyPr>
          <a:lstStyle/>
          <a:p>
            <a:endParaRPr lang="pt-BR" dirty="0">
              <a:latin typeface="Bookman Old Style" pitchFamily="18" charset="0"/>
            </a:endParaRPr>
          </a:p>
          <a:p>
            <a:r>
              <a:rPr lang="pt-BR" sz="7000" dirty="0"/>
              <a:t>São os caracteres usados na representação dos elementos de um algoritmo.</a:t>
            </a:r>
          </a:p>
          <a:p>
            <a:pPr>
              <a:buNone/>
            </a:pPr>
            <a:endParaRPr lang="pt-BR" sz="7000" dirty="0"/>
          </a:p>
          <a:p>
            <a:r>
              <a:rPr lang="pt-BR" sz="7000" dirty="0">
                <a:latin typeface="Bookman Old Style" pitchFamily="18" charset="0"/>
              </a:rPr>
              <a:t>Podem Ser:</a:t>
            </a:r>
          </a:p>
          <a:p>
            <a:pPr lvl="1">
              <a:buNone/>
            </a:pPr>
            <a:r>
              <a:rPr lang="pt-BR" sz="6600" dirty="0">
                <a:latin typeface="Arial" pitchFamily="34" charset="0"/>
                <a:cs typeface="Arial" pitchFamily="34" charset="0"/>
              </a:rPr>
              <a:t>– Caracteres Alfabéticos</a:t>
            </a:r>
          </a:p>
          <a:p>
            <a:pPr lvl="2"/>
            <a:r>
              <a:rPr lang="pt-BR" sz="6200" b="1" dirty="0">
                <a:solidFill>
                  <a:srgbClr val="FF0000"/>
                </a:solidFill>
                <a:latin typeface="Bookman Old Style" pitchFamily="18" charset="0"/>
              </a:rPr>
              <a:t>Letras de A à Z, incluindo K, Y e W</a:t>
            </a:r>
          </a:p>
          <a:p>
            <a:pPr lvl="1">
              <a:buNone/>
            </a:pPr>
            <a:endParaRPr lang="pt-BR" sz="6600" dirty="0">
              <a:solidFill>
                <a:srgbClr val="FF0000"/>
              </a:solidFill>
              <a:latin typeface="Bookman Old Style" pitchFamily="18" charset="0"/>
            </a:endParaRPr>
          </a:p>
          <a:p>
            <a:pPr lvl="1">
              <a:buFontTx/>
              <a:buChar char="-"/>
            </a:pPr>
            <a:r>
              <a:rPr lang="pt-BR" sz="6600" dirty="0">
                <a:latin typeface="Arial" pitchFamily="34" charset="0"/>
                <a:cs typeface="Arial" pitchFamily="34" charset="0"/>
              </a:rPr>
              <a:t>Caracteres Numéricos</a:t>
            </a:r>
          </a:p>
          <a:p>
            <a:pPr lvl="2"/>
            <a:r>
              <a:rPr lang="pt-BR" sz="6200" b="1" dirty="0">
                <a:latin typeface="Bookman Old Style" pitchFamily="18" charset="0"/>
              </a:rPr>
              <a:t> </a:t>
            </a:r>
            <a:r>
              <a:rPr lang="pt-BR" sz="6200" b="1" dirty="0">
                <a:solidFill>
                  <a:srgbClr val="FF0000"/>
                </a:solidFill>
                <a:latin typeface="Bookman Old Style" pitchFamily="18" charset="0"/>
              </a:rPr>
              <a:t>Dígitos de 0 à 9</a:t>
            </a:r>
          </a:p>
          <a:p>
            <a:pPr lvl="1">
              <a:buNone/>
            </a:pPr>
            <a:endParaRPr lang="pt-BR" sz="6600" dirty="0">
              <a:latin typeface="Bookman Old Style" pitchFamily="18" charset="0"/>
            </a:endParaRPr>
          </a:p>
          <a:p>
            <a:pPr lvl="1">
              <a:buNone/>
            </a:pPr>
            <a:r>
              <a:rPr lang="pt-BR" sz="6600" dirty="0">
                <a:latin typeface="Bookman Old Style" pitchFamily="18" charset="0"/>
              </a:rPr>
              <a:t>– </a:t>
            </a:r>
            <a:r>
              <a:rPr lang="pt-BR" sz="6500" dirty="0">
                <a:latin typeface="Arial" pitchFamily="34" charset="0"/>
                <a:cs typeface="Arial" pitchFamily="34" charset="0"/>
              </a:rPr>
              <a:t>Caracteres Especiais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4" y="197631"/>
            <a:ext cx="7467600" cy="58259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Caracteres Básicos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3" y="218261"/>
            <a:ext cx="7467600" cy="58259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Dados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52578"/>
              </p:ext>
            </p:extLst>
          </p:nvPr>
        </p:nvGraphicFramePr>
        <p:xfrm>
          <a:off x="441825" y="1989126"/>
          <a:ext cx="10903508" cy="41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001"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valores inteiros.</a:t>
                      </a:r>
                    </a:p>
                    <a:p>
                      <a:r>
                        <a:rPr lang="pt-BR" dirty="0"/>
                        <a:t>Exemplos: 10, 5, -5, 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601">
                <a:tc>
                  <a:txBody>
                    <a:bodyPr/>
                    <a:lstStyle/>
                    <a:p>
                      <a:r>
                        <a:rPr lang="pt-BR" dirty="0"/>
                        <a:t>REAL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valores reais (com ponto separador da parte decimal).</a:t>
                      </a:r>
                    </a:p>
                    <a:p>
                      <a:r>
                        <a:rPr lang="pt-BR" dirty="0"/>
                        <a:t>Exemplos: 10.0, 15.5, -14.67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01">
                <a:tc>
                  <a:txBody>
                    <a:bodyPr/>
                    <a:lstStyle/>
                    <a:p>
                      <a:r>
                        <a:rPr lang="pt-BR" dirty="0"/>
                        <a:t>LITERAL ou</a:t>
                      </a:r>
                    </a:p>
                    <a:p>
                      <a:r>
                        <a:rPr lang="pt-BR" dirty="0"/>
                        <a:t>CARACTERE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texto (seqüência ou cadeia de caracteres) entre aspas.</a:t>
                      </a:r>
                    </a:p>
                    <a:p>
                      <a:r>
                        <a:rPr lang="pt-BR" dirty="0"/>
                        <a:t>Exemplo ‘Esta é uma cadeia de caracteres’ ‘B’ ‘1234'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001">
                <a:tc>
                  <a:txBody>
                    <a:bodyPr/>
                    <a:lstStyle/>
                    <a:p>
                      <a:r>
                        <a:rPr lang="pt-BR" dirty="0"/>
                        <a:t>LOGICO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valores lógicos (VERDADEIRO ou FALSO).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4986" y="1030502"/>
            <a:ext cx="11642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São os tipos de dados utilizados para o desenvolvimento de um algoritmo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867" y="931969"/>
            <a:ext cx="11430000" cy="5572140"/>
          </a:xfrm>
        </p:spPr>
        <p:txBody>
          <a:bodyPr>
            <a:normAutofit fontScale="32500" lnSpcReduction="20000"/>
          </a:bodyPr>
          <a:lstStyle/>
          <a:p>
            <a:endParaRPr lang="pt-BR" dirty="0">
              <a:latin typeface="Bookman Old Style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t-BR" sz="8600" dirty="0">
                <a:latin typeface="Arial" pitchFamily="34" charset="0"/>
                <a:cs typeface="Arial" pitchFamily="34" charset="0"/>
              </a:rPr>
              <a:t>Nos algoritmos destinados a resolver um problema no computador, a cada variável corresponde uma posição de memória, cujo conteúdo pode variar ao longo do tempo durante a execução de um algoritmo.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t-BR" sz="8600" dirty="0">
                <a:latin typeface="Arial" pitchFamily="34" charset="0"/>
                <a:cs typeface="Arial" pitchFamily="34" charset="0"/>
              </a:rPr>
              <a:t>Embora a variável possa assumir diferentes valores, ela só pode armazenar um valor a cada instante.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t-BR" sz="8600" dirty="0">
                <a:latin typeface="Arial" pitchFamily="34" charset="0"/>
                <a:cs typeface="Arial" pitchFamily="34" charset="0"/>
              </a:rPr>
              <a:t>Toda variável é identificada por um nome ou identificador. Assim, por exemplo, num algoritmo para calcular a soma de dois números temos: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  <a:buNone/>
            </a:pPr>
            <a:r>
              <a:rPr lang="pt-BR" sz="8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pt-BR" sz="8600" b="1" dirty="0">
                <a:solidFill>
                  <a:srgbClr val="FF0000"/>
                </a:solidFill>
                <a:sym typeface="Wingdings" pitchFamily="2" charset="2"/>
              </a:rPr>
              <a:t>= A + B</a:t>
            </a:r>
            <a:r>
              <a:rPr lang="pt-BR" sz="8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t-BR" sz="8600" dirty="0"/>
              <a:t>O</a:t>
            </a:r>
            <a:r>
              <a:rPr lang="pt-BR" sz="8600" dirty="0">
                <a:latin typeface="Arial" pitchFamily="34" charset="0"/>
                <a:cs typeface="Arial" pitchFamily="34" charset="0"/>
              </a:rPr>
              <a:t>s identificadores são A, B e S</a:t>
            </a:r>
          </a:p>
          <a:p>
            <a:endParaRPr lang="pt-BR" sz="8600" dirty="0">
              <a:latin typeface="Arial" pitchFamily="34" charset="0"/>
              <a:cs typeface="Arial" pitchFamily="34" charset="0"/>
            </a:endParaRPr>
          </a:p>
          <a:p>
            <a:endParaRPr lang="pt-BR" sz="7200" dirty="0">
              <a:latin typeface="Bookman Old Style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867" y="142876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643050"/>
            <a:ext cx="10896600" cy="3043246"/>
          </a:xfrm>
        </p:spPr>
        <p:txBody>
          <a:bodyPr>
            <a:normAutofit/>
          </a:bodyPr>
          <a:lstStyle/>
          <a:p>
            <a:pPr algn="ctr"/>
            <a:r>
              <a:rPr lang="pt-BR" sz="3300" dirty="0"/>
              <a:t>Uma variável pode ser vista como uma caixa com um rótulo ou nome colado a ela, que num dado instante guarda um determinado objeto. O conteúdo desta caixa não é algo fixo, permanente. Na verdade, essa caixa pode ter seu conteúdo alterado diversas vezes.</a:t>
            </a:r>
          </a:p>
          <a:p>
            <a:pPr algn="ctr"/>
            <a:endParaRPr lang="pt-BR" sz="33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066" y="317487"/>
            <a:ext cx="10278533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Variável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15" y="1336287"/>
            <a:ext cx="10649243" cy="4875234"/>
          </a:xfrm>
        </p:spPr>
        <p:txBody>
          <a:bodyPr>
            <a:normAutofit fontScale="62500" lnSpcReduction="20000"/>
          </a:bodyPr>
          <a:lstStyle/>
          <a:p>
            <a:endParaRPr lang="pt-BR" dirty="0">
              <a:latin typeface="Bookman Old Style" pitchFamily="18" charset="0"/>
            </a:endParaRPr>
          </a:p>
          <a:p>
            <a:pPr algn="just"/>
            <a:r>
              <a:rPr lang="pt-BR" sz="5000" dirty="0">
                <a:latin typeface="Bookman Old Style" pitchFamily="18" charset="0"/>
              </a:rPr>
              <a:t>Para realizar o processamento devemos fornecer os dados sobre os quais estes cálculos serão efetuados e, após o processamento, devemos visualizar os resultados destes cálculos. </a:t>
            </a:r>
          </a:p>
          <a:p>
            <a:pPr algn="just"/>
            <a:endParaRPr lang="pt-BR" sz="5000" dirty="0">
              <a:latin typeface="Bookman Old Style" pitchFamily="18" charset="0"/>
            </a:endParaRPr>
          </a:p>
          <a:p>
            <a:pPr algn="just"/>
            <a:r>
              <a:rPr lang="pt-BR" sz="5000" dirty="0">
                <a:latin typeface="Bookman Old Style" pitchFamily="18" charset="0"/>
              </a:rPr>
              <a:t>Utilizamos basicamente duas instruções: </a:t>
            </a:r>
          </a:p>
          <a:p>
            <a:pPr marL="0" indent="0" algn="ctr">
              <a:buNone/>
            </a:pPr>
            <a:r>
              <a:rPr lang="pt-BR" sz="5000" b="1" dirty="0">
                <a:solidFill>
                  <a:srgbClr val="FF0000"/>
                </a:solidFill>
                <a:latin typeface="Bookman Old Style" pitchFamily="18" charset="0"/>
              </a:rPr>
              <a:t>LEIA e ESCREVA</a:t>
            </a:r>
          </a:p>
          <a:p>
            <a:pPr algn="just">
              <a:buNone/>
            </a:pPr>
            <a:endParaRPr lang="pt-BR" sz="5000" dirty="0">
              <a:solidFill>
                <a:srgbClr val="FF0000"/>
              </a:solidFill>
              <a:latin typeface="Bookman Old Style" pitchFamily="18" charset="0"/>
            </a:endParaRPr>
          </a:p>
          <a:p>
            <a:pPr lvl="1" algn="just">
              <a:buNone/>
            </a:pPr>
            <a:r>
              <a:rPr lang="pt-BR" sz="4800" b="1" dirty="0">
                <a:latin typeface="Bookman Old Style" pitchFamily="18" charset="0"/>
              </a:rPr>
              <a:t>leia variável-1, variável-2, ..., variável-n</a:t>
            </a:r>
          </a:p>
          <a:p>
            <a:pPr lvl="1" algn="just">
              <a:buNone/>
            </a:pPr>
            <a:endParaRPr lang="pt-BR" sz="4800" b="1" dirty="0">
              <a:latin typeface="Bookman Old Style" pitchFamily="18" charset="0"/>
            </a:endParaRPr>
          </a:p>
          <a:p>
            <a:pPr lvl="1" algn="just">
              <a:buNone/>
            </a:pPr>
            <a:r>
              <a:rPr lang="pt-BR" sz="4800" b="1" dirty="0">
                <a:latin typeface="Bookman Old Style" pitchFamily="18" charset="0"/>
              </a:rPr>
              <a:t>escreva expressão-1, expressão-2, ..., expressão –n</a:t>
            </a:r>
          </a:p>
          <a:p>
            <a:pPr lvl="1" algn="just">
              <a:buNone/>
            </a:pPr>
            <a:endParaRPr lang="pt-BR" sz="4800" dirty="0">
              <a:latin typeface="Bookman Old Style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9198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de E/S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2399" y="1521355"/>
            <a:ext cx="11751733" cy="4655608"/>
          </a:xfrm>
        </p:spPr>
        <p:txBody>
          <a:bodyPr>
            <a:normAutofit/>
          </a:bodyPr>
          <a:lstStyle/>
          <a:p>
            <a:pPr algn="just"/>
            <a:r>
              <a:rPr lang="pt-BR" sz="3300" dirty="0">
                <a:latin typeface="Arial Narrow" pitchFamily="34" charset="0"/>
              </a:rPr>
              <a:t>Também conhecido como </a:t>
            </a:r>
            <a:r>
              <a:rPr lang="pt-BR" sz="3300" b="1" dirty="0">
                <a:solidFill>
                  <a:srgbClr val="FF0000"/>
                </a:solidFill>
                <a:latin typeface="Arial Narrow" pitchFamily="34" charset="0"/>
              </a:rPr>
              <a:t>PORTUGOL  OU PORTUGUÊS ESTRUTURADO</a:t>
            </a:r>
            <a:r>
              <a:rPr lang="pt-BR" sz="3300" dirty="0">
                <a:solidFill>
                  <a:srgbClr val="FF0000"/>
                </a:solidFill>
                <a:latin typeface="Arial Narrow" pitchFamily="34" charset="0"/>
              </a:rPr>
              <a:t>. </a:t>
            </a:r>
          </a:p>
          <a:p>
            <a:pPr algn="just"/>
            <a:r>
              <a:rPr lang="pt-BR" sz="3300" dirty="0">
                <a:latin typeface="Arial Narrow" pitchFamily="34" charset="0"/>
              </a:rPr>
              <a:t>Consiste na definição de uma pseudo-linguagem de programação, cujos comandos são em português, para representar algoritmos. É rica em detalhes, como a definição das estruturas de dados (variáveis, constantes, etc.) usadas no algoritmo e, por assemelhar-se bastante à forma em que os programas são escritos, permite a tradução de um algoritmo nela representado para um linguagem de programação específica.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398" y="195793"/>
            <a:ext cx="11594125" cy="101403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Pseudocódigo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4514-0D07-41EE-9F59-87C41835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75658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Plano/programa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9B8D8-A5A7-47CA-BD6E-EB739F2E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5" y="993914"/>
            <a:ext cx="10380135" cy="3509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300" b="1" dirty="0">
                <a:solidFill>
                  <a:srgbClr val="FF0000"/>
                </a:solidFill>
              </a:rPr>
              <a:t>Metodologia</a:t>
            </a:r>
          </a:p>
          <a:p>
            <a:pPr marL="0" indent="0">
              <a:buNone/>
            </a:pPr>
            <a:r>
              <a:rPr lang="pt-BR" sz="3300" dirty="0"/>
              <a:t>1. Aulas expositivas (teórico-práticas).</a:t>
            </a:r>
          </a:p>
          <a:p>
            <a:pPr marL="0" indent="0">
              <a:buNone/>
            </a:pPr>
            <a:r>
              <a:rPr lang="pt-BR" sz="3300" dirty="0"/>
              <a:t>2. Implementação prática dos programas propostos nas atividades aplicadas.</a:t>
            </a:r>
          </a:p>
          <a:p>
            <a:pPr marL="0" indent="0">
              <a:buNone/>
            </a:pPr>
            <a:r>
              <a:rPr lang="pt-BR" sz="3300" dirty="0"/>
              <a:t>3. Apresentação de propostas de soluções das atividades aplicadas.</a:t>
            </a:r>
          </a:p>
        </p:txBody>
      </p:sp>
    </p:spTree>
    <p:extLst>
      <p:ext uri="{BB962C8B-B14F-4D97-AF65-F5344CB8AC3E}">
        <p14:creationId xmlns:p14="http://schemas.microsoft.com/office/powerpoint/2010/main" val="3642147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4866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Algoritmo </a:t>
            </a:r>
            <a:r>
              <a:rPr lang="pt-BR" i="1" dirty="0"/>
              <a:t>&lt;</a:t>
            </a:r>
            <a:r>
              <a:rPr lang="pt-BR" i="1" dirty="0" err="1"/>
              <a:t>nome_do_algoritmo</a:t>
            </a:r>
            <a:r>
              <a:rPr lang="pt-BR" i="1" dirty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i="1" dirty="0"/>
              <a:t>      &lt;</a:t>
            </a:r>
            <a:r>
              <a:rPr lang="pt-BR" i="1" dirty="0" err="1"/>
              <a:t>declaração_de_variáveis</a:t>
            </a:r>
            <a:r>
              <a:rPr lang="pt-BR" i="1" dirty="0"/>
              <a:t>&gt;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Início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/>
              <a:t>       &lt;</a:t>
            </a:r>
            <a:r>
              <a:rPr lang="pt-BR" dirty="0" err="1"/>
              <a:t>corpo_do_algoritmo</a:t>
            </a:r>
            <a:r>
              <a:rPr lang="pt-BR" dirty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 err="1"/>
              <a:t>FimAlgoritmo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5411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 de um Pseudocódigo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3117" y="1325563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300" b="1" dirty="0">
                <a:solidFill>
                  <a:srgbClr val="FF0000"/>
                </a:solidFill>
              </a:rPr>
              <a:t>Algoritmo</a:t>
            </a:r>
            <a:r>
              <a:rPr lang="pt-BR" sz="3300" b="1" dirty="0"/>
              <a:t> </a:t>
            </a:r>
            <a:r>
              <a:rPr lang="pt-BR" sz="3300" dirty="0"/>
              <a:t>CALCULA_DOBRO</a:t>
            </a:r>
          </a:p>
          <a:p>
            <a:pPr>
              <a:buNone/>
            </a:pPr>
            <a:r>
              <a:rPr lang="pt-BR" sz="3300" b="1" dirty="0">
                <a:solidFill>
                  <a:srgbClr val="FF0000"/>
                </a:solidFill>
              </a:rPr>
              <a:t>Var</a:t>
            </a:r>
            <a:r>
              <a:rPr lang="pt-BR" sz="3300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pt-BR" sz="3300" dirty="0"/>
              <a:t>     NUM,DOBRO: inteiros</a:t>
            </a:r>
          </a:p>
          <a:p>
            <a:pPr>
              <a:buNone/>
            </a:pPr>
            <a:r>
              <a:rPr lang="pt-BR" sz="3300" b="1" dirty="0">
                <a:solidFill>
                  <a:srgbClr val="FF0000"/>
                </a:solidFill>
              </a:rPr>
              <a:t>Início</a:t>
            </a:r>
          </a:p>
          <a:p>
            <a:pPr>
              <a:buNone/>
            </a:pPr>
            <a:r>
              <a:rPr lang="pt-BR" sz="3300" dirty="0"/>
              <a:t>     Leia NUM</a:t>
            </a:r>
          </a:p>
          <a:p>
            <a:pPr>
              <a:buNone/>
            </a:pPr>
            <a:r>
              <a:rPr lang="pt-BR" sz="3300" dirty="0"/>
              <a:t>     DOBRO </a:t>
            </a:r>
            <a:r>
              <a:rPr lang="pt-BR" sz="3300" dirty="0">
                <a:sym typeface="Wingdings" pitchFamily="2" charset="2"/>
              </a:rPr>
              <a:t></a:t>
            </a:r>
            <a:r>
              <a:rPr lang="pt-BR" sz="3300" dirty="0"/>
              <a:t> 2 * NUM</a:t>
            </a:r>
          </a:p>
          <a:p>
            <a:pPr>
              <a:buNone/>
            </a:pPr>
            <a:r>
              <a:rPr lang="pt-BR" sz="3300" dirty="0"/>
              <a:t>     Escreva DOBRO</a:t>
            </a:r>
          </a:p>
          <a:p>
            <a:pPr>
              <a:buNone/>
            </a:pPr>
            <a:r>
              <a:rPr lang="pt-BR" sz="3300" b="1" dirty="0" err="1">
                <a:solidFill>
                  <a:srgbClr val="FF0000"/>
                </a:solidFill>
              </a:rPr>
              <a:t>FimAlgoritmo</a:t>
            </a:r>
            <a:endParaRPr lang="pt-BR" sz="3300" b="1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um Pseudocódigo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4001" y="1473201"/>
            <a:ext cx="11396133" cy="5503333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pt-BR" sz="4100" dirty="0"/>
              <a:t>1) Efetuar o cálculo para apresentar o</a:t>
            </a:r>
            <a:r>
              <a:rPr lang="pt-BR" sz="4100" b="1" dirty="0"/>
              <a:t> volume de uma caixa retangular</a:t>
            </a:r>
            <a:r>
              <a:rPr lang="pt-BR" sz="4100" dirty="0"/>
              <a:t>, por meio  da formula:</a:t>
            </a:r>
          </a:p>
          <a:p>
            <a:pPr>
              <a:buNone/>
            </a:pPr>
            <a:r>
              <a:rPr lang="pt-BR" sz="4100" b="1" dirty="0"/>
              <a:t> </a:t>
            </a:r>
            <a:endParaRPr lang="pt-BR" sz="4100" b="1" i="1" dirty="0"/>
          </a:p>
          <a:p>
            <a:pPr algn="ctr">
              <a:buNone/>
            </a:pPr>
            <a:r>
              <a:rPr lang="pt-BR" sz="4100" b="1" dirty="0">
                <a:solidFill>
                  <a:srgbClr val="FF0000"/>
                </a:solidFill>
              </a:rPr>
              <a:t>Volume = Comprimento * Largura * Altura</a:t>
            </a:r>
          </a:p>
          <a:p>
            <a:pPr>
              <a:buNone/>
            </a:pPr>
            <a:r>
              <a:rPr lang="pt-BR" sz="4100" b="1" dirty="0"/>
              <a:t> </a:t>
            </a:r>
          </a:p>
          <a:p>
            <a:pPr lvl="0">
              <a:buNone/>
            </a:pPr>
            <a:r>
              <a:rPr lang="pt-BR" sz="4100" dirty="0"/>
              <a:t>2) Efetuar o cálculo para apresentar o valor de uma prestação em atraso, utilizando a fórmula:</a:t>
            </a:r>
          </a:p>
          <a:p>
            <a:pPr>
              <a:buNone/>
            </a:pPr>
            <a:r>
              <a:rPr lang="pt-BR" sz="4100" dirty="0"/>
              <a:t> </a:t>
            </a:r>
          </a:p>
          <a:p>
            <a:pPr algn="ctr">
              <a:buNone/>
            </a:pPr>
            <a:r>
              <a:rPr lang="pt-BR" sz="4100" b="1" dirty="0">
                <a:solidFill>
                  <a:srgbClr val="FF0000"/>
                </a:solidFill>
              </a:rPr>
              <a:t>Prestação = Valor + (Valor * (Taxa / 100) * Tempo)</a:t>
            </a:r>
          </a:p>
          <a:p>
            <a:pPr>
              <a:buNone/>
            </a:pPr>
            <a:endParaRPr lang="pt-BR" sz="4100" b="1" dirty="0"/>
          </a:p>
          <a:p>
            <a:pPr lvl="0">
              <a:buNone/>
            </a:pPr>
            <a:r>
              <a:rPr lang="pt-BR" sz="4100" dirty="0"/>
              <a:t>3) Construa um algoritmo que receba um número, calcule e mostre o número ao quadrado e a raiz quadrada deste número.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44992"/>
            <a:ext cx="11988800" cy="9556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Exercício – Elabore os algoritmos em pseudocódigo para os exemplos abaixo: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67286" y="246042"/>
            <a:ext cx="11549576" cy="661195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pt-BR" sz="3000" dirty="0"/>
              <a:t>4) Calcular e apresentar a área de um trapézio de acordo com a fórmula: </a:t>
            </a:r>
          </a:p>
          <a:p>
            <a:pPr algn="ctr">
              <a:buNone/>
            </a:pPr>
            <a:r>
              <a:rPr lang="pt-BR" sz="3000" b="1" dirty="0">
                <a:solidFill>
                  <a:srgbClr val="FF0000"/>
                </a:solidFill>
              </a:rPr>
              <a:t>Trapézio = ((</a:t>
            </a:r>
            <a:r>
              <a:rPr lang="pt-BR" sz="3000" b="1" dirty="0" err="1">
                <a:solidFill>
                  <a:srgbClr val="FF0000"/>
                </a:solidFill>
              </a:rPr>
              <a:t>BaseMaior</a:t>
            </a:r>
            <a:r>
              <a:rPr lang="pt-BR" sz="3000" b="1" dirty="0">
                <a:solidFill>
                  <a:srgbClr val="FF0000"/>
                </a:solidFill>
              </a:rPr>
              <a:t>+</a:t>
            </a:r>
            <a:r>
              <a:rPr lang="pt-BR" sz="3000" b="1" dirty="0" err="1">
                <a:solidFill>
                  <a:srgbClr val="FF0000"/>
                </a:solidFill>
              </a:rPr>
              <a:t>BaseMenor</a:t>
            </a:r>
            <a:r>
              <a:rPr lang="pt-BR" sz="3000" b="1" dirty="0">
                <a:solidFill>
                  <a:srgbClr val="FF0000"/>
                </a:solidFill>
              </a:rPr>
              <a:t>)/2)*Altura</a:t>
            </a:r>
          </a:p>
          <a:p>
            <a:pPr algn="ctr">
              <a:buNone/>
            </a:pPr>
            <a:endParaRPr lang="pt-BR" sz="30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pt-BR" sz="3000" dirty="0"/>
              <a:t>5) Efetuar o cálculo da quantidade de litros de combustível gastos em uma viagem, utilizando-se de um automóvel que faz </a:t>
            </a:r>
            <a:r>
              <a:rPr lang="pt-BR" sz="3000" b="1" dirty="0"/>
              <a:t>16Km </a:t>
            </a:r>
            <a:r>
              <a:rPr lang="pt-BR" sz="3000" dirty="0"/>
              <a:t>por litro. Para obter o cálculo, utilize as  fórmulas:</a:t>
            </a:r>
          </a:p>
          <a:p>
            <a:pPr>
              <a:buNone/>
            </a:pPr>
            <a:r>
              <a:rPr lang="pt-BR" sz="3000" dirty="0"/>
              <a:t> 					</a:t>
            </a:r>
            <a:r>
              <a:rPr lang="pt-BR" sz="3000" b="1" dirty="0">
                <a:solidFill>
                  <a:srgbClr val="FF0000"/>
                </a:solidFill>
              </a:rPr>
              <a:t>Distância = Tempo * Velocidade</a:t>
            </a:r>
          </a:p>
          <a:p>
            <a:pPr>
              <a:buNone/>
            </a:pPr>
            <a:r>
              <a:rPr lang="pt-BR" sz="3000" b="1" dirty="0">
                <a:solidFill>
                  <a:srgbClr val="FF0000"/>
                </a:solidFill>
              </a:rPr>
              <a:t>					</a:t>
            </a:r>
            <a:r>
              <a:rPr lang="pt-BR" sz="3000" b="1" dirty="0" err="1">
                <a:solidFill>
                  <a:srgbClr val="FF0000"/>
                </a:solidFill>
              </a:rPr>
              <a:t>Litros_Usados</a:t>
            </a:r>
            <a:r>
              <a:rPr lang="pt-BR" sz="3000" b="1" dirty="0">
                <a:solidFill>
                  <a:srgbClr val="FF0000"/>
                </a:solidFill>
              </a:rPr>
              <a:t> =   Distancia / 16</a:t>
            </a:r>
          </a:p>
          <a:p>
            <a:pPr>
              <a:buNone/>
            </a:pPr>
            <a:endParaRPr lang="pt-BR" sz="3000" b="1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pt-BR" sz="3000" dirty="0"/>
              <a:t>6) Ler dois valores para as variáveis A e B, efetuar a troca dos valores de forma que a variável A passa a possuir o valor da variável B e que a variável B passe a possuir o valor da variável A. Apresentar os valores trocados.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AB53-0F1E-4464-930E-E88FAB3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825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Plano/programa da Disciplina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05176-280B-470E-8340-AB69D8EA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" y="1343818"/>
            <a:ext cx="12065001" cy="4752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b="1" dirty="0">
                <a:solidFill>
                  <a:srgbClr val="FF0000"/>
                </a:solidFill>
              </a:rPr>
              <a:t>Instrumentos de Avaliação:</a:t>
            </a:r>
          </a:p>
          <a:p>
            <a:r>
              <a:rPr lang="pt-BR" sz="3300" i="1" dirty="0"/>
              <a:t>Provas escritas</a:t>
            </a:r>
          </a:p>
          <a:p>
            <a:r>
              <a:rPr lang="pt-BR" sz="3300" i="1" dirty="0"/>
              <a:t>Provas práticas</a:t>
            </a:r>
          </a:p>
          <a:p>
            <a:r>
              <a:rPr lang="pt-BR" sz="3300" i="1" dirty="0"/>
              <a:t>Trabalhos individuais</a:t>
            </a:r>
          </a:p>
          <a:p>
            <a:r>
              <a:rPr lang="pt-BR" sz="3300" i="1" dirty="0"/>
              <a:t>Trabalhos em equipe</a:t>
            </a:r>
          </a:p>
          <a:p>
            <a:r>
              <a:rPr lang="pt-BR" sz="3300" i="1" dirty="0"/>
              <a:t>Apresentação de algoritmos e programas</a:t>
            </a:r>
          </a:p>
          <a:p>
            <a:r>
              <a:rPr lang="pt-BR" sz="3300" i="1" dirty="0"/>
              <a:t>Qualitativo (Participação, Assiduidade, Interesse, resolução de exercícios, comportamento...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8856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3002-15C7-4495-87AE-38FEAFAC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1825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Plano/programa da Disciplina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57099C-C4F5-40EA-A4BA-21780029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8" y="1113803"/>
            <a:ext cx="11489266" cy="54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BE9BF-2EB1-4751-BF95-69EEA187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252"/>
            <a:ext cx="10515600" cy="1171898"/>
          </a:xfrm>
        </p:spPr>
        <p:txBody>
          <a:bodyPr>
            <a:normAutofit fontScale="90000"/>
          </a:bodyPr>
          <a:lstStyle/>
          <a:p>
            <a:r>
              <a:rPr lang="pt-BR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na Disciplina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95691-0B34-4DFD-9F73-68E183F9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981" y="5049631"/>
            <a:ext cx="6975430" cy="2116668"/>
          </a:xfrm>
        </p:spPr>
        <p:txBody>
          <a:bodyPr>
            <a:normAutofit/>
          </a:bodyPr>
          <a:lstStyle/>
          <a:p>
            <a:endParaRPr lang="pt-BR" sz="3500" b="1" dirty="0"/>
          </a:p>
          <a:p>
            <a:endParaRPr lang="pt-BR" sz="3500" b="1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A15588F-BE68-4452-B7A3-CA702EA4E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662845"/>
              </p:ext>
            </p:extLst>
          </p:nvPr>
        </p:nvGraphicFramePr>
        <p:xfrm>
          <a:off x="382472" y="824396"/>
          <a:ext cx="11448457" cy="422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89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40E33-05FF-483B-AE83-C164D77E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obter sucesso na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88E5D-6141-412E-955F-04C3062A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325563"/>
            <a:ext cx="3154017" cy="953811"/>
          </a:xfrm>
        </p:spPr>
        <p:txBody>
          <a:bodyPr>
            <a:normAutofit/>
          </a:bodyPr>
          <a:lstStyle/>
          <a:p>
            <a:r>
              <a:rPr lang="pt-BR" sz="4500" b="1" dirty="0">
                <a:solidFill>
                  <a:srgbClr val="FF0000"/>
                </a:solidFill>
              </a:rPr>
              <a:t>Conselhos: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0ECDE17-1F86-413D-9E8E-D74C7A173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086542"/>
              </p:ext>
            </p:extLst>
          </p:nvPr>
        </p:nvGraphicFramePr>
        <p:xfrm>
          <a:off x="2820266" y="2279374"/>
          <a:ext cx="8057321" cy="419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4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009" y="448679"/>
            <a:ext cx="5473149" cy="4357718"/>
          </a:xfrm>
        </p:spPr>
        <p:txBody>
          <a:bodyPr>
            <a:normAutofit/>
          </a:bodyPr>
          <a:lstStyle/>
          <a:p>
            <a:r>
              <a:rPr lang="pt-BR" dirty="0">
                <a:latin typeface="Bookman Old Style" pitchFamily="18" charset="0"/>
              </a:rPr>
              <a:t>Introdução</a:t>
            </a:r>
          </a:p>
          <a:p>
            <a:r>
              <a:rPr lang="pt-BR" dirty="0">
                <a:latin typeface="Bookman Old Style" pitchFamily="18" charset="0"/>
              </a:rPr>
              <a:t>Desenvolvendo Algoritmos</a:t>
            </a:r>
          </a:p>
          <a:p>
            <a:r>
              <a:rPr lang="pt-BR" dirty="0">
                <a:latin typeface="Bookman Old Style" pitchFamily="18" charset="0"/>
              </a:rPr>
              <a:t>Fundamentos</a:t>
            </a:r>
          </a:p>
          <a:p>
            <a:pPr lvl="1">
              <a:buNone/>
            </a:pPr>
            <a:r>
              <a:rPr lang="pt-BR" dirty="0">
                <a:latin typeface="Bookman Old Style" pitchFamily="18" charset="0"/>
              </a:rPr>
              <a:t>– </a:t>
            </a:r>
            <a:r>
              <a:rPr lang="pt-BR" b="1" dirty="0">
                <a:latin typeface="Bookman Old Style" pitchFamily="18" charset="0"/>
              </a:rPr>
              <a:t>Caracteres Básicos</a:t>
            </a:r>
          </a:p>
          <a:p>
            <a:pPr lvl="1">
              <a:buNone/>
            </a:pPr>
            <a:r>
              <a:rPr lang="pt-BR" b="1" dirty="0">
                <a:latin typeface="Bookman Old Style" pitchFamily="18" charset="0"/>
              </a:rPr>
              <a:t>– Elementos Básicos</a:t>
            </a:r>
          </a:p>
          <a:p>
            <a:pPr lvl="1">
              <a:buNone/>
            </a:pPr>
            <a:r>
              <a:rPr lang="pt-BR" b="1" dirty="0">
                <a:latin typeface="Bookman Old Style" pitchFamily="18" charset="0"/>
              </a:rPr>
              <a:t>– Variáveis</a:t>
            </a:r>
          </a:p>
          <a:p>
            <a:pPr lvl="1">
              <a:buNone/>
            </a:pPr>
            <a:r>
              <a:rPr lang="pt-BR" b="1" dirty="0">
                <a:latin typeface="Bookman Old Style" pitchFamily="18" charset="0"/>
              </a:rPr>
              <a:t>– Operações de E/S</a:t>
            </a:r>
          </a:p>
          <a:p>
            <a:pPr lvl="1">
              <a:buNone/>
            </a:pPr>
            <a:r>
              <a:rPr lang="pt-BR" b="1" dirty="0">
                <a:latin typeface="Bookman Old Style" pitchFamily="18" charset="0"/>
              </a:rPr>
              <a:t>– Expressões</a:t>
            </a:r>
          </a:p>
          <a:p>
            <a:pPr lvl="6"/>
            <a:endParaRPr lang="pt-BR" b="1" dirty="0">
              <a:latin typeface="Bookman Old Style" pitchFamily="18" charset="0"/>
            </a:endParaRPr>
          </a:p>
          <a:p>
            <a:r>
              <a:rPr lang="pt-BR" sz="3100" dirty="0">
                <a:latin typeface="Bookman Old Style" pitchFamily="18" charset="0"/>
                <a:cs typeface="Arial" pitchFamily="34" charset="0"/>
              </a:rPr>
              <a:t>Pseudocódigo</a:t>
            </a:r>
          </a:p>
        </p:txBody>
      </p:sp>
      <p:pic>
        <p:nvPicPr>
          <p:cNvPr id="4" name="Picture 4" descr="Resultado de imagem para programaÃ§Ã£o">
            <a:extLst>
              <a:ext uri="{FF2B5EF4-FFF2-40B4-BE49-F238E27FC236}">
                <a16:creationId xmlns:a16="http://schemas.microsoft.com/office/drawing/2014/main" id="{F34020F4-6FDD-4979-809C-AB25EF96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3" y="2464903"/>
            <a:ext cx="6679097" cy="417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5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38F114C-2611-4CE8-A25D-9B9C1998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090"/>
            <a:ext cx="10515600" cy="66511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330" y="940904"/>
            <a:ext cx="8994913" cy="45590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300" b="1" dirty="0">
                <a:solidFill>
                  <a:srgbClr val="FF0000"/>
                </a:solidFill>
                <a:latin typeface="Bookman Old Style" pitchFamily="18" charset="0"/>
              </a:rPr>
              <a:t>Lógica de Programação</a:t>
            </a:r>
          </a:p>
          <a:p>
            <a:pPr>
              <a:buNone/>
            </a:pPr>
            <a:r>
              <a:rPr lang="pt-BR" sz="3300" dirty="0">
                <a:latin typeface="Bookman Old Style" pitchFamily="18" charset="0"/>
              </a:rPr>
              <a:t>– É a técnica de </a:t>
            </a:r>
            <a:r>
              <a:rPr lang="pt-BR" sz="3300" b="1" dirty="0">
                <a:latin typeface="Bookman Old Style" pitchFamily="18" charset="0"/>
              </a:rPr>
              <a:t>encadear pensamentos </a:t>
            </a:r>
            <a:r>
              <a:rPr lang="pt-BR" sz="3300" dirty="0">
                <a:latin typeface="Bookman Old Style" pitchFamily="18" charset="0"/>
              </a:rPr>
              <a:t>para atingir determinado objetivo.</a:t>
            </a:r>
          </a:p>
          <a:p>
            <a:endParaRPr lang="pt-BR" sz="2400" dirty="0">
              <a:latin typeface="Bookman Old Style" pitchFamily="18" charset="0"/>
            </a:endParaRPr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C83B436E-F5CE-41DD-BBF7-0CD1EB33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56" y="3360676"/>
            <a:ext cx="4260574" cy="33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1427</Words>
  <Application>Microsoft Office PowerPoint</Application>
  <PresentationFormat>Widescreen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Bookman Old Style</vt:lpstr>
      <vt:lpstr>Calibri</vt:lpstr>
      <vt:lpstr>Calibri Light</vt:lpstr>
      <vt:lpstr>Tema do Office</vt:lpstr>
      <vt:lpstr>Apresentação do PowerPoint</vt:lpstr>
      <vt:lpstr>Plano/programa da Disciplina</vt:lpstr>
      <vt:lpstr>Plano/programa da Disciplina</vt:lpstr>
      <vt:lpstr>Plano/programa da Disciplina</vt:lpstr>
      <vt:lpstr>Plano/programa da Disciplina</vt:lpstr>
      <vt:lpstr>Atenção na Disciplina </vt:lpstr>
      <vt:lpstr>Para obter sucesso na disciplina</vt:lpstr>
      <vt:lpstr>Apresentação do PowerPoint</vt:lpstr>
      <vt:lpstr>Introdução</vt:lpstr>
      <vt:lpstr>Introdução</vt:lpstr>
      <vt:lpstr>Introdução</vt:lpstr>
      <vt:lpstr>Introdução</vt:lpstr>
      <vt:lpstr>Algoritmos não Computacional</vt:lpstr>
      <vt:lpstr>Algoritmos não Computacional</vt:lpstr>
      <vt:lpstr>Segunda versão do algoritmo</vt:lpstr>
      <vt:lpstr>Algoritmos Computacionais</vt:lpstr>
      <vt:lpstr>Problema </vt:lpstr>
      <vt:lpstr>ETAPAS PARA RESOLVER PROBLEMAS VIA COMPUTADOR </vt:lpstr>
      <vt:lpstr>Desenvolvendo Algoritmos</vt:lpstr>
      <vt:lpstr>Desenvolvendo Algoritmos</vt:lpstr>
      <vt:lpstr>Desenvolvendo Algoritmos</vt:lpstr>
      <vt:lpstr>Desenvolvendo Algoritmos</vt:lpstr>
      <vt:lpstr>Desenvolvendo Algoritmos </vt:lpstr>
      <vt:lpstr>Caracteres Básicos</vt:lpstr>
      <vt:lpstr>Tipo de Dados</vt:lpstr>
      <vt:lpstr>Variáveis</vt:lpstr>
      <vt:lpstr>Variável</vt:lpstr>
      <vt:lpstr>Operações de E/S</vt:lpstr>
      <vt:lpstr>Pseudocódigo</vt:lpstr>
      <vt:lpstr>Sintaxe de um Pseudocódigo</vt:lpstr>
      <vt:lpstr>Exemplo de um Pseudocódigo</vt:lpstr>
      <vt:lpstr>Exercício – Elabore os algoritmos em pseudocódigo para os exemplos abaixo: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Elane Cristina da Rocha Cardoso</cp:lastModifiedBy>
  <cp:revision>38</cp:revision>
  <dcterms:created xsi:type="dcterms:W3CDTF">2019-03-12T12:44:31Z</dcterms:created>
  <dcterms:modified xsi:type="dcterms:W3CDTF">2022-03-29T18:45:14Z</dcterms:modified>
</cp:coreProperties>
</file>