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3" r:id="rId2"/>
    <p:sldId id="263" r:id="rId3"/>
    <p:sldId id="277" r:id="rId4"/>
    <p:sldId id="265" r:id="rId5"/>
    <p:sldId id="275" r:id="rId6"/>
    <p:sldId id="261" r:id="rId7"/>
    <p:sldId id="262" r:id="rId8"/>
  </p:sldIdLst>
  <p:sldSz cx="6858000" cy="9906000" type="A4"/>
  <p:notesSz cx="67818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33CCFF"/>
    <a:srgbClr val="FF3300"/>
    <a:srgbClr val="FFFFCC"/>
    <a:srgbClr val="00CC00"/>
    <a:srgbClr val="339966"/>
    <a:srgbClr val="FFFF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48" dt="2021-05-18T14:18:42.898"/>
    <p1510:client id="{13C6A1D0-857F-8003-4A2E-97FB77F1967B}" v="17" dt="2021-05-18T10:38:40.516"/>
    <p1510:client id="{15668868-A49E-8003-AE40-5A9CECF01EA0}" v="135" dt="2021-06-30T10:39:46.508"/>
    <p1510:client id="{161A7A0F-8E11-F91A-D79E-360C8433D744}" v="10" dt="2021-05-18T08:08:05.391"/>
    <p1510:client id="{22FFBB2F-E021-D3E7-857C-275A9741AEEE}" v="1715" dt="2021-05-13T15:40:18.772"/>
    <p1510:client id="{23DE311E-0CEC-57FC-3B24-CEB6DA0C7F28}" v="627" dt="2021-05-18T14:12:18.856"/>
    <p1510:client id="{2F96464E-7AA4-1DBE-281E-E1965647FE81}" v="5" dt="2021-05-13T13:37:31.340"/>
    <p1510:client id="{346CCD63-2BEA-CA9C-2B62-8DE2C83CA893}" v="345" dt="2021-07-07T08:14:28.903"/>
    <p1510:client id="{36EE1446-ED7F-51CC-1EC8-E2041CA01B3C}" v="7" dt="2021-09-10T08:02:45.237"/>
    <p1510:client id="{4317C99F-90D7-2000-B529-E80A98897080}" v="249" dt="2021-05-18T11:59:08.155"/>
    <p1510:client id="{43C7C31E-FC4E-DC2E-64EB-4178109DD614}" v="16" dt="2021-09-09T14:40:47.341"/>
    <p1510:client id="{68299F12-DF90-ACA5-C8D5-C7E9C5E9CD16}" v="30" dt="2021-07-06T14:52:39.296"/>
    <p1510:client id="{6FF6E8B8-3BCF-F0F1-367E-ED754803FA94}" v="11" dt="2021-05-19T12:15:51.115"/>
    <p1510:client id="{74631E8D-73B6-CA76-F64B-651E52415BEF}" v="232" dt="2021-05-19T10:21:51.516"/>
    <p1510:client id="{79C09AE7-25FE-15F2-9D36-FC8C2E89E56C}" v="207" dt="2021-05-14T14:46:30.297"/>
    <p1510:client id="{7C2B4942-05A5-EF2A-EEB8-E499872CC608}" v="97" dt="2021-05-21T13:18:53.232"/>
    <p1510:client id="{8695DCB9-04E0-2D54-FFF7-AB5E4CC709E8}" v="77" dt="2021-05-19T12:17:25.214"/>
    <p1510:client id="{8ACD4D6E-B86D-58E1-F3C8-F9E42F35C7DF}" v="2" dt="2021-05-18T13:14:18.090"/>
    <p1510:client id="{94FBAE44-4F74-5461-739E-1D0CD5D47215}" v="64" dt="2021-05-18T13:57:31.676"/>
    <p1510:client id="{95C4FCB4-5A2E-94F7-70AD-50859E2DA918}" v="20" dt="2021-05-18T14:21:41.635"/>
    <p1510:client id="{9D0948A2-0573-FFB0-7A4B-9FAF2C5E7E78}" v="498" dt="2021-05-14T15:34:26.072"/>
    <p1510:client id="{AFF4AA05-D4EA-F38D-A4A5-89BD0D9E31A6}" v="51" dt="2021-07-06T14:57:04.275"/>
    <p1510:client id="{B355CBC7-B45B-A7E2-70E1-FE0227B2C479}" v="6" dt="2021-05-18T12:28:00.704"/>
    <p1510:client id="{C19C3F1F-BDDA-E82D-1144-2E537E68DEBB}" v="581" dt="2021-07-07T15:07:19.569"/>
    <p1510:client id="{DDEEE8F6-A4B0-EFD4-6D14-B6B10BCD2F40}" v="274" dt="2021-05-14T10:26:12.953"/>
    <p1510:client id="{E27844A1-FAC4-4D43-950E-57FB91B8D973}" v="1336" dt="2021-05-14T10:01:28.270"/>
    <p1510:client id="{F6862818-1243-DBE9-EC12-5AA7AE1B7F85}" v="29" dt="2021-07-06T15:04:18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6C6780DA-C455-43D0-A8D7-F84FB037A3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55A56C5B-F88F-49DA-BFB2-28AF3D39B7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5BD77AB0-7650-405C-8C3B-4EE7907632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Note :  O mesmo processo é utilizado nos produtos PDP-03015</a:t>
            </a:r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6551C3BD-0D99-406A-94A3-DA66235ADE2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09113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fld id="{D03D6B96-6445-41A9-B1FB-1CDEF6AA664B}" type="slidenum">
              <a:rPr lang="en-US" altLang="pt-PT"/>
              <a:pPr/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1E63C0-ADB8-46BB-BE2F-132FA25A1F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C8BE9B3-50E5-426A-ADBD-079FEA52FE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F9F07AC-8096-4819-A1C0-FFADCCBA50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8675" y="762000"/>
            <a:ext cx="258445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ED8166E2-47A3-452C-A8C5-41231420B4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76752A3A-BE30-43D5-8D62-B2807AFA52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Note :  O mesmo processo é utilizado nos produtos PDP-03015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AFDF188B-6763-4973-B811-978E22F0C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6EB422-BE51-48E3-9AF4-265DEC33DBB3}" type="slidenum">
              <a:rPr lang="en-US" altLang="pt-PT"/>
              <a:pPr/>
              <a:t>‹#›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F1167C5F-5A95-4D97-BC52-878C87D593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PT"/>
              <a:t>Note :  O mesmo processo é utilizado nos produtos PDP-03015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CFD1AE0D-1BEB-4E60-A561-DEED98ABB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8EED37-1483-4A7D-B08B-C172CEA47772}" type="slidenum">
              <a:rPr lang="en-US" altLang="pt-PT"/>
              <a:pPr>
                <a:spcBef>
                  <a:spcPct val="0"/>
                </a:spcBef>
              </a:pPr>
              <a:t>1</a:t>
            </a:fld>
            <a:endParaRPr lang="en-US" altLang="pt-PT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8F96CE0-F16C-4DEB-B9F2-ACD53AB24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08524DE-DE77-4E2B-B615-3685C0E42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3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F1167C5F-5A95-4D97-BC52-878C87D593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PT"/>
              <a:t>Note :  O mesmo processo é utilizado nos produtos PDP-03015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CFD1AE0D-1BEB-4E60-A561-DEED98ABB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8EED37-1483-4A7D-B08B-C172CEA47772}" type="slidenum">
              <a:rPr lang="en-US" altLang="pt-PT"/>
              <a:pPr>
                <a:spcBef>
                  <a:spcPct val="0"/>
                </a:spcBef>
              </a:pPr>
              <a:t>2</a:t>
            </a:fld>
            <a:endParaRPr lang="en-US" altLang="pt-PT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8F96CE0-F16C-4DEB-B9F2-ACD53AB24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08524DE-DE77-4E2B-B615-3685C0E42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F1167C5F-5A95-4D97-BC52-878C87D593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PT"/>
              <a:t>Note :  O mesmo processo é utilizado nos produtos PDP-03015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CFD1AE0D-1BEB-4E60-A561-DEED98ABB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8EED37-1483-4A7D-B08B-C172CEA47772}" type="slidenum">
              <a:rPr lang="en-US" altLang="pt-PT"/>
              <a:pPr>
                <a:spcBef>
                  <a:spcPct val="0"/>
                </a:spcBef>
              </a:pPr>
              <a:t>3</a:t>
            </a:fld>
            <a:endParaRPr lang="en-US" altLang="pt-PT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8F96CE0-F16C-4DEB-B9F2-ACD53AB24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08524DE-DE77-4E2B-B615-3685C0E42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F1167C5F-5A95-4D97-BC52-878C87D593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PT"/>
              <a:t>Note :  O mesmo processo é utilizado nos produtos PDP-03015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CFD1AE0D-1BEB-4E60-A561-DEED98ABB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8EED37-1483-4A7D-B08B-C172CEA47772}" type="slidenum">
              <a:rPr lang="en-US" altLang="pt-PT"/>
              <a:pPr>
                <a:spcBef>
                  <a:spcPct val="0"/>
                </a:spcBef>
              </a:pPr>
              <a:t>4</a:t>
            </a:fld>
            <a:endParaRPr lang="en-US" altLang="pt-PT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8F96CE0-F16C-4DEB-B9F2-ACD53AB24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08524DE-DE77-4E2B-B615-3685C0E42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05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F1167C5F-5A95-4D97-BC52-878C87D593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PT"/>
              <a:t>Note :  O mesmo processo é utilizado nos produtos PDP-03015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CFD1AE0D-1BEB-4E60-A561-DEED98ABB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8EED37-1483-4A7D-B08B-C172CEA47772}" type="slidenum">
              <a:rPr lang="en-US" altLang="pt-PT"/>
              <a:pPr>
                <a:spcBef>
                  <a:spcPct val="0"/>
                </a:spcBef>
              </a:pPr>
              <a:t>5</a:t>
            </a:fld>
            <a:endParaRPr lang="en-US" altLang="pt-PT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8F96CE0-F16C-4DEB-B9F2-ACD53AB24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208524DE-DE77-4E2B-B615-3685C0E42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5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3C73F990-5356-40E4-9886-337616EB3A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PT"/>
              <a:t>Note :  O mesmo processo é utilizado nos produtos PDP-03015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1A453403-3A3A-4B30-A0D4-92614DBA9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96F1E6-336F-477D-8651-391ADCC97873}" type="slidenum">
              <a:rPr lang="en-US" altLang="pt-PT"/>
              <a:pPr>
                <a:spcBef>
                  <a:spcPct val="0"/>
                </a:spcBef>
              </a:pPr>
              <a:t>6</a:t>
            </a:fld>
            <a:endParaRPr lang="en-US" altLang="pt-PT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7444BB8C-023E-4655-B7F6-F89CD97A2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CBF5F067-38C4-458E-B0B9-C5B93F85C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pt-P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C104CF81-3ABB-4690-B574-23FE2FA55F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2438"/>
            <a:ext cx="6858000" cy="9004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pt-PT" altLang="pt-PT" sz="2400"/>
          </a:p>
        </p:txBody>
      </p:sp>
      <p:sp>
        <p:nvSpPr>
          <p:cNvPr id="3" name="Text Box 149">
            <a:extLst>
              <a:ext uri="{FF2B5EF4-FFF2-40B4-BE49-F238E27FC236}">
                <a16:creationId xmlns:a16="http://schemas.microsoft.com/office/drawing/2014/main" id="{BA4FAFE9-C4AA-4E34-A037-DA0B78DCAA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10225" y="9539288"/>
            <a:ext cx="1095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pt-PT" sz="800"/>
              <a:t>FR-QSP-40504-</a:t>
            </a:r>
          </a:p>
        </p:txBody>
      </p:sp>
      <p:sp>
        <p:nvSpPr>
          <p:cNvPr id="4" name="Text Box 149">
            <a:extLst>
              <a:ext uri="{FF2B5EF4-FFF2-40B4-BE49-F238E27FC236}">
                <a16:creationId xmlns:a16="http://schemas.microsoft.com/office/drawing/2014/main" id="{08FB8902-E51C-4AFD-AB09-AC51D85A3A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550" y="9520238"/>
            <a:ext cx="12922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pt-PT" altLang="pt-PT" sz="800"/>
              <a:t>Proprietary Official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pt-PT" sz="800"/>
              <a:t>MFG-019 APP + 10Y</a:t>
            </a:r>
          </a:p>
        </p:txBody>
      </p:sp>
    </p:spTree>
    <p:extLst>
      <p:ext uri="{BB962C8B-B14F-4D97-AF65-F5344CB8AC3E}">
        <p14:creationId xmlns:p14="http://schemas.microsoft.com/office/powerpoint/2010/main" val="71684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4C04E82E-279A-42DC-BF95-76EE6D829BC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27113"/>
            <a:ext cx="68580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Line 3">
            <a:extLst>
              <a:ext uri="{FF2B5EF4-FFF2-40B4-BE49-F238E27FC236}">
                <a16:creationId xmlns:a16="http://schemas.microsoft.com/office/drawing/2014/main" id="{C3765AFA-1065-4564-AC83-CFCA415C857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390650" y="466725"/>
            <a:ext cx="0" cy="55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11768926-952C-434A-83F7-7D614DA430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14300" y="365125"/>
            <a:ext cx="1687513" cy="561975"/>
            <a:chOff x="-72" y="284"/>
            <a:chExt cx="1059" cy="35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57D03E1-60BD-4CEF-B313-223EE858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2" y="284"/>
              <a:ext cx="105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9264" tIns="92769" rIns="169264" bIns="92769">
              <a:spAutoFit/>
            </a:bodyPr>
            <a:lstStyle>
              <a:lvl1pPr defTabSz="1431925" eaLnBrk="0" hangingPunct="0">
                <a:spcBef>
                  <a:spcPct val="20000"/>
                </a:spcBef>
                <a:buChar char="•"/>
                <a:defRPr sz="33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defTabSz="1431925" eaLnBrk="0" hangingPunct="0">
                <a:spcBef>
                  <a:spcPct val="20000"/>
                </a:spcBef>
                <a:buChar char="–"/>
                <a:defRPr sz="29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defTabSz="1431925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defTabSz="1431925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defTabSz="1431925" eaLnBrk="0" hangingPunct="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defTabSz="1431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defTabSz="1431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defTabSz="1431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defTabSz="1431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pt-PT" sz="800" b="1" err="1">
                  <a:latin typeface="Arial" charset="0"/>
                </a:rPr>
                <a:t>Processo</a:t>
              </a:r>
              <a:r>
                <a:rPr lang="en-US" altLang="pt-PT" sz="800" b="1">
                  <a:latin typeface="Arial" charset="0"/>
                </a:rPr>
                <a:t>/ </a:t>
              </a:r>
              <a:r>
                <a:rPr lang="en-US" altLang="pt-PT" sz="800" b="1" err="1">
                  <a:latin typeface="Arial" charset="0"/>
                </a:rPr>
                <a:t>Equipamento</a:t>
              </a:r>
              <a:r>
                <a:rPr lang="en-US" altLang="pt-PT" sz="800" b="1">
                  <a:latin typeface="Arial" charset="0"/>
                </a:rPr>
                <a:t>: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FDBBC94E-9165-46A5-BAB3-D4D6D8873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" y="502"/>
              <a:ext cx="127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25" tIns="45571" rIns="96025" bIns="45571">
              <a:spAutoFit/>
            </a:bodyPr>
            <a:lstStyle>
              <a:lvl1pPr defTabSz="938213" eaLnBrk="0" hangingPunct="0">
                <a:spcBef>
                  <a:spcPct val="20000"/>
                </a:spcBef>
                <a:buChar char="•"/>
                <a:defRPr sz="33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defTabSz="938213" eaLnBrk="0" hangingPunct="0">
                <a:spcBef>
                  <a:spcPct val="20000"/>
                </a:spcBef>
                <a:buChar char="–"/>
                <a:defRPr sz="29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defTabSz="938213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defTabSz="938213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defTabSz="938213" eaLnBrk="0" hangingPunct="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defTabSz="9382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defTabSz="9382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defTabSz="9382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defTabSz="9382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pt-PT" sz="800">
                <a:latin typeface="Comic Sans MS" pitchFamily="66" charset="0"/>
              </a:endParaRPr>
            </a:p>
          </p:txBody>
        </p:sp>
      </p:grpSp>
      <p:sp>
        <p:nvSpPr>
          <p:cNvPr id="1029" name="Line 7">
            <a:extLst>
              <a:ext uri="{FF2B5EF4-FFF2-40B4-BE49-F238E27FC236}">
                <a16:creationId xmlns:a16="http://schemas.microsoft.com/office/drawing/2014/main" id="{BF8C1006-B9F2-47C6-B67A-4448DBD6832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090863" y="458788"/>
            <a:ext cx="0" cy="563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08C5F59-EF8D-4820-8C82-B2D7CB3C7F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763" y="412750"/>
            <a:ext cx="6905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515" tIns="45571" rIns="89515" bIns="45571">
            <a:spAutoFit/>
          </a:bodyPr>
          <a:lstStyle>
            <a:lvl1pPr defTabSz="844550"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8445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8445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84455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84455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pt-PT" sz="800" b="1" err="1">
                <a:latin typeface="Arial" charset="0"/>
              </a:rPr>
              <a:t>Operação</a:t>
            </a:r>
            <a:r>
              <a:rPr lang="en-US" altLang="pt-PT" sz="800" b="1">
                <a:latin typeface="Arial" charset="0"/>
              </a:rPr>
              <a:t>:</a:t>
            </a:r>
          </a:p>
        </p:txBody>
      </p:sp>
      <p:sp>
        <p:nvSpPr>
          <p:cNvPr id="1031" name="Line 10">
            <a:extLst>
              <a:ext uri="{FF2B5EF4-FFF2-40B4-BE49-F238E27FC236}">
                <a16:creationId xmlns:a16="http://schemas.microsoft.com/office/drawing/2014/main" id="{496821A0-9B03-4D26-878E-B62DB98D665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872038" y="457200"/>
            <a:ext cx="0" cy="55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E820973-DBC7-4C34-894A-250160ED7D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53975" y="981075"/>
            <a:ext cx="12922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515" tIns="45571" rIns="89515" bIns="45571">
            <a:spAutoFit/>
          </a:bodyPr>
          <a:lstStyle>
            <a:lvl1pPr defTabSz="844550"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8445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8445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84455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84455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pt-PT" sz="800" b="1" err="1">
                <a:latin typeface="Arial" charset="0"/>
              </a:rPr>
              <a:t>Preparado</a:t>
            </a:r>
            <a:r>
              <a:rPr lang="en-US" altLang="pt-PT" sz="800" b="1">
                <a:latin typeface="Arial" charset="0"/>
              </a:rPr>
              <a:t> </a:t>
            </a:r>
            <a:r>
              <a:rPr lang="en-US" altLang="pt-PT" sz="800" b="1" err="1">
                <a:latin typeface="Arial" charset="0"/>
              </a:rPr>
              <a:t>por</a:t>
            </a:r>
            <a:r>
              <a:rPr lang="en-US" altLang="pt-PT" sz="800" b="1">
                <a:latin typeface="Arial" charset="0"/>
              </a:rPr>
              <a:t>: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30BB2CB-318E-47C3-A42D-84B86B20B8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7513" y="973138"/>
            <a:ext cx="8778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515" tIns="45571" rIns="89515" bIns="45571">
            <a:spAutoFit/>
          </a:bodyPr>
          <a:lstStyle>
            <a:lvl1pPr defTabSz="844550"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8445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8445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84455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84455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pt-PT" sz="800" b="1" err="1">
                <a:latin typeface="Arial" charset="0"/>
              </a:rPr>
              <a:t>Aprovado</a:t>
            </a:r>
            <a:r>
              <a:rPr lang="en-US" altLang="pt-PT" sz="800" b="1">
                <a:latin typeface="Arial" charset="0"/>
              </a:rPr>
              <a:t> </a:t>
            </a:r>
            <a:r>
              <a:rPr lang="en-US" altLang="pt-PT" sz="800" b="1" err="1">
                <a:latin typeface="Arial" charset="0"/>
              </a:rPr>
              <a:t>por</a:t>
            </a:r>
            <a:r>
              <a:rPr lang="en-US" altLang="pt-PT" sz="800" b="1">
                <a:latin typeface="Arial" charset="0"/>
              </a:rPr>
              <a:t>: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616DD312-76B8-403C-9EBF-A056FB49B0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18063" y="993775"/>
            <a:ext cx="482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515" tIns="45571" rIns="89515" bIns="45571">
            <a:spAutoFit/>
          </a:bodyPr>
          <a:lstStyle>
            <a:lvl1pPr defTabSz="844550"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8445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8445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84455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84455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pt-PT" sz="800" b="1">
                <a:latin typeface="Arial" charset="0"/>
              </a:rPr>
              <a:t>Linha: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E9791-9DD6-4157-B03D-812A3976D1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18063" y="419100"/>
            <a:ext cx="13398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515" tIns="45571" rIns="89515" bIns="45571">
            <a:spAutoFit/>
          </a:bodyPr>
          <a:lstStyle/>
          <a:p>
            <a:pPr defTabSz="844550">
              <a:defRPr/>
            </a:pPr>
            <a:r>
              <a:rPr lang="en-US" sz="800" b="1">
                <a:latin typeface="Arial" charset="0"/>
              </a:rPr>
              <a:t>QPS </a:t>
            </a:r>
            <a:r>
              <a:rPr lang="en-US" sz="800" b="1" err="1">
                <a:latin typeface="Arial" charset="0"/>
              </a:rPr>
              <a:t>Número</a:t>
            </a:r>
            <a:r>
              <a:rPr lang="en-US" sz="800" b="1">
                <a:latin typeface="Arial" charset="0"/>
              </a:rPr>
              <a:t>:</a:t>
            </a:r>
            <a:endParaRPr lang="en-US" sz="9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319DE2-741D-4E51-BA09-F332FCA1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787400"/>
            <a:ext cx="10731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72" tIns="46721" rIns="91772" bIns="46721">
            <a:spAutoFit/>
          </a:bodyPr>
          <a:lstStyle>
            <a:lvl1pPr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44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44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44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44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PT" sz="800" b="1">
                <a:latin typeface="Arial" panose="020B0604020202020204" pitchFamily="34" charset="0"/>
              </a:rPr>
              <a:t>Página </a:t>
            </a:r>
            <a:fld id="{1A84E57C-7512-4A2D-889B-0007F1BB2AA7}" type="slidenum">
              <a:rPr lang="en-US" altLang="pt-PT" sz="800" b="1">
                <a:latin typeface="Arial" panose="020B0604020202020204" pitchFamily="34" charset="0"/>
              </a:rPr>
              <a:pPr/>
              <a:t>‹#›</a:t>
            </a:fld>
            <a:r>
              <a:rPr lang="en-US" altLang="pt-PT" sz="800" b="1">
                <a:latin typeface="Arial" panose="020B0604020202020204" pitchFamily="34" charset="0"/>
              </a:rPr>
              <a:t> de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68E2AA-6CB6-4E25-9E70-D8E59F27C8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62375" y="992188"/>
            <a:ext cx="7667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515" tIns="45571" rIns="89515" bIns="45571">
            <a:spAutoFit/>
          </a:bodyPr>
          <a:lstStyle>
            <a:lvl1pPr defTabSz="844550"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8445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8445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84455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84455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pt-PT" sz="800" b="1">
                <a:latin typeface="Arial" charset="0"/>
              </a:rPr>
              <a:t>SGA/</a:t>
            </a:r>
            <a:r>
              <a:rPr lang="en-US" altLang="pt-PT" sz="800" b="1" err="1">
                <a:latin typeface="Arial" charset="0"/>
              </a:rPr>
              <a:t>Célula</a:t>
            </a:r>
            <a:r>
              <a:rPr lang="en-US" altLang="pt-PT" sz="800" b="1">
                <a:latin typeface="Arial" charset="0"/>
              </a:rPr>
              <a:t>:</a:t>
            </a:r>
          </a:p>
        </p:txBody>
      </p:sp>
      <p:grpSp>
        <p:nvGrpSpPr>
          <p:cNvPr id="1038" name="Group 23">
            <a:extLst>
              <a:ext uri="{FF2B5EF4-FFF2-40B4-BE49-F238E27FC236}">
                <a16:creationId xmlns:a16="http://schemas.microsoft.com/office/drawing/2014/main" id="{0C617D08-33BD-4979-B3C7-C04DDB5440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861050" y="742950"/>
            <a:ext cx="436563" cy="319088"/>
            <a:chOff x="3692" y="510"/>
            <a:chExt cx="275" cy="201"/>
          </a:xfrm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3B412013-8C25-4639-AF5F-EC213E72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510"/>
              <a:ext cx="2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9515" tIns="45571" rIns="89515" bIns="45571">
              <a:spAutoFit/>
            </a:bodyPr>
            <a:lstStyle>
              <a:lvl1pPr defTabSz="844550" eaLnBrk="0" hangingPunct="0">
                <a:spcBef>
                  <a:spcPct val="20000"/>
                </a:spcBef>
                <a:buChar char="•"/>
                <a:defRPr sz="33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defTabSz="844550" eaLnBrk="0" hangingPunct="0">
                <a:spcBef>
                  <a:spcPct val="20000"/>
                </a:spcBef>
                <a:buChar char="–"/>
                <a:defRPr sz="29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defTabSz="8445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defTabSz="8445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defTabSz="844550" eaLnBrk="0" hangingPunct="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defTabSz="8445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defTabSz="8445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defTabSz="8445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defTabSz="84455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pt-PT" sz="800" b="1">
                  <a:latin typeface="Arial" charset="0"/>
                </a:rPr>
                <a:t>Data:</a:t>
              </a: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64395CE9-9270-4C2F-A9DF-14B1DE011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576"/>
              <a:ext cx="120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6025" tIns="45571" rIns="96025" bIns="45571">
              <a:spAutoFit/>
            </a:bodyPr>
            <a:lstStyle>
              <a:lvl1pPr defTabSz="938213" eaLnBrk="0" hangingPunct="0">
                <a:spcBef>
                  <a:spcPct val="20000"/>
                </a:spcBef>
                <a:buChar char="•"/>
                <a:defRPr sz="33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defTabSz="938213" eaLnBrk="0" hangingPunct="0">
                <a:spcBef>
                  <a:spcPct val="20000"/>
                </a:spcBef>
                <a:buChar char="–"/>
                <a:defRPr sz="29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defTabSz="938213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defTabSz="938213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defTabSz="938213" eaLnBrk="0" hangingPunct="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defTabSz="9382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defTabSz="9382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defTabSz="9382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defTabSz="9382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pt-PT" altLang="pt-PT" sz="800">
                <a:latin typeface="Comic Sans MS" pitchFamily="66" charset="0"/>
              </a:endParaRPr>
            </a:p>
          </p:txBody>
        </p:sp>
      </p:grpSp>
      <p:sp>
        <p:nvSpPr>
          <p:cNvPr id="1039" name="Line 26">
            <a:extLst>
              <a:ext uri="{FF2B5EF4-FFF2-40B4-BE49-F238E27FC236}">
                <a16:creationId xmlns:a16="http://schemas.microsoft.com/office/drawing/2014/main" id="{739F423D-75F7-4A4A-8880-2FF1DC0AD5EA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>
            <a:off x="5863431" y="-211931"/>
            <a:ext cx="1588" cy="1987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Line 27">
            <a:extLst>
              <a:ext uri="{FF2B5EF4-FFF2-40B4-BE49-F238E27FC236}">
                <a16:creationId xmlns:a16="http://schemas.microsoft.com/office/drawing/2014/main" id="{40AC95A8-1646-4E45-9CB4-6CF7281E62B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919788" y="785813"/>
            <a:ext cx="0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Line 28">
            <a:extLst>
              <a:ext uri="{FF2B5EF4-FFF2-40B4-BE49-F238E27FC236}">
                <a16:creationId xmlns:a16="http://schemas.microsoft.com/office/drawing/2014/main" id="{8B6462BC-E75E-4BAD-B347-2432BFBA4CB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1335088"/>
            <a:ext cx="6858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Line 29">
            <a:extLst>
              <a:ext uri="{FF2B5EF4-FFF2-40B4-BE49-F238E27FC236}">
                <a16:creationId xmlns:a16="http://schemas.microsoft.com/office/drawing/2014/main" id="{AF259FF2-660C-4850-A4DD-937ACD17ECF6}"/>
              </a:ext>
            </a:extLst>
          </p:cNvPr>
          <p:cNvSpPr>
            <a:spLocks noChangeShapeType="1"/>
          </p:cNvSpPr>
          <p:nvPr userDrawn="1"/>
        </p:nvSpPr>
        <p:spPr bwMode="auto">
          <a:xfrm flipH="1" flipV="1">
            <a:off x="4872038" y="1023938"/>
            <a:ext cx="0" cy="315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" name="Line 30">
            <a:extLst>
              <a:ext uri="{FF2B5EF4-FFF2-40B4-BE49-F238E27FC236}">
                <a16:creationId xmlns:a16="http://schemas.microsoft.com/office/drawing/2014/main" id="{370C160A-3995-4260-BE2B-14A83CCA4BF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9525" y="1023938"/>
            <a:ext cx="0" cy="306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Line 31">
            <a:extLst>
              <a:ext uri="{FF2B5EF4-FFF2-40B4-BE49-F238E27FC236}">
                <a16:creationId xmlns:a16="http://schemas.microsoft.com/office/drawing/2014/main" id="{8B611606-983D-4897-9DF9-C47BD06A6E3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733550" y="1030288"/>
            <a:ext cx="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67FEBCCE-56DF-445D-8656-5C25436E96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5963" y="193675"/>
            <a:ext cx="6056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515" tIns="45571" rIns="89515" bIns="45571">
            <a:spAutoFit/>
          </a:bodyPr>
          <a:lstStyle>
            <a:lvl1pPr defTabSz="844550"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8445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8445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84455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84455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pt-PT" sz="1200" b="1" err="1">
                <a:latin typeface="Arial" charset="0"/>
              </a:rPr>
              <a:t>Folha</a:t>
            </a:r>
            <a:r>
              <a:rPr lang="en-US" altLang="pt-PT" sz="1200" b="1">
                <a:latin typeface="Arial" charset="0"/>
              </a:rPr>
              <a:t> </a:t>
            </a:r>
            <a:r>
              <a:rPr lang="en-US" altLang="pt-PT" sz="1200" b="1" err="1">
                <a:latin typeface="Arial" charset="0"/>
              </a:rPr>
              <a:t>Referência</a:t>
            </a:r>
            <a:r>
              <a:rPr lang="en-US" altLang="pt-PT" sz="1200" b="1">
                <a:latin typeface="Arial" charset="0"/>
              </a:rPr>
              <a:t> Visual </a:t>
            </a:r>
            <a:r>
              <a:rPr lang="en-US" altLang="pt-PT" sz="1200" b="1" err="1">
                <a:latin typeface="Arial" charset="0"/>
              </a:rPr>
              <a:t>Rápida</a:t>
            </a:r>
            <a:r>
              <a:rPr lang="en-US" altLang="pt-PT" sz="1200" b="1">
                <a:latin typeface="Arial" charset="0"/>
              </a:rPr>
              <a:t>             Palmela   Plant Area: </a:t>
            </a: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26FBBD82-5A59-4DD4-848C-9F3890376C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2438"/>
            <a:ext cx="6858000" cy="9004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pt-PT" altLang="pt-PT" sz="2400"/>
          </a:p>
        </p:txBody>
      </p:sp>
      <p:sp>
        <p:nvSpPr>
          <p:cNvPr id="1048" name="Rectangle 42">
            <a:extLst>
              <a:ext uri="{FF2B5EF4-FFF2-40B4-BE49-F238E27FC236}">
                <a16:creationId xmlns:a16="http://schemas.microsoft.com/office/drawing/2014/main" id="{472136E9-B106-457A-981F-F53B13D7A2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57300" y="377825"/>
            <a:ext cx="135096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9264" tIns="92769" rIns="169264" bIns="92769">
            <a:spAutoFit/>
          </a:bodyPr>
          <a:lstStyle>
            <a:lvl1pPr defTabSz="1431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431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431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431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4319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pt-PT" sz="800" b="1">
                <a:latin typeface="Arial" panose="020B0604020202020204" pitchFamily="34" charset="0"/>
              </a:rPr>
              <a:t>Part Name:</a:t>
            </a:r>
          </a:p>
        </p:txBody>
      </p:sp>
      <p:sp>
        <p:nvSpPr>
          <p:cNvPr id="36" name="Text Box 149">
            <a:extLst>
              <a:ext uri="{FF2B5EF4-FFF2-40B4-BE49-F238E27FC236}">
                <a16:creationId xmlns:a16="http://schemas.microsoft.com/office/drawing/2014/main" id="{7B5E1ED6-DADE-461C-9F69-06301CF282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10225" y="9539288"/>
            <a:ext cx="1095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pt-PT" sz="800"/>
              <a:t>FR-QSP-40504-7C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120B76E-250B-4303-92AC-71B1F58CDA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550" y="9520238"/>
            <a:ext cx="12922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pt-PT" altLang="pt-PT" sz="800"/>
              <a:t>Proprietary Official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pt-PT" sz="800"/>
              <a:t>MFG-019 APP + 10Y</a:t>
            </a:r>
          </a:p>
        </p:txBody>
      </p:sp>
      <p:pic>
        <p:nvPicPr>
          <p:cNvPr id="1050" name="Picture 14">
            <a:extLst>
              <a:ext uri="{FF2B5EF4-FFF2-40B4-BE49-F238E27FC236}">
                <a16:creationId xmlns:a16="http://schemas.microsoft.com/office/drawing/2014/main" id="{E5226FFE-C7FD-4F6A-9B07-73929E6D9C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55563"/>
            <a:ext cx="9509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38213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38213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2pPr>
      <a:lvl3pPr algn="ctr" defTabSz="938213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3pPr>
      <a:lvl4pPr algn="ctr" defTabSz="938213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4pPr>
      <a:lvl5pPr algn="ctr" defTabSz="938213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5pPr>
      <a:lvl6pPr marL="457200" algn="ctr" defTabSz="938213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6pPr>
      <a:lvl7pPr marL="914400" algn="ctr" defTabSz="938213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7pPr>
      <a:lvl8pPr marL="1371600" algn="ctr" defTabSz="938213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8pPr>
      <a:lvl9pPr marL="1828800" algn="ctr" defTabSz="938213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Times New Roman" charset="0"/>
        </a:defRPr>
      </a:lvl9pPr>
    </p:titleStyle>
    <p:bodyStyle>
      <a:lvl1pPr marL="352425" indent="-352425" algn="l" defTabSz="938213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93688" algn="l" defTabSz="93821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73163" indent="-234950" algn="l" defTabSz="9382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39888" indent="-233363" algn="l" defTabSz="93821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08200" indent="-233363" algn="l" defTabSz="93821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565400" indent="-233363" algn="l" defTabSz="93821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22600" indent="-233363" algn="l" defTabSz="93821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479800" indent="-233363" algn="l" defTabSz="93821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3937000" indent="-233363" algn="l" defTabSz="93821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61E20-C9EC-4C55-BCF5-66FB7EAB94BB}"/>
              </a:ext>
            </a:extLst>
          </p:cNvPr>
          <p:cNvSpPr txBox="1"/>
          <p:nvPr/>
        </p:nvSpPr>
        <p:spPr>
          <a:xfrm>
            <a:off x="-792" y="1990981"/>
            <a:ext cx="68636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35"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 err="1">
                <a:latin typeface="Arial"/>
                <a:cs typeface="Arial"/>
              </a:rPr>
              <a:t>Processo</a:t>
            </a:r>
            <a:r>
              <a:rPr lang="en-US" sz="1400" b="1" u="sng" dirty="0">
                <a:latin typeface="Arial"/>
                <a:cs typeface="Arial"/>
              </a:rPr>
              <a:t>:</a:t>
            </a:r>
            <a:br>
              <a:rPr lang="en-US" sz="1400" b="1" u="sng" dirty="0">
                <a:latin typeface="Arial"/>
                <a:cs typeface="Arial"/>
              </a:rPr>
            </a:br>
            <a:endParaRPr lang="en-US" sz="1400">
              <a:latin typeface="Times New Roman"/>
              <a:cs typeface="Times New Roman"/>
            </a:endParaRPr>
          </a:p>
          <a:p>
            <a:pPr marL="342900" indent="-342265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400" dirty="0" err="1">
                <a:latin typeface="Arial"/>
                <a:cs typeface="Arial"/>
              </a:rPr>
              <a:t>Visualizar</a:t>
            </a:r>
            <a:r>
              <a:rPr lang="en-US" sz="1400" dirty="0">
                <a:latin typeface="Arial"/>
                <a:cs typeface="Arial"/>
              </a:rPr>
              <a:t> </a:t>
            </a:r>
            <a:r>
              <a:rPr lang="en-US" sz="1400" dirty="0" err="1">
                <a:latin typeface="Arial"/>
                <a:cs typeface="Arial"/>
              </a:rPr>
              <a:t>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shippers</a:t>
            </a:r>
            <a:r>
              <a:rPr lang="en-US" sz="1400" dirty="0">
                <a:latin typeface="Arial"/>
                <a:cs typeface="Arial"/>
              </a:rPr>
              <a:t> a </a:t>
            </a:r>
            <a:r>
              <a:rPr lang="en-US" sz="1400" dirty="0" err="1">
                <a:latin typeface="Arial"/>
                <a:cs typeface="Arial"/>
              </a:rPr>
              <a:t>preparar</a:t>
            </a:r>
            <a:r>
              <a:rPr lang="en-US" sz="1400" dirty="0">
                <a:latin typeface="Arial"/>
                <a:cs typeface="Arial"/>
              </a:rPr>
              <a:t> no QAD;</a:t>
            </a:r>
            <a:endParaRPr lang="pt-PT" sz="1400" dirty="0">
              <a:latin typeface="Times New Roman"/>
              <a:cs typeface="Times New Roman"/>
            </a:endParaRPr>
          </a:p>
          <a:p>
            <a:pPr marL="342900" indent="-342265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400" dirty="0" err="1">
                <a:latin typeface="Arial"/>
                <a:cs typeface="Arial"/>
              </a:rPr>
              <a:t>Imprimir</a:t>
            </a:r>
            <a:r>
              <a:rPr lang="en-US" sz="1400" dirty="0">
                <a:latin typeface="Arial"/>
                <a:cs typeface="Arial"/>
              </a:rPr>
              <a:t> a </a:t>
            </a:r>
            <a:r>
              <a:rPr lang="en-US" sz="1400" i="1" dirty="0">
                <a:latin typeface="Arial"/>
                <a:cs typeface="Arial"/>
              </a:rPr>
              <a:t>Picklist</a:t>
            </a:r>
            <a:r>
              <a:rPr lang="en-US" sz="1400" dirty="0">
                <a:latin typeface="Arial"/>
                <a:cs typeface="Arial"/>
              </a:rPr>
              <a:t> </a:t>
            </a:r>
            <a:r>
              <a:rPr lang="en-US" sz="1400" dirty="0" err="1">
                <a:latin typeface="Arial"/>
                <a:cs typeface="Arial"/>
              </a:rPr>
              <a:t>correspondente</a:t>
            </a:r>
            <a:r>
              <a:rPr lang="en-US" sz="1400" dirty="0">
                <a:latin typeface="Arial"/>
                <a:cs typeface="Arial"/>
              </a:rPr>
              <a:t> </a:t>
            </a:r>
            <a:r>
              <a:rPr lang="en-US" sz="1400" dirty="0" err="1">
                <a:latin typeface="Arial"/>
                <a:cs typeface="Arial"/>
              </a:rPr>
              <a:t>ao</a:t>
            </a:r>
            <a:r>
              <a:rPr lang="en-US" sz="1400" dirty="0">
                <a:latin typeface="Arial"/>
                <a:cs typeface="Arial"/>
              </a:rPr>
              <a:t> </a:t>
            </a:r>
            <a:r>
              <a:rPr lang="en-US" sz="1400" i="1" dirty="0">
                <a:latin typeface="Arial"/>
                <a:cs typeface="Arial"/>
              </a:rPr>
              <a:t>shipper</a:t>
            </a:r>
            <a:r>
              <a:rPr lang="en-US" sz="1400" dirty="0">
                <a:latin typeface="Arial"/>
                <a:cs typeface="Arial"/>
              </a:rPr>
              <a:t>;</a:t>
            </a:r>
            <a:endParaRPr lang="pt-PT" sz="1400" dirty="0">
              <a:latin typeface="Times New Roman"/>
              <a:cs typeface="Times New Roman"/>
            </a:endParaRPr>
          </a:p>
          <a:p>
            <a:pPr marL="342900" indent="-342265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400" dirty="0" err="1">
                <a:latin typeface="Arial"/>
                <a:cs typeface="Arial"/>
              </a:rPr>
              <a:t>Imprimir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Checklist.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83752-9147-4522-8AB3-38DCAA50566F}"/>
              </a:ext>
            </a:extLst>
          </p:cNvPr>
          <p:cNvSpPr txBox="1"/>
          <p:nvPr/>
        </p:nvSpPr>
        <p:spPr>
          <a:xfrm>
            <a:off x="4617" y="3323843"/>
            <a:ext cx="686530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b="1" u="sng">
                <a:latin typeface="Arial"/>
              </a:rPr>
              <a:t>1) </a:t>
            </a:r>
            <a:r>
              <a:rPr lang="en-US" sz="1200" b="1" u="sng" err="1">
                <a:latin typeface="Arial"/>
              </a:rPr>
              <a:t>Visualizar</a:t>
            </a:r>
            <a:r>
              <a:rPr lang="en-US" sz="1200" b="1" u="sng">
                <a:latin typeface="Arial"/>
              </a:rPr>
              <a:t> </a:t>
            </a:r>
            <a:r>
              <a:rPr lang="en-US" sz="1200" b="1" u="sng" err="1">
                <a:latin typeface="Arial"/>
              </a:rPr>
              <a:t>os</a:t>
            </a:r>
            <a:r>
              <a:rPr lang="en-US" sz="1200" b="1" u="sng">
                <a:latin typeface="Arial"/>
              </a:rPr>
              <a:t> </a:t>
            </a:r>
            <a:r>
              <a:rPr lang="en-US" sz="1200" b="1" i="1" u="sng">
                <a:latin typeface="Arial"/>
              </a:rPr>
              <a:t>Shippers </a:t>
            </a:r>
            <a:r>
              <a:rPr lang="en-US" sz="1200" b="1" u="sng" err="1">
                <a:latin typeface="Arial"/>
              </a:rPr>
              <a:t>em</a:t>
            </a:r>
            <a:r>
              <a:rPr lang="en-US" sz="1200" b="1" i="1" u="sng">
                <a:latin typeface="Arial"/>
              </a:rPr>
              <a:t> Pre-Shipper/Shipper Collection</a:t>
            </a:r>
            <a:r>
              <a:rPr lang="en-US" sz="1200" b="1" u="sng">
                <a:latin typeface="Arial"/>
              </a:rPr>
              <a:t> </a:t>
            </a:r>
            <a:r>
              <a:rPr lang="en-US" sz="1200" u="sng">
                <a:latin typeface="Arial"/>
              </a:rPr>
              <a:t>no </a:t>
            </a:r>
            <a:r>
              <a:rPr lang="en-US" sz="1200" u="sng" err="1">
                <a:latin typeface="Arial"/>
              </a:rPr>
              <a:t>ecrã</a:t>
            </a:r>
            <a:r>
              <a:rPr lang="en-US" sz="1200" u="sng">
                <a:latin typeface="Arial"/>
              </a:rPr>
              <a:t> 60.7.9.4 (Figura 1)</a:t>
            </a:r>
            <a:endParaRPr lang="en-US" sz="1200" u="sng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4AD6-D81F-4D0D-BB12-1A80FC034C07}"/>
              </a:ext>
            </a:extLst>
          </p:cNvPr>
          <p:cNvSpPr txBox="1"/>
          <p:nvPr/>
        </p:nvSpPr>
        <p:spPr>
          <a:xfrm>
            <a:off x="53762" y="7951303"/>
            <a:ext cx="685359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100" b="1" err="1">
                <a:latin typeface="Arial"/>
                <a:cs typeface="Arial"/>
              </a:rPr>
              <a:t>Aplicar</a:t>
            </a:r>
            <a:r>
              <a:rPr lang="en-US" sz="1100" b="1">
                <a:latin typeface="Arial"/>
                <a:cs typeface="Arial"/>
              </a:rPr>
              <a:t> </a:t>
            </a:r>
            <a:r>
              <a:rPr lang="en-US" sz="1100" b="1" err="1">
                <a:latin typeface="Arial"/>
                <a:cs typeface="Arial"/>
              </a:rPr>
              <a:t>filtros</a:t>
            </a:r>
            <a:r>
              <a:rPr lang="en-US" sz="1100">
                <a:latin typeface="Arial"/>
                <a:cs typeface="Arial"/>
              </a:rPr>
              <a:t>: </a:t>
            </a:r>
            <a:endParaRPr lang="en-US" sz="2000">
              <a:latin typeface="Arial"/>
              <a:cs typeface="Arial"/>
            </a:endParaRPr>
          </a:p>
          <a:p>
            <a:pPr lvl="1"/>
            <a:r>
              <a:rPr lang="en-US" sz="1100">
                <a:latin typeface="Arial"/>
                <a:cs typeface="Arial"/>
              </a:rPr>
              <a:t>- 1ª Linha : "</a:t>
            </a:r>
            <a:r>
              <a:rPr lang="en-US" sz="1100" i="1">
                <a:latin typeface="Arial"/>
                <a:cs typeface="Arial"/>
              </a:rPr>
              <a:t>Confirmed</a:t>
            </a:r>
            <a:r>
              <a:rPr lang="en-US" sz="1100">
                <a:latin typeface="Arial"/>
                <a:cs typeface="Arial"/>
              </a:rPr>
              <a:t>"- "</a:t>
            </a:r>
            <a:r>
              <a:rPr lang="en-US" sz="1100" i="1">
                <a:latin typeface="Arial"/>
                <a:cs typeface="Arial"/>
              </a:rPr>
              <a:t>Equals</a:t>
            </a:r>
            <a:r>
              <a:rPr lang="en-US" sz="1100">
                <a:latin typeface="Arial"/>
                <a:cs typeface="Arial"/>
              </a:rPr>
              <a:t>"- "</a:t>
            </a:r>
            <a:r>
              <a:rPr lang="en-US" sz="1100" i="1">
                <a:latin typeface="Arial"/>
                <a:cs typeface="Arial"/>
              </a:rPr>
              <a:t>NO</a:t>
            </a:r>
            <a:r>
              <a:rPr lang="en-US" sz="1100">
                <a:latin typeface="Arial"/>
                <a:cs typeface="Arial"/>
              </a:rPr>
              <a:t>";</a:t>
            </a:r>
            <a:endParaRPr lang="en-US" sz="2000">
              <a:latin typeface="Arial"/>
              <a:cs typeface="Arial"/>
            </a:endParaRPr>
          </a:p>
          <a:p>
            <a:pPr lvl="1"/>
            <a:r>
              <a:rPr lang="en-US" sz="1100">
                <a:latin typeface="Arial"/>
                <a:cs typeface="Arial"/>
              </a:rPr>
              <a:t>- 2ª Linha: "</a:t>
            </a:r>
            <a:r>
              <a:rPr lang="en-US" sz="1100" i="1">
                <a:latin typeface="Arial"/>
                <a:cs typeface="Arial"/>
              </a:rPr>
              <a:t>Ship date</a:t>
            </a:r>
            <a:r>
              <a:rPr lang="en-US" sz="1100">
                <a:latin typeface="Arial"/>
                <a:cs typeface="Arial"/>
              </a:rPr>
              <a:t>"- "</a:t>
            </a:r>
            <a:r>
              <a:rPr lang="en-US" sz="1100" i="1">
                <a:latin typeface="Arial"/>
                <a:cs typeface="Arial"/>
              </a:rPr>
              <a:t>Equals</a:t>
            </a:r>
            <a:r>
              <a:rPr lang="en-US" sz="1100">
                <a:latin typeface="Arial"/>
                <a:cs typeface="Arial"/>
              </a:rPr>
              <a:t>"- "</a:t>
            </a:r>
            <a:r>
              <a:rPr lang="en-US" sz="1100" i="1">
                <a:latin typeface="Arial"/>
                <a:cs typeface="Arial"/>
              </a:rPr>
              <a:t>Today</a:t>
            </a:r>
            <a:r>
              <a:rPr lang="en-US" sz="1100">
                <a:latin typeface="Arial"/>
                <a:cs typeface="Arial"/>
              </a:rPr>
              <a:t>"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BAE364C0-643F-4F95-9942-6DF7D4FB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" y="3749499"/>
            <a:ext cx="6737420" cy="3809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CFE8EA-F55C-42F3-AFC1-0197AE32D9C3}"/>
              </a:ext>
            </a:extLst>
          </p:cNvPr>
          <p:cNvSpPr txBox="1"/>
          <p:nvPr/>
        </p:nvSpPr>
        <p:spPr>
          <a:xfrm>
            <a:off x="1840922" y="7599219"/>
            <a:ext cx="33926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Arial"/>
                <a:cs typeface="Times New Roman"/>
              </a:rPr>
              <a:t>Figura 1</a:t>
            </a:r>
            <a:r>
              <a:rPr lang="en-US" sz="1100" b="1">
                <a:latin typeface="Times New Roman"/>
                <a:cs typeface="Times New Roman"/>
              </a:rPr>
              <a:t> -</a:t>
            </a:r>
            <a:r>
              <a:rPr lang="en-US" sz="1100">
                <a:latin typeface="Times New Roman"/>
                <a:cs typeface="Times New Roman"/>
              </a:rPr>
              <a:t> </a:t>
            </a:r>
            <a:r>
              <a:rPr lang="en-US" sz="1100" i="1">
                <a:latin typeface="Arial"/>
                <a:cs typeface="Arial"/>
              </a:rPr>
              <a:t>Pre-Shipper/Shipper Collection</a:t>
            </a:r>
            <a:endParaRPr lang="en-US" sz="1100" i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1BABDC-EC7D-4DBE-80C8-606CDDB5D2D9}"/>
              </a:ext>
            </a:extLst>
          </p:cNvPr>
          <p:cNvGrpSpPr/>
          <p:nvPr/>
        </p:nvGrpSpPr>
        <p:grpSpPr>
          <a:xfrm>
            <a:off x="-50877" y="551250"/>
            <a:ext cx="7664625" cy="852495"/>
            <a:chOff x="-50877" y="537239"/>
            <a:chExt cx="7664625" cy="852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9CC92B-FDA3-4C21-830D-F794CDF2EB61}"/>
                </a:ext>
              </a:extLst>
            </p:cNvPr>
            <p:cNvSpPr txBox="1"/>
            <p:nvPr/>
          </p:nvSpPr>
          <p:spPr>
            <a:xfrm>
              <a:off x="-50877" y="1112038"/>
              <a:ext cx="1886800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Arial"/>
                  <a:cs typeface="Times New Roman"/>
                </a:rPr>
                <a:t>Jessica Rodrigues e Ana Ribeiro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F6870A-447B-4A02-B7C4-278E37F3C368}"/>
                </a:ext>
              </a:extLst>
            </p:cNvPr>
            <p:cNvSpPr txBox="1"/>
            <p:nvPr/>
          </p:nvSpPr>
          <p:spPr>
            <a:xfrm>
              <a:off x="3093999" y="571876"/>
              <a:ext cx="1792186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latin typeface="Arial"/>
                  <a:cs typeface="Times New Roman"/>
                </a:rPr>
                <a:t>Ver </a:t>
              </a:r>
              <a:r>
                <a:rPr lang="en-US" sz="1100" i="1">
                  <a:latin typeface="Arial"/>
                  <a:cs typeface="Times New Roman"/>
                </a:rPr>
                <a:t>shippers </a:t>
              </a:r>
              <a:r>
                <a:rPr lang="en-US" sz="1100">
                  <a:latin typeface="Arial"/>
                  <a:cs typeface="Times New Roman"/>
                </a:rPr>
                <a:t>e </a:t>
              </a:r>
              <a:r>
                <a:rPr lang="en-US" sz="1100" err="1">
                  <a:latin typeface="Arial"/>
                  <a:cs typeface="Times New Roman"/>
                </a:rPr>
                <a:t>impressão</a:t>
              </a:r>
              <a:r>
                <a:rPr lang="en-US" sz="1100">
                  <a:latin typeface="Arial"/>
                  <a:cs typeface="Times New Roman"/>
                </a:rPr>
                <a:t> de Picklist e </a:t>
              </a:r>
              <a:r>
                <a:rPr lang="en-US" sz="11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52976A-C174-4991-A6B2-86D7D81F0B72}"/>
                </a:ext>
              </a:extLst>
            </p:cNvPr>
            <p:cNvSpPr txBox="1"/>
            <p:nvPr/>
          </p:nvSpPr>
          <p:spPr>
            <a:xfrm>
              <a:off x="3922888" y="1112735"/>
              <a:ext cx="90973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i="1" dirty="0">
                  <a:latin typeface="Arial"/>
                  <a:cs typeface="Times New Roman"/>
                </a:rPr>
                <a:t>Shipping</a:t>
              </a:r>
              <a:endParaRPr lang="en-US" sz="1200" dirty="0">
                <a:latin typeface="Arial"/>
                <a:cs typeface="Times New Roman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9000D9-CA36-497D-98C6-9B8308CD54D0}"/>
                </a:ext>
              </a:extLst>
            </p:cNvPr>
            <p:cNvSpPr txBox="1"/>
            <p:nvPr/>
          </p:nvSpPr>
          <p:spPr>
            <a:xfrm>
              <a:off x="1409142" y="586711"/>
              <a:ext cx="1715454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i="1" dirty="0">
                  <a:latin typeface="Arial"/>
                  <a:cs typeface="Times New Roman"/>
                </a:rPr>
                <a:t>End Items- ALL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AA3400-3EB3-486E-9549-ADE3C425F873}"/>
                </a:ext>
              </a:extLst>
            </p:cNvPr>
            <p:cNvSpPr txBox="1"/>
            <p:nvPr/>
          </p:nvSpPr>
          <p:spPr>
            <a:xfrm>
              <a:off x="5600446" y="1072418"/>
              <a:ext cx="62953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>
                  <a:latin typeface="Arial"/>
                  <a:cs typeface="Times New Roman"/>
                </a:rPr>
                <a:t>N/A</a:t>
              </a:r>
              <a:endParaRPr lang="en-US" sz="1200">
                <a:cs typeface="Times New Roman"/>
              </a:endParaRPr>
            </a:p>
          </p:txBody>
        </p:sp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29348A4A-585E-4761-BAB4-DE20AD015CB3}"/>
                </a:ext>
              </a:extLst>
            </p:cNvPr>
            <p:cNvSpPr txBox="1"/>
            <p:nvPr/>
          </p:nvSpPr>
          <p:spPr>
            <a:xfrm>
              <a:off x="2703" y="537239"/>
              <a:ext cx="1402527" cy="55399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latin typeface="Arial"/>
                  <a:cs typeface="Times New Roman"/>
                </a:rPr>
                <a:t>Ver </a:t>
              </a:r>
              <a:r>
                <a:rPr lang="en-US" sz="1000" i="1">
                  <a:latin typeface="Arial"/>
                  <a:cs typeface="Times New Roman"/>
                </a:rPr>
                <a:t>shippers </a:t>
              </a:r>
              <a:r>
                <a:rPr lang="en-US" sz="1000">
                  <a:latin typeface="Arial"/>
                  <a:cs typeface="Times New Roman"/>
                </a:rPr>
                <a:t>e </a:t>
              </a:r>
              <a:r>
                <a:rPr lang="en-US" sz="1000" err="1">
                  <a:latin typeface="Arial"/>
                  <a:cs typeface="Times New Roman"/>
                </a:rPr>
                <a:t>impressão</a:t>
              </a:r>
              <a:r>
                <a:rPr lang="en-US" sz="1000">
                  <a:latin typeface="Arial"/>
                  <a:cs typeface="Times New Roman"/>
                </a:rPr>
                <a:t> de Picklist e </a:t>
              </a:r>
              <a:r>
                <a:rPr lang="en-US" sz="10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C6F021-5F09-4FEA-973D-316369A1D751}"/>
                </a:ext>
              </a:extLst>
            </p:cNvPr>
            <p:cNvSpPr txBox="1"/>
            <p:nvPr/>
          </p:nvSpPr>
          <p:spPr>
            <a:xfrm>
              <a:off x="5477741" y="798525"/>
              <a:ext cx="23206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>
                  <a:latin typeface="Comic Sans MS"/>
                  <a:cs typeface="Arial"/>
                </a:rPr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7B08B0-9562-4FC4-8D91-557ED4A92146}"/>
                </a:ext>
              </a:extLst>
            </p:cNvPr>
            <p:cNvSpPr txBox="1"/>
            <p:nvPr/>
          </p:nvSpPr>
          <p:spPr>
            <a:xfrm>
              <a:off x="6133611" y="786360"/>
              <a:ext cx="777173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>
                  <a:latin typeface="Arial"/>
                  <a:cs typeface="Arial"/>
                </a:rPr>
                <a:t>18/05/2021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367283-9EB3-4760-8D44-B840D6A048DD}"/>
                </a:ext>
              </a:extLst>
            </p:cNvPr>
            <p:cNvSpPr txBox="1"/>
            <p:nvPr/>
          </p:nvSpPr>
          <p:spPr>
            <a:xfrm>
              <a:off x="4870548" y="539837"/>
              <a:ext cx="274320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/>
                  <a:cs typeface="Times New Roman"/>
                </a:rPr>
                <a:t>QPS-QSP-41507-08-A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55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37FFB16-C78C-4699-AE23-71E9FF762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" t="5810" r="23669" b="261"/>
          <a:stretch/>
        </p:blipFill>
        <p:spPr>
          <a:xfrm>
            <a:off x="531725" y="2604649"/>
            <a:ext cx="4695055" cy="4434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6C79CF-F21F-436C-90E6-709A22AF3E07}"/>
              </a:ext>
            </a:extLst>
          </p:cNvPr>
          <p:cNvSpPr txBox="1"/>
          <p:nvPr/>
        </p:nvSpPr>
        <p:spPr>
          <a:xfrm>
            <a:off x="287252" y="1514221"/>
            <a:ext cx="628349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u="sng">
                <a:latin typeface="Arial"/>
                <a:cs typeface="Segoe UI"/>
              </a:rPr>
              <a:t>2) Imprimir </a:t>
            </a:r>
            <a:r>
              <a:rPr lang="en-US" sz="1400" b="1" i="1" u="sng">
                <a:latin typeface="Arial"/>
                <a:cs typeface="Segoe UI"/>
              </a:rPr>
              <a:t>Picklist ​</a:t>
            </a:r>
          </a:p>
          <a:p>
            <a:pPr algn="ctr"/>
            <a:r>
              <a:rPr lang="en-US" sz="1400" dirty="0">
                <a:latin typeface="Arial"/>
                <a:cs typeface="Segoe UI"/>
              </a:rPr>
              <a:t>​</a:t>
            </a:r>
            <a:br>
              <a:rPr lang="en-US" sz="1400" dirty="0">
                <a:latin typeface="Arial"/>
                <a:cs typeface="Segoe UI"/>
              </a:rPr>
            </a:br>
            <a:r>
              <a:rPr lang="en-US" sz="1400" b="1" dirty="0">
                <a:latin typeface="Arial"/>
                <a:cs typeface="Segoe UI"/>
              </a:rPr>
              <a:t>a) No QAD </a:t>
            </a:r>
            <a:r>
              <a:rPr lang="en-US" sz="1400" b="1" err="1">
                <a:latin typeface="Arial"/>
                <a:cs typeface="Segoe UI"/>
              </a:rPr>
              <a:t>em</a:t>
            </a:r>
            <a:r>
              <a:rPr lang="en-US" sz="1400" b="1" dirty="0">
                <a:latin typeface="Arial"/>
                <a:cs typeface="Segoe UI"/>
              </a:rPr>
              <a:t> "</a:t>
            </a:r>
            <a:r>
              <a:rPr lang="en-US" sz="1400" b="1" i="1">
                <a:latin typeface="Arial"/>
                <a:cs typeface="Segoe UI"/>
              </a:rPr>
              <a:t>Pre shipper/Shipper print",</a:t>
            </a:r>
            <a:r>
              <a:rPr lang="en-US" sz="1400" b="1" dirty="0">
                <a:latin typeface="Arial"/>
                <a:cs typeface="Segoe UI"/>
              </a:rPr>
              <a:t> </a:t>
            </a:r>
            <a:r>
              <a:rPr lang="en-US" sz="1400">
                <a:latin typeface="Arial"/>
                <a:cs typeface="Segoe UI"/>
              </a:rPr>
              <a:t>ecrã 60.7.9.4 </a:t>
            </a:r>
            <a:r>
              <a:rPr lang="en-US" sz="1200">
                <a:latin typeface="Arial"/>
                <a:cs typeface="Segoe UI"/>
              </a:rPr>
              <a:t>(Figura 2, 3, 4 e 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0FAFA-ADDB-4881-81A4-823723E49972}"/>
              </a:ext>
            </a:extLst>
          </p:cNvPr>
          <p:cNvSpPr txBox="1"/>
          <p:nvPr/>
        </p:nvSpPr>
        <p:spPr>
          <a:xfrm>
            <a:off x="215151" y="7519218"/>
            <a:ext cx="5011534" cy="10622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5000"/>
              </a:lnSpc>
              <a:buChar char="•"/>
            </a:pPr>
            <a:r>
              <a:rPr lang="en-US" sz="1200">
                <a:latin typeface="Arial"/>
                <a:cs typeface="Arial"/>
              </a:rPr>
              <a:t>(1,2) Inserir em "S</a:t>
            </a:r>
            <a:r>
              <a:rPr lang="en-US" sz="1200" i="1">
                <a:latin typeface="Arial"/>
                <a:cs typeface="Arial"/>
              </a:rPr>
              <a:t>hip-To</a:t>
            </a:r>
            <a:r>
              <a:rPr lang="en-US" sz="1200">
                <a:latin typeface="Arial"/>
                <a:cs typeface="Arial"/>
              </a:rPr>
              <a:t>" e em "</a:t>
            </a:r>
            <a:r>
              <a:rPr lang="en-US" sz="1200" i="1">
                <a:latin typeface="Arial"/>
                <a:cs typeface="Arial"/>
              </a:rPr>
              <a:t>To</a:t>
            </a:r>
            <a:r>
              <a:rPr lang="en-US" sz="1200">
                <a:latin typeface="Arial"/>
                <a:cs typeface="Arial"/>
              </a:rPr>
              <a:t>": </a:t>
            </a:r>
            <a:r>
              <a:rPr lang="en-US" sz="1200" b="1">
                <a:latin typeface="Arial"/>
                <a:cs typeface="Arial"/>
              </a:rPr>
              <a:t>código atribuído ao destino</a:t>
            </a:r>
            <a:r>
              <a:rPr lang="en-US" sz="1200">
                <a:latin typeface="Arial"/>
                <a:cs typeface="Arial"/>
              </a:rPr>
              <a:t> ;</a:t>
            </a:r>
            <a:r>
              <a:rPr lang="en-US" sz="1200" dirty="0">
                <a:latin typeface="Arial"/>
                <a:cs typeface="Arial"/>
              </a:rPr>
              <a:t>​</a:t>
            </a:r>
            <a:endParaRPr lang="en-US" dirty="0"/>
          </a:p>
          <a:p>
            <a:pPr>
              <a:lnSpc>
                <a:spcPct val="135000"/>
              </a:lnSpc>
              <a:buFont typeface="Arial"/>
              <a:buChar char="•"/>
            </a:pPr>
            <a:r>
              <a:rPr lang="en-US" sz="1200">
                <a:latin typeface="Arial"/>
                <a:cs typeface="Arial"/>
              </a:rPr>
              <a:t>(3,4) Inserir o </a:t>
            </a:r>
            <a:r>
              <a:rPr lang="en-US" sz="1200" b="1">
                <a:latin typeface="Arial"/>
                <a:cs typeface="Arial"/>
              </a:rPr>
              <a:t>nº do </a:t>
            </a:r>
            <a:r>
              <a:rPr lang="en-US" sz="1200" b="1" i="1">
                <a:latin typeface="Arial"/>
                <a:cs typeface="Arial"/>
              </a:rPr>
              <a:t>shipper </a:t>
            </a:r>
            <a:r>
              <a:rPr lang="en-US" sz="1200">
                <a:latin typeface="Arial"/>
                <a:cs typeface="Arial"/>
              </a:rPr>
              <a:t>em "</a:t>
            </a:r>
            <a:r>
              <a:rPr lang="en-US" sz="1200" i="1">
                <a:latin typeface="Arial"/>
                <a:cs typeface="Arial"/>
              </a:rPr>
              <a:t>Number</a:t>
            </a:r>
            <a:r>
              <a:rPr lang="en-US" sz="1200" dirty="0">
                <a:latin typeface="Arial"/>
                <a:cs typeface="Arial"/>
              </a:rPr>
              <a:t>"</a:t>
            </a:r>
          </a:p>
          <a:p>
            <a:pPr>
              <a:lnSpc>
                <a:spcPct val="135000"/>
              </a:lnSpc>
              <a:buChar char="•"/>
            </a:pPr>
            <a:r>
              <a:rPr lang="en-US" sz="1200">
                <a:latin typeface="Arial"/>
                <a:cs typeface="Arial"/>
              </a:rPr>
              <a:t>(5,6) Na lupa, escolher o documento a imprimir: </a:t>
            </a:r>
            <a:r>
              <a:rPr lang="en-US" sz="1200" b="1" dirty="0">
                <a:latin typeface="Arial"/>
                <a:cs typeface="Arial"/>
              </a:rPr>
              <a:t>PICKLIST</a:t>
            </a:r>
          </a:p>
          <a:p>
            <a:pPr>
              <a:lnSpc>
                <a:spcPct val="135000"/>
              </a:lnSpc>
              <a:buFont typeface="Arial"/>
              <a:buChar char="•"/>
            </a:pPr>
            <a:r>
              <a:rPr lang="en-US" sz="1200">
                <a:latin typeface="Arial"/>
                <a:cs typeface="Arial"/>
              </a:rPr>
              <a:t>(7) Selecionar </a:t>
            </a:r>
            <a:r>
              <a:rPr lang="en-US" sz="1200" b="1">
                <a:latin typeface="Arial"/>
                <a:cs typeface="Arial"/>
              </a:rPr>
              <a:t>NEXT </a:t>
            </a:r>
            <a:r>
              <a:rPr lang="en-US" sz="1200">
                <a:latin typeface="Arial"/>
                <a:cs typeface="Arial"/>
              </a:rPr>
              <a:t> </a:t>
            </a:r>
            <a:endParaRPr lang="en-US" sz="1200" b="1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1FC65-C069-4CD2-8E6A-28F4B2959D7A}"/>
              </a:ext>
            </a:extLst>
          </p:cNvPr>
          <p:cNvSpPr txBox="1"/>
          <p:nvPr/>
        </p:nvSpPr>
        <p:spPr>
          <a:xfrm>
            <a:off x="34973" y="2472344"/>
            <a:ext cx="492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Times New Roman"/>
                <a:cs typeface="Times New Roman"/>
              </a:rPr>
              <a:t>1º</a:t>
            </a:r>
            <a:endParaRPr lang="en-US" sz="1800" b="1"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74A5-52EC-4936-AC95-53FBBB562C72}"/>
              </a:ext>
            </a:extLst>
          </p:cNvPr>
          <p:cNvSpPr txBox="1"/>
          <p:nvPr/>
        </p:nvSpPr>
        <p:spPr>
          <a:xfrm>
            <a:off x="1835125" y="7068853"/>
            <a:ext cx="33926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latin typeface="Arial"/>
                <a:cs typeface="Times New Roman"/>
              </a:rPr>
              <a:t>Figura 2</a:t>
            </a:r>
            <a:r>
              <a:rPr lang="en-US" sz="1100">
                <a:latin typeface="Times New Roman"/>
                <a:cs typeface="Times New Roman"/>
              </a:rPr>
              <a:t>- </a:t>
            </a:r>
            <a:r>
              <a:rPr lang="en-US" sz="1100" i="1">
                <a:latin typeface="Arial"/>
                <a:cs typeface="Arial"/>
              </a:rPr>
              <a:t>Pre shipper/Shipper print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FE5692-4D4B-475A-BBF9-D040156268FA}"/>
              </a:ext>
            </a:extLst>
          </p:cNvPr>
          <p:cNvGrpSpPr/>
          <p:nvPr/>
        </p:nvGrpSpPr>
        <p:grpSpPr>
          <a:xfrm>
            <a:off x="-50877" y="551250"/>
            <a:ext cx="7664625" cy="852495"/>
            <a:chOff x="-50877" y="537239"/>
            <a:chExt cx="7664625" cy="852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B812CF-91DD-4AA2-9EC4-48C163E5F038}"/>
                </a:ext>
              </a:extLst>
            </p:cNvPr>
            <p:cNvSpPr txBox="1"/>
            <p:nvPr/>
          </p:nvSpPr>
          <p:spPr>
            <a:xfrm>
              <a:off x="-50877" y="1112038"/>
              <a:ext cx="1886800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Arial"/>
                  <a:cs typeface="Times New Roman"/>
                </a:rPr>
                <a:t>Jessica Rodrigues e Ana Ribeiro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FA293E-CABF-4A4E-8EEC-A786D8496B7B}"/>
                </a:ext>
              </a:extLst>
            </p:cNvPr>
            <p:cNvSpPr txBox="1"/>
            <p:nvPr/>
          </p:nvSpPr>
          <p:spPr>
            <a:xfrm>
              <a:off x="3093999" y="571876"/>
              <a:ext cx="1792186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latin typeface="Arial"/>
                  <a:cs typeface="Times New Roman"/>
                </a:rPr>
                <a:t>Ver </a:t>
              </a:r>
              <a:r>
                <a:rPr lang="en-US" sz="1100" i="1">
                  <a:latin typeface="Arial"/>
                  <a:cs typeface="Times New Roman"/>
                </a:rPr>
                <a:t>shippers </a:t>
              </a:r>
              <a:r>
                <a:rPr lang="en-US" sz="1100">
                  <a:latin typeface="Arial"/>
                  <a:cs typeface="Times New Roman"/>
                </a:rPr>
                <a:t>e </a:t>
              </a:r>
              <a:r>
                <a:rPr lang="en-US" sz="1100" err="1">
                  <a:latin typeface="Arial"/>
                  <a:cs typeface="Times New Roman"/>
                </a:rPr>
                <a:t>impressão</a:t>
              </a:r>
              <a:r>
                <a:rPr lang="en-US" sz="1100">
                  <a:latin typeface="Arial"/>
                  <a:cs typeface="Times New Roman"/>
                </a:rPr>
                <a:t> de Picklist e </a:t>
              </a:r>
              <a:r>
                <a:rPr lang="en-US" sz="11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3A3DA8-2848-4E2E-A77A-1DFD2CC709BD}"/>
                </a:ext>
              </a:extLst>
            </p:cNvPr>
            <p:cNvSpPr txBox="1"/>
            <p:nvPr/>
          </p:nvSpPr>
          <p:spPr>
            <a:xfrm>
              <a:off x="3922888" y="1112735"/>
              <a:ext cx="90973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i="1" dirty="0">
                  <a:latin typeface="Arial"/>
                  <a:cs typeface="Times New Roman"/>
                </a:rPr>
                <a:t>Shipping</a:t>
              </a:r>
              <a:endParaRPr lang="en-US" sz="1200" dirty="0">
                <a:latin typeface="Arial"/>
                <a:cs typeface="Times New Roman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483AEE-616C-4443-914F-A6600F1E1D0F}"/>
                </a:ext>
              </a:extLst>
            </p:cNvPr>
            <p:cNvSpPr txBox="1"/>
            <p:nvPr/>
          </p:nvSpPr>
          <p:spPr>
            <a:xfrm>
              <a:off x="1409142" y="586711"/>
              <a:ext cx="1715454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i="1" dirty="0">
                  <a:latin typeface="Arial"/>
                  <a:cs typeface="Times New Roman"/>
                </a:rPr>
                <a:t>End Items- ALL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726F83-F145-47D0-9F9C-3F4419075D78}"/>
                </a:ext>
              </a:extLst>
            </p:cNvPr>
            <p:cNvSpPr txBox="1"/>
            <p:nvPr/>
          </p:nvSpPr>
          <p:spPr>
            <a:xfrm>
              <a:off x="5600446" y="1072418"/>
              <a:ext cx="62953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>
                  <a:latin typeface="Arial"/>
                  <a:cs typeface="Times New Roman"/>
                </a:rPr>
                <a:t>N/A</a:t>
              </a:r>
              <a:endParaRPr lang="en-US" sz="1200">
                <a:cs typeface="Times New Roman"/>
              </a:endParaRPr>
            </a:p>
          </p:txBody>
        </p:sp>
        <p:sp>
          <p:nvSpPr>
            <p:cNvPr id="24" name="TextBox 3">
              <a:extLst>
                <a:ext uri="{FF2B5EF4-FFF2-40B4-BE49-F238E27FC236}">
                  <a16:creationId xmlns:a16="http://schemas.microsoft.com/office/drawing/2014/main" id="{6D56E2E4-3134-4597-9652-87AA28338E8C}"/>
                </a:ext>
              </a:extLst>
            </p:cNvPr>
            <p:cNvSpPr txBox="1"/>
            <p:nvPr/>
          </p:nvSpPr>
          <p:spPr>
            <a:xfrm>
              <a:off x="2703" y="537239"/>
              <a:ext cx="1402527" cy="55399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latin typeface="Arial"/>
                  <a:cs typeface="Times New Roman"/>
                </a:rPr>
                <a:t>Ver </a:t>
              </a:r>
              <a:r>
                <a:rPr lang="en-US" sz="1000" i="1">
                  <a:latin typeface="Arial"/>
                  <a:cs typeface="Times New Roman"/>
                </a:rPr>
                <a:t>shippers </a:t>
              </a:r>
              <a:r>
                <a:rPr lang="en-US" sz="1000">
                  <a:latin typeface="Arial"/>
                  <a:cs typeface="Times New Roman"/>
                </a:rPr>
                <a:t>e </a:t>
              </a:r>
              <a:r>
                <a:rPr lang="en-US" sz="1000" err="1">
                  <a:latin typeface="Arial"/>
                  <a:cs typeface="Times New Roman"/>
                </a:rPr>
                <a:t>impressão</a:t>
              </a:r>
              <a:r>
                <a:rPr lang="en-US" sz="1000">
                  <a:latin typeface="Arial"/>
                  <a:cs typeface="Times New Roman"/>
                </a:rPr>
                <a:t> de Picklist e </a:t>
              </a:r>
              <a:r>
                <a:rPr lang="en-US" sz="10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532270-95C7-453A-91C9-9615AB303D24}"/>
                </a:ext>
              </a:extLst>
            </p:cNvPr>
            <p:cNvSpPr txBox="1"/>
            <p:nvPr/>
          </p:nvSpPr>
          <p:spPr>
            <a:xfrm>
              <a:off x="5477741" y="798525"/>
              <a:ext cx="23206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>
                  <a:latin typeface="Comic Sans MS"/>
                  <a:cs typeface="Arial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8C5D2C-B270-49A5-9051-25BB86DF90EA}"/>
                </a:ext>
              </a:extLst>
            </p:cNvPr>
            <p:cNvSpPr txBox="1"/>
            <p:nvPr/>
          </p:nvSpPr>
          <p:spPr>
            <a:xfrm>
              <a:off x="6133611" y="786360"/>
              <a:ext cx="777173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>
                  <a:latin typeface="Arial"/>
                  <a:cs typeface="Arial"/>
                </a:rPr>
                <a:t>18/05/2021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FA4E57-BE00-4F42-ADFA-FE9CF9CDC1FA}"/>
                </a:ext>
              </a:extLst>
            </p:cNvPr>
            <p:cNvSpPr txBox="1"/>
            <p:nvPr/>
          </p:nvSpPr>
          <p:spPr>
            <a:xfrm>
              <a:off x="4870548" y="539837"/>
              <a:ext cx="274320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/>
                  <a:cs typeface="Times New Roman"/>
                </a:rPr>
                <a:t>QPS-QSP-41507-08-A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04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2D52D-2BD6-4E59-A4F1-34679DDF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8" y="2102856"/>
            <a:ext cx="5680619" cy="3644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085E2D-39C7-49BF-B97A-7B80BAC4C902}"/>
              </a:ext>
            </a:extLst>
          </p:cNvPr>
          <p:cNvSpPr txBox="1"/>
          <p:nvPr/>
        </p:nvSpPr>
        <p:spPr>
          <a:xfrm>
            <a:off x="3710388" y="8728159"/>
            <a:ext cx="33926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latin typeface="Arial"/>
                <a:cs typeface="Times New Roman"/>
              </a:rPr>
              <a:t>Figura 4</a:t>
            </a:r>
            <a:r>
              <a:rPr lang="en-US" sz="1100">
                <a:latin typeface="Arial"/>
                <a:cs typeface="Times New Roman"/>
              </a:rPr>
              <a:t> </a:t>
            </a:r>
            <a:r>
              <a:rPr lang="en-US" sz="1100">
                <a:latin typeface="Times New Roman"/>
                <a:cs typeface="Times New Roman"/>
              </a:rPr>
              <a:t>- </a:t>
            </a:r>
            <a:r>
              <a:rPr lang="en-US" sz="1100">
                <a:latin typeface="Arial"/>
                <a:cs typeface="Arial"/>
              </a:rPr>
              <a:t>Impressora</a:t>
            </a:r>
            <a:endParaRPr lang="en-US" sz="1100">
              <a:cs typeface="Times New Roman" panose="02020603050405020304" pitchFamily="18" charset="0"/>
            </a:endParaRPr>
          </a:p>
        </p:txBody>
      </p:sp>
      <p:pic>
        <p:nvPicPr>
          <p:cNvPr id="22" name="Picture 22" descr="A picture containing text, indoor, person&#10;&#10;Description automatically generated">
            <a:extLst>
              <a:ext uri="{FF2B5EF4-FFF2-40B4-BE49-F238E27FC236}">
                <a16:creationId xmlns:a16="http://schemas.microsoft.com/office/drawing/2014/main" id="{45058AF5-0365-4797-B9D4-EFF8D53EF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" t="6250" r="-408" b="-436"/>
          <a:stretch/>
        </p:blipFill>
        <p:spPr>
          <a:xfrm>
            <a:off x="4367025" y="6305807"/>
            <a:ext cx="2087967" cy="235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9F146E-138D-40AA-ABF0-E5FDCACA959B}"/>
              </a:ext>
            </a:extLst>
          </p:cNvPr>
          <p:cNvSpPr txBox="1"/>
          <p:nvPr/>
        </p:nvSpPr>
        <p:spPr>
          <a:xfrm>
            <a:off x="141417" y="1604998"/>
            <a:ext cx="492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Times New Roman"/>
                <a:cs typeface="Times New Roman"/>
              </a:rPr>
              <a:t>2º</a:t>
            </a:r>
            <a:endParaRPr lang="en-US" sz="1800" b="1"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796CB-C61E-41AA-B766-F673D1B381DF}"/>
              </a:ext>
            </a:extLst>
          </p:cNvPr>
          <p:cNvSpPr txBox="1"/>
          <p:nvPr/>
        </p:nvSpPr>
        <p:spPr>
          <a:xfrm>
            <a:off x="973835" y="5783764"/>
            <a:ext cx="33926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Arial"/>
                <a:cs typeface="Times New Roman"/>
              </a:rPr>
              <a:t>Figura 3 </a:t>
            </a:r>
            <a:r>
              <a:rPr lang="en-US" sz="1100" dirty="0">
                <a:latin typeface="Times New Roman"/>
                <a:cs typeface="Times New Roman"/>
              </a:rPr>
              <a:t>- </a:t>
            </a:r>
            <a:r>
              <a:rPr lang="en-US" sz="1100" i="1" dirty="0">
                <a:latin typeface="Arial"/>
                <a:cs typeface="Arial"/>
              </a:rPr>
              <a:t>Pre shipper/Shipper print, </a:t>
            </a:r>
            <a:r>
              <a:rPr lang="en-US" sz="1100">
                <a:latin typeface="Arial"/>
                <a:cs typeface="Arial"/>
              </a:rPr>
              <a:t>último passo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7749B-23E8-4225-96C9-FCD4A6CC255A}"/>
              </a:ext>
            </a:extLst>
          </p:cNvPr>
          <p:cNvSpPr txBox="1"/>
          <p:nvPr/>
        </p:nvSpPr>
        <p:spPr>
          <a:xfrm>
            <a:off x="244853" y="6663222"/>
            <a:ext cx="58595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>
                <a:latin typeface="Arial"/>
              </a:rPr>
              <a:t>(1) Em </a:t>
            </a:r>
            <a:r>
              <a:rPr lang="en-US" sz="1200" i="1">
                <a:latin typeface="Arial"/>
              </a:rPr>
              <a:t>"Output" </a:t>
            </a:r>
            <a:r>
              <a:rPr lang="en-US" sz="1200">
                <a:latin typeface="Arial"/>
              </a:rPr>
              <a:t>inserir/ ler código da impressora;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latin typeface="Arial"/>
                <a:cs typeface="Arial"/>
              </a:rPr>
              <a:t>(2) Clicar em </a:t>
            </a:r>
            <a:r>
              <a:rPr lang="en-US" sz="1200" b="1">
                <a:latin typeface="Arial"/>
                <a:cs typeface="Arial"/>
              </a:rPr>
              <a:t>NEXT</a:t>
            </a:r>
            <a:endParaRPr lang="en-US" sz="1200" b="1" dirty="0">
              <a:latin typeface="Arial"/>
              <a:cs typeface="Arial"/>
            </a:endParaRPr>
          </a:p>
        </p:txBody>
      </p:sp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4C88F7-4DF1-4C99-9C87-5F82629B4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409" y="3246210"/>
            <a:ext cx="1650423" cy="81568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7D1E2A-E3D7-4C7E-824B-0B39328D7AE2}"/>
              </a:ext>
            </a:extLst>
          </p:cNvPr>
          <p:cNvCxnSpPr/>
          <p:nvPr/>
        </p:nvCxnSpPr>
        <p:spPr>
          <a:xfrm flipV="1">
            <a:off x="4241729" y="4143396"/>
            <a:ext cx="244715" cy="296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25E9E2-BFE1-44C9-B927-CDA06471A790}"/>
              </a:ext>
            </a:extLst>
          </p:cNvPr>
          <p:cNvSpPr txBox="1"/>
          <p:nvPr/>
        </p:nvSpPr>
        <p:spPr>
          <a:xfrm>
            <a:off x="1803007" y="816766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b="1">
                <a:solidFill>
                  <a:srgbClr val="00B050"/>
                </a:solidFill>
                <a:latin typeface="Times New Roman"/>
                <a:cs typeface="Times New Roman"/>
              </a:rPr>
              <a:t>Sai </a:t>
            </a:r>
            <a:r>
              <a:rPr lang="en-US" b="1" i="1">
                <a:solidFill>
                  <a:srgbClr val="00B050"/>
                </a:solidFill>
                <a:latin typeface="Times New Roman"/>
                <a:cs typeface="Times New Roman"/>
              </a:rPr>
              <a:t>Picklist</a:t>
            </a:r>
            <a:endParaRPr lang="en-US" b="1" i="1" dirty="0">
              <a:solidFill>
                <a:srgbClr val="00B050"/>
              </a:solidFill>
              <a:cs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489E-7103-4048-BF10-D42E5D7BCB0E}"/>
              </a:ext>
            </a:extLst>
          </p:cNvPr>
          <p:cNvGrpSpPr/>
          <p:nvPr/>
        </p:nvGrpSpPr>
        <p:grpSpPr>
          <a:xfrm>
            <a:off x="-50877" y="551250"/>
            <a:ext cx="7664625" cy="852495"/>
            <a:chOff x="-50877" y="537239"/>
            <a:chExt cx="7664625" cy="8524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2BC0C5-ED50-4951-A106-99EDF3D05AB2}"/>
                </a:ext>
              </a:extLst>
            </p:cNvPr>
            <p:cNvSpPr txBox="1"/>
            <p:nvPr/>
          </p:nvSpPr>
          <p:spPr>
            <a:xfrm>
              <a:off x="-50877" y="1112038"/>
              <a:ext cx="1886800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Arial"/>
                  <a:cs typeface="Times New Roman"/>
                </a:rPr>
                <a:t>Jessica Rodrigues e Ana Ribeiro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A80716-1AA4-47FE-955C-1F960EA27EF4}"/>
                </a:ext>
              </a:extLst>
            </p:cNvPr>
            <p:cNvSpPr txBox="1"/>
            <p:nvPr/>
          </p:nvSpPr>
          <p:spPr>
            <a:xfrm>
              <a:off x="3093999" y="571876"/>
              <a:ext cx="1792186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latin typeface="Arial"/>
                  <a:cs typeface="Times New Roman"/>
                </a:rPr>
                <a:t>Ver </a:t>
              </a:r>
              <a:r>
                <a:rPr lang="en-US" sz="1100" i="1">
                  <a:latin typeface="Arial"/>
                  <a:cs typeface="Times New Roman"/>
                </a:rPr>
                <a:t>shippers </a:t>
              </a:r>
              <a:r>
                <a:rPr lang="en-US" sz="1100">
                  <a:latin typeface="Arial"/>
                  <a:cs typeface="Times New Roman"/>
                </a:rPr>
                <a:t>e </a:t>
              </a:r>
              <a:r>
                <a:rPr lang="en-US" sz="1100" err="1">
                  <a:latin typeface="Arial"/>
                  <a:cs typeface="Times New Roman"/>
                </a:rPr>
                <a:t>impressão</a:t>
              </a:r>
              <a:r>
                <a:rPr lang="en-US" sz="1100">
                  <a:latin typeface="Arial"/>
                  <a:cs typeface="Times New Roman"/>
                </a:rPr>
                <a:t> de Picklist e </a:t>
              </a:r>
              <a:r>
                <a:rPr lang="en-US" sz="11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7521BE-094A-4C3A-AFB8-01E332CD6BE0}"/>
                </a:ext>
              </a:extLst>
            </p:cNvPr>
            <p:cNvSpPr txBox="1"/>
            <p:nvPr/>
          </p:nvSpPr>
          <p:spPr>
            <a:xfrm>
              <a:off x="3922888" y="1112735"/>
              <a:ext cx="90973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i="1" dirty="0">
                  <a:latin typeface="Arial"/>
                  <a:cs typeface="Times New Roman"/>
                </a:rPr>
                <a:t>Shipping</a:t>
              </a:r>
              <a:endParaRPr lang="en-US" sz="1200" dirty="0">
                <a:latin typeface="Arial"/>
                <a:cs typeface="Times New Roman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E16CE8-6137-4402-A475-7F3462B805B5}"/>
                </a:ext>
              </a:extLst>
            </p:cNvPr>
            <p:cNvSpPr txBox="1"/>
            <p:nvPr/>
          </p:nvSpPr>
          <p:spPr>
            <a:xfrm>
              <a:off x="1409142" y="586711"/>
              <a:ext cx="1715454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i="1" dirty="0">
                  <a:latin typeface="Arial"/>
                  <a:cs typeface="Times New Roman"/>
                </a:rPr>
                <a:t>End Items- ALL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C4E3F8-92DB-445B-92B4-F0F3C3CEA027}"/>
                </a:ext>
              </a:extLst>
            </p:cNvPr>
            <p:cNvSpPr txBox="1"/>
            <p:nvPr/>
          </p:nvSpPr>
          <p:spPr>
            <a:xfrm>
              <a:off x="5600446" y="1072418"/>
              <a:ext cx="62953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>
                  <a:latin typeface="Arial"/>
                  <a:cs typeface="Times New Roman"/>
                </a:rPr>
                <a:t>N/A</a:t>
              </a:r>
              <a:endParaRPr lang="en-US" sz="1200">
                <a:cs typeface="Times New Roman"/>
              </a:endParaRPr>
            </a:p>
          </p:txBody>
        </p:sp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D552902D-63AE-4BA8-A301-2618F672DA0B}"/>
                </a:ext>
              </a:extLst>
            </p:cNvPr>
            <p:cNvSpPr txBox="1"/>
            <p:nvPr/>
          </p:nvSpPr>
          <p:spPr>
            <a:xfrm>
              <a:off x="2703" y="537239"/>
              <a:ext cx="1402527" cy="55399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latin typeface="Arial"/>
                  <a:cs typeface="Times New Roman"/>
                </a:rPr>
                <a:t>Ver </a:t>
              </a:r>
              <a:r>
                <a:rPr lang="en-US" sz="1000" i="1">
                  <a:latin typeface="Arial"/>
                  <a:cs typeface="Times New Roman"/>
                </a:rPr>
                <a:t>shippers </a:t>
              </a:r>
              <a:r>
                <a:rPr lang="en-US" sz="1000">
                  <a:latin typeface="Arial"/>
                  <a:cs typeface="Times New Roman"/>
                </a:rPr>
                <a:t>e </a:t>
              </a:r>
              <a:r>
                <a:rPr lang="en-US" sz="1000" err="1">
                  <a:latin typeface="Arial"/>
                  <a:cs typeface="Times New Roman"/>
                </a:rPr>
                <a:t>impressão</a:t>
              </a:r>
              <a:r>
                <a:rPr lang="en-US" sz="1000">
                  <a:latin typeface="Arial"/>
                  <a:cs typeface="Times New Roman"/>
                </a:rPr>
                <a:t> de Picklist e </a:t>
              </a:r>
              <a:r>
                <a:rPr lang="en-US" sz="10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D3E383-2852-4A8A-A430-A35095606C60}"/>
                </a:ext>
              </a:extLst>
            </p:cNvPr>
            <p:cNvSpPr txBox="1"/>
            <p:nvPr/>
          </p:nvSpPr>
          <p:spPr>
            <a:xfrm>
              <a:off x="5477741" y="798525"/>
              <a:ext cx="23206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>
                  <a:latin typeface="Comic Sans MS"/>
                  <a:cs typeface="Arial"/>
                </a:rPr>
                <a:t>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0E6F02-7DB2-4875-8E58-CA383A1349CC}"/>
                </a:ext>
              </a:extLst>
            </p:cNvPr>
            <p:cNvSpPr txBox="1"/>
            <p:nvPr/>
          </p:nvSpPr>
          <p:spPr>
            <a:xfrm>
              <a:off x="6133611" y="786360"/>
              <a:ext cx="777173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>
                  <a:latin typeface="Arial"/>
                  <a:cs typeface="Arial"/>
                </a:rPr>
                <a:t>18/05/2021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67514E-9B67-4F5C-AD5F-73C8189326A4}"/>
                </a:ext>
              </a:extLst>
            </p:cNvPr>
            <p:cNvSpPr txBox="1"/>
            <p:nvPr/>
          </p:nvSpPr>
          <p:spPr>
            <a:xfrm>
              <a:off x="4870548" y="539837"/>
              <a:ext cx="274320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/>
                  <a:cs typeface="Times New Roman"/>
                </a:rPr>
                <a:t>QPS-QSP-41507-08-A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83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DBE44-7C00-4E9F-800D-DB33AAACE11C}"/>
              </a:ext>
            </a:extLst>
          </p:cNvPr>
          <p:cNvSpPr txBox="1"/>
          <p:nvPr/>
        </p:nvSpPr>
        <p:spPr>
          <a:xfrm>
            <a:off x="785437" y="156719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400" b="1" i="1" u="sng">
                <a:latin typeface="Times New Roman"/>
                <a:cs typeface="Times New Roman"/>
              </a:rPr>
              <a:t>Picklist</a:t>
            </a:r>
            <a:r>
              <a:rPr lang="en-US" sz="1400" b="1" u="sng">
                <a:latin typeface="Times New Roman"/>
                <a:cs typeface="Times New Roman"/>
              </a:rPr>
              <a:t> Impressa</a:t>
            </a:r>
            <a:endParaRPr lang="en-US" sz="1400" b="1" u="sng" err="1">
              <a:cs typeface="Times New Roman"/>
            </a:endParaRPr>
          </a:p>
        </p:txBody>
      </p:sp>
      <p:pic>
        <p:nvPicPr>
          <p:cNvPr id="2" name="Picture 7" descr="Text&#10;&#10;Description automatically generated">
            <a:extLst>
              <a:ext uri="{FF2B5EF4-FFF2-40B4-BE49-F238E27FC236}">
                <a16:creationId xmlns:a16="http://schemas.microsoft.com/office/drawing/2014/main" id="{FAE368AD-ECFC-4D3E-9AB2-29684CD8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0" y="1971328"/>
            <a:ext cx="6062275" cy="5044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9C3CA1-C3F2-4813-B773-746327BBA8F6}"/>
              </a:ext>
            </a:extLst>
          </p:cNvPr>
          <p:cNvSpPr txBox="1"/>
          <p:nvPr/>
        </p:nvSpPr>
        <p:spPr>
          <a:xfrm>
            <a:off x="1901534" y="7010400"/>
            <a:ext cx="33926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latin typeface="Arial"/>
                <a:cs typeface="Times New Roman"/>
              </a:rPr>
              <a:t>Figura 5</a:t>
            </a:r>
            <a:r>
              <a:rPr lang="en-US" sz="1100">
                <a:latin typeface="Arial"/>
                <a:cs typeface="Times New Roman"/>
              </a:rPr>
              <a:t> </a:t>
            </a:r>
            <a:r>
              <a:rPr lang="en-US" sz="1100">
                <a:latin typeface="Times New Roman"/>
                <a:cs typeface="Times New Roman"/>
              </a:rPr>
              <a:t>- </a:t>
            </a:r>
            <a:r>
              <a:rPr lang="en-US" sz="1100">
                <a:latin typeface="Arial"/>
                <a:cs typeface="Arial"/>
              </a:rPr>
              <a:t>Exemplo de </a:t>
            </a:r>
            <a:r>
              <a:rPr lang="en-US" sz="1100" i="1" dirty="0">
                <a:latin typeface="Arial"/>
                <a:cs typeface="Arial"/>
              </a:rPr>
              <a:t>Picklist</a:t>
            </a:r>
            <a:endParaRPr lang="en-US" sz="1100" i="1" dirty="0"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C067D4-16F2-4ACC-8498-4E768AB490B5}"/>
              </a:ext>
            </a:extLst>
          </p:cNvPr>
          <p:cNvGrpSpPr/>
          <p:nvPr/>
        </p:nvGrpSpPr>
        <p:grpSpPr>
          <a:xfrm>
            <a:off x="-50877" y="551250"/>
            <a:ext cx="7664625" cy="852495"/>
            <a:chOff x="-50877" y="537239"/>
            <a:chExt cx="7664625" cy="8524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A5169E-5948-4268-9FB0-B15099EF16E4}"/>
                </a:ext>
              </a:extLst>
            </p:cNvPr>
            <p:cNvSpPr txBox="1"/>
            <p:nvPr/>
          </p:nvSpPr>
          <p:spPr>
            <a:xfrm>
              <a:off x="-50877" y="1112038"/>
              <a:ext cx="1886800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Arial"/>
                  <a:cs typeface="Times New Roman"/>
                </a:rPr>
                <a:t>Jessica Rodrigues e Ana Ribeiro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724AE9-0632-44A5-B637-FF908011C5C0}"/>
                </a:ext>
              </a:extLst>
            </p:cNvPr>
            <p:cNvSpPr txBox="1"/>
            <p:nvPr/>
          </p:nvSpPr>
          <p:spPr>
            <a:xfrm>
              <a:off x="3093999" y="571876"/>
              <a:ext cx="1792186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latin typeface="Arial"/>
                  <a:cs typeface="Times New Roman"/>
                </a:rPr>
                <a:t>Ver </a:t>
              </a:r>
              <a:r>
                <a:rPr lang="en-US" sz="1100" i="1">
                  <a:latin typeface="Arial"/>
                  <a:cs typeface="Times New Roman"/>
                </a:rPr>
                <a:t>shippers </a:t>
              </a:r>
              <a:r>
                <a:rPr lang="en-US" sz="1100">
                  <a:latin typeface="Arial"/>
                  <a:cs typeface="Times New Roman"/>
                </a:rPr>
                <a:t>e </a:t>
              </a:r>
              <a:r>
                <a:rPr lang="en-US" sz="1100" err="1">
                  <a:latin typeface="Arial"/>
                  <a:cs typeface="Times New Roman"/>
                </a:rPr>
                <a:t>impressão</a:t>
              </a:r>
              <a:r>
                <a:rPr lang="en-US" sz="1100">
                  <a:latin typeface="Arial"/>
                  <a:cs typeface="Times New Roman"/>
                </a:rPr>
                <a:t> de Picklist e </a:t>
              </a:r>
              <a:r>
                <a:rPr lang="en-US" sz="11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57ACAF-F395-4E25-97BE-BA525408114C}"/>
                </a:ext>
              </a:extLst>
            </p:cNvPr>
            <p:cNvSpPr txBox="1"/>
            <p:nvPr/>
          </p:nvSpPr>
          <p:spPr>
            <a:xfrm>
              <a:off x="3922888" y="1112735"/>
              <a:ext cx="90973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i="1" dirty="0">
                  <a:latin typeface="Arial"/>
                  <a:cs typeface="Times New Roman"/>
                </a:rPr>
                <a:t>Shipping</a:t>
              </a:r>
              <a:endParaRPr lang="en-US" sz="1200" dirty="0">
                <a:latin typeface="Arial"/>
                <a:cs typeface="Times New Roman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A22EF7-369E-4293-851A-24709D4726D9}"/>
                </a:ext>
              </a:extLst>
            </p:cNvPr>
            <p:cNvSpPr txBox="1"/>
            <p:nvPr/>
          </p:nvSpPr>
          <p:spPr>
            <a:xfrm>
              <a:off x="1409142" y="586711"/>
              <a:ext cx="1715454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i="1" dirty="0">
                  <a:latin typeface="Arial"/>
                  <a:cs typeface="Times New Roman"/>
                </a:rPr>
                <a:t>End Items- ALL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23F9E-C536-46B0-AB8B-DA5A6A069B5B}"/>
                </a:ext>
              </a:extLst>
            </p:cNvPr>
            <p:cNvSpPr txBox="1"/>
            <p:nvPr/>
          </p:nvSpPr>
          <p:spPr>
            <a:xfrm>
              <a:off x="5600446" y="1072418"/>
              <a:ext cx="62953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>
                  <a:latin typeface="Arial"/>
                  <a:cs typeface="Times New Roman"/>
                </a:rPr>
                <a:t>N/A</a:t>
              </a:r>
              <a:endParaRPr lang="en-US" sz="1200">
                <a:cs typeface="Times New Roman"/>
              </a:endParaRPr>
            </a:p>
          </p:txBody>
        </p:sp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94BC10C1-89B7-483F-8135-7B5A91A786A7}"/>
                </a:ext>
              </a:extLst>
            </p:cNvPr>
            <p:cNvSpPr txBox="1"/>
            <p:nvPr/>
          </p:nvSpPr>
          <p:spPr>
            <a:xfrm>
              <a:off x="2703" y="537239"/>
              <a:ext cx="1402527" cy="55399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latin typeface="Arial"/>
                  <a:cs typeface="Times New Roman"/>
                </a:rPr>
                <a:t>Ver </a:t>
              </a:r>
              <a:r>
                <a:rPr lang="en-US" sz="1000" i="1">
                  <a:latin typeface="Arial"/>
                  <a:cs typeface="Times New Roman"/>
                </a:rPr>
                <a:t>shippers </a:t>
              </a:r>
              <a:r>
                <a:rPr lang="en-US" sz="1000">
                  <a:latin typeface="Arial"/>
                  <a:cs typeface="Times New Roman"/>
                </a:rPr>
                <a:t>e </a:t>
              </a:r>
              <a:r>
                <a:rPr lang="en-US" sz="1000" err="1">
                  <a:latin typeface="Arial"/>
                  <a:cs typeface="Times New Roman"/>
                </a:rPr>
                <a:t>impressão</a:t>
              </a:r>
              <a:r>
                <a:rPr lang="en-US" sz="1000">
                  <a:latin typeface="Arial"/>
                  <a:cs typeface="Times New Roman"/>
                </a:rPr>
                <a:t> de Picklist e </a:t>
              </a:r>
              <a:r>
                <a:rPr lang="en-US" sz="10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0D266E-FDD9-4786-942D-DD7CF8EBFC08}"/>
                </a:ext>
              </a:extLst>
            </p:cNvPr>
            <p:cNvSpPr txBox="1"/>
            <p:nvPr/>
          </p:nvSpPr>
          <p:spPr>
            <a:xfrm>
              <a:off x="5477741" y="798525"/>
              <a:ext cx="23206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>
                  <a:latin typeface="Comic Sans MS"/>
                  <a:cs typeface="Arial"/>
                </a:rPr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C344EA-812A-4557-8EDF-7D73F01A3698}"/>
                </a:ext>
              </a:extLst>
            </p:cNvPr>
            <p:cNvSpPr txBox="1"/>
            <p:nvPr/>
          </p:nvSpPr>
          <p:spPr>
            <a:xfrm>
              <a:off x="6133611" y="786360"/>
              <a:ext cx="777173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>
                  <a:latin typeface="Arial"/>
                  <a:cs typeface="Arial"/>
                </a:rPr>
                <a:t>18/05/2021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99460B-B9AF-4699-81D1-047840C5F498}"/>
                </a:ext>
              </a:extLst>
            </p:cNvPr>
            <p:cNvSpPr txBox="1"/>
            <p:nvPr/>
          </p:nvSpPr>
          <p:spPr>
            <a:xfrm>
              <a:off x="4870548" y="539837"/>
              <a:ext cx="274320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/>
                  <a:cs typeface="Times New Roman"/>
                </a:rPr>
                <a:t>QPS-QSP-41507-08-A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95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1F52B-50CC-46E8-9B8B-018BBAE7CC1E}"/>
              </a:ext>
            </a:extLst>
          </p:cNvPr>
          <p:cNvSpPr txBox="1"/>
          <p:nvPr/>
        </p:nvSpPr>
        <p:spPr>
          <a:xfrm>
            <a:off x="1799788" y="1395808"/>
            <a:ext cx="3259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Arial"/>
              </a:rPr>
              <a:t>3) </a:t>
            </a:r>
            <a:r>
              <a:rPr lang="en-US" sz="1800" b="1" err="1">
                <a:latin typeface="Arial"/>
              </a:rPr>
              <a:t>Imprimir</a:t>
            </a:r>
            <a:r>
              <a:rPr lang="en-US" sz="1800" b="1">
                <a:latin typeface="Arial"/>
              </a:rPr>
              <a:t> </a:t>
            </a:r>
            <a:r>
              <a:rPr lang="en-US" sz="1800" b="1" i="1">
                <a:latin typeface="Arial"/>
              </a:rPr>
              <a:t>Checklist </a:t>
            </a:r>
            <a:endParaRPr lang="en-US" sz="1800" i="1">
              <a:cs typeface="Times New Roman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38C711C-5182-4DF9-88D7-65DD5BB9B766}"/>
              </a:ext>
            </a:extLst>
          </p:cNvPr>
          <p:cNvSpPr txBox="1"/>
          <p:nvPr/>
        </p:nvSpPr>
        <p:spPr>
          <a:xfrm>
            <a:off x="354338" y="4412643"/>
            <a:ext cx="274319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ü"/>
            </a:pPr>
            <a:r>
              <a:rPr lang="en-US" sz="1400" b="1" i="1" u="sng" dirty="0">
                <a:latin typeface="Times New Roman"/>
                <a:cs typeface="Times New Roman"/>
              </a:rPr>
              <a:t> Checklist</a:t>
            </a:r>
            <a:r>
              <a:rPr lang="en-US" sz="1400" b="1" u="sng" dirty="0">
                <a:latin typeface="Times New Roman"/>
                <a:cs typeface="Times New Roman"/>
              </a:rPr>
              <a:t> Impressa</a:t>
            </a:r>
            <a:endParaRPr lang="en-US" sz="1400" b="1" u="sng" dirty="0" err="1">
              <a:cs typeface="Times New Roman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41749C-6548-4C1C-AC4B-C101DA5D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10" y="2844117"/>
            <a:ext cx="5977229" cy="898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0E43EC4A-A780-4007-8897-4F0D136DEB18}"/>
              </a:ext>
            </a:extLst>
          </p:cNvPr>
          <p:cNvSpPr txBox="1"/>
          <p:nvPr/>
        </p:nvSpPr>
        <p:spPr>
          <a:xfrm>
            <a:off x="3351" y="1833644"/>
            <a:ext cx="68497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Times New Roman"/>
                <a:cs typeface="Times New Roman"/>
              </a:rPr>
              <a:t>a)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Aceder</a:t>
            </a:r>
            <a:r>
              <a:rPr lang="en-US" sz="1200" dirty="0">
                <a:latin typeface="Times New Roman"/>
                <a:cs typeface="Times New Roman"/>
              </a:rPr>
              <a:t> à Drive W e </a:t>
            </a:r>
            <a:r>
              <a:rPr lang="en-US" sz="1200" dirty="0" err="1">
                <a:latin typeface="Times New Roman"/>
                <a:cs typeface="Times New Roman"/>
              </a:rPr>
              <a:t>escolher</a:t>
            </a:r>
            <a:r>
              <a:rPr lang="en-US" sz="1200" dirty="0">
                <a:latin typeface="Times New Roman"/>
                <a:cs typeface="Times New Roman"/>
              </a:rPr>
              <a:t> a pasta da OEM </a:t>
            </a:r>
            <a:r>
              <a:rPr lang="en-US" sz="1200" dirty="0" err="1">
                <a:latin typeface="Times New Roman"/>
                <a:cs typeface="Times New Roman"/>
              </a:rPr>
              <a:t>pretendida</a:t>
            </a:r>
            <a:r>
              <a:rPr lang="en-US" sz="1200" dirty="0">
                <a:latin typeface="Times New Roman"/>
                <a:cs typeface="Times New Roman"/>
              </a:rPr>
              <a:t> e o </a:t>
            </a:r>
            <a:r>
              <a:rPr lang="en-US" sz="1200" dirty="0" err="1">
                <a:latin typeface="Times New Roman"/>
                <a:cs typeface="Times New Roman"/>
              </a:rPr>
              <a:t>ficheiro</a:t>
            </a:r>
            <a:r>
              <a:rPr lang="en-US" sz="1200" dirty="0">
                <a:latin typeface="Times New Roman"/>
                <a:cs typeface="Times New Roman"/>
              </a:rPr>
              <a:t> da </a:t>
            </a:r>
            <a:r>
              <a:rPr lang="en-US" sz="1200" i="1" dirty="0">
                <a:latin typeface="Times New Roman"/>
                <a:cs typeface="Times New Roman"/>
              </a:rPr>
              <a:t>checklist</a:t>
            </a:r>
            <a:r>
              <a:rPr lang="en-US" sz="1200" dirty="0">
                <a:latin typeface="Times New Roman"/>
                <a:cs typeface="Times New Roman"/>
              </a:rPr>
              <a:t> da </a:t>
            </a:r>
            <a:r>
              <a:rPr lang="en-US" sz="1200" dirty="0" err="1">
                <a:latin typeface="Times New Roman"/>
                <a:cs typeface="Times New Roman"/>
              </a:rPr>
              <a:t>mesma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  <a:br>
              <a:rPr lang="en-US" sz="1200" dirty="0">
                <a:latin typeface="Times New Roman"/>
                <a:cs typeface="Times New Roman"/>
              </a:rPr>
            </a:br>
            <a:r>
              <a:rPr lang="en-US" sz="1200" b="1" u="sng" dirty="0">
                <a:latin typeface="Times New Roman"/>
                <a:cs typeface="Times New Roman"/>
              </a:rPr>
              <a:t> EXEMPLO</a:t>
            </a:r>
            <a:br>
              <a:rPr lang="en-US" sz="1200" b="1" dirty="0">
                <a:latin typeface="Times New Roman"/>
                <a:cs typeface="Times New Roman"/>
              </a:rPr>
            </a:br>
            <a:r>
              <a:rPr lang="en-US" sz="1200" b="1" dirty="0">
                <a:latin typeface="Times New Roman"/>
                <a:cs typeface="Times New Roman"/>
              </a:rPr>
              <a:t>W:\sharedir\MP&amp;L\Inventory\PACKAGING\PSA\Checklist </a:t>
            </a:r>
            <a:r>
              <a:rPr lang="en-US" sz="1200" dirty="0">
                <a:latin typeface="Times New Roman"/>
                <a:cs typeface="Times New Roman"/>
              </a:rPr>
              <a:t>(Figura 7)</a:t>
            </a:r>
            <a:endParaRPr lang="en-US" sz="1200" dirty="0">
              <a:cs typeface="Times New Roman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E89FF9-7DE4-46A6-A5B6-7160D2092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97" y="4763494"/>
            <a:ext cx="6043811" cy="4300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2232C-EED8-4C63-AED8-C0C37AFA579A}"/>
              </a:ext>
            </a:extLst>
          </p:cNvPr>
          <p:cNvSpPr txBox="1"/>
          <p:nvPr/>
        </p:nvSpPr>
        <p:spPr>
          <a:xfrm>
            <a:off x="1791391" y="3792682"/>
            <a:ext cx="33926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latin typeface="Arial"/>
                <a:cs typeface="Times New Roman"/>
              </a:rPr>
              <a:t>Figura 6</a:t>
            </a:r>
            <a:r>
              <a:rPr lang="en-US" sz="1100" dirty="0">
                <a:latin typeface="Arial"/>
                <a:cs typeface="Times New Roman"/>
              </a:rPr>
              <a:t> </a:t>
            </a:r>
            <a:r>
              <a:rPr lang="en-US" sz="1100" dirty="0">
                <a:latin typeface="Times New Roman"/>
                <a:cs typeface="Times New Roman"/>
              </a:rPr>
              <a:t>- Localização do ficheiro </a:t>
            </a:r>
            <a:r>
              <a:rPr lang="en-US" sz="1100" i="1" dirty="0">
                <a:latin typeface="Times New Roman"/>
                <a:cs typeface="Times New Roman"/>
              </a:rPr>
              <a:t>Checklist</a:t>
            </a:r>
            <a:endParaRPr lang="en-US" sz="1100" i="1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5B4D7-B596-4DE8-AEB9-A84E405474FC}"/>
              </a:ext>
            </a:extLst>
          </p:cNvPr>
          <p:cNvSpPr txBox="1"/>
          <p:nvPr/>
        </p:nvSpPr>
        <p:spPr>
          <a:xfrm>
            <a:off x="1812865" y="9084772"/>
            <a:ext cx="33926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>
                <a:latin typeface="Arial"/>
                <a:cs typeface="Times New Roman"/>
              </a:rPr>
              <a:t>Figura 7</a:t>
            </a:r>
            <a:r>
              <a:rPr lang="en-US" sz="1100">
                <a:latin typeface="Arial"/>
                <a:cs typeface="Times New Roman"/>
              </a:rPr>
              <a:t> </a:t>
            </a:r>
            <a:r>
              <a:rPr lang="en-US" sz="1100">
                <a:latin typeface="Times New Roman"/>
                <a:cs typeface="Times New Roman"/>
              </a:rPr>
              <a:t>- </a:t>
            </a:r>
            <a:r>
              <a:rPr lang="en-US" sz="1100">
                <a:latin typeface="Arial"/>
                <a:cs typeface="Arial"/>
              </a:rPr>
              <a:t>Exemplo de </a:t>
            </a:r>
            <a:r>
              <a:rPr lang="en-US" sz="1100" i="1" dirty="0">
                <a:latin typeface="Arial"/>
                <a:cs typeface="Arial"/>
              </a:rPr>
              <a:t>Checklist</a:t>
            </a:r>
            <a:endParaRPr lang="en-US" sz="1100" i="1" dirty="0"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0F94B4-92FE-465B-A2A2-1785557A420A}"/>
              </a:ext>
            </a:extLst>
          </p:cNvPr>
          <p:cNvGrpSpPr/>
          <p:nvPr/>
        </p:nvGrpSpPr>
        <p:grpSpPr>
          <a:xfrm>
            <a:off x="-50877" y="551250"/>
            <a:ext cx="7664625" cy="852495"/>
            <a:chOff x="-50877" y="537239"/>
            <a:chExt cx="7664625" cy="8524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628270-8702-46B3-B9D6-C67CE87EA000}"/>
                </a:ext>
              </a:extLst>
            </p:cNvPr>
            <p:cNvSpPr txBox="1"/>
            <p:nvPr/>
          </p:nvSpPr>
          <p:spPr>
            <a:xfrm>
              <a:off x="-50877" y="1112038"/>
              <a:ext cx="1886800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Arial"/>
                  <a:cs typeface="Times New Roman"/>
                </a:rPr>
                <a:t>Jessica Rodrigues e Ana Ribeiro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449AF7-85ED-42E8-B5E9-44728E20EB4D}"/>
                </a:ext>
              </a:extLst>
            </p:cNvPr>
            <p:cNvSpPr txBox="1"/>
            <p:nvPr/>
          </p:nvSpPr>
          <p:spPr>
            <a:xfrm>
              <a:off x="3093999" y="571876"/>
              <a:ext cx="1792186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latin typeface="Arial"/>
                  <a:cs typeface="Times New Roman"/>
                </a:rPr>
                <a:t>Ver </a:t>
              </a:r>
              <a:r>
                <a:rPr lang="en-US" sz="1100" i="1">
                  <a:latin typeface="Arial"/>
                  <a:cs typeface="Times New Roman"/>
                </a:rPr>
                <a:t>shippers </a:t>
              </a:r>
              <a:r>
                <a:rPr lang="en-US" sz="1100">
                  <a:latin typeface="Arial"/>
                  <a:cs typeface="Times New Roman"/>
                </a:rPr>
                <a:t>e </a:t>
              </a:r>
              <a:r>
                <a:rPr lang="en-US" sz="1100" err="1">
                  <a:latin typeface="Arial"/>
                  <a:cs typeface="Times New Roman"/>
                </a:rPr>
                <a:t>impressão</a:t>
              </a:r>
              <a:r>
                <a:rPr lang="en-US" sz="1100">
                  <a:latin typeface="Arial"/>
                  <a:cs typeface="Times New Roman"/>
                </a:rPr>
                <a:t> de Picklist e </a:t>
              </a:r>
              <a:r>
                <a:rPr lang="en-US" sz="11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B130FB-5B68-4DA0-A973-30B250E85A71}"/>
                </a:ext>
              </a:extLst>
            </p:cNvPr>
            <p:cNvSpPr txBox="1"/>
            <p:nvPr/>
          </p:nvSpPr>
          <p:spPr>
            <a:xfrm>
              <a:off x="3922888" y="1112735"/>
              <a:ext cx="90973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i="1" dirty="0">
                  <a:latin typeface="Arial"/>
                  <a:cs typeface="Times New Roman"/>
                </a:rPr>
                <a:t>Shipping</a:t>
              </a:r>
              <a:endParaRPr lang="en-US" sz="1200" dirty="0">
                <a:latin typeface="Arial"/>
                <a:cs typeface="Times New Roman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A2B9D-D874-499D-BF35-D33AC3CBA1E2}"/>
                </a:ext>
              </a:extLst>
            </p:cNvPr>
            <p:cNvSpPr txBox="1"/>
            <p:nvPr/>
          </p:nvSpPr>
          <p:spPr>
            <a:xfrm>
              <a:off x="1409142" y="586711"/>
              <a:ext cx="1715454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i="1" dirty="0">
                  <a:latin typeface="Arial"/>
                  <a:cs typeface="Times New Roman"/>
                </a:rPr>
                <a:t>End Items- ALL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AA4FF-65E8-4152-A47A-00ABE9B76145}"/>
                </a:ext>
              </a:extLst>
            </p:cNvPr>
            <p:cNvSpPr txBox="1"/>
            <p:nvPr/>
          </p:nvSpPr>
          <p:spPr>
            <a:xfrm>
              <a:off x="5600446" y="1072418"/>
              <a:ext cx="62953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>
                  <a:latin typeface="Arial"/>
                  <a:cs typeface="Times New Roman"/>
                </a:rPr>
                <a:t>N/A</a:t>
              </a:r>
              <a:endParaRPr lang="en-US" sz="1200">
                <a:cs typeface="Times New Roman"/>
              </a:endParaRPr>
            </a:p>
          </p:txBody>
        </p:sp>
        <p:sp>
          <p:nvSpPr>
            <p:cNvPr id="34" name="TextBox 3">
              <a:extLst>
                <a:ext uri="{FF2B5EF4-FFF2-40B4-BE49-F238E27FC236}">
                  <a16:creationId xmlns:a16="http://schemas.microsoft.com/office/drawing/2014/main" id="{2E114FA8-8A8E-4DA5-8255-36B69E3986D9}"/>
                </a:ext>
              </a:extLst>
            </p:cNvPr>
            <p:cNvSpPr txBox="1"/>
            <p:nvPr/>
          </p:nvSpPr>
          <p:spPr>
            <a:xfrm>
              <a:off x="2703" y="537239"/>
              <a:ext cx="1402527" cy="55399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latin typeface="Arial"/>
                  <a:cs typeface="Times New Roman"/>
                </a:rPr>
                <a:t>Ver </a:t>
              </a:r>
              <a:r>
                <a:rPr lang="en-US" sz="1000" i="1">
                  <a:latin typeface="Arial"/>
                  <a:cs typeface="Times New Roman"/>
                </a:rPr>
                <a:t>shippers </a:t>
              </a:r>
              <a:r>
                <a:rPr lang="en-US" sz="1000">
                  <a:latin typeface="Arial"/>
                  <a:cs typeface="Times New Roman"/>
                </a:rPr>
                <a:t>e </a:t>
              </a:r>
              <a:r>
                <a:rPr lang="en-US" sz="1000" err="1">
                  <a:latin typeface="Arial"/>
                  <a:cs typeface="Times New Roman"/>
                </a:rPr>
                <a:t>impressão</a:t>
              </a:r>
              <a:r>
                <a:rPr lang="en-US" sz="1000">
                  <a:latin typeface="Arial"/>
                  <a:cs typeface="Times New Roman"/>
                </a:rPr>
                <a:t> de Picklist e </a:t>
              </a:r>
              <a:r>
                <a:rPr lang="en-US" sz="10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FC2F0D-1CD2-43B8-BDBA-28BD28B2762A}"/>
                </a:ext>
              </a:extLst>
            </p:cNvPr>
            <p:cNvSpPr txBox="1"/>
            <p:nvPr/>
          </p:nvSpPr>
          <p:spPr>
            <a:xfrm>
              <a:off x="5477741" y="798525"/>
              <a:ext cx="23206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>
                  <a:latin typeface="Comic Sans MS"/>
                  <a:cs typeface="Arial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88E045-B86A-4FB2-95CB-42507FEE0B4F}"/>
                </a:ext>
              </a:extLst>
            </p:cNvPr>
            <p:cNvSpPr txBox="1"/>
            <p:nvPr/>
          </p:nvSpPr>
          <p:spPr>
            <a:xfrm>
              <a:off x="6133611" y="786360"/>
              <a:ext cx="777173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>
                  <a:latin typeface="Arial"/>
                  <a:cs typeface="Arial"/>
                </a:rPr>
                <a:t>18/05/2021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84CBD3-18D8-4BE7-BA44-127711BDC1C6}"/>
                </a:ext>
              </a:extLst>
            </p:cNvPr>
            <p:cNvSpPr txBox="1"/>
            <p:nvPr/>
          </p:nvSpPr>
          <p:spPr>
            <a:xfrm>
              <a:off x="4870548" y="539837"/>
              <a:ext cx="274320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/>
                  <a:cs typeface="Times New Roman"/>
                </a:rPr>
                <a:t>QPS-QSP-41507-08-A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4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>
            <a:extLst>
              <a:ext uri="{FF2B5EF4-FFF2-40B4-BE49-F238E27FC236}">
                <a16:creationId xmlns:a16="http://schemas.microsoft.com/office/drawing/2014/main" id="{17E2A9A9-FB61-4DBA-9716-614FD4FD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460500"/>
            <a:ext cx="60563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515" tIns="45571" rIns="89515" bIns="45571">
            <a:spAutoFit/>
          </a:bodyPr>
          <a:lstStyle>
            <a:lvl1pPr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44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44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44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44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44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PT" altLang="pt-PT" sz="1200" b="1">
                <a:latin typeface="Arial Narrow" panose="020B0606020202030204" pitchFamily="34" charset="0"/>
              </a:rPr>
              <a:t>Historial das Alterações</a:t>
            </a:r>
            <a:r>
              <a:rPr lang="en-US" altLang="pt-PT" sz="1200" b="1">
                <a:latin typeface="Arial Narrow" panose="020B0606020202030204" pitchFamily="34" charset="0"/>
              </a:rPr>
              <a:t>: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72CB03-6AD3-47EE-97AC-D79DD587C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68169"/>
              </p:ext>
            </p:extLst>
          </p:nvPr>
        </p:nvGraphicFramePr>
        <p:xfrm>
          <a:off x="328613" y="1925638"/>
          <a:ext cx="6300787" cy="69811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01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u="none" strike="noStrike" dirty="0">
                          <a:effectLst/>
                          <a:latin typeface="Arial Narrow"/>
                        </a:rPr>
                        <a:t>Rev.</a:t>
                      </a:r>
                      <a:endParaRPr lang="pt-PT" sz="1100" b="1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u="none" strike="noStrike" dirty="0">
                          <a:effectLst/>
                          <a:latin typeface="Arial Narrow"/>
                        </a:rPr>
                        <a:t>Data</a:t>
                      </a:r>
                      <a:endParaRPr lang="pt-PT" sz="1100" b="1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u="none" strike="noStrike" dirty="0">
                          <a:effectLst/>
                          <a:latin typeface="Arial Narrow"/>
                        </a:rPr>
                        <a:t>Alteração</a:t>
                      </a:r>
                      <a:endParaRPr lang="pt-PT" sz="1100" b="1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u="none" strike="noStrike" dirty="0">
                          <a:effectLst/>
                          <a:latin typeface="Arial Narrow"/>
                        </a:rPr>
                        <a:t>Responsável</a:t>
                      </a:r>
                      <a:endParaRPr lang="pt-PT" sz="1100" b="1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77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 dirty="0">
                          <a:effectLst/>
                          <a:latin typeface="Arial Narrow"/>
                        </a:rPr>
                        <a:t>A </a:t>
                      </a:r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u="none" strike="noStrike" dirty="0">
                          <a:effectLst/>
                          <a:latin typeface="Arial Narrow"/>
                        </a:rPr>
                        <a:t> 18/05/2021</a:t>
                      </a:r>
                      <a:endParaRPr lang="pt-PT" sz="10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 b="0" i="0" u="none" strike="noStrike" noProof="0" dirty="0">
                          <a:effectLst/>
                          <a:latin typeface="Arial Narrow"/>
                        </a:rPr>
                        <a:t>Criação da </a:t>
                      </a:r>
                      <a:r>
                        <a:rPr lang="en-US" sz="1000" b="0" i="0" u="none" strike="noStrike" noProof="0" dirty="0">
                          <a:effectLst/>
                        </a:rPr>
                        <a:t>QPS-QSP-41507-08</a:t>
                      </a:r>
                      <a:endParaRPr lang="pt-PT" sz="1000" b="0" i="0" u="none" strike="noStrike" noProof="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95475"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PT" sz="10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2F5206-CBAF-4B2A-A4D6-E7F03497690A}"/>
              </a:ext>
            </a:extLst>
          </p:cNvPr>
          <p:cNvSpPr txBox="1"/>
          <p:nvPr/>
        </p:nvSpPr>
        <p:spPr>
          <a:xfrm>
            <a:off x="4972102" y="2103930"/>
            <a:ext cx="1886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latin typeface="Arial"/>
                <a:cs typeface="Times New Roman"/>
              </a:rPr>
              <a:t>Jessica Rodrigues</a:t>
            </a:r>
            <a:br>
              <a:rPr lang="en-US" sz="900" dirty="0">
                <a:latin typeface="Arial"/>
                <a:cs typeface="Times New Roman"/>
              </a:rPr>
            </a:br>
            <a:r>
              <a:rPr lang="en-US" sz="900" dirty="0">
                <a:latin typeface="Arial"/>
                <a:cs typeface="Times New Roman"/>
              </a:rPr>
              <a:t> e Ana Ribeiro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9EFB0B-12AC-48DB-B338-B6BC3E03D7B3}"/>
              </a:ext>
            </a:extLst>
          </p:cNvPr>
          <p:cNvGrpSpPr/>
          <p:nvPr/>
        </p:nvGrpSpPr>
        <p:grpSpPr>
          <a:xfrm>
            <a:off x="-50877" y="551250"/>
            <a:ext cx="7664625" cy="852495"/>
            <a:chOff x="-50877" y="537239"/>
            <a:chExt cx="7664625" cy="8524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984FD1-2349-4880-88E4-2BF9E4A5ED5C}"/>
                </a:ext>
              </a:extLst>
            </p:cNvPr>
            <p:cNvSpPr txBox="1"/>
            <p:nvPr/>
          </p:nvSpPr>
          <p:spPr>
            <a:xfrm>
              <a:off x="-50877" y="1112038"/>
              <a:ext cx="1886800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Arial"/>
                  <a:cs typeface="Times New Roman"/>
                </a:rPr>
                <a:t>Jessica Rodrigues e Ana Ribeiro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EA8D5A-420E-4A54-AF95-C164B27F3F87}"/>
                </a:ext>
              </a:extLst>
            </p:cNvPr>
            <p:cNvSpPr txBox="1"/>
            <p:nvPr/>
          </p:nvSpPr>
          <p:spPr>
            <a:xfrm>
              <a:off x="3093999" y="571876"/>
              <a:ext cx="1792186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latin typeface="Arial"/>
                  <a:cs typeface="Times New Roman"/>
                </a:rPr>
                <a:t>Ver </a:t>
              </a:r>
              <a:r>
                <a:rPr lang="en-US" sz="1100" i="1">
                  <a:latin typeface="Arial"/>
                  <a:cs typeface="Times New Roman"/>
                </a:rPr>
                <a:t>shippers </a:t>
              </a:r>
              <a:r>
                <a:rPr lang="en-US" sz="1100">
                  <a:latin typeface="Arial"/>
                  <a:cs typeface="Times New Roman"/>
                </a:rPr>
                <a:t>e </a:t>
              </a:r>
              <a:r>
                <a:rPr lang="en-US" sz="1100" err="1">
                  <a:latin typeface="Arial"/>
                  <a:cs typeface="Times New Roman"/>
                </a:rPr>
                <a:t>impressão</a:t>
              </a:r>
              <a:r>
                <a:rPr lang="en-US" sz="1100">
                  <a:latin typeface="Arial"/>
                  <a:cs typeface="Times New Roman"/>
                </a:rPr>
                <a:t> de Picklist e </a:t>
              </a:r>
              <a:r>
                <a:rPr lang="en-US" sz="11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E634FA-623A-4ABC-88EB-5F4BD67E0A8D}"/>
                </a:ext>
              </a:extLst>
            </p:cNvPr>
            <p:cNvSpPr txBox="1"/>
            <p:nvPr/>
          </p:nvSpPr>
          <p:spPr>
            <a:xfrm>
              <a:off x="3922888" y="1112735"/>
              <a:ext cx="90973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i="1" dirty="0">
                  <a:latin typeface="Arial"/>
                  <a:cs typeface="Times New Roman"/>
                </a:rPr>
                <a:t>Shipping</a:t>
              </a:r>
              <a:endParaRPr lang="en-US" sz="1200" dirty="0">
                <a:latin typeface="Arial"/>
                <a:cs typeface="Times New Roman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AE6BC3-6699-435D-A936-CEEB6150B229}"/>
                </a:ext>
              </a:extLst>
            </p:cNvPr>
            <p:cNvSpPr txBox="1"/>
            <p:nvPr/>
          </p:nvSpPr>
          <p:spPr>
            <a:xfrm>
              <a:off x="1409142" y="586711"/>
              <a:ext cx="1715454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i="1" dirty="0">
                  <a:latin typeface="Arial"/>
                  <a:cs typeface="Times New Roman"/>
                </a:rPr>
                <a:t>End Items- ALL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81B563-64A3-40F6-9140-E7AA2FE2DB90}"/>
                </a:ext>
              </a:extLst>
            </p:cNvPr>
            <p:cNvSpPr txBox="1"/>
            <p:nvPr/>
          </p:nvSpPr>
          <p:spPr>
            <a:xfrm>
              <a:off x="5600446" y="1072418"/>
              <a:ext cx="62953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>
                  <a:latin typeface="Arial"/>
                  <a:cs typeface="Times New Roman"/>
                </a:rPr>
                <a:t>N/A</a:t>
              </a:r>
              <a:endParaRPr lang="en-US" sz="1200">
                <a:cs typeface="Times New Roman"/>
              </a:endParaRPr>
            </a:p>
          </p:txBody>
        </p:sp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FB973965-4F62-480F-9D76-EEDA51973024}"/>
                </a:ext>
              </a:extLst>
            </p:cNvPr>
            <p:cNvSpPr txBox="1"/>
            <p:nvPr/>
          </p:nvSpPr>
          <p:spPr>
            <a:xfrm>
              <a:off x="2703" y="537239"/>
              <a:ext cx="1402527" cy="55399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latin typeface="Arial"/>
                  <a:cs typeface="Times New Roman"/>
                </a:rPr>
                <a:t>Ver </a:t>
              </a:r>
              <a:r>
                <a:rPr lang="en-US" sz="1000" i="1">
                  <a:latin typeface="Arial"/>
                  <a:cs typeface="Times New Roman"/>
                </a:rPr>
                <a:t>shippers </a:t>
              </a:r>
              <a:r>
                <a:rPr lang="en-US" sz="1000">
                  <a:latin typeface="Arial"/>
                  <a:cs typeface="Times New Roman"/>
                </a:rPr>
                <a:t>e </a:t>
              </a:r>
              <a:r>
                <a:rPr lang="en-US" sz="1000" err="1">
                  <a:latin typeface="Arial"/>
                  <a:cs typeface="Times New Roman"/>
                </a:rPr>
                <a:t>impressão</a:t>
              </a:r>
              <a:r>
                <a:rPr lang="en-US" sz="1000">
                  <a:latin typeface="Arial"/>
                  <a:cs typeface="Times New Roman"/>
                </a:rPr>
                <a:t> de Picklist e </a:t>
              </a:r>
              <a:r>
                <a:rPr lang="en-US" sz="10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63CBD3-105B-4E79-8829-7ABD40726535}"/>
                </a:ext>
              </a:extLst>
            </p:cNvPr>
            <p:cNvSpPr txBox="1"/>
            <p:nvPr/>
          </p:nvSpPr>
          <p:spPr>
            <a:xfrm>
              <a:off x="5477741" y="798525"/>
              <a:ext cx="23206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>
                  <a:latin typeface="Comic Sans MS"/>
                  <a:cs typeface="Arial"/>
                </a:rPr>
                <a:t>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357C9C-D748-428C-89F4-D1645AC4CAAB}"/>
                </a:ext>
              </a:extLst>
            </p:cNvPr>
            <p:cNvSpPr txBox="1"/>
            <p:nvPr/>
          </p:nvSpPr>
          <p:spPr>
            <a:xfrm>
              <a:off x="6133611" y="786360"/>
              <a:ext cx="777173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>
                  <a:latin typeface="Arial"/>
                  <a:cs typeface="Arial"/>
                </a:rPr>
                <a:t>18/05/2021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5AFA2E-62FB-4CF1-8F25-A8A9653DDC47}"/>
                </a:ext>
              </a:extLst>
            </p:cNvPr>
            <p:cNvSpPr txBox="1"/>
            <p:nvPr/>
          </p:nvSpPr>
          <p:spPr>
            <a:xfrm>
              <a:off x="4870548" y="539837"/>
              <a:ext cx="274320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/>
                  <a:cs typeface="Times New Roman"/>
                </a:rPr>
                <a:t>QPS-QSP-41507-08-A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262481-3037-416D-8FAF-862AB5566EE7}"/>
              </a:ext>
            </a:extLst>
          </p:cNvPr>
          <p:cNvGraphicFramePr>
            <a:graphicFrameLocks noGrp="1"/>
          </p:cNvGraphicFramePr>
          <p:nvPr/>
        </p:nvGraphicFramePr>
        <p:xfrm>
          <a:off x="117475" y="1412875"/>
          <a:ext cx="6562725" cy="7802664"/>
        </p:xfrm>
        <a:graphic>
          <a:graphicData uri="http://schemas.openxmlformats.org/drawingml/2006/table">
            <a:tbl>
              <a:tblPr firstRow="1" bandRow="1"/>
              <a:tblGrid>
                <a:gridCol w="256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pt-PT" sz="1600"/>
                        <a:t>Tomei conhecimento:</a:t>
                      </a:r>
                      <a:r>
                        <a:rPr lang="pt-PT" sz="1600" baseline="0"/>
                        <a:t> </a:t>
                      </a:r>
                      <a:r>
                        <a:rPr lang="pt-PT" sz="1600"/>
                        <a:t>Nome</a:t>
                      </a:r>
                      <a:endParaRPr lang="en-US" sz="16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pt-PT" sz="1600"/>
                        <a:t>Assinatura</a:t>
                      </a:r>
                      <a:endParaRPr lang="en-US" sz="16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pt-PT" sz="1600"/>
                        <a:t>Turno</a:t>
                      </a:r>
                      <a:endParaRPr lang="en-US" sz="16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600" b="1" kern="1200">
                          <a:solidFill>
                            <a:schemeClr val="lt1"/>
                          </a:solidFill>
                          <a:latin typeface="Calibri"/>
                          <a:ea typeface="+mn-ea"/>
                          <a:cs typeface="+mn-cs"/>
                        </a:rPr>
                        <a:t>Data</a:t>
                      </a:r>
                      <a:endParaRPr lang="en-US" sz="1600" b="1" kern="1200">
                        <a:solidFill>
                          <a:schemeClr val="lt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1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1335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1450" marR="91450" marT="45717" marB="45717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4FA2F13-8B01-4445-888E-9803C7763D2E}"/>
              </a:ext>
            </a:extLst>
          </p:cNvPr>
          <p:cNvGrpSpPr/>
          <p:nvPr/>
        </p:nvGrpSpPr>
        <p:grpSpPr>
          <a:xfrm>
            <a:off x="-50877" y="551250"/>
            <a:ext cx="7664625" cy="852495"/>
            <a:chOff x="-50877" y="537239"/>
            <a:chExt cx="7664625" cy="8524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EAB51B-6BAB-423F-B0DA-BDD7FC3EC414}"/>
                </a:ext>
              </a:extLst>
            </p:cNvPr>
            <p:cNvSpPr txBox="1"/>
            <p:nvPr/>
          </p:nvSpPr>
          <p:spPr>
            <a:xfrm>
              <a:off x="-50877" y="1112038"/>
              <a:ext cx="1886800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Arial"/>
                  <a:cs typeface="Times New Roman"/>
                </a:rPr>
                <a:t>Jessica Rodrigues e Ana Ribeiro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401F5B-98E9-4E93-9F24-78765B651032}"/>
                </a:ext>
              </a:extLst>
            </p:cNvPr>
            <p:cNvSpPr txBox="1"/>
            <p:nvPr/>
          </p:nvSpPr>
          <p:spPr>
            <a:xfrm>
              <a:off x="3093999" y="571876"/>
              <a:ext cx="1792186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latin typeface="Arial"/>
                  <a:cs typeface="Times New Roman"/>
                </a:rPr>
                <a:t>Ver </a:t>
              </a:r>
              <a:r>
                <a:rPr lang="en-US" sz="1100" i="1">
                  <a:latin typeface="Arial"/>
                  <a:cs typeface="Times New Roman"/>
                </a:rPr>
                <a:t>shippers </a:t>
              </a:r>
              <a:r>
                <a:rPr lang="en-US" sz="1100">
                  <a:latin typeface="Arial"/>
                  <a:cs typeface="Times New Roman"/>
                </a:rPr>
                <a:t>e </a:t>
              </a:r>
              <a:r>
                <a:rPr lang="en-US" sz="1100" err="1">
                  <a:latin typeface="Arial"/>
                  <a:cs typeface="Times New Roman"/>
                </a:rPr>
                <a:t>impressão</a:t>
              </a:r>
              <a:r>
                <a:rPr lang="en-US" sz="1100">
                  <a:latin typeface="Arial"/>
                  <a:cs typeface="Times New Roman"/>
                </a:rPr>
                <a:t> de Picklist e </a:t>
              </a:r>
              <a:r>
                <a:rPr lang="en-US" sz="11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B17060-9497-45D4-B147-04CE77B41D07}"/>
                </a:ext>
              </a:extLst>
            </p:cNvPr>
            <p:cNvSpPr txBox="1"/>
            <p:nvPr/>
          </p:nvSpPr>
          <p:spPr>
            <a:xfrm>
              <a:off x="3922888" y="1112735"/>
              <a:ext cx="909735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1" i="1" dirty="0">
                  <a:latin typeface="Arial"/>
                  <a:cs typeface="Times New Roman"/>
                </a:rPr>
                <a:t>Shipping</a:t>
              </a:r>
              <a:endParaRPr lang="en-US" sz="1200" dirty="0">
                <a:latin typeface="Arial"/>
                <a:cs typeface="Times New Roman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EFFEB1-6632-4740-AD65-565588F8A690}"/>
                </a:ext>
              </a:extLst>
            </p:cNvPr>
            <p:cNvSpPr txBox="1"/>
            <p:nvPr/>
          </p:nvSpPr>
          <p:spPr>
            <a:xfrm>
              <a:off x="1409142" y="586711"/>
              <a:ext cx="1715454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i="1" dirty="0">
                  <a:latin typeface="Arial"/>
                  <a:cs typeface="Times New Roman"/>
                </a:rPr>
                <a:t>End Items- ALL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343C2A-A746-495E-9694-59441CB9B5F5}"/>
                </a:ext>
              </a:extLst>
            </p:cNvPr>
            <p:cNvSpPr txBox="1"/>
            <p:nvPr/>
          </p:nvSpPr>
          <p:spPr>
            <a:xfrm>
              <a:off x="5600446" y="1072418"/>
              <a:ext cx="62953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>
                  <a:latin typeface="Arial"/>
                  <a:cs typeface="Times New Roman"/>
                </a:rPr>
                <a:t>N/A</a:t>
              </a:r>
              <a:endParaRPr lang="en-US" sz="1200">
                <a:cs typeface="Times New Roman"/>
              </a:endParaRPr>
            </a:p>
          </p:txBody>
        </p:sp>
        <p:sp>
          <p:nvSpPr>
            <p:cNvPr id="28" name="TextBox 3">
              <a:extLst>
                <a:ext uri="{FF2B5EF4-FFF2-40B4-BE49-F238E27FC236}">
                  <a16:creationId xmlns:a16="http://schemas.microsoft.com/office/drawing/2014/main" id="{8BBCA9F8-DF47-4F16-8C81-B67F94C6F668}"/>
                </a:ext>
              </a:extLst>
            </p:cNvPr>
            <p:cNvSpPr txBox="1"/>
            <p:nvPr/>
          </p:nvSpPr>
          <p:spPr>
            <a:xfrm>
              <a:off x="2703" y="537239"/>
              <a:ext cx="1402527" cy="55399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latin typeface="Arial"/>
                  <a:cs typeface="Times New Roman"/>
                </a:rPr>
                <a:t>Ver </a:t>
              </a:r>
              <a:r>
                <a:rPr lang="en-US" sz="1000" i="1">
                  <a:latin typeface="Arial"/>
                  <a:cs typeface="Times New Roman"/>
                </a:rPr>
                <a:t>shippers </a:t>
              </a:r>
              <a:r>
                <a:rPr lang="en-US" sz="1000">
                  <a:latin typeface="Arial"/>
                  <a:cs typeface="Times New Roman"/>
                </a:rPr>
                <a:t>e </a:t>
              </a:r>
              <a:r>
                <a:rPr lang="en-US" sz="1000" err="1">
                  <a:latin typeface="Arial"/>
                  <a:cs typeface="Times New Roman"/>
                </a:rPr>
                <a:t>impressão</a:t>
              </a:r>
              <a:r>
                <a:rPr lang="en-US" sz="1000">
                  <a:latin typeface="Arial"/>
                  <a:cs typeface="Times New Roman"/>
                </a:rPr>
                <a:t> de Picklist e </a:t>
              </a:r>
              <a:r>
                <a:rPr lang="en-US" sz="1000" i="1">
                  <a:latin typeface="Arial"/>
                  <a:cs typeface="Times New Roman"/>
                </a:rPr>
                <a:t>Checklist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86FE6F-8E88-43DF-BBB5-D322981F41C4}"/>
                </a:ext>
              </a:extLst>
            </p:cNvPr>
            <p:cNvSpPr txBox="1"/>
            <p:nvPr/>
          </p:nvSpPr>
          <p:spPr>
            <a:xfrm>
              <a:off x="5477741" y="798525"/>
              <a:ext cx="23206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>
                  <a:latin typeface="Comic Sans MS"/>
                  <a:cs typeface="Arial"/>
                </a:rPr>
                <a:t>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3879C0-7F48-4DAE-9E6B-5642D6F395CA}"/>
                </a:ext>
              </a:extLst>
            </p:cNvPr>
            <p:cNvSpPr txBox="1"/>
            <p:nvPr/>
          </p:nvSpPr>
          <p:spPr>
            <a:xfrm>
              <a:off x="6133611" y="786360"/>
              <a:ext cx="777173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>
                  <a:latin typeface="Arial"/>
                  <a:cs typeface="Arial"/>
                </a:rPr>
                <a:t>18/05/2021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BB0419-5B41-4C01-AA56-96BD660E725A}"/>
                </a:ext>
              </a:extLst>
            </p:cNvPr>
            <p:cNvSpPr txBox="1"/>
            <p:nvPr/>
          </p:nvSpPr>
          <p:spPr>
            <a:xfrm>
              <a:off x="4870548" y="539837"/>
              <a:ext cx="274320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/>
                  <a:cs typeface="Times New Roman"/>
                </a:rPr>
                <a:t>QPS-QSP-41507-08-A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A4 Paper (210x297 mm)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Augusto Silva</dc:creator>
  <cp:revision>218</cp:revision>
  <dcterms:created xsi:type="dcterms:W3CDTF">2002-04-22T07:04:27Z</dcterms:created>
  <dcterms:modified xsi:type="dcterms:W3CDTF">2021-09-10T08:04:43Z</dcterms:modified>
</cp:coreProperties>
</file>