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6" r:id="rId5"/>
    <p:sldId id="284" r:id="rId6"/>
    <p:sldId id="285" r:id="rId7"/>
    <p:sldId id="287" r:id="rId8"/>
    <p:sldId id="289" r:id="rId9"/>
    <p:sldId id="290" r:id="rId10"/>
    <p:sldId id="288" r:id="rId11"/>
    <p:sldId id="261" r:id="rId12"/>
    <p:sldId id="262" r:id="rId13"/>
    <p:sldId id="260" r:id="rId14"/>
    <p:sldId id="263" r:id="rId15"/>
    <p:sldId id="291" r:id="rId16"/>
    <p:sldId id="264" r:id="rId17"/>
    <p:sldId id="265" r:id="rId18"/>
    <p:sldId id="266" r:id="rId19"/>
    <p:sldId id="292" r:id="rId20"/>
    <p:sldId id="293" r:id="rId21"/>
    <p:sldId id="294" r:id="rId22"/>
    <p:sldId id="268" r:id="rId23"/>
    <p:sldId id="267" r:id="rId24"/>
    <p:sldId id="269" r:id="rId25"/>
    <p:sldId id="270" r:id="rId26"/>
    <p:sldId id="271" r:id="rId27"/>
    <p:sldId id="274" r:id="rId28"/>
    <p:sldId id="273" r:id="rId29"/>
    <p:sldId id="276" r:id="rId30"/>
    <p:sldId id="275" r:id="rId31"/>
    <p:sldId id="277" r:id="rId32"/>
    <p:sldId id="278" r:id="rId33"/>
    <p:sldId id="281" r:id="rId34"/>
    <p:sldId id="282" r:id="rId35"/>
    <p:sldId id="279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E41EC-0102-B319-9F5E-4DA3C3B06635}" v="1864" dt="2023-06-27T09:07:13.016"/>
    <p1510:client id="{5F8BFBAE-CA25-2AB3-E2B8-48C9E6BAE5AA}" v="4" dt="2023-06-01T12:28:0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viewProps" Target="viewProps.xml" Id="rId39" /><Relationship Type="http://schemas.openxmlformats.org/officeDocument/2006/relationships/slide" Target="slides/slide20.xml" Id="rId21" /><Relationship Type="http://schemas.openxmlformats.org/officeDocument/2006/relationships/slide" Target="slides/slide33.xml" Id="rId34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" Target="slides/slide28.xml" Id="rId29" /><Relationship Type="http://schemas.openxmlformats.org/officeDocument/2006/relationships/tableStyles" Target="tableStyles.xml" Id="rId41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slide" Target="slides/slide36.xml" Id="rId37" /><Relationship Type="http://schemas.openxmlformats.org/officeDocument/2006/relationships/theme" Target="theme/theme1.xml" Id="rId40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35.xml" Id="rId36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0.xml" Id="rId31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microsoft.com/office/2015/10/relationships/revisionInfo" Target="revisionInfo.xml" Id="rId43" /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32.xml" Id="rId33" /><Relationship Type="http://schemas.openxmlformats.org/officeDocument/2006/relationships/presProps" Target="presProps.xml" Id="rId38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D46FF-5F15-47B1-9A1F-090C4851FC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A47784-F173-44C7-8C25-18A715B635AE}">
      <dgm:prSet/>
      <dgm:spPr/>
      <dgm:t>
        <a:bodyPr/>
        <a:lstStyle/>
        <a:p>
          <a:r>
            <a:rPr lang="es-ES" baseline="0" dirty="0"/>
            <a:t>Falta de reclutamiento de personal</a:t>
          </a:r>
          <a:endParaRPr lang="en-US" dirty="0"/>
        </a:p>
      </dgm:t>
    </dgm:pt>
    <dgm:pt modelId="{07FEE772-F15D-4505-9642-5A424233572B}" type="parTrans" cxnId="{0CE2F05D-04F5-45C9-93BB-EC4E933742B4}">
      <dgm:prSet/>
      <dgm:spPr/>
      <dgm:t>
        <a:bodyPr/>
        <a:lstStyle/>
        <a:p>
          <a:endParaRPr lang="en-US"/>
        </a:p>
      </dgm:t>
    </dgm:pt>
    <dgm:pt modelId="{B35292EB-5AAF-42E7-B122-B0E3E44024D6}" type="sibTrans" cxnId="{0CE2F05D-04F5-45C9-93BB-EC4E933742B4}">
      <dgm:prSet/>
      <dgm:spPr/>
      <dgm:t>
        <a:bodyPr/>
        <a:lstStyle/>
        <a:p>
          <a:endParaRPr lang="en-US"/>
        </a:p>
      </dgm:t>
    </dgm:pt>
    <dgm:pt modelId="{C1666524-583F-4878-8756-E34BFA40BBDF}">
      <dgm:prSet/>
      <dgm:spPr/>
      <dgm:t>
        <a:bodyPr/>
        <a:lstStyle/>
        <a:p>
          <a:r>
            <a:rPr lang="es-ES" baseline="0" dirty="0" err="1"/>
            <a:t>Caida</a:t>
          </a:r>
          <a:r>
            <a:rPr lang="es-ES" baseline="0" dirty="0"/>
            <a:t> de las ventas</a:t>
          </a:r>
          <a:endParaRPr lang="en-US" dirty="0"/>
        </a:p>
      </dgm:t>
    </dgm:pt>
    <dgm:pt modelId="{EAEA1EAA-CA9B-454D-8D16-16E83E2C568B}" type="parTrans" cxnId="{E4B788F8-41F5-4B9E-A029-5C66ECA76650}">
      <dgm:prSet/>
      <dgm:spPr/>
      <dgm:t>
        <a:bodyPr/>
        <a:lstStyle/>
        <a:p>
          <a:endParaRPr lang="en-US"/>
        </a:p>
      </dgm:t>
    </dgm:pt>
    <dgm:pt modelId="{099DD35B-C2AF-456E-959E-BB913F982244}" type="sibTrans" cxnId="{E4B788F8-41F5-4B9E-A029-5C66ECA76650}">
      <dgm:prSet/>
      <dgm:spPr/>
      <dgm:t>
        <a:bodyPr/>
        <a:lstStyle/>
        <a:p>
          <a:endParaRPr lang="en-US"/>
        </a:p>
      </dgm:t>
    </dgm:pt>
    <dgm:pt modelId="{33FFC59E-6D1B-40BB-B22F-3F3FF5FA5E2D}">
      <dgm:prSet/>
      <dgm:spPr/>
      <dgm:t>
        <a:bodyPr/>
        <a:lstStyle/>
        <a:p>
          <a:r>
            <a:rPr lang="es-ES" baseline="0" dirty="0"/>
            <a:t>Entregas </a:t>
          </a:r>
          <a:r>
            <a:rPr lang="es-ES" baseline="0" dirty="0" err="1"/>
            <a:t>tardias</a:t>
          </a:r>
          <a:endParaRPr lang="en-US" dirty="0" err="1"/>
        </a:p>
      </dgm:t>
    </dgm:pt>
    <dgm:pt modelId="{CE07ECED-E545-48D4-900A-55CA725BFEF3}" type="parTrans" cxnId="{DAF56840-29F0-48E4-855E-DBA741787A8F}">
      <dgm:prSet/>
      <dgm:spPr/>
      <dgm:t>
        <a:bodyPr/>
        <a:lstStyle/>
        <a:p>
          <a:endParaRPr lang="en-US"/>
        </a:p>
      </dgm:t>
    </dgm:pt>
    <dgm:pt modelId="{A3ABDA05-DA30-4ED9-A100-B16218746F6D}" type="sibTrans" cxnId="{DAF56840-29F0-48E4-855E-DBA741787A8F}">
      <dgm:prSet/>
      <dgm:spPr/>
      <dgm:t>
        <a:bodyPr/>
        <a:lstStyle/>
        <a:p>
          <a:endParaRPr lang="en-US"/>
        </a:p>
      </dgm:t>
    </dgm:pt>
    <dgm:pt modelId="{E586A704-D3B0-43DA-AE33-75E4C0EA1975}">
      <dgm:prSet/>
      <dgm:spPr/>
      <dgm:t>
        <a:bodyPr/>
        <a:lstStyle/>
        <a:p>
          <a:r>
            <a:rPr lang="es-ES" baseline="0" dirty="0"/>
            <a:t>Descontrol en control de </a:t>
          </a:r>
          <a:r>
            <a:rPr lang="es-ES" baseline="0" dirty="0" err="1"/>
            <a:t>facturacion</a:t>
          </a:r>
          <a:endParaRPr lang="en-US" dirty="0" err="1"/>
        </a:p>
      </dgm:t>
    </dgm:pt>
    <dgm:pt modelId="{A258D670-36A9-4F29-8B01-1C43BFB9C83E}" type="parTrans" cxnId="{9CEE789E-9B6B-46CB-B23A-7551D6B318A6}">
      <dgm:prSet/>
      <dgm:spPr/>
      <dgm:t>
        <a:bodyPr/>
        <a:lstStyle/>
        <a:p>
          <a:endParaRPr lang="en-US"/>
        </a:p>
      </dgm:t>
    </dgm:pt>
    <dgm:pt modelId="{9D606570-2733-4540-80FC-75444DCF79D6}" type="sibTrans" cxnId="{9CEE789E-9B6B-46CB-B23A-7551D6B318A6}">
      <dgm:prSet/>
      <dgm:spPr/>
      <dgm:t>
        <a:bodyPr/>
        <a:lstStyle/>
        <a:p>
          <a:endParaRPr lang="en-US"/>
        </a:p>
      </dgm:t>
    </dgm:pt>
    <dgm:pt modelId="{35D7B411-DB44-4346-9010-286ED006E2D3}">
      <dgm:prSet phldr="0"/>
      <dgm:spPr/>
      <dgm:t>
        <a:bodyPr/>
        <a:lstStyle/>
        <a:p>
          <a:pPr rtl="0"/>
          <a:r>
            <a:rPr lang="en-US" dirty="0">
              <a:latin typeface="Franklin Gothic Book" panose="020B0503020102020204"/>
            </a:rPr>
            <a:t>Perdida de clientes</a:t>
          </a:r>
          <a:endParaRPr lang="es-ES" dirty="0" err="1">
            <a:latin typeface="Franklin Gothic Book" panose="020B0503020102020204"/>
          </a:endParaRPr>
        </a:p>
      </dgm:t>
    </dgm:pt>
    <dgm:pt modelId="{421E230D-43FB-4A65-BB30-75080086D1ED}" type="parTrans" cxnId="{3118E2F9-5700-46B2-9D32-B8D9168C462E}">
      <dgm:prSet/>
      <dgm:spPr/>
    </dgm:pt>
    <dgm:pt modelId="{353D9D43-88A6-4179-9698-DF0F5811626D}" type="sibTrans" cxnId="{3118E2F9-5700-46B2-9D32-B8D9168C462E}">
      <dgm:prSet/>
      <dgm:spPr/>
    </dgm:pt>
    <dgm:pt modelId="{D6F00F09-723D-4562-A0E8-F442C1A79FBD}" type="pres">
      <dgm:prSet presAssocID="{F4CD46FF-5F15-47B1-9A1F-090C4851FC9F}" presName="linear" presStyleCnt="0">
        <dgm:presLayoutVars>
          <dgm:animLvl val="lvl"/>
          <dgm:resizeHandles val="exact"/>
        </dgm:presLayoutVars>
      </dgm:prSet>
      <dgm:spPr/>
    </dgm:pt>
    <dgm:pt modelId="{CCCF6C20-E1B8-4CE0-BB9F-082BD9C26391}" type="pres">
      <dgm:prSet presAssocID="{25A47784-F173-44C7-8C25-18A715B635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CC957D-6A6C-408D-B1F0-11538C6BD354}" type="pres">
      <dgm:prSet presAssocID="{B35292EB-5AAF-42E7-B122-B0E3E44024D6}" presName="spacer" presStyleCnt="0"/>
      <dgm:spPr/>
    </dgm:pt>
    <dgm:pt modelId="{EE033EBE-AB6D-4FD4-8CE2-9B2F5805F1F7}" type="pres">
      <dgm:prSet presAssocID="{C1666524-583F-4878-8756-E34BFA40BB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9B3029-B9E3-4334-BB2C-6DBE246054DD}" type="pres">
      <dgm:prSet presAssocID="{099DD35B-C2AF-456E-959E-BB913F982244}" presName="spacer" presStyleCnt="0"/>
      <dgm:spPr/>
    </dgm:pt>
    <dgm:pt modelId="{C00BFBDA-4D06-4998-92C2-CDDED8F32524}" type="pres">
      <dgm:prSet presAssocID="{33FFC59E-6D1B-40BB-B22F-3F3FF5FA5E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240955-3C84-4E96-B69C-8D5A5D0B1D0D}" type="pres">
      <dgm:prSet presAssocID="{A3ABDA05-DA30-4ED9-A100-B16218746F6D}" presName="spacer" presStyleCnt="0"/>
      <dgm:spPr/>
    </dgm:pt>
    <dgm:pt modelId="{9342B9A5-B219-444D-97E6-39FE188CA00D}" type="pres">
      <dgm:prSet presAssocID="{E586A704-D3B0-43DA-AE33-75E4C0EA19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25D638-18FA-42E9-8605-85B66AED572F}" type="pres">
      <dgm:prSet presAssocID="{9D606570-2733-4540-80FC-75444DCF79D6}" presName="spacer" presStyleCnt="0"/>
      <dgm:spPr/>
    </dgm:pt>
    <dgm:pt modelId="{AC501C65-44C2-4A98-A2B3-5FCE70424CAD}" type="pres">
      <dgm:prSet presAssocID="{35D7B411-DB44-4346-9010-286ED006E2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B0D90E-BB78-492A-9B9A-CADD50FA8162}" type="presOf" srcId="{25A47784-F173-44C7-8C25-18A715B635AE}" destId="{CCCF6C20-E1B8-4CE0-BB9F-082BD9C26391}" srcOrd="0" destOrd="0" presId="urn:microsoft.com/office/officeart/2005/8/layout/vList2"/>
    <dgm:cxn modelId="{CAB45F34-ABBF-4ABE-9DE6-C4C69C686FAB}" type="presOf" srcId="{F4CD46FF-5F15-47B1-9A1F-090C4851FC9F}" destId="{D6F00F09-723D-4562-A0E8-F442C1A79FBD}" srcOrd="0" destOrd="0" presId="urn:microsoft.com/office/officeart/2005/8/layout/vList2"/>
    <dgm:cxn modelId="{DAF56840-29F0-48E4-855E-DBA741787A8F}" srcId="{F4CD46FF-5F15-47B1-9A1F-090C4851FC9F}" destId="{33FFC59E-6D1B-40BB-B22F-3F3FF5FA5E2D}" srcOrd="2" destOrd="0" parTransId="{CE07ECED-E545-48D4-900A-55CA725BFEF3}" sibTransId="{A3ABDA05-DA30-4ED9-A100-B16218746F6D}"/>
    <dgm:cxn modelId="{0CE2F05D-04F5-45C9-93BB-EC4E933742B4}" srcId="{F4CD46FF-5F15-47B1-9A1F-090C4851FC9F}" destId="{25A47784-F173-44C7-8C25-18A715B635AE}" srcOrd="0" destOrd="0" parTransId="{07FEE772-F15D-4505-9642-5A424233572B}" sibTransId="{B35292EB-5AAF-42E7-B122-B0E3E44024D6}"/>
    <dgm:cxn modelId="{13BFA84D-AC3D-4CDF-96AB-A4F5F44D80B4}" type="presOf" srcId="{C1666524-583F-4878-8756-E34BFA40BBDF}" destId="{EE033EBE-AB6D-4FD4-8CE2-9B2F5805F1F7}" srcOrd="0" destOrd="0" presId="urn:microsoft.com/office/officeart/2005/8/layout/vList2"/>
    <dgm:cxn modelId="{35D90F6E-0E97-46A2-9C78-AA174540FB55}" type="presOf" srcId="{33FFC59E-6D1B-40BB-B22F-3F3FF5FA5E2D}" destId="{C00BFBDA-4D06-4998-92C2-CDDED8F32524}" srcOrd="0" destOrd="0" presId="urn:microsoft.com/office/officeart/2005/8/layout/vList2"/>
    <dgm:cxn modelId="{23FD4A8B-355B-436F-B3FB-46CB3ACEFA35}" type="presOf" srcId="{35D7B411-DB44-4346-9010-286ED006E2D3}" destId="{AC501C65-44C2-4A98-A2B3-5FCE70424CAD}" srcOrd="0" destOrd="0" presId="urn:microsoft.com/office/officeart/2005/8/layout/vList2"/>
    <dgm:cxn modelId="{9CEE789E-9B6B-46CB-B23A-7551D6B318A6}" srcId="{F4CD46FF-5F15-47B1-9A1F-090C4851FC9F}" destId="{E586A704-D3B0-43DA-AE33-75E4C0EA1975}" srcOrd="3" destOrd="0" parTransId="{A258D670-36A9-4F29-8B01-1C43BFB9C83E}" sibTransId="{9D606570-2733-4540-80FC-75444DCF79D6}"/>
    <dgm:cxn modelId="{4E8CD9B2-B6B7-4111-A28A-00064D6B5A76}" type="presOf" srcId="{E586A704-D3B0-43DA-AE33-75E4C0EA1975}" destId="{9342B9A5-B219-444D-97E6-39FE188CA00D}" srcOrd="0" destOrd="0" presId="urn:microsoft.com/office/officeart/2005/8/layout/vList2"/>
    <dgm:cxn modelId="{E4B788F8-41F5-4B9E-A029-5C66ECA76650}" srcId="{F4CD46FF-5F15-47B1-9A1F-090C4851FC9F}" destId="{C1666524-583F-4878-8756-E34BFA40BBDF}" srcOrd="1" destOrd="0" parTransId="{EAEA1EAA-CA9B-454D-8D16-16E83E2C568B}" sibTransId="{099DD35B-C2AF-456E-959E-BB913F982244}"/>
    <dgm:cxn modelId="{3118E2F9-5700-46B2-9D32-B8D9168C462E}" srcId="{F4CD46FF-5F15-47B1-9A1F-090C4851FC9F}" destId="{35D7B411-DB44-4346-9010-286ED006E2D3}" srcOrd="4" destOrd="0" parTransId="{421E230D-43FB-4A65-BB30-75080086D1ED}" sibTransId="{353D9D43-88A6-4179-9698-DF0F5811626D}"/>
    <dgm:cxn modelId="{4366059B-18E7-4E4D-832D-E15ED48E93CC}" type="presParOf" srcId="{D6F00F09-723D-4562-A0E8-F442C1A79FBD}" destId="{CCCF6C20-E1B8-4CE0-BB9F-082BD9C26391}" srcOrd="0" destOrd="0" presId="urn:microsoft.com/office/officeart/2005/8/layout/vList2"/>
    <dgm:cxn modelId="{1B1E4CD5-FCF0-4E49-90CF-C230167064BF}" type="presParOf" srcId="{D6F00F09-723D-4562-A0E8-F442C1A79FBD}" destId="{A7CC957D-6A6C-408D-B1F0-11538C6BD354}" srcOrd="1" destOrd="0" presId="urn:microsoft.com/office/officeart/2005/8/layout/vList2"/>
    <dgm:cxn modelId="{2B8E21A4-5F09-4336-8177-30F6DA2038EF}" type="presParOf" srcId="{D6F00F09-723D-4562-A0E8-F442C1A79FBD}" destId="{EE033EBE-AB6D-4FD4-8CE2-9B2F5805F1F7}" srcOrd="2" destOrd="0" presId="urn:microsoft.com/office/officeart/2005/8/layout/vList2"/>
    <dgm:cxn modelId="{2D844AF5-7492-4FAB-8083-6AEF7F6E0C92}" type="presParOf" srcId="{D6F00F09-723D-4562-A0E8-F442C1A79FBD}" destId="{FF9B3029-B9E3-4334-BB2C-6DBE246054DD}" srcOrd="3" destOrd="0" presId="urn:microsoft.com/office/officeart/2005/8/layout/vList2"/>
    <dgm:cxn modelId="{B97C8D33-4439-425F-82F7-B010EDBBC0F1}" type="presParOf" srcId="{D6F00F09-723D-4562-A0E8-F442C1A79FBD}" destId="{C00BFBDA-4D06-4998-92C2-CDDED8F32524}" srcOrd="4" destOrd="0" presId="urn:microsoft.com/office/officeart/2005/8/layout/vList2"/>
    <dgm:cxn modelId="{0CCD01CE-1395-4BE4-ABB1-C01C98FAC870}" type="presParOf" srcId="{D6F00F09-723D-4562-A0E8-F442C1A79FBD}" destId="{2C240955-3C84-4E96-B69C-8D5A5D0B1D0D}" srcOrd="5" destOrd="0" presId="urn:microsoft.com/office/officeart/2005/8/layout/vList2"/>
    <dgm:cxn modelId="{E2322B50-EC3C-4FC3-B123-9477D49E107B}" type="presParOf" srcId="{D6F00F09-723D-4562-A0E8-F442C1A79FBD}" destId="{9342B9A5-B219-444D-97E6-39FE188CA00D}" srcOrd="6" destOrd="0" presId="urn:microsoft.com/office/officeart/2005/8/layout/vList2"/>
    <dgm:cxn modelId="{FCA3733C-8F3B-4A82-8CFA-D724A24B7AD3}" type="presParOf" srcId="{D6F00F09-723D-4562-A0E8-F442C1A79FBD}" destId="{4A25D638-18FA-42E9-8605-85B66AED572F}" srcOrd="7" destOrd="0" presId="urn:microsoft.com/office/officeart/2005/8/layout/vList2"/>
    <dgm:cxn modelId="{D04EE2A8-590B-4A01-8D1F-65906A550845}" type="presParOf" srcId="{D6F00F09-723D-4562-A0E8-F442C1A79FBD}" destId="{AC501C65-44C2-4A98-A2B3-5FCE70424CA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384B2-B1CC-4427-B40B-16F09E947E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DD076C-77C7-4F5B-8834-59E0975495A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Franklin Gothic Book" panose="020B0503020102020204"/>
            </a:rPr>
            <a:t>Desarrollar</a:t>
          </a:r>
          <a:r>
            <a:rPr lang="en-US" dirty="0">
              <a:latin typeface="Franklin Gothic Book" panose="020B0503020102020204"/>
            </a:rPr>
            <a:t> un modulo </a:t>
          </a:r>
          <a:r>
            <a:rPr lang="en-US" dirty="0" err="1">
              <a:latin typeface="Franklin Gothic Book" panose="020B0503020102020204"/>
            </a:rPr>
            <a:t>especifico</a:t>
          </a:r>
          <a:r>
            <a:rPr lang="en-US" dirty="0">
              <a:latin typeface="Franklin Gothic Book" panose="020B0503020102020204"/>
            </a:rPr>
            <a:t> que </a:t>
          </a:r>
          <a:r>
            <a:rPr lang="en-US" dirty="0" err="1">
              <a:latin typeface="Franklin Gothic Book" panose="020B0503020102020204"/>
            </a:rPr>
            <a:t>permita</a:t>
          </a:r>
          <a:r>
            <a:rPr lang="en-US" dirty="0">
              <a:latin typeface="Franklin Gothic Book" panose="020B0503020102020204"/>
            </a:rPr>
            <a:t> </a:t>
          </a:r>
          <a:r>
            <a:rPr lang="en-US" dirty="0" err="1">
              <a:latin typeface="Franklin Gothic Book" panose="020B0503020102020204"/>
            </a:rPr>
            <a:t>el</a:t>
          </a:r>
          <a:r>
            <a:rPr lang="en-US" dirty="0">
              <a:latin typeface="Franklin Gothic Book" panose="020B0503020102020204"/>
            </a:rPr>
            <a:t> </a:t>
          </a:r>
          <a:r>
            <a:rPr lang="en-US" dirty="0" err="1">
              <a:latin typeface="Franklin Gothic Book" panose="020B0503020102020204"/>
            </a:rPr>
            <a:t>registo</a:t>
          </a:r>
          <a:r>
            <a:rPr lang="en-US" dirty="0">
              <a:latin typeface="Franklin Gothic Book" panose="020B0503020102020204"/>
            </a:rPr>
            <a:t> diario de stock y </a:t>
          </a:r>
          <a:r>
            <a:rPr lang="en-US" dirty="0" err="1">
              <a:latin typeface="Franklin Gothic Book" panose="020B0503020102020204"/>
            </a:rPr>
            <a:t>flujo</a:t>
          </a:r>
          <a:r>
            <a:rPr lang="en-US" dirty="0">
              <a:latin typeface="Franklin Gothic Book" panose="020B0503020102020204"/>
            </a:rPr>
            <a:t> de </a:t>
          </a:r>
          <a:r>
            <a:rPr lang="en-US" dirty="0" err="1">
              <a:latin typeface="Franklin Gothic Book" panose="020B0503020102020204"/>
            </a:rPr>
            <a:t>ventas</a:t>
          </a:r>
          <a:r>
            <a:rPr lang="en-US" dirty="0">
              <a:latin typeface="Franklin Gothic Book" panose="020B0503020102020204"/>
            </a:rPr>
            <a:t> al final de </a:t>
          </a:r>
          <a:r>
            <a:rPr lang="en-US" dirty="0" err="1">
              <a:latin typeface="Franklin Gothic Book" panose="020B0503020102020204"/>
            </a:rPr>
            <a:t>cada</a:t>
          </a:r>
          <a:r>
            <a:rPr lang="en-US" dirty="0">
              <a:latin typeface="Franklin Gothic Book" panose="020B0503020102020204"/>
            </a:rPr>
            <a:t> dia</a:t>
          </a:r>
          <a:endParaRPr lang="en-US" dirty="0"/>
        </a:p>
      </dgm:t>
    </dgm:pt>
    <dgm:pt modelId="{ED3D02D5-C992-46F9-92B4-75DE8FD7004D}" type="parTrans" cxnId="{AD15443E-0430-4E54-B844-057BCA6472C3}">
      <dgm:prSet/>
      <dgm:spPr/>
      <dgm:t>
        <a:bodyPr/>
        <a:lstStyle/>
        <a:p>
          <a:endParaRPr lang="en-US"/>
        </a:p>
      </dgm:t>
    </dgm:pt>
    <dgm:pt modelId="{B22A6968-416B-4B0E-A720-5E70A20D5BEC}" type="sibTrans" cxnId="{AD15443E-0430-4E54-B844-057BCA6472C3}">
      <dgm:prSet/>
      <dgm:spPr/>
      <dgm:t>
        <a:bodyPr/>
        <a:lstStyle/>
        <a:p>
          <a:endParaRPr lang="en-US"/>
        </a:p>
      </dgm:t>
    </dgm:pt>
    <dgm:pt modelId="{0F9CAAE7-0EC9-4F4A-BB94-565DFD37ED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Crear facturas electronicas por medio del sitio web</a:t>
          </a:r>
          <a:endParaRPr lang="en-US" dirty="0"/>
        </a:p>
      </dgm:t>
    </dgm:pt>
    <dgm:pt modelId="{7DB8AD31-C61A-426D-8656-F1E91C8CC921}" type="parTrans" cxnId="{0E276185-9E7B-4535-B56E-59942258F541}">
      <dgm:prSet/>
      <dgm:spPr/>
      <dgm:t>
        <a:bodyPr/>
        <a:lstStyle/>
        <a:p>
          <a:endParaRPr lang="en-US"/>
        </a:p>
      </dgm:t>
    </dgm:pt>
    <dgm:pt modelId="{612A9C86-F36F-4433-939F-717D0257A9C8}" type="sibTrans" cxnId="{0E276185-9E7B-4535-B56E-59942258F541}">
      <dgm:prSet/>
      <dgm:spPr/>
      <dgm:t>
        <a:bodyPr/>
        <a:lstStyle/>
        <a:p>
          <a:endParaRPr lang="en-US"/>
        </a:p>
      </dgm:t>
    </dgm:pt>
    <dgm:pt modelId="{3894BF1D-4F5F-4B1B-A412-86F53AB53A0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Crear una seccion que permita ver el analisis de facturas de compra y venta diarias</a:t>
          </a:r>
        </a:p>
      </dgm:t>
    </dgm:pt>
    <dgm:pt modelId="{EFBAACEE-6326-4C51-A5CC-A37A9A759995}" type="parTrans" cxnId="{D0A329A3-229E-4FDA-B792-EC691B92F86E}">
      <dgm:prSet/>
      <dgm:spPr/>
    </dgm:pt>
    <dgm:pt modelId="{A1809608-73FA-4E2E-B8B5-D841F5CEA786}" type="sibTrans" cxnId="{D0A329A3-229E-4FDA-B792-EC691B92F86E}">
      <dgm:prSet/>
      <dgm:spPr/>
    </dgm:pt>
    <dgm:pt modelId="{5CED5C54-8EC3-4B06-9085-4278BBE26985}" type="pres">
      <dgm:prSet presAssocID="{EA5384B2-B1CC-4427-B40B-16F09E947E17}" presName="root" presStyleCnt="0">
        <dgm:presLayoutVars>
          <dgm:dir/>
          <dgm:resizeHandles val="exact"/>
        </dgm:presLayoutVars>
      </dgm:prSet>
      <dgm:spPr/>
    </dgm:pt>
    <dgm:pt modelId="{1967BD0D-C100-45D8-BEE8-51B1AA5E1987}" type="pres">
      <dgm:prSet presAssocID="{36DD076C-77C7-4F5B-8834-59E0975495A7}" presName="compNode" presStyleCnt="0"/>
      <dgm:spPr/>
    </dgm:pt>
    <dgm:pt modelId="{180B97A2-C9EF-41AE-A5FF-D7FB1989714E}" type="pres">
      <dgm:prSet presAssocID="{36DD076C-77C7-4F5B-8834-59E0975495A7}" presName="bgRect" presStyleLbl="bgShp" presStyleIdx="0" presStyleCnt="3"/>
      <dgm:spPr/>
    </dgm:pt>
    <dgm:pt modelId="{3A712C1D-D94E-446A-A7F3-E53757663BC3}" type="pres">
      <dgm:prSet presAssocID="{36DD076C-77C7-4F5B-8834-59E0975495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F4D8C48-6EE1-4AEA-86B6-90761B624446}" type="pres">
      <dgm:prSet presAssocID="{36DD076C-77C7-4F5B-8834-59E0975495A7}" presName="spaceRect" presStyleCnt="0"/>
      <dgm:spPr/>
    </dgm:pt>
    <dgm:pt modelId="{5A848AF6-E8AB-4EAC-BDEA-CD8CF760B5E0}" type="pres">
      <dgm:prSet presAssocID="{36DD076C-77C7-4F5B-8834-59E0975495A7}" presName="parTx" presStyleLbl="revTx" presStyleIdx="0" presStyleCnt="3">
        <dgm:presLayoutVars>
          <dgm:chMax val="0"/>
          <dgm:chPref val="0"/>
        </dgm:presLayoutVars>
      </dgm:prSet>
      <dgm:spPr/>
    </dgm:pt>
    <dgm:pt modelId="{DB20C22E-856F-4FC0-97D4-A3F3566AC29F}" type="pres">
      <dgm:prSet presAssocID="{B22A6968-416B-4B0E-A720-5E70A20D5BEC}" presName="sibTrans" presStyleCnt="0"/>
      <dgm:spPr/>
    </dgm:pt>
    <dgm:pt modelId="{35249D97-D2B6-40B5-BA06-9B1D13F069E7}" type="pres">
      <dgm:prSet presAssocID="{0F9CAAE7-0EC9-4F4A-BB94-565DFD37EDFE}" presName="compNode" presStyleCnt="0"/>
      <dgm:spPr/>
    </dgm:pt>
    <dgm:pt modelId="{ABEBD9E3-9D3D-4EE4-9EFC-C3EB2FF7C5C0}" type="pres">
      <dgm:prSet presAssocID="{0F9CAAE7-0EC9-4F4A-BB94-565DFD37EDFE}" presName="bgRect" presStyleLbl="bgShp" presStyleIdx="1" presStyleCnt="3"/>
      <dgm:spPr/>
    </dgm:pt>
    <dgm:pt modelId="{0087789A-C443-489A-813B-5BC81ED0492C}" type="pres">
      <dgm:prSet presAssocID="{0F9CAAE7-0EC9-4F4A-BB94-565DFD37ED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884ECD6-884E-49A2-A4FF-8CB70BCA0C7C}" type="pres">
      <dgm:prSet presAssocID="{0F9CAAE7-0EC9-4F4A-BB94-565DFD37EDFE}" presName="spaceRect" presStyleCnt="0"/>
      <dgm:spPr/>
    </dgm:pt>
    <dgm:pt modelId="{B0682873-885F-4B08-828B-A6040D63C72D}" type="pres">
      <dgm:prSet presAssocID="{0F9CAAE7-0EC9-4F4A-BB94-565DFD37EDFE}" presName="parTx" presStyleLbl="revTx" presStyleIdx="1" presStyleCnt="3">
        <dgm:presLayoutVars>
          <dgm:chMax val="0"/>
          <dgm:chPref val="0"/>
        </dgm:presLayoutVars>
      </dgm:prSet>
      <dgm:spPr/>
    </dgm:pt>
    <dgm:pt modelId="{EED0BCCE-D17C-41E2-8212-0318B9210807}" type="pres">
      <dgm:prSet presAssocID="{612A9C86-F36F-4433-939F-717D0257A9C8}" presName="sibTrans" presStyleCnt="0"/>
      <dgm:spPr/>
    </dgm:pt>
    <dgm:pt modelId="{72DCEC94-059C-470A-B50A-F09662177033}" type="pres">
      <dgm:prSet presAssocID="{3894BF1D-4F5F-4B1B-A412-86F53AB53A06}" presName="compNode" presStyleCnt="0"/>
      <dgm:spPr/>
    </dgm:pt>
    <dgm:pt modelId="{8CCA1981-D79C-4196-AA5B-9B4E9D036E8B}" type="pres">
      <dgm:prSet presAssocID="{3894BF1D-4F5F-4B1B-A412-86F53AB53A06}" presName="bgRect" presStyleLbl="bgShp" presStyleIdx="2" presStyleCnt="3"/>
      <dgm:spPr/>
    </dgm:pt>
    <dgm:pt modelId="{6D62C0D8-D623-4494-A7FC-144BB2DDB57C}" type="pres">
      <dgm:prSet presAssocID="{3894BF1D-4F5F-4B1B-A412-86F53AB53A06}" presName="iconRect" presStyleLbl="node1" presStyleIdx="2" presStyleCnt="3"/>
      <dgm:spPr/>
    </dgm:pt>
    <dgm:pt modelId="{29F53F25-0253-4649-8261-F6D85D1A2005}" type="pres">
      <dgm:prSet presAssocID="{3894BF1D-4F5F-4B1B-A412-86F53AB53A06}" presName="spaceRect" presStyleCnt="0"/>
      <dgm:spPr/>
    </dgm:pt>
    <dgm:pt modelId="{28244A1C-5D20-4557-99F7-FAFC02D33726}" type="pres">
      <dgm:prSet presAssocID="{3894BF1D-4F5F-4B1B-A412-86F53AB53A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15443E-0430-4E54-B844-057BCA6472C3}" srcId="{EA5384B2-B1CC-4427-B40B-16F09E947E17}" destId="{36DD076C-77C7-4F5B-8834-59E0975495A7}" srcOrd="0" destOrd="0" parTransId="{ED3D02D5-C992-46F9-92B4-75DE8FD7004D}" sibTransId="{B22A6968-416B-4B0E-A720-5E70A20D5BEC}"/>
    <dgm:cxn modelId="{7EFA8D6E-AC27-4476-A9FE-1A7C7CE98B33}" type="presOf" srcId="{3894BF1D-4F5F-4B1B-A412-86F53AB53A06}" destId="{28244A1C-5D20-4557-99F7-FAFC02D33726}" srcOrd="0" destOrd="0" presId="urn:microsoft.com/office/officeart/2018/2/layout/IconVerticalSolidList"/>
    <dgm:cxn modelId="{0E276185-9E7B-4535-B56E-59942258F541}" srcId="{EA5384B2-B1CC-4427-B40B-16F09E947E17}" destId="{0F9CAAE7-0EC9-4F4A-BB94-565DFD37EDFE}" srcOrd="1" destOrd="0" parTransId="{7DB8AD31-C61A-426D-8656-F1E91C8CC921}" sibTransId="{612A9C86-F36F-4433-939F-717D0257A9C8}"/>
    <dgm:cxn modelId="{5974C28C-74D9-49E8-86AB-A9F4B4418BDB}" type="presOf" srcId="{0F9CAAE7-0EC9-4F4A-BB94-565DFD37EDFE}" destId="{B0682873-885F-4B08-828B-A6040D63C72D}" srcOrd="0" destOrd="0" presId="urn:microsoft.com/office/officeart/2018/2/layout/IconVerticalSolidList"/>
    <dgm:cxn modelId="{5D338798-94AC-4844-AC70-BCE2F9AAABB4}" type="presOf" srcId="{36DD076C-77C7-4F5B-8834-59E0975495A7}" destId="{5A848AF6-E8AB-4EAC-BDEA-CD8CF760B5E0}" srcOrd="0" destOrd="0" presId="urn:microsoft.com/office/officeart/2018/2/layout/IconVerticalSolidList"/>
    <dgm:cxn modelId="{D0A329A3-229E-4FDA-B792-EC691B92F86E}" srcId="{EA5384B2-B1CC-4427-B40B-16F09E947E17}" destId="{3894BF1D-4F5F-4B1B-A412-86F53AB53A06}" srcOrd="2" destOrd="0" parTransId="{EFBAACEE-6326-4C51-A5CC-A37A9A759995}" sibTransId="{A1809608-73FA-4E2E-B8B5-D841F5CEA786}"/>
    <dgm:cxn modelId="{929E5BFF-373D-470D-BFBF-96310FD0E7E3}" type="presOf" srcId="{EA5384B2-B1CC-4427-B40B-16F09E947E17}" destId="{5CED5C54-8EC3-4B06-9085-4278BBE26985}" srcOrd="0" destOrd="0" presId="urn:microsoft.com/office/officeart/2018/2/layout/IconVerticalSolidList"/>
    <dgm:cxn modelId="{D3737AC5-C88B-4AAB-9885-DBCEE7A563C7}" type="presParOf" srcId="{5CED5C54-8EC3-4B06-9085-4278BBE26985}" destId="{1967BD0D-C100-45D8-BEE8-51B1AA5E1987}" srcOrd="0" destOrd="0" presId="urn:microsoft.com/office/officeart/2018/2/layout/IconVerticalSolidList"/>
    <dgm:cxn modelId="{FFF2FEC1-2CE5-4372-A567-67CB4E724EAF}" type="presParOf" srcId="{1967BD0D-C100-45D8-BEE8-51B1AA5E1987}" destId="{180B97A2-C9EF-41AE-A5FF-D7FB1989714E}" srcOrd="0" destOrd="0" presId="urn:microsoft.com/office/officeart/2018/2/layout/IconVerticalSolidList"/>
    <dgm:cxn modelId="{1EB89642-A781-437B-8DB2-9AE6D0F8D674}" type="presParOf" srcId="{1967BD0D-C100-45D8-BEE8-51B1AA5E1987}" destId="{3A712C1D-D94E-446A-A7F3-E53757663BC3}" srcOrd="1" destOrd="0" presId="urn:microsoft.com/office/officeart/2018/2/layout/IconVerticalSolidList"/>
    <dgm:cxn modelId="{2EBF7E10-7A59-4F56-AD08-C5D7EB0E6E92}" type="presParOf" srcId="{1967BD0D-C100-45D8-BEE8-51B1AA5E1987}" destId="{CF4D8C48-6EE1-4AEA-86B6-90761B624446}" srcOrd="2" destOrd="0" presId="urn:microsoft.com/office/officeart/2018/2/layout/IconVerticalSolidList"/>
    <dgm:cxn modelId="{A3AE53E9-C481-42C6-9332-686B645DA8E2}" type="presParOf" srcId="{1967BD0D-C100-45D8-BEE8-51B1AA5E1987}" destId="{5A848AF6-E8AB-4EAC-BDEA-CD8CF760B5E0}" srcOrd="3" destOrd="0" presId="urn:microsoft.com/office/officeart/2018/2/layout/IconVerticalSolidList"/>
    <dgm:cxn modelId="{0DB4A8C8-58D8-43E7-9609-C0E64768E33D}" type="presParOf" srcId="{5CED5C54-8EC3-4B06-9085-4278BBE26985}" destId="{DB20C22E-856F-4FC0-97D4-A3F3566AC29F}" srcOrd="1" destOrd="0" presId="urn:microsoft.com/office/officeart/2018/2/layout/IconVerticalSolidList"/>
    <dgm:cxn modelId="{B72BFB89-D6D1-42EC-AC03-230FD810D09F}" type="presParOf" srcId="{5CED5C54-8EC3-4B06-9085-4278BBE26985}" destId="{35249D97-D2B6-40B5-BA06-9B1D13F069E7}" srcOrd="2" destOrd="0" presId="urn:microsoft.com/office/officeart/2018/2/layout/IconVerticalSolidList"/>
    <dgm:cxn modelId="{484761E1-9320-462F-B4FC-3FCDC0BA22B1}" type="presParOf" srcId="{35249D97-D2B6-40B5-BA06-9B1D13F069E7}" destId="{ABEBD9E3-9D3D-4EE4-9EFC-C3EB2FF7C5C0}" srcOrd="0" destOrd="0" presId="urn:microsoft.com/office/officeart/2018/2/layout/IconVerticalSolidList"/>
    <dgm:cxn modelId="{6712906D-F098-406A-8826-25B2C766150D}" type="presParOf" srcId="{35249D97-D2B6-40B5-BA06-9B1D13F069E7}" destId="{0087789A-C443-489A-813B-5BC81ED0492C}" srcOrd="1" destOrd="0" presId="urn:microsoft.com/office/officeart/2018/2/layout/IconVerticalSolidList"/>
    <dgm:cxn modelId="{AA520EA1-657A-4B3F-9D46-B2E150EEABC9}" type="presParOf" srcId="{35249D97-D2B6-40B5-BA06-9B1D13F069E7}" destId="{8884ECD6-884E-49A2-A4FF-8CB70BCA0C7C}" srcOrd="2" destOrd="0" presId="urn:microsoft.com/office/officeart/2018/2/layout/IconVerticalSolidList"/>
    <dgm:cxn modelId="{3A838575-57BF-4C6B-BDD9-F163D8EE4DC9}" type="presParOf" srcId="{35249D97-D2B6-40B5-BA06-9B1D13F069E7}" destId="{B0682873-885F-4B08-828B-A6040D63C72D}" srcOrd="3" destOrd="0" presId="urn:microsoft.com/office/officeart/2018/2/layout/IconVerticalSolidList"/>
    <dgm:cxn modelId="{95567704-08E2-48F6-9301-C2E65B9957CD}" type="presParOf" srcId="{5CED5C54-8EC3-4B06-9085-4278BBE26985}" destId="{EED0BCCE-D17C-41E2-8212-0318B9210807}" srcOrd="3" destOrd="0" presId="urn:microsoft.com/office/officeart/2018/2/layout/IconVerticalSolidList"/>
    <dgm:cxn modelId="{7FA13A5D-60DD-48AD-8E3D-B424D58C1807}" type="presParOf" srcId="{5CED5C54-8EC3-4B06-9085-4278BBE26985}" destId="{72DCEC94-059C-470A-B50A-F09662177033}" srcOrd="4" destOrd="0" presId="urn:microsoft.com/office/officeart/2018/2/layout/IconVerticalSolidList"/>
    <dgm:cxn modelId="{42851146-E1F9-459F-8E86-88D18C26516E}" type="presParOf" srcId="{72DCEC94-059C-470A-B50A-F09662177033}" destId="{8CCA1981-D79C-4196-AA5B-9B4E9D036E8B}" srcOrd="0" destOrd="0" presId="urn:microsoft.com/office/officeart/2018/2/layout/IconVerticalSolidList"/>
    <dgm:cxn modelId="{AD2FCD89-8312-4F5D-95C0-32514EB5F86B}" type="presParOf" srcId="{72DCEC94-059C-470A-B50A-F09662177033}" destId="{6D62C0D8-D623-4494-A7FC-144BB2DDB57C}" srcOrd="1" destOrd="0" presId="urn:microsoft.com/office/officeart/2018/2/layout/IconVerticalSolidList"/>
    <dgm:cxn modelId="{15EF5063-9D44-4D00-B6EC-9F7F98DC34F8}" type="presParOf" srcId="{72DCEC94-059C-470A-B50A-F09662177033}" destId="{29F53F25-0253-4649-8261-F6D85D1A2005}" srcOrd="2" destOrd="0" presId="urn:microsoft.com/office/officeart/2018/2/layout/IconVerticalSolidList"/>
    <dgm:cxn modelId="{C47073A6-8C4C-45F6-B72A-76DB8F3AE723}" type="presParOf" srcId="{72DCEC94-059C-470A-B50A-F09662177033}" destId="{28244A1C-5D20-4557-99F7-FAFC02D337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F6C20-E1B8-4CE0-BB9F-082BD9C26391}">
      <dsp:nvSpPr>
        <dsp:cNvPr id="0" name=""/>
        <dsp:cNvSpPr/>
      </dsp:nvSpPr>
      <dsp:spPr>
        <a:xfrm>
          <a:off x="0" y="842197"/>
          <a:ext cx="6506304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baseline="0" dirty="0"/>
            <a:t>Falta de reclutamiento de personal</a:t>
          </a:r>
          <a:endParaRPr lang="en-US" sz="3100" kern="1200" dirty="0"/>
        </a:p>
      </dsp:txBody>
      <dsp:txXfrm>
        <a:off x="34526" y="876723"/>
        <a:ext cx="6437252" cy="638212"/>
      </dsp:txXfrm>
    </dsp:sp>
    <dsp:sp modelId="{EE033EBE-AB6D-4FD4-8CE2-9B2F5805F1F7}">
      <dsp:nvSpPr>
        <dsp:cNvPr id="0" name=""/>
        <dsp:cNvSpPr/>
      </dsp:nvSpPr>
      <dsp:spPr>
        <a:xfrm>
          <a:off x="0" y="1638742"/>
          <a:ext cx="6506304" cy="707264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baseline="0" dirty="0" err="1"/>
            <a:t>Caida</a:t>
          </a:r>
          <a:r>
            <a:rPr lang="es-ES" sz="3100" kern="1200" baseline="0" dirty="0"/>
            <a:t> de las ventas</a:t>
          </a:r>
          <a:endParaRPr lang="en-US" sz="3100" kern="1200" dirty="0"/>
        </a:p>
      </dsp:txBody>
      <dsp:txXfrm>
        <a:off x="34526" y="1673268"/>
        <a:ext cx="6437252" cy="638212"/>
      </dsp:txXfrm>
    </dsp:sp>
    <dsp:sp modelId="{C00BFBDA-4D06-4998-92C2-CDDED8F32524}">
      <dsp:nvSpPr>
        <dsp:cNvPr id="0" name=""/>
        <dsp:cNvSpPr/>
      </dsp:nvSpPr>
      <dsp:spPr>
        <a:xfrm>
          <a:off x="0" y="2435287"/>
          <a:ext cx="6506304" cy="707264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baseline="0" dirty="0"/>
            <a:t>Entregas </a:t>
          </a:r>
          <a:r>
            <a:rPr lang="es-ES" sz="3100" kern="1200" baseline="0" dirty="0" err="1"/>
            <a:t>tardias</a:t>
          </a:r>
          <a:endParaRPr lang="en-US" sz="3100" kern="1200" dirty="0" err="1"/>
        </a:p>
      </dsp:txBody>
      <dsp:txXfrm>
        <a:off x="34526" y="2469813"/>
        <a:ext cx="6437252" cy="638212"/>
      </dsp:txXfrm>
    </dsp:sp>
    <dsp:sp modelId="{9342B9A5-B219-444D-97E6-39FE188CA00D}">
      <dsp:nvSpPr>
        <dsp:cNvPr id="0" name=""/>
        <dsp:cNvSpPr/>
      </dsp:nvSpPr>
      <dsp:spPr>
        <a:xfrm>
          <a:off x="0" y="3231832"/>
          <a:ext cx="6506304" cy="707264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baseline="0" dirty="0"/>
            <a:t>Descontrol en control de </a:t>
          </a:r>
          <a:r>
            <a:rPr lang="es-ES" sz="3100" kern="1200" baseline="0" dirty="0" err="1"/>
            <a:t>facturacion</a:t>
          </a:r>
          <a:endParaRPr lang="en-US" sz="3100" kern="1200" dirty="0" err="1"/>
        </a:p>
      </dsp:txBody>
      <dsp:txXfrm>
        <a:off x="34526" y="3266358"/>
        <a:ext cx="6437252" cy="638212"/>
      </dsp:txXfrm>
    </dsp:sp>
    <dsp:sp modelId="{AC501C65-44C2-4A98-A2B3-5FCE70424CAD}">
      <dsp:nvSpPr>
        <dsp:cNvPr id="0" name=""/>
        <dsp:cNvSpPr/>
      </dsp:nvSpPr>
      <dsp:spPr>
        <a:xfrm>
          <a:off x="0" y="4028377"/>
          <a:ext cx="6506304" cy="707264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Franklin Gothic Book" panose="020B0503020102020204"/>
            </a:rPr>
            <a:t>Perdida de clientes</a:t>
          </a:r>
          <a:endParaRPr lang="es-ES" sz="3100" kern="1200" dirty="0" err="1">
            <a:latin typeface="Franklin Gothic Book" panose="020B0503020102020204"/>
          </a:endParaRPr>
        </a:p>
      </dsp:txBody>
      <dsp:txXfrm>
        <a:off x="34526" y="4062903"/>
        <a:ext cx="6437252" cy="638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97A2-C9EF-41AE-A5FF-D7FB1989714E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12C1D-D94E-446A-A7F3-E53757663BC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48AF6-E8AB-4EAC-BDEA-CD8CF760B5E0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Franklin Gothic Book" panose="020B0503020102020204"/>
            </a:rPr>
            <a:t>Desarrollar</a:t>
          </a:r>
          <a:r>
            <a:rPr lang="en-US" sz="2100" kern="1200" dirty="0">
              <a:latin typeface="Franklin Gothic Book" panose="020B0503020102020204"/>
            </a:rPr>
            <a:t> un modulo </a:t>
          </a:r>
          <a:r>
            <a:rPr lang="en-US" sz="2100" kern="1200" dirty="0" err="1">
              <a:latin typeface="Franklin Gothic Book" panose="020B0503020102020204"/>
            </a:rPr>
            <a:t>especifico</a:t>
          </a:r>
          <a:r>
            <a:rPr lang="en-US" sz="2100" kern="1200" dirty="0">
              <a:latin typeface="Franklin Gothic Book" panose="020B0503020102020204"/>
            </a:rPr>
            <a:t> que </a:t>
          </a:r>
          <a:r>
            <a:rPr lang="en-US" sz="2100" kern="1200" dirty="0" err="1">
              <a:latin typeface="Franklin Gothic Book" panose="020B0503020102020204"/>
            </a:rPr>
            <a:t>permita</a:t>
          </a:r>
          <a:r>
            <a:rPr lang="en-US" sz="2100" kern="1200" dirty="0">
              <a:latin typeface="Franklin Gothic Book" panose="020B0503020102020204"/>
            </a:rPr>
            <a:t> </a:t>
          </a:r>
          <a:r>
            <a:rPr lang="en-US" sz="2100" kern="1200" dirty="0" err="1">
              <a:latin typeface="Franklin Gothic Book" panose="020B0503020102020204"/>
            </a:rPr>
            <a:t>el</a:t>
          </a:r>
          <a:r>
            <a:rPr lang="en-US" sz="2100" kern="1200" dirty="0">
              <a:latin typeface="Franklin Gothic Book" panose="020B0503020102020204"/>
            </a:rPr>
            <a:t> </a:t>
          </a:r>
          <a:r>
            <a:rPr lang="en-US" sz="2100" kern="1200" dirty="0" err="1">
              <a:latin typeface="Franklin Gothic Book" panose="020B0503020102020204"/>
            </a:rPr>
            <a:t>registo</a:t>
          </a:r>
          <a:r>
            <a:rPr lang="en-US" sz="2100" kern="1200" dirty="0">
              <a:latin typeface="Franklin Gothic Book" panose="020B0503020102020204"/>
            </a:rPr>
            <a:t> diario de stock y </a:t>
          </a:r>
          <a:r>
            <a:rPr lang="en-US" sz="2100" kern="1200" dirty="0" err="1">
              <a:latin typeface="Franklin Gothic Book" panose="020B0503020102020204"/>
            </a:rPr>
            <a:t>flujo</a:t>
          </a:r>
          <a:r>
            <a:rPr lang="en-US" sz="2100" kern="1200" dirty="0">
              <a:latin typeface="Franklin Gothic Book" panose="020B0503020102020204"/>
            </a:rPr>
            <a:t> de </a:t>
          </a:r>
          <a:r>
            <a:rPr lang="en-US" sz="2100" kern="1200" dirty="0" err="1">
              <a:latin typeface="Franklin Gothic Book" panose="020B0503020102020204"/>
            </a:rPr>
            <a:t>ventas</a:t>
          </a:r>
          <a:r>
            <a:rPr lang="en-US" sz="2100" kern="1200" dirty="0">
              <a:latin typeface="Franklin Gothic Book" panose="020B0503020102020204"/>
            </a:rPr>
            <a:t> al final de </a:t>
          </a:r>
          <a:r>
            <a:rPr lang="en-US" sz="2100" kern="1200" dirty="0" err="1">
              <a:latin typeface="Franklin Gothic Book" panose="020B0503020102020204"/>
            </a:rPr>
            <a:t>cada</a:t>
          </a:r>
          <a:r>
            <a:rPr lang="en-US" sz="2100" kern="1200" dirty="0">
              <a:latin typeface="Franklin Gothic Book" panose="020B0503020102020204"/>
            </a:rPr>
            <a:t> dia</a:t>
          </a:r>
          <a:endParaRPr lang="en-US" sz="2100" kern="1200" dirty="0"/>
        </a:p>
      </dsp:txBody>
      <dsp:txXfrm>
        <a:off x="1840237" y="680"/>
        <a:ext cx="4666066" cy="1593279"/>
      </dsp:txXfrm>
    </dsp:sp>
    <dsp:sp modelId="{ABEBD9E3-9D3D-4EE4-9EFC-C3EB2FF7C5C0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7789A-C443-489A-813B-5BC81ED0492C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82873-885F-4B08-828B-A6040D63C72D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/>
            </a:rPr>
            <a:t>Crear facturas electronicas por medio del sitio web</a:t>
          </a:r>
          <a:endParaRPr lang="en-US" sz="2100" kern="1200" dirty="0"/>
        </a:p>
      </dsp:txBody>
      <dsp:txXfrm>
        <a:off x="1840237" y="1992280"/>
        <a:ext cx="4666066" cy="1593279"/>
      </dsp:txXfrm>
    </dsp:sp>
    <dsp:sp modelId="{8CCA1981-D79C-4196-AA5B-9B4E9D036E8B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2C0D8-D623-4494-A7FC-144BB2DDB57C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44A1C-5D20-4557-99F7-FAFC02D33726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ranklin Gothic Book" panose="020B0503020102020204"/>
            </a:rPr>
            <a:t>Crear una seccion que permita ver el analisis de facturas de compra y venta diarias</a:t>
          </a:r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52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379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70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8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797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60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096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629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88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64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396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82E3083-8939-4C0C-A4BE-96FD431AD3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88F82A-E01F-4F89-8489-D5D58920A102}" type="slidenum">
              <a:rPr lang="es-CO" smtClean="0"/>
              <a:t>‹#›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5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0D8BF-CB99-6A70-3633-7F9B2213A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7875" y="1381822"/>
            <a:ext cx="5757881" cy="1108106"/>
          </a:xfrm>
        </p:spPr>
        <p:txBody>
          <a:bodyPr/>
          <a:lstStyle/>
          <a:p>
            <a:r>
              <a:rPr lang="es-ES" dirty="0">
                <a:latin typeface="Berlin Sans FB" panose="020E0602020502020306" pitchFamily="34" charset="0"/>
              </a:rPr>
              <a:t>Fresas Monterrey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6CF78-3511-D548-747C-872B4D1A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29" y="3033200"/>
            <a:ext cx="8348871" cy="226612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sz="3400" dirty="0">
                <a:latin typeface="Berlin Sans FB" panose="020E0602020502020306" pitchFamily="34" charset="0"/>
              </a:rPr>
              <a:t>Pedro Andrés Ospina Páez</a:t>
            </a:r>
          </a:p>
          <a:p>
            <a:pPr algn="l"/>
            <a:r>
              <a:rPr lang="es-ES" sz="3400" dirty="0">
                <a:latin typeface="Berlin Sans FB" panose="020E0602020502020306" pitchFamily="34" charset="0"/>
              </a:rPr>
              <a:t>Análisis y desarrollo de software (ADSO)</a:t>
            </a:r>
          </a:p>
          <a:p>
            <a:pPr algn="l"/>
            <a:r>
              <a:rPr lang="es-ES" sz="3400" dirty="0">
                <a:latin typeface="Berlin Sans FB" panose="020E0602020502020306" pitchFamily="34" charset="0"/>
              </a:rPr>
              <a:t>Ficha: 2558104 </a:t>
            </a:r>
          </a:p>
          <a:p>
            <a:pPr algn="l"/>
            <a:r>
              <a:rPr lang="es-ES" sz="3400" dirty="0">
                <a:latin typeface="Berlin Sans FB" panose="020E0602020502020306" pitchFamily="34" charset="0"/>
              </a:rPr>
              <a:t>Servicio nacional de aprendizaje (SENA)</a:t>
            </a:r>
          </a:p>
          <a:p>
            <a:pPr algn="l"/>
            <a:r>
              <a:rPr lang="es-ES" sz="3400" dirty="0">
                <a:latin typeface="Berlin Sans FB" panose="020E0602020502020306" pitchFamily="34" charset="0"/>
              </a:rPr>
              <a:t>Trimestre : 4°</a:t>
            </a:r>
          </a:p>
          <a:p>
            <a:pPr algn="l"/>
            <a:r>
              <a:rPr lang="es-ES" sz="3400" dirty="0">
                <a:latin typeface="Berlin Sans FB" panose="020E0602020502020306" pitchFamily="34" charset="0"/>
              </a:rPr>
              <a:t>2023</a:t>
            </a:r>
          </a:p>
          <a:p>
            <a:pPr algn="l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3E7239-26AF-DA40-F83D-84B0A4B2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51" y="2126466"/>
            <a:ext cx="5961091" cy="33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C6B32-7414-EFDB-BF50-54DD672D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cap="all">
                <a:solidFill>
                  <a:schemeClr val="bg2"/>
                </a:solidFill>
              </a:rPr>
              <a:t>¿que buscamos solucionar atravez de la creacion de software?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58AED-5593-E6FC-AC6B-F20D2F804B08}"/>
              </a:ext>
            </a:extLst>
          </p:cNvPr>
          <p:cNvSpPr txBox="1"/>
          <p:nvPr/>
        </p:nvSpPr>
        <p:spPr>
          <a:xfrm>
            <a:off x="6306116" y="791570"/>
            <a:ext cx="5740572" cy="52623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>
                <a:solidFill>
                  <a:schemeClr val="tx2"/>
                </a:solidFill>
              </a:rPr>
              <a:t>La razon de </a:t>
            </a:r>
            <a:r>
              <a:rPr lang="en-US" sz="2400" err="1">
                <a:solidFill>
                  <a:schemeClr val="tx2"/>
                </a:solidFill>
              </a:rPr>
              <a:t>este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proyecto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err="1">
                <a:solidFill>
                  <a:schemeClr val="tx2"/>
                </a:solidFill>
              </a:rPr>
              <a:t>poder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crear</a:t>
            </a:r>
            <a:r>
              <a:rPr lang="en-US" sz="2400" dirty="0">
                <a:solidFill>
                  <a:schemeClr val="tx2"/>
                </a:solidFill>
              </a:rPr>
              <a:t> un software </a:t>
            </a:r>
            <a:r>
              <a:rPr lang="en-US" sz="2400" err="1">
                <a:solidFill>
                  <a:schemeClr val="tx2"/>
                </a:solidFill>
              </a:rPr>
              <a:t>capaz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err="1">
                <a:solidFill>
                  <a:schemeClr val="tx2"/>
                </a:solidFill>
              </a:rPr>
              <a:t>organizar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flujo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err="1">
                <a:solidFill>
                  <a:schemeClr val="tx2"/>
                </a:solidFill>
              </a:rPr>
              <a:t>ventas</a:t>
            </a:r>
            <a:r>
              <a:rPr lang="en-US" sz="2400" dirty="0">
                <a:solidFill>
                  <a:schemeClr val="tx2"/>
                </a:solidFill>
              </a:rPr>
              <a:t> de la </a:t>
            </a:r>
            <a:r>
              <a:rPr lang="en-US" sz="2400" err="1">
                <a:solidFill>
                  <a:schemeClr val="tx2"/>
                </a:solidFill>
              </a:rPr>
              <a:t>empresa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err="1">
                <a:solidFill>
                  <a:schemeClr val="tx2"/>
                </a:solidFill>
              </a:rPr>
              <a:t>permitiendo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asi</a:t>
            </a:r>
            <a:r>
              <a:rPr lang="en-US" sz="2400" dirty="0">
                <a:solidFill>
                  <a:schemeClr val="tx2"/>
                </a:solidFill>
              </a:rPr>
              <a:t> que </a:t>
            </a:r>
            <a:r>
              <a:rPr lang="en-US" sz="240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control </a:t>
            </a:r>
            <a:r>
              <a:rPr lang="en-US" sz="2400" err="1">
                <a:solidFill>
                  <a:schemeClr val="tx2"/>
                </a:solidFill>
              </a:rPr>
              <a:t>diario</a:t>
            </a:r>
            <a:r>
              <a:rPr lang="en-US" sz="2400" dirty="0">
                <a:solidFill>
                  <a:schemeClr val="tx2"/>
                </a:solidFill>
              </a:rPr>
              <a:t> de las </a:t>
            </a:r>
            <a:r>
              <a:rPr lang="en-US" sz="2400" err="1">
                <a:solidFill>
                  <a:schemeClr val="tx2"/>
                </a:solidFill>
              </a:rPr>
              <a:t>ventas</a:t>
            </a:r>
            <a:r>
              <a:rPr lang="en-US" sz="2400" dirty="0">
                <a:solidFill>
                  <a:schemeClr val="tx2"/>
                </a:solidFill>
              </a:rPr>
              <a:t> sea mas </a:t>
            </a:r>
            <a:r>
              <a:rPr lang="en-US" sz="2400" err="1">
                <a:solidFill>
                  <a:schemeClr val="tx2"/>
                </a:solidFill>
              </a:rPr>
              <a:t>organizado</a:t>
            </a:r>
            <a:r>
              <a:rPr lang="en-US" sz="2400" dirty="0">
                <a:solidFill>
                  <a:schemeClr val="tx2"/>
                </a:solidFill>
              </a:rPr>
              <a:t> y </a:t>
            </a:r>
            <a:r>
              <a:rPr lang="en-US" sz="2400" err="1">
                <a:solidFill>
                  <a:schemeClr val="tx2"/>
                </a:solidFill>
              </a:rPr>
              <a:t>capaz</a:t>
            </a:r>
            <a:r>
              <a:rPr lang="en-US" sz="2400" dirty="0">
                <a:solidFill>
                  <a:schemeClr val="tx2"/>
                </a:solidFill>
              </a:rPr>
              <a:t> de que a </a:t>
            </a:r>
            <a:r>
              <a:rPr lang="en-US" sz="2400" err="1">
                <a:solidFill>
                  <a:schemeClr val="tx2"/>
                </a:solidFill>
              </a:rPr>
              <a:t>futuro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err="1">
                <a:solidFill>
                  <a:schemeClr val="tx2"/>
                </a:solidFill>
              </a:rPr>
              <a:t>pueda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tener</a:t>
            </a:r>
            <a:r>
              <a:rPr lang="en-US" sz="2400" dirty="0">
                <a:solidFill>
                  <a:schemeClr val="tx2"/>
                </a:solidFill>
              </a:rPr>
              <a:t> mas </a:t>
            </a:r>
            <a:r>
              <a:rPr lang="en-US" sz="2400" err="1">
                <a:solidFill>
                  <a:schemeClr val="tx2"/>
                </a:solidFill>
              </a:rPr>
              <a:t>empleados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atendiendo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err="1">
                <a:solidFill>
                  <a:schemeClr val="tx2"/>
                </a:solidFill>
              </a:rPr>
              <a:t>muchos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otros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clientes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disminuyendo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asi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err="1">
                <a:solidFill>
                  <a:schemeClr val="tx2"/>
                </a:solidFill>
              </a:rPr>
              <a:t>perdida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err="1">
                <a:solidFill>
                  <a:schemeClr val="tx2"/>
                </a:solidFill>
              </a:rPr>
              <a:t>clientes</a:t>
            </a:r>
            <a:r>
              <a:rPr lang="en-US" sz="2400" dirty="0">
                <a:solidFill>
                  <a:schemeClr val="tx2"/>
                </a:solidFill>
              </a:rPr>
              <a:t> y </a:t>
            </a:r>
            <a:r>
              <a:rPr lang="en-US" sz="240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desorden</a:t>
            </a:r>
            <a:r>
              <a:rPr lang="en-US" sz="2400" dirty="0">
                <a:solidFill>
                  <a:schemeClr val="tx2"/>
                </a:solidFill>
              </a:rPr>
              <a:t> al </a:t>
            </a:r>
            <a:r>
              <a:rPr lang="en-US" sz="2400" err="1">
                <a:solidFill>
                  <a:schemeClr val="tx2"/>
                </a:solidFill>
              </a:rPr>
              <a:t>momento</a:t>
            </a:r>
            <a:r>
              <a:rPr lang="en-US" sz="2400" dirty="0">
                <a:solidFill>
                  <a:schemeClr val="tx2"/>
                </a:solidFill>
              </a:rPr>
              <a:t> de la </a:t>
            </a:r>
            <a:r>
              <a:rPr lang="en-US" sz="2400" err="1">
                <a:solidFill>
                  <a:schemeClr val="tx2"/>
                </a:solidFill>
              </a:rPr>
              <a:t>venta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D0D77-820A-DFAD-7B81-ADDF4A7CE9DB}"/>
              </a:ext>
            </a:extLst>
          </p:cNvPr>
          <p:cNvSpPr txBox="1"/>
          <p:nvPr/>
        </p:nvSpPr>
        <p:spPr>
          <a:xfrm>
            <a:off x="8030664" y="1428170"/>
            <a:ext cx="271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78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 de datos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2991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 Relacional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9676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E84411-540A-8274-8445-1D6E797E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55" y="164213"/>
            <a:ext cx="9467296" cy="65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1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s-ES" sz="5600"/>
              <a:t>Creación de base de datos utilizando sentencias ddl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48E80D8E-5125-A7B3-0A3D-91C48C21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570" y="2199287"/>
            <a:ext cx="2416294" cy="24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02F20F0-1C3B-7077-BA43-4C9FF3221206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Creación base de datos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EBE451-B164-0E0A-3F27-77BE10B1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08" y="3032086"/>
            <a:ext cx="2977091" cy="6241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81A6E56-D6C0-7F8A-440A-6605DEA4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29" y="1989667"/>
            <a:ext cx="3169007" cy="75922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E5C87AF-3FC7-368F-D217-C610746F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67" y="4228892"/>
            <a:ext cx="3040707" cy="162439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232FAFC-B9D2-5DE3-C7A7-1F75659742DA}"/>
              </a:ext>
            </a:extLst>
          </p:cNvPr>
          <p:cNvSpPr/>
          <p:nvPr/>
        </p:nvSpPr>
        <p:spPr>
          <a:xfrm rot="-1380000">
            <a:off x="5500330" y="2436265"/>
            <a:ext cx="959554" cy="507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126B87-DB52-BF03-0513-53DC61D83C42}"/>
              </a:ext>
            </a:extLst>
          </p:cNvPr>
          <p:cNvSpPr/>
          <p:nvPr/>
        </p:nvSpPr>
        <p:spPr>
          <a:xfrm rot="1680000">
            <a:off x="5584997" y="3974376"/>
            <a:ext cx="959554" cy="507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5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711" y="361244"/>
            <a:ext cx="9601200" cy="785191"/>
          </a:xfrm>
        </p:spPr>
        <p:txBody>
          <a:bodyPr/>
          <a:lstStyle/>
          <a:p>
            <a:r>
              <a:rPr lang="es-ES" dirty="0" err="1"/>
              <a:t>Creacion</a:t>
            </a:r>
            <a:r>
              <a:rPr lang="es-ES" dirty="0"/>
              <a:t> tabla personas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9B07DC-D668-C930-6623-2F48D818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5" y="2028747"/>
            <a:ext cx="3338835" cy="2492821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7338830-06D4-2FDB-BA69-A7A74A09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12" y="4325576"/>
            <a:ext cx="6242755" cy="194629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91D2391-1227-3B2F-CC68-6DB9BC8CF23F}"/>
              </a:ext>
            </a:extLst>
          </p:cNvPr>
          <p:cNvSpPr/>
          <p:nvPr/>
        </p:nvSpPr>
        <p:spPr>
          <a:xfrm rot="-780000">
            <a:off x="5125155" y="2393244"/>
            <a:ext cx="1072444" cy="338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E1C20-1CE9-FA56-D598-3A6BD3EF32F9}"/>
              </a:ext>
            </a:extLst>
          </p:cNvPr>
          <p:cNvSpPr/>
          <p:nvPr/>
        </p:nvSpPr>
        <p:spPr>
          <a:xfrm rot="2040000">
            <a:off x="5026377" y="3578577"/>
            <a:ext cx="1072444" cy="338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51786D4-6F10-0DE1-FC11-79C2EFC4260C}"/>
              </a:ext>
            </a:extLst>
          </p:cNvPr>
          <p:cNvSpPr txBox="1">
            <a:spLocks/>
          </p:cNvSpPr>
          <p:nvPr/>
        </p:nvSpPr>
        <p:spPr>
          <a:xfrm>
            <a:off x="1176744" y="1172327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B199886-4F0A-0A1D-71A0-2628A017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23" y="2171348"/>
            <a:ext cx="2828219" cy="12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14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121356"/>
            <a:ext cx="9601200" cy="785191"/>
          </a:xfrm>
        </p:spPr>
        <p:txBody>
          <a:bodyPr/>
          <a:lstStyle/>
          <a:p>
            <a:r>
              <a:rPr lang="es-ES" dirty="0" err="1"/>
              <a:t>Creacion</a:t>
            </a:r>
            <a:r>
              <a:rPr lang="es-ES" dirty="0"/>
              <a:t> tabla facturas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1176744" y="1073549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BDC3EE-EA2E-E21A-B974-2763675A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7" y="2067339"/>
            <a:ext cx="3706942" cy="2397609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58680EDB-2A2A-B20D-77E3-30B3A2DB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66" y="4610601"/>
            <a:ext cx="7004755" cy="209591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AF8596E-BC84-292B-FF15-2006FF02F326}"/>
              </a:ext>
            </a:extLst>
          </p:cNvPr>
          <p:cNvSpPr/>
          <p:nvPr/>
        </p:nvSpPr>
        <p:spPr>
          <a:xfrm rot="-5400000">
            <a:off x="5851814" y="2341000"/>
            <a:ext cx="451555" cy="1171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D118FE8-94A9-64FA-9E08-B5C301743DBB}"/>
              </a:ext>
            </a:extLst>
          </p:cNvPr>
          <p:cNvSpPr/>
          <p:nvPr/>
        </p:nvSpPr>
        <p:spPr>
          <a:xfrm rot="18300000">
            <a:off x="4087925" y="4542333"/>
            <a:ext cx="451555" cy="1171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06B7283-524B-FA7F-A43B-35BBE3395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2" y="2072570"/>
            <a:ext cx="3195108" cy="14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62467"/>
            <a:ext cx="9601200" cy="785191"/>
          </a:xfrm>
        </p:spPr>
        <p:txBody>
          <a:bodyPr/>
          <a:lstStyle/>
          <a:p>
            <a:r>
              <a:rPr lang="es-ES" dirty="0" err="1"/>
              <a:t>Creacion</a:t>
            </a:r>
            <a:r>
              <a:rPr lang="es-ES" dirty="0"/>
              <a:t> tabla productos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979189" y="1144104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F09CBF-9014-85BC-FDB3-225FC333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3" y="2083074"/>
            <a:ext cx="3419269" cy="298612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6C1BBC1-ECB2-A5B6-A5CD-FF8BCE41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279" y="1945570"/>
            <a:ext cx="3406774" cy="148519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078A48E-B6DC-0389-F171-AF3AA6FED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622" y="4824889"/>
            <a:ext cx="7230532" cy="170966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F65DDC-A909-9992-2064-8FF87B65FAA3}"/>
              </a:ext>
            </a:extLst>
          </p:cNvPr>
          <p:cNvSpPr/>
          <p:nvPr/>
        </p:nvSpPr>
        <p:spPr>
          <a:xfrm>
            <a:off x="4775199" y="2923822"/>
            <a:ext cx="1058333" cy="239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5628BB-8401-15CB-21A1-E36614E5B311}"/>
              </a:ext>
            </a:extLst>
          </p:cNvPr>
          <p:cNvSpPr/>
          <p:nvPr/>
        </p:nvSpPr>
        <p:spPr>
          <a:xfrm rot="1800000">
            <a:off x="4605866" y="4038600"/>
            <a:ext cx="1058333" cy="239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607" y="2793533"/>
            <a:ext cx="7288785" cy="1279782"/>
          </a:xfrm>
        </p:spPr>
        <p:txBody>
          <a:bodyPr/>
          <a:lstStyle/>
          <a:p>
            <a:r>
              <a:rPr lang="es-ES" dirty="0" err="1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1399503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E8FB56-4856-C588-34B5-25ADEC0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cap="all"/>
              <a:t>Introduction a la empresa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5">
            <a:extLst>
              <a:ext uri="{FF2B5EF4-FFF2-40B4-BE49-F238E27FC236}">
                <a16:creationId xmlns:a16="http://schemas.microsoft.com/office/drawing/2014/main" id="{C44EE303-6C4C-745C-C496-1D9FF36E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7" y="1759577"/>
            <a:ext cx="5961091" cy="33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1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7315244-8990-8B7B-9295-C79DD87FEC30}"/>
              </a:ext>
            </a:extLst>
          </p:cNvPr>
          <p:cNvSpPr txBox="1">
            <a:spLocks/>
          </p:cNvSpPr>
          <p:nvPr/>
        </p:nvSpPr>
        <p:spPr>
          <a:xfrm>
            <a:off x="863600" y="262467"/>
            <a:ext cx="9601200" cy="78519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Relación entre tipo de documento y personas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179F11-5C74-C0A2-F6E1-71EE76C0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85" y="1533348"/>
            <a:ext cx="3989563" cy="46944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BE422A5-0AD1-6ED8-930E-2EB87A13CF58}"/>
              </a:ext>
            </a:extLst>
          </p:cNvPr>
          <p:cNvSpPr/>
          <p:nvPr/>
        </p:nvSpPr>
        <p:spPr>
          <a:xfrm>
            <a:off x="5827888" y="3587043"/>
            <a:ext cx="832555" cy="578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924BB7C-28B3-477F-4109-583FD38E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48" y="2954161"/>
            <a:ext cx="3754261" cy="13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2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F7F348F-7A72-57A5-7C49-0E79328BC0BD}"/>
              </a:ext>
            </a:extLst>
          </p:cNvPr>
          <p:cNvSpPr txBox="1">
            <a:spLocks/>
          </p:cNvSpPr>
          <p:nvPr/>
        </p:nvSpPr>
        <p:spPr>
          <a:xfrm>
            <a:off x="863600" y="262467"/>
            <a:ext cx="9601200" cy="78519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Relación entre personas y roles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506A65-9FF5-2ACE-CC20-F5ACCD31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77" y="2982031"/>
            <a:ext cx="4168069" cy="237560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33EBAF5-F62B-E3B0-FBCD-C847881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20" y="1044575"/>
            <a:ext cx="3572226" cy="5460294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3EDF9B4-2E94-948C-548B-CBEF1D578E5C}"/>
              </a:ext>
            </a:extLst>
          </p:cNvPr>
          <p:cNvSpPr/>
          <p:nvPr/>
        </p:nvSpPr>
        <p:spPr>
          <a:xfrm rot="5400000">
            <a:off x="5813777" y="3443111"/>
            <a:ext cx="931333" cy="79022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10089"/>
            <a:ext cx="8361229" cy="2098226"/>
          </a:xfrm>
        </p:spPr>
        <p:txBody>
          <a:bodyPr/>
          <a:lstStyle/>
          <a:p>
            <a:r>
              <a:rPr lang="es-ES" dirty="0" err="1"/>
              <a:t>Usuo</a:t>
            </a:r>
            <a:r>
              <a:rPr lang="es-ES" dirty="0"/>
              <a:t> de base de datos </a:t>
            </a:r>
            <a:r>
              <a:rPr lang="es-ES" dirty="0" err="1"/>
              <a:t>atravez</a:t>
            </a:r>
            <a:r>
              <a:rPr lang="es-ES" dirty="0"/>
              <a:t> de </a:t>
            </a:r>
            <a:r>
              <a:rPr lang="es-ES" dirty="0" err="1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6203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r>
              <a:rPr lang="es-ES" dirty="0"/>
              <a:t>INSERT personas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7901609" y="1779104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CMD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894522" y="1779104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3B45DF-3091-787D-CFFE-2E2EBAD8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2763699"/>
            <a:ext cx="4086225" cy="340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274FB7-B43C-E1FB-9E0E-62FAFE7A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9813"/>
            <a:ext cx="5933661" cy="42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r>
              <a:rPr lang="es-ES" dirty="0"/>
              <a:t>INSERT Facturas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7901609" y="1779104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CMD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894522" y="1779104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E1A9F0-333A-567D-553D-7AD0B2E0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" y="2993955"/>
            <a:ext cx="4048539" cy="32480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CD20B7-F98D-1E17-E9D8-339233CE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2432000"/>
            <a:ext cx="4314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74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8722"/>
            <a:ext cx="9601200" cy="785191"/>
          </a:xfrm>
        </p:spPr>
        <p:txBody>
          <a:bodyPr/>
          <a:lstStyle/>
          <a:p>
            <a:r>
              <a:rPr lang="es-ES" dirty="0"/>
              <a:t>INSERT Productos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7835348" y="993913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CMD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947530" y="1078395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6E42BD-2381-2DF0-C96C-5FCB653D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07780"/>
            <a:ext cx="2945296" cy="3171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1B7027-4B5C-35B4-8C88-A95A0EB1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779104"/>
            <a:ext cx="437446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0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31364"/>
            <a:ext cx="8361229" cy="1395272"/>
          </a:xfrm>
        </p:spPr>
        <p:txBody>
          <a:bodyPr/>
          <a:lstStyle/>
          <a:p>
            <a:r>
              <a:rPr lang="es-ES" dirty="0"/>
              <a:t>Tablas completas </a:t>
            </a:r>
            <a:br>
              <a:rPr lang="es-ES" dirty="0"/>
            </a:br>
            <a:r>
              <a:rPr lang="es-ES" dirty="0" err="1"/>
              <a:t>php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ADMIn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916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ADF4B1-1837-DCB8-C926-83062A51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8" y="761999"/>
            <a:ext cx="7450668" cy="512589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05E27F6-823F-0692-6F7C-E03ADF35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07" y="1402292"/>
            <a:ext cx="24288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31364"/>
            <a:ext cx="8361229" cy="1395272"/>
          </a:xfrm>
        </p:spPr>
        <p:txBody>
          <a:bodyPr/>
          <a:lstStyle/>
          <a:p>
            <a:r>
              <a:rPr lang="es-ES" dirty="0"/>
              <a:t>Consultas SQL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8334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8722"/>
            <a:ext cx="10605052" cy="1063487"/>
          </a:xfrm>
        </p:spPr>
        <p:txBody>
          <a:bodyPr>
            <a:normAutofit/>
          </a:bodyPr>
          <a:lstStyle/>
          <a:p>
            <a:r>
              <a:rPr lang="es-ES" dirty="0"/>
              <a:t>Consulta usando LIKE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7835348" y="1689238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phpmyadmin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1106556" y="1522964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8D683-8E0B-8D4B-3FDB-11A66542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56" y="2474429"/>
            <a:ext cx="4062972" cy="24421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712DB4-E41C-BB6A-0F75-3041D961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80" y="2562018"/>
            <a:ext cx="6181725" cy="16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A8980E-DD8F-A6BD-ED22-C992C76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s-ES" sz="5400" dirty="0">
                <a:solidFill>
                  <a:schemeClr val="bg2"/>
                </a:solidFill>
              </a:rPr>
              <a:t>¿Qué es fresas Monterey?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DFDBA-6E01-639B-EA13-9B83A0B6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/>
            <a:r>
              <a:rPr lang="es-ES" sz="1800" dirty="0"/>
              <a:t>Fresas Monterey es una empresa dedicada a la selección y comercialización de la fresa  en distintas zonas comerciales de la ciudad de Bogotá .</a:t>
            </a:r>
          </a:p>
          <a:p>
            <a:pPr marL="383540" indent="-383540"/>
            <a:r>
              <a:rPr lang="es-ES" sz="1800" dirty="0"/>
              <a:t>Busca dar a sus clientes un producto único de alta calidad a un gran precio</a:t>
            </a:r>
          </a:p>
          <a:p>
            <a:pPr marL="383540" indent="-383540"/>
            <a:r>
              <a:rPr lang="es-ES" sz="1800" dirty="0"/>
              <a:t>Busca ofrecer a sus clientes la facilidad de acceso al producto sin necesidad de intermediarios.</a:t>
            </a:r>
          </a:p>
          <a:p>
            <a:pPr marL="383540" indent="-383540"/>
            <a:r>
              <a:rPr lang="es-ES" sz="1800" dirty="0"/>
              <a:t>Da a sus consumidores finales un producto fresco, sabroso duradero</a:t>
            </a:r>
          </a:p>
        </p:txBody>
      </p:sp>
    </p:spTree>
    <p:extLst>
      <p:ext uri="{BB962C8B-B14F-4D97-AF65-F5344CB8AC3E}">
        <p14:creationId xmlns:p14="http://schemas.microsoft.com/office/powerpoint/2010/main" val="411631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78" y="120097"/>
            <a:ext cx="9601200" cy="785191"/>
          </a:xfrm>
        </p:spPr>
        <p:txBody>
          <a:bodyPr/>
          <a:lstStyle/>
          <a:p>
            <a:r>
              <a:rPr lang="es-ES" dirty="0"/>
              <a:t>Consulta usando </a:t>
            </a:r>
            <a:r>
              <a:rPr lang="es-ES" dirty="0" err="1"/>
              <a:t>beetwen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947529" y="2851985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phpmyadmin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947530" y="1078395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DF634D-F7F8-88FB-2F32-F4F05122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1843163"/>
            <a:ext cx="8421757" cy="9646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94B394-D46E-F91C-9464-6F346293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5" y="3499403"/>
            <a:ext cx="5915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78" y="120097"/>
            <a:ext cx="9601200" cy="785191"/>
          </a:xfrm>
        </p:spPr>
        <p:txBody>
          <a:bodyPr/>
          <a:lstStyle/>
          <a:p>
            <a:r>
              <a:rPr lang="es-ES" dirty="0"/>
              <a:t>Todas las facturas ordenadas por fecha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947529" y="2851985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phpmyadmin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947530" y="1078395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99A7E8-F482-6518-2B6C-2B3E180A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65" y="1789456"/>
            <a:ext cx="6409705" cy="8997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CF7135-57D1-7E41-F3A5-FC7B3D4D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54" y="3637176"/>
            <a:ext cx="6301616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31364"/>
            <a:ext cx="8361229" cy="1395272"/>
          </a:xfrm>
        </p:spPr>
        <p:txBody>
          <a:bodyPr/>
          <a:lstStyle/>
          <a:p>
            <a:r>
              <a:rPr lang="es-ES" dirty="0"/>
              <a:t>Consultas SQL </a:t>
            </a:r>
            <a:br>
              <a:rPr lang="es-ES" dirty="0"/>
            </a:br>
            <a:r>
              <a:rPr lang="es-ES" dirty="0"/>
              <a:t>JOINS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2593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0"/>
            <a:ext cx="9601200" cy="785191"/>
          </a:xfrm>
        </p:spPr>
        <p:txBody>
          <a:bodyPr>
            <a:normAutofit fontScale="90000"/>
          </a:bodyPr>
          <a:lstStyle/>
          <a:p>
            <a:r>
              <a:rPr lang="es-ES" dirty="0"/>
              <a:t>Todos los productos con sus categorías</a:t>
            </a:r>
            <a:br>
              <a:rPr lang="es-ES" dirty="0"/>
            </a:br>
            <a:r>
              <a:rPr lang="es-ES" dirty="0" err="1"/>
              <a:t>Joins</a:t>
            </a:r>
            <a:r>
              <a:rPr lang="es-ES" dirty="0"/>
              <a:t> con 2 tablas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7540486" y="1410527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Php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admin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907774" y="2174185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3610FA-8CB5-720D-2B7D-C4D761BB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429000"/>
            <a:ext cx="6833566" cy="18939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6ECA5C-0906-0445-0AEC-26723462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43" y="2409825"/>
            <a:ext cx="35052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0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265" y="-87352"/>
            <a:ext cx="11248196" cy="1399698"/>
          </a:xfrm>
        </p:spPr>
        <p:txBody>
          <a:bodyPr>
            <a:normAutofit/>
          </a:bodyPr>
          <a:lstStyle/>
          <a:p>
            <a:r>
              <a:rPr lang="es-ES" dirty="0"/>
              <a:t>Todas las facturas con su cliente</a:t>
            </a:r>
            <a:br>
              <a:rPr lang="es-ES" dirty="0"/>
            </a:br>
            <a:r>
              <a:rPr lang="es-ES" dirty="0" err="1"/>
              <a:t>join</a:t>
            </a:r>
            <a:r>
              <a:rPr lang="es-ES" dirty="0"/>
              <a:t> con 3 tablas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839524" y="3419138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Php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admin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687457" y="683625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F9FF3C-96C4-0A78-A0C1-2136BFDF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4" y="1443689"/>
            <a:ext cx="9034101" cy="18474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ABF1F2-69C5-545D-9243-4F7F34B0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21" y="4081462"/>
            <a:ext cx="6529015" cy="28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0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7C9E-B045-2919-0896-F32B6E7E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0"/>
            <a:ext cx="9601200" cy="785191"/>
          </a:xfrm>
        </p:spPr>
        <p:txBody>
          <a:bodyPr>
            <a:normAutofit fontScale="90000"/>
          </a:bodyPr>
          <a:lstStyle/>
          <a:p>
            <a:r>
              <a:rPr lang="es-ES" dirty="0"/>
              <a:t>Todas las personas que tengan una camioneta JOIN con 4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EB3B73-6E2B-A8A5-9481-1180C5429A74}"/>
              </a:ext>
            </a:extLst>
          </p:cNvPr>
          <p:cNvSpPr txBox="1">
            <a:spLocks/>
          </p:cNvSpPr>
          <p:nvPr/>
        </p:nvSpPr>
        <p:spPr>
          <a:xfrm>
            <a:off x="874643" y="3616187"/>
            <a:ext cx="3849757" cy="78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Php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admin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064E2-6C48-CE5B-B46A-A5B2F317430E}"/>
              </a:ext>
            </a:extLst>
          </p:cNvPr>
          <p:cNvSpPr txBox="1">
            <a:spLocks/>
          </p:cNvSpPr>
          <p:nvPr/>
        </p:nvSpPr>
        <p:spPr>
          <a:xfrm>
            <a:off x="801757" y="1085849"/>
            <a:ext cx="3849757" cy="70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SQL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9F9C56-873E-94F2-DA99-314F291E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885123"/>
            <a:ext cx="7600121" cy="15380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3D95B6-B6F5-88B0-58E5-56947422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57095"/>
            <a:ext cx="5691809" cy="15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B7A487B-EC3D-2CCD-C4C8-A1AA594C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/>
              <a:t>Muchas Gracias por su atención</a:t>
            </a:r>
            <a:br>
              <a:rPr lang="en-US" sz="5600" cap="all"/>
            </a:br>
            <a:br>
              <a:rPr lang="en-US" sz="5600" cap="all"/>
            </a:br>
            <a:r>
              <a:rPr lang="en-US" sz="5600" cap="all"/>
              <a:t>Dios les bendiga.</a:t>
            </a:r>
          </a:p>
        </p:txBody>
      </p:sp>
    </p:spTree>
    <p:extLst>
      <p:ext uri="{BB962C8B-B14F-4D97-AF65-F5344CB8AC3E}">
        <p14:creationId xmlns:p14="http://schemas.microsoft.com/office/powerpoint/2010/main" val="3637383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A8980E-DD8F-A6BD-ED22-C992C76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s-ES" sz="5400" dirty="0">
                <a:solidFill>
                  <a:schemeClr val="bg2"/>
                </a:solidFill>
              </a:rPr>
              <a:t>¿Como funciona?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4" descr="Agricultura contorno">
            <a:extLst>
              <a:ext uri="{FF2B5EF4-FFF2-40B4-BE49-F238E27FC236}">
                <a16:creationId xmlns:a16="http://schemas.microsoft.com/office/drawing/2014/main" id="{150CC5CB-6B92-40BD-C3CB-9B5A9E91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145" y="1002634"/>
            <a:ext cx="1575758" cy="15757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AC3E3FE-F501-09E0-5D52-D90372B8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210" y="3035059"/>
            <a:ext cx="1276711" cy="127671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C2C62C-16A8-BDB0-AC5E-EB432C323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15" y="4616569"/>
            <a:ext cx="1276711" cy="127671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9D7C41E-0DC5-56F7-FEDC-52B8D5452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437" y="2891284"/>
            <a:ext cx="1089805" cy="106105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6E1CADE3-A3D3-EEAA-D972-B4B7D94FF1F0}"/>
              </a:ext>
            </a:extLst>
          </p:cNvPr>
          <p:cNvSpPr/>
          <p:nvPr/>
        </p:nvSpPr>
        <p:spPr>
          <a:xfrm rot="8520000">
            <a:off x="9731554" y="2049696"/>
            <a:ext cx="488831" cy="6613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F4042B5-C464-2D60-4A48-195E2F5EC644}"/>
              </a:ext>
            </a:extLst>
          </p:cNvPr>
          <p:cNvSpPr/>
          <p:nvPr/>
        </p:nvSpPr>
        <p:spPr>
          <a:xfrm rot="13200000">
            <a:off x="9774685" y="4565733"/>
            <a:ext cx="488831" cy="6613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FA3762B-2B92-EEB1-C89D-D95576250B29}"/>
              </a:ext>
            </a:extLst>
          </p:cNvPr>
          <p:cNvSpPr/>
          <p:nvPr/>
        </p:nvSpPr>
        <p:spPr>
          <a:xfrm rot="-2100000">
            <a:off x="6999856" y="4565733"/>
            <a:ext cx="488831" cy="6613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A438B3E-5C10-8055-1BFA-70F6B865A79D}"/>
              </a:ext>
            </a:extLst>
          </p:cNvPr>
          <p:cNvSpPr/>
          <p:nvPr/>
        </p:nvSpPr>
        <p:spPr>
          <a:xfrm rot="2940000">
            <a:off x="7071742" y="1934676"/>
            <a:ext cx="488831" cy="6613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6" descr="Fresa contorno">
            <a:extLst>
              <a:ext uri="{FF2B5EF4-FFF2-40B4-BE49-F238E27FC236}">
                <a16:creationId xmlns:a16="http://schemas.microsoft.com/office/drawing/2014/main" id="{DA304F05-0676-8950-50F4-FBB24A2FA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2952" y="2885536"/>
            <a:ext cx="1130060" cy="1130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926ACF-A6C2-042F-1E51-BEB876551F71}"/>
              </a:ext>
            </a:extLst>
          </p:cNvPr>
          <p:cNvSpPr txBox="1"/>
          <p:nvPr/>
        </p:nvSpPr>
        <p:spPr>
          <a:xfrm>
            <a:off x="7670408" y="401685"/>
            <a:ext cx="16203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1.Recolecta la </a:t>
            </a:r>
            <a:r>
              <a:rPr lang="en-US" dirty="0" err="1"/>
              <a:t>fresa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C3842-2F2E-E03D-95DA-DB2072AD78F4}"/>
              </a:ext>
            </a:extLst>
          </p:cNvPr>
          <p:cNvSpPr txBox="1"/>
          <p:nvPr/>
        </p:nvSpPr>
        <p:spPr>
          <a:xfrm>
            <a:off x="10761540" y="3780364"/>
            <a:ext cx="15053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 Se </a:t>
            </a:r>
            <a:r>
              <a:rPr lang="en-US" dirty="0" err="1"/>
              <a:t>clasifica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tamaños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945D-140A-367C-B74D-374F72CAA0C8}"/>
              </a:ext>
            </a:extLst>
          </p:cNvPr>
          <p:cNvSpPr txBox="1"/>
          <p:nvPr/>
        </p:nvSpPr>
        <p:spPr>
          <a:xfrm>
            <a:off x="7972332" y="5893836"/>
            <a:ext cx="16203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3.Se </a:t>
            </a:r>
            <a:r>
              <a:rPr lang="en-US" dirty="0" err="1"/>
              <a:t>empaca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canastillas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E61BB-F393-CD82-E444-3A2FA0EAB374}"/>
              </a:ext>
            </a:extLst>
          </p:cNvPr>
          <p:cNvSpPr txBox="1"/>
          <p:nvPr/>
        </p:nvSpPr>
        <p:spPr>
          <a:xfrm>
            <a:off x="5528180" y="3852250"/>
            <a:ext cx="16203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4.Se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del </a:t>
            </a:r>
            <a:r>
              <a:rPr lang="en-US" dirty="0" err="1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2170160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606899"/>
            <a:ext cx="8361229" cy="2098226"/>
          </a:xfrm>
        </p:spPr>
        <p:txBody>
          <a:bodyPr/>
          <a:lstStyle/>
          <a:p>
            <a:r>
              <a:rPr lang="es-CO" dirty="0"/>
              <a:t>Principales problemas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721570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A8980E-DD8F-A6BD-ED22-C992C76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702145" cy="5577840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Problemas en la actualidad</a:t>
            </a:r>
            <a:br>
              <a:rPr lang="es-ES" dirty="0"/>
            </a:br>
            <a:r>
              <a:rPr lang="es-ES" dirty="0"/>
              <a:t>y sus consecuencias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D52CBDB5-59A0-2363-FE51-9D33782BF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52963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890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EB4E-C8BC-7393-D72F-C7121A0C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606899"/>
            <a:ext cx="8361229" cy="2098226"/>
          </a:xfrm>
        </p:spPr>
        <p:txBody>
          <a:bodyPr/>
          <a:lstStyle/>
          <a:p>
            <a:r>
              <a:rPr lang="es-CO" dirty="0"/>
              <a:t>Objetivos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161151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2B25-606F-A64F-014B-A4F4C7FD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b="1" err="1"/>
              <a:t>Objetivo</a:t>
            </a:r>
            <a:r>
              <a:rPr lang="en-US" b="1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3E86-47D6-D689-466A-DF4D9253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99637" cy="3610154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err="1">
                <a:latin typeface="Bahnschrift"/>
                <a:ea typeface="+mn-lt"/>
                <a:cs typeface="+mn-lt"/>
              </a:rPr>
              <a:t>Desarrollar</a:t>
            </a:r>
            <a:r>
              <a:rPr lang="en-US" dirty="0">
                <a:latin typeface="Bahnschrift"/>
                <a:ea typeface="+mn-lt"/>
                <a:cs typeface="+mn-lt"/>
              </a:rPr>
              <a:t> un </a:t>
            </a:r>
            <a:r>
              <a:rPr lang="en-US" err="1">
                <a:latin typeface="Bahnschrift"/>
                <a:ea typeface="+mn-lt"/>
                <a:cs typeface="+mn-lt"/>
              </a:rPr>
              <a:t>sistema</a:t>
            </a:r>
            <a:r>
              <a:rPr lang="en-US" dirty="0">
                <a:latin typeface="Bahnschrift"/>
                <a:ea typeface="+mn-lt"/>
                <a:cs typeface="+mn-lt"/>
              </a:rPr>
              <a:t> </a:t>
            </a:r>
            <a:r>
              <a:rPr lang="en-US" err="1">
                <a:latin typeface="Bahnschrift"/>
                <a:ea typeface="+mn-lt"/>
                <a:cs typeface="+mn-lt"/>
              </a:rPr>
              <a:t>por</a:t>
            </a:r>
            <a:r>
              <a:rPr lang="en-US" dirty="0">
                <a:latin typeface="Bahnschrift"/>
                <a:ea typeface="+mn-lt"/>
                <a:cs typeface="+mn-lt"/>
              </a:rPr>
              <a:t> medio de </a:t>
            </a:r>
            <a:r>
              <a:rPr lang="en-US" err="1">
                <a:latin typeface="Bahnschrift"/>
                <a:ea typeface="+mn-lt"/>
                <a:cs typeface="+mn-lt"/>
              </a:rPr>
              <a:t>una</a:t>
            </a:r>
            <a:r>
              <a:rPr lang="en-US" dirty="0">
                <a:latin typeface="Bahnschrift"/>
                <a:ea typeface="+mn-lt"/>
                <a:cs typeface="+mn-lt"/>
              </a:rPr>
              <a:t> </a:t>
            </a:r>
            <a:r>
              <a:rPr lang="en-US" err="1">
                <a:latin typeface="Bahnschrift"/>
                <a:ea typeface="+mn-lt"/>
                <a:cs typeface="+mn-lt"/>
              </a:rPr>
              <a:t>aplicacion</a:t>
            </a:r>
            <a:r>
              <a:rPr lang="en-US" dirty="0">
                <a:latin typeface="Bahnschrift"/>
                <a:ea typeface="+mn-lt"/>
                <a:cs typeface="+mn-lt"/>
              </a:rPr>
              <a:t> web de gestion de </a:t>
            </a:r>
            <a:r>
              <a:rPr lang="en-US" err="1">
                <a:latin typeface="Bahnschrift"/>
                <a:ea typeface="+mn-lt"/>
                <a:cs typeface="+mn-lt"/>
              </a:rPr>
              <a:t>ventas</a:t>
            </a:r>
            <a:r>
              <a:rPr lang="en-US" dirty="0">
                <a:latin typeface="Bahnschrift"/>
                <a:ea typeface="+mn-lt"/>
                <a:cs typeface="+mn-lt"/>
              </a:rPr>
              <a:t> y </a:t>
            </a:r>
            <a:r>
              <a:rPr lang="en-US" err="1">
                <a:latin typeface="Bahnschrift"/>
                <a:ea typeface="+mn-lt"/>
                <a:cs typeface="+mn-lt"/>
              </a:rPr>
              <a:t>facturacion</a:t>
            </a:r>
            <a:r>
              <a:rPr lang="en-US" dirty="0">
                <a:latin typeface="Bahnschrift"/>
                <a:ea typeface="+mn-lt"/>
                <a:cs typeface="+mn-lt"/>
              </a:rPr>
              <a:t> que </a:t>
            </a:r>
            <a:r>
              <a:rPr lang="en-US" err="1">
                <a:latin typeface="Bahnschrift"/>
                <a:ea typeface="+mn-lt"/>
                <a:cs typeface="+mn-lt"/>
              </a:rPr>
              <a:t>permita</a:t>
            </a:r>
            <a:r>
              <a:rPr lang="en-US" dirty="0">
                <a:latin typeface="Bahnschrift"/>
                <a:ea typeface="+mn-lt"/>
                <a:cs typeface="+mn-lt"/>
              </a:rPr>
              <a:t> la al </a:t>
            </a:r>
            <a:r>
              <a:rPr lang="en-US" err="1">
                <a:latin typeface="Bahnschrift"/>
                <a:ea typeface="+mn-lt"/>
                <a:cs typeface="+mn-lt"/>
              </a:rPr>
              <a:t>usuario</a:t>
            </a:r>
            <a:r>
              <a:rPr lang="en-US" dirty="0">
                <a:latin typeface="Bahnschrift"/>
                <a:ea typeface="+mn-lt"/>
                <a:cs typeface="+mn-lt"/>
              </a:rPr>
              <a:t> </a:t>
            </a:r>
            <a:r>
              <a:rPr lang="en-US" err="1">
                <a:latin typeface="Bahnschrift"/>
                <a:ea typeface="+mn-lt"/>
                <a:cs typeface="+mn-lt"/>
              </a:rPr>
              <a:t>gestionar</a:t>
            </a:r>
            <a:r>
              <a:rPr lang="en-US" dirty="0">
                <a:latin typeface="Bahnschrift"/>
                <a:ea typeface="+mn-lt"/>
                <a:cs typeface="+mn-lt"/>
              </a:rPr>
              <a:t> </a:t>
            </a:r>
            <a:r>
              <a:rPr lang="en-US" err="1">
                <a:latin typeface="Bahnschrift"/>
                <a:ea typeface="+mn-lt"/>
                <a:cs typeface="+mn-lt"/>
              </a:rPr>
              <a:t>su</a:t>
            </a:r>
            <a:r>
              <a:rPr lang="en-US" dirty="0">
                <a:latin typeface="Bahnschrift"/>
                <a:ea typeface="+mn-lt"/>
                <a:cs typeface="+mn-lt"/>
              </a:rPr>
              <a:t> </a:t>
            </a:r>
            <a:r>
              <a:rPr lang="en-US" err="1">
                <a:latin typeface="Bahnschrift"/>
                <a:ea typeface="+mn-lt"/>
                <a:cs typeface="+mn-lt"/>
              </a:rPr>
              <a:t>facturacion</a:t>
            </a:r>
            <a:r>
              <a:rPr lang="en-US" dirty="0">
                <a:latin typeface="Bahnschrift"/>
                <a:ea typeface="+mn-lt"/>
                <a:cs typeface="+mn-lt"/>
              </a:rPr>
              <a:t> de </a:t>
            </a:r>
            <a:r>
              <a:rPr lang="en-US" err="1">
                <a:latin typeface="Bahnschrift"/>
                <a:ea typeface="+mn-lt"/>
                <a:cs typeface="+mn-lt"/>
              </a:rPr>
              <a:t>clientes</a:t>
            </a:r>
            <a:r>
              <a:rPr lang="en-US" dirty="0">
                <a:latin typeface="Bahnschrift"/>
                <a:ea typeface="+mn-lt"/>
                <a:cs typeface="+mn-lt"/>
              </a:rPr>
              <a:t> y </a:t>
            </a:r>
            <a:r>
              <a:rPr lang="en-US" err="1">
                <a:latin typeface="Bahnschrift"/>
                <a:ea typeface="+mn-lt"/>
                <a:cs typeface="+mn-lt"/>
              </a:rPr>
              <a:t>ventas</a:t>
            </a:r>
            <a:r>
              <a:rPr lang="en-US" dirty="0">
                <a:latin typeface="Bahnschrift"/>
                <a:ea typeface="+mn-lt"/>
                <a:cs typeface="+mn-lt"/>
              </a:rPr>
              <a:t> al final del </a:t>
            </a:r>
            <a:r>
              <a:rPr lang="en-US" err="1">
                <a:latin typeface="Bahnschrift"/>
                <a:ea typeface="+mn-lt"/>
                <a:cs typeface="+mn-lt"/>
              </a:rPr>
              <a:t>dia</a:t>
            </a:r>
            <a:endParaRPr lang="en-US" err="1">
              <a:latin typeface="Bahnschrift"/>
            </a:endParaRPr>
          </a:p>
        </p:txBody>
      </p:sp>
      <p:pic>
        <p:nvPicPr>
          <p:cNvPr id="14" name="Picture 13" descr="Números de la bolsa de valores">
            <a:extLst>
              <a:ext uri="{FF2B5EF4-FFF2-40B4-BE49-F238E27FC236}">
                <a16:creationId xmlns:a16="http://schemas.microsoft.com/office/drawing/2014/main" id="{C8294BD9-4625-EF87-A1FE-EC725F017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9" r="21221" b="-3"/>
          <a:stretch/>
        </p:blipFill>
        <p:spPr>
          <a:xfrm>
            <a:off x="6540410" y="645106"/>
            <a:ext cx="34991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6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1BCD56-EF66-37E1-97FC-499FDF3B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err="1">
                <a:latin typeface="Bahnschrift"/>
              </a:rPr>
              <a:t>Objetivos</a:t>
            </a:r>
            <a:r>
              <a:rPr lang="en-US" dirty="0">
                <a:latin typeface="Bahnschrift"/>
              </a:rPr>
              <a:t> </a:t>
            </a:r>
            <a:r>
              <a:rPr lang="en-US" err="1">
                <a:latin typeface="Bahnschrift"/>
              </a:rPr>
              <a:t>especificos</a:t>
            </a:r>
            <a:endParaRPr lang="en-US" dirty="0">
              <a:latin typeface="Bahnschrif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2711C4-75AA-AD1E-0952-CB71FCE4A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58913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895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202</TotalTime>
  <Words>399</Words>
  <Application>Microsoft Office PowerPoint</Application>
  <PresentationFormat>Widescreen</PresentationFormat>
  <Paragraphs>63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Recorte</vt:lpstr>
      <vt:lpstr>Fresas Monterrey</vt:lpstr>
      <vt:lpstr>Introduction a la empresa</vt:lpstr>
      <vt:lpstr>¿Qué es fresas Monterey?</vt:lpstr>
      <vt:lpstr>¿Como funciona?</vt:lpstr>
      <vt:lpstr>Principales problemas de la empresa</vt:lpstr>
      <vt:lpstr>Problemas en la actualidad y sus consecuencias</vt:lpstr>
      <vt:lpstr>Objetivos del proyecto</vt:lpstr>
      <vt:lpstr>Objetivo general</vt:lpstr>
      <vt:lpstr>Objetivos especificos</vt:lpstr>
      <vt:lpstr>¿que buscamos solucionar atravez de la creacion de software?</vt:lpstr>
      <vt:lpstr>Base de datos </vt:lpstr>
      <vt:lpstr>Modelo Relacional</vt:lpstr>
      <vt:lpstr>PowerPoint Presentation</vt:lpstr>
      <vt:lpstr>Creación de base de datos utilizando sentencias ddl</vt:lpstr>
      <vt:lpstr>PowerPoint Presentation</vt:lpstr>
      <vt:lpstr>Creacion tabla personas</vt:lpstr>
      <vt:lpstr>Creacion tabla facturas</vt:lpstr>
      <vt:lpstr>Creacion tabla productos</vt:lpstr>
      <vt:lpstr>RElaciones</vt:lpstr>
      <vt:lpstr>PowerPoint Presentation</vt:lpstr>
      <vt:lpstr>PowerPoint Presentation</vt:lpstr>
      <vt:lpstr>Usuo de base de datos atravez de dml</vt:lpstr>
      <vt:lpstr>INSERT personas</vt:lpstr>
      <vt:lpstr>INSERT Facturas</vt:lpstr>
      <vt:lpstr>INSERT Productos</vt:lpstr>
      <vt:lpstr>Tablas completas  php my ADMIn</vt:lpstr>
      <vt:lpstr>PowerPoint Presentation</vt:lpstr>
      <vt:lpstr>Consultas SQL </vt:lpstr>
      <vt:lpstr>Consulta usando LIKE</vt:lpstr>
      <vt:lpstr>Consulta usando beetwen</vt:lpstr>
      <vt:lpstr>Todas las facturas ordenadas por fecha</vt:lpstr>
      <vt:lpstr>Consultas SQL  JOINS</vt:lpstr>
      <vt:lpstr>Todos los productos con sus categorías Joins con 2 tablas</vt:lpstr>
      <vt:lpstr>Todas las facturas con su cliente join con 3 tablas</vt:lpstr>
      <vt:lpstr>Todas las personas que tengan una camioneta JOIN con 4</vt:lpstr>
      <vt:lpstr>Muchas Gracias por su atención  Dios les bendiga.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Fresas Monterrey</dc:title>
  <dc:creator>matricula9210</dc:creator>
  <cp:lastModifiedBy>matricula9210</cp:lastModifiedBy>
  <cp:revision>455</cp:revision>
  <dcterms:created xsi:type="dcterms:W3CDTF">2023-05-31T13:22:43Z</dcterms:created>
  <dcterms:modified xsi:type="dcterms:W3CDTF">2023-06-27T09:07:16Z</dcterms:modified>
</cp:coreProperties>
</file>