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5" Type="http://purl.oclc.org/ooxml/officeDocument/relationships/customProperties" Target="docProps/custom.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4"/>
  </p:sldMasterIdLst>
  <p:notesMasterIdLst>
    <p:notesMasterId r:id="rId23"/>
  </p:notesMasterIdLst>
  <p:sldIdLst>
    <p:sldId id="256" r:id="rId5"/>
    <p:sldId id="269" r:id="rId6"/>
    <p:sldId id="304" r:id="rId7"/>
    <p:sldId id="297" r:id="rId8"/>
    <p:sldId id="299" r:id="rId9"/>
    <p:sldId id="300" r:id="rId10"/>
    <p:sldId id="301" r:id="rId11"/>
    <p:sldId id="303" r:id="rId12"/>
    <p:sldId id="302" r:id="rId13"/>
    <p:sldId id="272" r:id="rId14"/>
    <p:sldId id="285" r:id="rId15"/>
    <p:sldId id="293" r:id="rId16"/>
    <p:sldId id="273" r:id="rId17"/>
    <p:sldId id="294" r:id="rId18"/>
    <p:sldId id="274" r:id="rId19"/>
    <p:sldId id="305" r:id="rId20"/>
    <p:sldId id="295" r:id="rId21"/>
    <p:sldId id="283" r:id="rId2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lastView="sldThumbnailView">
  <p:normalViewPr>
    <p:restoredLeft sz="15.361%" autoAdjust="0"/>
    <p:restoredTop sz="94.66%"/>
  </p:normalViewPr>
  <p:slideViewPr>
    <p:cSldViewPr>
      <p:cViewPr>
        <p:scale>
          <a:sx n="96" d="100"/>
          <a:sy n="96" d="100"/>
        </p:scale>
        <p:origin x="630" y="-54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4.xml"/><Relationship Id="rId13" Type="http://purl.oclc.org/ooxml/officeDocument/relationships/slide" Target="slides/slide9.xml"/><Relationship Id="rId18" Type="http://purl.oclc.org/ooxml/officeDocument/relationships/slide" Target="slides/slide14.xml"/><Relationship Id="rId26" Type="http://purl.oclc.org/ooxml/officeDocument/relationships/theme" Target="theme/theme1.xml"/><Relationship Id="rId3" Type="http://purl.oclc.org/ooxml/officeDocument/relationships/customXml" Target="../customXml/item3.xml"/><Relationship Id="rId21" Type="http://purl.oclc.org/ooxml/officeDocument/relationships/slide" Target="slides/slide17.xml"/><Relationship Id="rId7" Type="http://purl.oclc.org/ooxml/officeDocument/relationships/slide" Target="slides/slide3.xml"/><Relationship Id="rId12" Type="http://purl.oclc.org/ooxml/officeDocument/relationships/slide" Target="slides/slide8.xml"/><Relationship Id="rId17" Type="http://purl.oclc.org/ooxml/officeDocument/relationships/slide" Target="slides/slide13.xml"/><Relationship Id="rId25" Type="http://purl.oclc.org/ooxml/officeDocument/relationships/viewProps" Target="viewProps.xml"/><Relationship Id="rId2" Type="http://purl.oclc.org/ooxml/officeDocument/relationships/customXml" Target="../customXml/item2.xml"/><Relationship Id="rId16" Type="http://purl.oclc.org/ooxml/officeDocument/relationships/slide" Target="slides/slide12.xml"/><Relationship Id="rId20" Type="http://purl.oclc.org/ooxml/officeDocument/relationships/slide" Target="slides/slide16.xml"/><Relationship Id="rId1" Type="http://purl.oclc.org/ooxml/officeDocument/relationships/customXml" Target="../customXml/item1.xml"/><Relationship Id="rId6" Type="http://purl.oclc.org/ooxml/officeDocument/relationships/slide" Target="slides/slide2.xml"/><Relationship Id="rId11" Type="http://purl.oclc.org/ooxml/officeDocument/relationships/slide" Target="slides/slide7.xml"/><Relationship Id="rId24" Type="http://purl.oclc.org/ooxml/officeDocument/relationships/presProps" Target="presProps.xml"/><Relationship Id="rId5" Type="http://purl.oclc.org/ooxml/officeDocument/relationships/slide" Target="slides/slide1.xml"/><Relationship Id="rId15" Type="http://purl.oclc.org/ooxml/officeDocument/relationships/slide" Target="slides/slide11.xml"/><Relationship Id="rId23" Type="http://purl.oclc.org/ooxml/officeDocument/relationships/notesMaster" Target="notesMasters/notesMaster1.xml"/><Relationship Id="rId10" Type="http://purl.oclc.org/ooxml/officeDocument/relationships/slide" Target="slides/slide6.xml"/><Relationship Id="rId19" Type="http://purl.oclc.org/ooxml/officeDocument/relationships/slide" Target="slides/slide15.xml"/><Relationship Id="rId4" Type="http://purl.oclc.org/ooxml/officeDocument/relationships/slideMaster" Target="slideMasters/slideMaster1.xml"/><Relationship Id="rId9" Type="http://purl.oclc.org/ooxml/officeDocument/relationships/slide" Target="slides/slide5.xml"/><Relationship Id="rId14" Type="http://purl.oclc.org/ooxml/officeDocument/relationships/slide" Target="slides/slide10.xml"/><Relationship Id="rId22" Type="http://purl.oclc.org/ooxml/officeDocument/relationships/slide" Target="slides/slide18.xml"/><Relationship Id="rId27" Type="http://purl.oclc.org/ooxml/officeDocument/relationships/tableStyles" Target="tableStyles.xml"/></Relationships>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8798D-402E-4C5F-B943-F4060669475D}" type="datetimeFigureOut">
              <a:rPr lang="pt-BR" smtClean="0"/>
              <a:t>18/11/2024</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733FA-6B06-4184-8AB4-1D54654D96D1}" type="slidenum">
              <a:rPr lang="pt-BR" smtClean="0"/>
              <a:t>‹nº›</a:t>
            </a:fld>
            <a:endParaRPr lang="pt-BR"/>
          </a:p>
        </p:txBody>
      </p:sp>
    </p:spTree>
    <p:extLst>
      <p:ext uri="{BB962C8B-B14F-4D97-AF65-F5344CB8AC3E}">
        <p14:creationId xmlns:p14="http://schemas.microsoft.com/office/powerpoint/2010/main" val="570776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
                  </a:schemeClr>
                </a:solidFill>
              </a:defRPr>
            </a:lvl1pPr>
            <a:lvl2pPr marL="457200" indent="0" algn="ctr">
              <a:buNone/>
              <a:defRPr>
                <a:solidFill>
                  <a:schemeClr val="tx1">
                    <a:tint val="75%"/>
                  </a:schemeClr>
                </a:solidFill>
              </a:defRPr>
            </a:lvl2pPr>
            <a:lvl3pPr marL="914400" indent="0" algn="ctr">
              <a:buNone/>
              <a:defRPr>
                <a:solidFill>
                  <a:schemeClr val="tx1">
                    <a:tint val="75%"/>
                  </a:schemeClr>
                </a:solidFill>
              </a:defRPr>
            </a:lvl3pPr>
            <a:lvl4pPr marL="1371600" indent="0" algn="ctr">
              <a:buNone/>
              <a:defRPr>
                <a:solidFill>
                  <a:schemeClr val="tx1">
                    <a:tint val="75%"/>
                  </a:schemeClr>
                </a:solidFill>
              </a:defRPr>
            </a:lvl4pPr>
            <a:lvl5pPr marL="1828800" indent="0" algn="ctr">
              <a:buNone/>
              <a:defRPr>
                <a:solidFill>
                  <a:schemeClr val="tx1">
                    <a:tint val="75%"/>
                  </a:schemeClr>
                </a:solidFill>
              </a:defRPr>
            </a:lvl5pPr>
            <a:lvl6pPr marL="2286000" indent="0" algn="ctr">
              <a:buNone/>
              <a:defRPr>
                <a:solidFill>
                  <a:schemeClr val="tx1">
                    <a:tint val="75%"/>
                  </a:schemeClr>
                </a:solidFill>
              </a:defRPr>
            </a:lvl6pPr>
            <a:lvl7pPr marL="2743200" indent="0" algn="ctr">
              <a:buNone/>
              <a:defRPr>
                <a:solidFill>
                  <a:schemeClr val="tx1">
                    <a:tint val="75%"/>
                  </a:schemeClr>
                </a:solidFill>
              </a:defRPr>
            </a:lvl7pPr>
            <a:lvl8pPr marL="3200400" indent="0" algn="ctr">
              <a:buNone/>
              <a:defRPr>
                <a:solidFill>
                  <a:schemeClr val="tx1">
                    <a:tint val="75%"/>
                  </a:schemeClr>
                </a:solidFill>
              </a:defRPr>
            </a:lvl8pPr>
            <a:lvl9pPr marL="3657600" indent="0" algn="ctr">
              <a:buNone/>
              <a:defRPr>
                <a:solidFill>
                  <a:schemeClr val="tx1">
                    <a:tint val="75%"/>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1FC27F08-69C3-4B26-BBDA-D22901676EF6}" type="datetimeFigureOut">
              <a:rPr lang="pt-BR" smtClean="0"/>
              <a:t>18/11/2024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B6C16B-50B8-407C-840C-004B14287E66}" type="slidenum">
              <a:rPr lang="pt-BR" smtClean="0"/>
              <a:t>‹nº›</a:t>
            </a:fld>
            <a:endParaRPr lang="pt-BR"/>
          </a:p>
        </p:txBody>
      </p:sp>
    </p:spTree>
    <p:extLst>
      <p:ext uri="{BB962C8B-B14F-4D97-AF65-F5344CB8AC3E}">
        <p14:creationId xmlns:p14="http://schemas.microsoft.com/office/powerpoint/2010/main" val="3286664385"/>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FC27F08-69C3-4B26-BBDA-D22901676EF6}" type="datetimeFigureOut">
              <a:rPr lang="pt-BR" smtClean="0"/>
              <a:t>18/11/2024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B6C16B-50B8-407C-840C-004B14287E66}" type="slidenum">
              <a:rPr lang="pt-BR" smtClean="0"/>
              <a:t>‹nº›</a:t>
            </a:fld>
            <a:endParaRPr lang="pt-BR"/>
          </a:p>
        </p:txBody>
      </p:sp>
    </p:spTree>
    <p:extLst>
      <p:ext uri="{BB962C8B-B14F-4D97-AF65-F5344CB8AC3E}">
        <p14:creationId xmlns:p14="http://schemas.microsoft.com/office/powerpoint/2010/main" val="3104370474"/>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FC27F08-69C3-4B26-BBDA-D22901676EF6}" type="datetimeFigureOut">
              <a:rPr lang="pt-BR" smtClean="0"/>
              <a:t>18/11/2024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B6C16B-50B8-407C-840C-004B14287E66}" type="slidenum">
              <a:rPr lang="pt-BR" smtClean="0"/>
              <a:t>‹nº›</a:t>
            </a:fld>
            <a:endParaRPr lang="pt-BR"/>
          </a:p>
        </p:txBody>
      </p:sp>
    </p:spTree>
    <p:extLst>
      <p:ext uri="{BB962C8B-B14F-4D97-AF65-F5344CB8AC3E}">
        <p14:creationId xmlns:p14="http://schemas.microsoft.com/office/powerpoint/2010/main" val="3272640199"/>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FC27F08-69C3-4B26-BBDA-D22901676EF6}" type="datetimeFigureOut">
              <a:rPr lang="pt-BR" smtClean="0"/>
              <a:t>18/11/2024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B6C16B-50B8-407C-840C-004B14287E66}" type="slidenum">
              <a:rPr lang="pt-BR" smtClean="0"/>
              <a:t>‹nº›</a:t>
            </a:fld>
            <a:endParaRPr lang="pt-BR"/>
          </a:p>
        </p:txBody>
      </p:sp>
    </p:spTree>
    <p:extLst>
      <p:ext uri="{BB962C8B-B14F-4D97-AF65-F5344CB8AC3E}">
        <p14:creationId xmlns:p14="http://schemas.microsoft.com/office/powerpoint/2010/main" val="3687775535"/>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
                  </a:schemeClr>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1FC27F08-69C3-4B26-BBDA-D22901676EF6}" type="datetimeFigureOut">
              <a:rPr lang="pt-BR" smtClean="0"/>
              <a:t>18/11/2024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B6C16B-50B8-407C-840C-004B14287E66}" type="slidenum">
              <a:rPr lang="pt-BR" smtClean="0"/>
              <a:t>‹nº›</a:t>
            </a:fld>
            <a:endParaRPr lang="pt-BR"/>
          </a:p>
        </p:txBody>
      </p:sp>
    </p:spTree>
    <p:extLst>
      <p:ext uri="{BB962C8B-B14F-4D97-AF65-F5344CB8AC3E}">
        <p14:creationId xmlns:p14="http://schemas.microsoft.com/office/powerpoint/2010/main" val="3558483780"/>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1FC27F08-69C3-4B26-BBDA-D22901676EF6}" type="datetimeFigureOut">
              <a:rPr lang="pt-BR" smtClean="0"/>
              <a:t>18/11/2024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AB6C16B-50B8-407C-840C-004B14287E66}" type="slidenum">
              <a:rPr lang="pt-BR" smtClean="0"/>
              <a:t>‹nº›</a:t>
            </a:fld>
            <a:endParaRPr lang="pt-BR"/>
          </a:p>
        </p:txBody>
      </p:sp>
    </p:spTree>
    <p:extLst>
      <p:ext uri="{BB962C8B-B14F-4D97-AF65-F5344CB8AC3E}">
        <p14:creationId xmlns:p14="http://schemas.microsoft.com/office/powerpoint/2010/main" val="1722408533"/>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1FC27F08-69C3-4B26-BBDA-D22901676EF6}" type="datetimeFigureOut">
              <a:rPr lang="pt-BR" smtClean="0"/>
              <a:t>18/11/2024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AB6C16B-50B8-407C-840C-004B14287E66}" type="slidenum">
              <a:rPr lang="pt-BR" smtClean="0"/>
              <a:t>‹nº›</a:t>
            </a:fld>
            <a:endParaRPr lang="pt-BR"/>
          </a:p>
        </p:txBody>
      </p:sp>
    </p:spTree>
    <p:extLst>
      <p:ext uri="{BB962C8B-B14F-4D97-AF65-F5344CB8AC3E}">
        <p14:creationId xmlns:p14="http://schemas.microsoft.com/office/powerpoint/2010/main" val="2519602151"/>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1FC27F08-69C3-4B26-BBDA-D22901676EF6}" type="datetimeFigureOut">
              <a:rPr lang="pt-BR" smtClean="0"/>
              <a:t>18/11/2024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AB6C16B-50B8-407C-840C-004B14287E66}" type="slidenum">
              <a:rPr lang="pt-BR" smtClean="0"/>
              <a:t>‹nº›</a:t>
            </a:fld>
            <a:endParaRPr lang="pt-BR"/>
          </a:p>
        </p:txBody>
      </p:sp>
    </p:spTree>
    <p:extLst>
      <p:ext uri="{BB962C8B-B14F-4D97-AF65-F5344CB8AC3E}">
        <p14:creationId xmlns:p14="http://schemas.microsoft.com/office/powerpoint/2010/main" val="2405945854"/>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FC27F08-69C3-4B26-BBDA-D22901676EF6}" type="datetimeFigureOut">
              <a:rPr lang="pt-BR" smtClean="0"/>
              <a:t>18/11/2024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AB6C16B-50B8-407C-840C-004B14287E66}" type="slidenum">
              <a:rPr lang="pt-BR" smtClean="0"/>
              <a:t>‹nº›</a:t>
            </a:fld>
            <a:endParaRPr lang="pt-BR"/>
          </a:p>
        </p:txBody>
      </p:sp>
    </p:spTree>
    <p:extLst>
      <p:ext uri="{BB962C8B-B14F-4D97-AF65-F5344CB8AC3E}">
        <p14:creationId xmlns:p14="http://schemas.microsoft.com/office/powerpoint/2010/main" val="3914244445"/>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1FC27F08-69C3-4B26-BBDA-D22901676EF6}" type="datetimeFigureOut">
              <a:rPr lang="pt-BR" smtClean="0"/>
              <a:t>18/11/2024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AB6C16B-50B8-407C-840C-004B14287E66}" type="slidenum">
              <a:rPr lang="pt-BR" smtClean="0"/>
              <a:t>‹nº›</a:t>
            </a:fld>
            <a:endParaRPr lang="pt-BR"/>
          </a:p>
        </p:txBody>
      </p:sp>
    </p:spTree>
    <p:extLst>
      <p:ext uri="{BB962C8B-B14F-4D97-AF65-F5344CB8AC3E}">
        <p14:creationId xmlns:p14="http://schemas.microsoft.com/office/powerpoint/2010/main" val="192342460"/>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1FC27F08-69C3-4B26-BBDA-D22901676EF6}" type="datetimeFigureOut">
              <a:rPr lang="pt-BR" smtClean="0"/>
              <a:t>18/11/2024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AB6C16B-50B8-407C-840C-004B14287E66}" type="slidenum">
              <a:rPr lang="pt-BR" smtClean="0"/>
              <a:t>‹nº›</a:t>
            </a:fld>
            <a:endParaRPr lang="pt-BR"/>
          </a:p>
        </p:txBody>
      </p:sp>
    </p:spTree>
    <p:extLst>
      <p:ext uri="{BB962C8B-B14F-4D97-AF65-F5344CB8AC3E}">
        <p14:creationId xmlns:p14="http://schemas.microsoft.com/office/powerpoint/2010/main" val="2601113724"/>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
                  </a:schemeClr>
                </a:solidFill>
              </a:defRPr>
            </a:lvl1pPr>
          </a:lstStyle>
          <a:p>
            <a:fld id="{1FC27F08-69C3-4B26-BBDA-D22901676EF6}" type="datetimeFigureOut">
              <a:rPr lang="pt-BR" smtClean="0"/>
              <a:t>18/11/2024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
                  </a:schemeClr>
                </a:solidFill>
              </a:defRPr>
            </a:lvl1pPr>
          </a:lstStyle>
          <a:p>
            <a:fld id="{1AB6C16B-50B8-407C-840C-004B14287E66}" type="slidenum">
              <a:rPr lang="pt-BR" smtClean="0"/>
              <a:t>‹nº›</a:t>
            </a:fld>
            <a:endParaRPr lang="pt-BR"/>
          </a:p>
        </p:txBody>
      </p:sp>
    </p:spTree>
    <p:extLst>
      <p:ext uri="{BB962C8B-B14F-4D97-AF65-F5344CB8AC3E}">
        <p14:creationId xmlns:p14="http://schemas.microsoft.com/office/powerpoint/2010/main" val="1796128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purl.oclc.org/ooxml/officeDocument/relationships/image" Target="../media/image2.png"/><Relationship Id="rId2" Type="http://purl.oclc.org/ooxml/officeDocument/relationships/image" Target="../media/image1.png"/><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3" Type="http://purl.oclc.org/ooxml/officeDocument/relationships/image" Target="../media/image6.jfif"/><Relationship Id="rId2" Type="http://purl.oclc.org/ooxml/officeDocument/relationships/image" Target="../media/image1.png"/><Relationship Id="rId1" Type="http://purl.oclc.org/ooxml/officeDocument/relationships/slideLayout" Target="../slideLayouts/slideLayout2.xml"/></Relationships>
</file>

<file path=ppt/slides/_rels/slide11.xml.rels><?xml version="1.0" encoding="UTF-8" standalone="yes"?>
<Relationships xmlns="http://schemas.openxmlformats.org/package/2006/relationships"><Relationship Id="rId3" Type="http://purl.oclc.org/ooxml/officeDocument/relationships/image" Target="../media/image7.png"/><Relationship Id="rId2" Type="http://purl.oclc.org/ooxml/officeDocument/relationships/image" Target="../media/image1.png"/><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3" Type="http://purl.oclc.org/ooxml/officeDocument/relationships/image" Target="../media/image8.jpeg"/><Relationship Id="rId2" Type="http://purl.oclc.org/ooxml/officeDocument/relationships/image" Target="../media/image1.png"/><Relationship Id="rId1" Type="http://purl.oclc.org/ooxml/officeDocument/relationships/slideLayout" Target="../slideLayouts/slideLayout2.xml"/></Relationships>
</file>

<file path=ppt/slides/_rels/slide13.xml.rels><?xml version="1.0" encoding="UTF-8" standalone="yes"?>
<Relationships xmlns="http://schemas.openxmlformats.org/package/2006/relationships"><Relationship Id="rId8" Type="http://purl.oclc.org/ooxml/officeDocument/relationships/image" Target="../media/image14.png"/><Relationship Id="rId3" Type="http://purl.oclc.org/ooxml/officeDocument/relationships/image" Target="../media/image9.png"/><Relationship Id="rId7" Type="http://purl.oclc.org/ooxml/officeDocument/relationships/image" Target="../media/image13.png"/><Relationship Id="rId2" Type="http://purl.oclc.org/ooxml/officeDocument/relationships/image" Target="../media/image1.png"/><Relationship Id="rId1" Type="http://purl.oclc.org/ooxml/officeDocument/relationships/slideLayout" Target="../slideLayouts/slideLayout2.xml"/><Relationship Id="rId6" Type="http://purl.oclc.org/ooxml/officeDocument/relationships/image" Target="../media/image12.png"/><Relationship Id="rId5" Type="http://purl.oclc.org/ooxml/officeDocument/relationships/image" Target="../media/image11.png"/><Relationship Id="rId10" Type="http://purl.oclc.org/ooxml/officeDocument/relationships/image" Target="../media/image16.png"/><Relationship Id="rId4" Type="http://purl.oclc.org/ooxml/officeDocument/relationships/image" Target="../media/image10.png"/><Relationship Id="rId9" Type="http://purl.oclc.org/ooxml/officeDocument/relationships/image" Target="../media/image15.png"/></Relationships>
</file>

<file path=ppt/slides/_rels/slide14.xml.rels><?xml version="1.0" encoding="UTF-8" standalone="yes"?>
<Relationships xmlns="http://schemas.openxmlformats.org/package/2006/relationships"><Relationship Id="rId8" Type="http://purl.oclc.org/ooxml/officeDocument/relationships/image" Target="../media/image22.png"/><Relationship Id="rId3" Type="http://purl.oclc.org/ooxml/officeDocument/relationships/image" Target="../media/image17.png"/><Relationship Id="rId7" Type="http://purl.oclc.org/ooxml/officeDocument/relationships/image" Target="../media/image21.png"/><Relationship Id="rId2" Type="http://purl.oclc.org/ooxml/officeDocument/relationships/image" Target="../media/image1.png"/><Relationship Id="rId1" Type="http://purl.oclc.org/ooxml/officeDocument/relationships/slideLayout" Target="../slideLayouts/slideLayout2.xml"/><Relationship Id="rId6" Type="http://purl.oclc.org/ooxml/officeDocument/relationships/image" Target="../media/image20.png"/><Relationship Id="rId5" Type="http://purl.oclc.org/ooxml/officeDocument/relationships/image" Target="../media/image19.png"/><Relationship Id="rId10" Type="http://purl.oclc.org/ooxml/officeDocument/relationships/image" Target="../media/image24.png"/><Relationship Id="rId4" Type="http://purl.oclc.org/ooxml/officeDocument/relationships/image" Target="../media/image18.png"/><Relationship Id="rId9" Type="http://purl.oclc.org/ooxml/officeDocument/relationships/image" Target="../media/image23.png"/></Relationships>
</file>

<file path=ppt/slides/_rels/slide15.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16.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17.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18.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6.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image" Target="../media/image1.png"/><Relationship Id="rId1" Type="http://purl.oclc.org/ooxml/officeDocument/relationships/slideLayout" Target="../slideLayouts/slideLayout2.xml"/><Relationship Id="rId4" Type="http://purl.oclc.org/ooxml/officeDocument/relationships/image" Target="../media/image4.png"/></Relationships>
</file>

<file path=ppt/slides/_rels/slide7.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8.xml.rels><?xml version="1.0" encoding="UTF-8" standalone="yes"?>
<Relationships xmlns="http://schemas.openxmlformats.org/package/2006/relationships"><Relationship Id="rId3" Type="http://purl.oclc.org/ooxml/officeDocument/relationships/image" Target="../media/image5.png"/><Relationship Id="rId2" Type="http://purl.oclc.org/ooxml/officeDocument/relationships/image" Target="../media/image1.png"/><Relationship Id="rId1" Type="http://purl.oclc.org/ooxml/officeDocument/relationships/slideLayout" Target="../slideLayouts/slideLayout2.xml"/></Relationships>
</file>

<file path=ppt/slides/_rels/slide9.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4438"/>
            <a:ext cx="9144000" cy="1407017"/>
          </a:xfrm>
        </p:spPr>
        <p:style>
          <a:lnRef idx="0">
            <a:schemeClr val="accent2"/>
          </a:lnRef>
          <a:fillRef idx="3">
            <a:schemeClr val="accent2"/>
          </a:fillRef>
          <a:effectRef idx="3">
            <a:schemeClr val="accent2"/>
          </a:effectRef>
          <a:fontRef idx="minor">
            <a:schemeClr val="lt1"/>
          </a:fontRef>
        </p:style>
        <p:txBody>
          <a:bodyPr>
            <a:noAutofit/>
          </a:bodyPr>
          <a:lstStyle/>
          <a:p>
            <a:r>
              <a:rPr lang="pt-BR" sz="3600" dirty="0">
                <a:latin typeface="Arial" panose="020B0604020202020204" pitchFamily="34" charset="0"/>
                <a:cs typeface="Arial" panose="020B0604020202020204" pitchFamily="34" charset="0"/>
              </a:rPr>
              <a:t>Yume: </a:t>
            </a:r>
            <a:br>
              <a:rPr lang="pt-BR" sz="3200" dirty="0">
                <a:latin typeface="Arial" panose="020B0604020202020204" pitchFamily="34" charset="0"/>
                <a:cs typeface="Arial" panose="020B0604020202020204" pitchFamily="34" charset="0"/>
              </a:rPr>
            </a:br>
            <a:r>
              <a:rPr lang="pt-BR" sz="3200" dirty="0">
                <a:latin typeface="Arial" panose="020B0604020202020204" pitchFamily="34" charset="0"/>
                <a:cs typeface="Arial" panose="020B0604020202020204" pitchFamily="34" charset="0"/>
              </a:rPr>
              <a:t> </a:t>
            </a:r>
            <a:r>
              <a:rPr lang="pt-BR" sz="3200" i="1" dirty="0">
                <a:latin typeface="Arial" panose="020B0604020202020204" pitchFamily="34" charset="0"/>
                <a:cs typeface="Arial" panose="020B0604020202020204" pitchFamily="34" charset="0"/>
              </a:rPr>
              <a:t>Site</a:t>
            </a:r>
            <a:r>
              <a:rPr lang="pt-BR" sz="3200" dirty="0">
                <a:latin typeface="Arial" panose="020B0604020202020204" pitchFamily="34" charset="0"/>
                <a:cs typeface="Arial" panose="020B0604020202020204" pitchFamily="34" charset="0"/>
              </a:rPr>
              <a:t> de classificação e listagem de animes</a:t>
            </a:r>
          </a:p>
        </p:txBody>
      </p:sp>
      <p:sp>
        <p:nvSpPr>
          <p:cNvPr id="3" name="Subtítulo 2"/>
          <p:cNvSpPr>
            <a:spLocks noGrp="1"/>
          </p:cNvSpPr>
          <p:nvPr>
            <p:ph type="subTitle" idx="1"/>
          </p:nvPr>
        </p:nvSpPr>
        <p:spPr>
          <a:xfrm>
            <a:off x="683568" y="1628800"/>
            <a:ext cx="4320480" cy="2448272"/>
          </a:xfrm>
          <a:noFill/>
        </p:spPr>
        <p:style>
          <a:lnRef idx="1">
            <a:schemeClr val="accent2"/>
          </a:lnRef>
          <a:fillRef idx="3">
            <a:schemeClr val="accent2"/>
          </a:fillRef>
          <a:effectRef idx="2">
            <a:schemeClr val="accent2"/>
          </a:effectRef>
          <a:fontRef idx="minor">
            <a:schemeClr val="lt1"/>
          </a:fontRef>
        </p:style>
        <p:txBody>
          <a:bodyPr>
            <a:noAutofit/>
          </a:bodyPr>
          <a:lstStyle/>
          <a:p>
            <a:r>
              <a:rPr lang="pt-BR" sz="240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Integrantes:</a:t>
            </a:r>
          </a:p>
          <a:p>
            <a:r>
              <a:rPr lang="pt-BR" sz="240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Pedro H. dos Anjos P. Sanches</a:t>
            </a:r>
          </a:p>
          <a:p>
            <a:r>
              <a:rPr lang="pt-BR" sz="240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Miguel Santana</a:t>
            </a:r>
          </a:p>
          <a:p>
            <a:r>
              <a:rPr lang="pt-BR" sz="240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Olavo Miguel Dias Silva</a:t>
            </a:r>
          </a:p>
        </p:txBody>
      </p:sp>
      <p:sp>
        <p:nvSpPr>
          <p:cNvPr id="6" name="Subtítulo 2"/>
          <p:cNvSpPr txBox="1">
            <a:spLocks/>
          </p:cNvSpPr>
          <p:nvPr/>
        </p:nvSpPr>
        <p:spPr>
          <a:xfrm>
            <a:off x="4139802" y="4581128"/>
            <a:ext cx="4392487" cy="1114636"/>
          </a:xfrm>
          <a:prstGeom prst="rect">
            <a:avLst/>
          </a:prstGeom>
          <a:noFill/>
        </p:spPr>
        <p:style>
          <a:lnRef idx="1">
            <a:schemeClr val="accent2"/>
          </a:lnRef>
          <a:fillRef idx="3">
            <a:schemeClr val="accent2"/>
          </a:fillRef>
          <a:effectRef idx="2">
            <a:schemeClr val="accent2"/>
          </a:effectRef>
          <a:fontRef idx="minor">
            <a:schemeClr val="lt1"/>
          </a:fontRef>
        </p:style>
        <p:txBody>
          <a:bodyPr vert="horz" lIns="91440" tIns="45720" rIns="91440" bIns="45720" rtlCol="0">
            <a:normAutofit/>
          </a:bodyPr>
          <a:lstStyle>
            <a:lvl1pPr marL="0" indent="0" algn="ctr" defTabSz="914400" rtl="0" eaLnBrk="1" latinLnBrk="0" hangingPunct="1">
              <a:spcBef>
                <a:spcPct val="20%"/>
              </a:spcBef>
              <a:buFont typeface="Arial" panose="020B0604020202020204" pitchFamily="34" charset="0"/>
              <a:buNone/>
              <a:defRPr sz="3200" kern="1200">
                <a:solidFill>
                  <a:schemeClr val="tx1">
                    <a:tint val="75%"/>
                  </a:schemeClr>
                </a:solidFill>
                <a:latin typeface="+mn-lt"/>
                <a:ea typeface="+mn-ea"/>
                <a:cs typeface="+mn-cs"/>
              </a:defRPr>
            </a:lvl1pPr>
            <a:lvl2pPr marL="457200" indent="0" algn="ctr" defTabSz="914400" rtl="0" eaLnBrk="1" latinLnBrk="0" hangingPunct="1">
              <a:spcBef>
                <a:spcPct val="20%"/>
              </a:spcBef>
              <a:buFont typeface="Arial" panose="020B0604020202020204" pitchFamily="34" charset="0"/>
              <a:buNone/>
              <a:defRPr sz="2800" kern="1200">
                <a:solidFill>
                  <a:schemeClr val="tx1">
                    <a:tint val="75%"/>
                  </a:schemeClr>
                </a:solidFill>
                <a:latin typeface="+mn-lt"/>
                <a:ea typeface="+mn-ea"/>
                <a:cs typeface="+mn-cs"/>
              </a:defRPr>
            </a:lvl2pPr>
            <a:lvl3pPr marL="914400" indent="0" algn="ctr" defTabSz="914400" rtl="0" eaLnBrk="1" latinLnBrk="0" hangingPunct="1">
              <a:spcBef>
                <a:spcPct val="20%"/>
              </a:spcBef>
              <a:buFont typeface="Arial" panose="020B0604020202020204" pitchFamily="34" charset="0"/>
              <a:buNone/>
              <a:defRPr sz="2400" kern="1200">
                <a:solidFill>
                  <a:schemeClr val="tx1">
                    <a:tint val="75%"/>
                  </a:schemeClr>
                </a:solidFill>
                <a:latin typeface="+mn-lt"/>
                <a:ea typeface="+mn-ea"/>
                <a:cs typeface="+mn-cs"/>
              </a:defRPr>
            </a:lvl3pPr>
            <a:lvl4pPr marL="1371600" indent="0" algn="ctr" defTabSz="914400" rtl="0" eaLnBrk="1" latinLnBrk="0" hangingPunct="1">
              <a:spcBef>
                <a:spcPct val="20%"/>
              </a:spcBef>
              <a:buFont typeface="Arial" panose="020B0604020202020204" pitchFamily="34" charset="0"/>
              <a:buNone/>
              <a:defRPr sz="2000" kern="1200">
                <a:solidFill>
                  <a:schemeClr val="tx1">
                    <a:tint val="75%"/>
                  </a:schemeClr>
                </a:solidFill>
                <a:latin typeface="+mn-lt"/>
                <a:ea typeface="+mn-ea"/>
                <a:cs typeface="+mn-cs"/>
              </a:defRPr>
            </a:lvl4pPr>
            <a:lvl5pPr marL="1828800" indent="0" algn="ctr" defTabSz="914400" rtl="0" eaLnBrk="1" latinLnBrk="0" hangingPunct="1">
              <a:spcBef>
                <a:spcPct val="20%"/>
              </a:spcBef>
              <a:buFont typeface="Arial" panose="020B0604020202020204" pitchFamily="34" charset="0"/>
              <a:buNone/>
              <a:defRPr sz="2000" kern="1200">
                <a:solidFill>
                  <a:schemeClr val="tx1">
                    <a:tint val="75%"/>
                  </a:schemeClr>
                </a:solidFill>
                <a:latin typeface="+mn-lt"/>
                <a:ea typeface="+mn-ea"/>
                <a:cs typeface="+mn-cs"/>
              </a:defRPr>
            </a:lvl5pPr>
            <a:lvl6pPr marL="2286000" indent="0" algn="ctr" defTabSz="914400" rtl="0" eaLnBrk="1" latinLnBrk="0" hangingPunct="1">
              <a:spcBef>
                <a:spcPct val="20%"/>
              </a:spcBef>
              <a:buFont typeface="Arial" panose="020B0604020202020204" pitchFamily="34" charset="0"/>
              <a:buNone/>
              <a:defRPr sz="2000" kern="1200">
                <a:solidFill>
                  <a:schemeClr val="tx1">
                    <a:tint val="75%"/>
                  </a:schemeClr>
                </a:solidFill>
                <a:latin typeface="+mn-lt"/>
                <a:ea typeface="+mn-ea"/>
                <a:cs typeface="+mn-cs"/>
              </a:defRPr>
            </a:lvl6pPr>
            <a:lvl7pPr marL="2743200" indent="0" algn="ctr" defTabSz="914400" rtl="0" eaLnBrk="1" latinLnBrk="0" hangingPunct="1">
              <a:spcBef>
                <a:spcPct val="20%"/>
              </a:spcBef>
              <a:buFont typeface="Arial" panose="020B0604020202020204" pitchFamily="34" charset="0"/>
              <a:buNone/>
              <a:defRPr sz="2000" kern="1200">
                <a:solidFill>
                  <a:schemeClr val="tx1">
                    <a:tint val="75%"/>
                  </a:schemeClr>
                </a:solidFill>
                <a:latin typeface="+mn-lt"/>
                <a:ea typeface="+mn-ea"/>
                <a:cs typeface="+mn-cs"/>
              </a:defRPr>
            </a:lvl7pPr>
            <a:lvl8pPr marL="3200400" indent="0" algn="ctr" defTabSz="914400" rtl="0" eaLnBrk="1" latinLnBrk="0" hangingPunct="1">
              <a:spcBef>
                <a:spcPct val="20%"/>
              </a:spcBef>
              <a:buFont typeface="Arial" panose="020B0604020202020204" pitchFamily="34" charset="0"/>
              <a:buNone/>
              <a:defRPr sz="2000" kern="1200">
                <a:solidFill>
                  <a:schemeClr val="tx1">
                    <a:tint val="75%"/>
                  </a:schemeClr>
                </a:solidFill>
                <a:latin typeface="+mn-lt"/>
                <a:ea typeface="+mn-ea"/>
                <a:cs typeface="+mn-cs"/>
              </a:defRPr>
            </a:lvl8pPr>
            <a:lvl9pPr marL="3657600" indent="0" algn="ctr" defTabSz="914400" rtl="0" eaLnBrk="1" latinLnBrk="0" hangingPunct="1">
              <a:spcBef>
                <a:spcPct val="20%"/>
              </a:spcBef>
              <a:buFont typeface="Arial" panose="020B0604020202020204" pitchFamily="34" charset="0"/>
              <a:buNone/>
              <a:defRPr sz="2000" kern="1200">
                <a:solidFill>
                  <a:schemeClr val="tx1">
                    <a:tint val="75%"/>
                  </a:schemeClr>
                </a:solidFill>
                <a:latin typeface="+mn-lt"/>
                <a:ea typeface="+mn-ea"/>
                <a:cs typeface="+mn-cs"/>
              </a:defRPr>
            </a:lvl9pPr>
          </a:lstStyle>
          <a:p>
            <a:r>
              <a:rPr lang="pt-BR" sz="220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Orientadora:</a:t>
            </a:r>
          </a:p>
          <a:p>
            <a:r>
              <a:rPr lang="pt-BR" sz="2200" dirty="0" err="1">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Msc</a:t>
            </a:r>
            <a:r>
              <a:rPr lang="pt-BR" sz="220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Camila Brandão Fantozzi</a:t>
            </a:r>
          </a:p>
        </p:txBody>
      </p:sp>
      <p:sp>
        <p:nvSpPr>
          <p:cNvPr id="10" name="Subtítulo 2"/>
          <p:cNvSpPr txBox="1">
            <a:spLocks/>
          </p:cNvSpPr>
          <p:nvPr/>
        </p:nvSpPr>
        <p:spPr>
          <a:xfrm>
            <a:off x="5834489" y="1967892"/>
            <a:ext cx="2697800" cy="2109180"/>
          </a:xfrm>
          <a:prstGeom prst="rect">
            <a:avLst/>
          </a:prstGeom>
          <a:noFill/>
        </p:spPr>
        <p:style>
          <a:lnRef idx="1">
            <a:schemeClr val="accent2"/>
          </a:lnRef>
          <a:fillRef idx="3">
            <a:schemeClr val="accent2"/>
          </a:fillRef>
          <a:effectRef idx="2">
            <a:schemeClr val="accent2"/>
          </a:effectRef>
          <a:fontRef idx="minor">
            <a:schemeClr val="lt1"/>
          </a:fontRef>
        </p:style>
        <p:txBody>
          <a:bodyPr vert="horz" lIns="91440" tIns="45720" rIns="91440" bIns="45720" rtlCol="0">
            <a:normAutofit/>
          </a:bodyPr>
          <a:lstStyle>
            <a:lvl1pPr marL="0" indent="0" algn="ctr" defTabSz="914400" rtl="0" eaLnBrk="1" latinLnBrk="0" hangingPunct="1">
              <a:spcBef>
                <a:spcPct val="20%"/>
              </a:spcBef>
              <a:buFont typeface="Arial" panose="020B0604020202020204" pitchFamily="34" charset="0"/>
              <a:buNone/>
              <a:defRPr sz="3200" kern="1200">
                <a:solidFill>
                  <a:schemeClr val="tx1">
                    <a:tint val="75%"/>
                  </a:schemeClr>
                </a:solidFill>
                <a:latin typeface="+mn-lt"/>
                <a:ea typeface="+mn-ea"/>
                <a:cs typeface="+mn-cs"/>
              </a:defRPr>
            </a:lvl1pPr>
            <a:lvl2pPr marL="457200" indent="0" algn="ctr" defTabSz="914400" rtl="0" eaLnBrk="1" latinLnBrk="0" hangingPunct="1">
              <a:spcBef>
                <a:spcPct val="20%"/>
              </a:spcBef>
              <a:buFont typeface="Arial" panose="020B0604020202020204" pitchFamily="34" charset="0"/>
              <a:buNone/>
              <a:defRPr sz="2800" kern="1200">
                <a:solidFill>
                  <a:schemeClr val="tx1">
                    <a:tint val="75%"/>
                  </a:schemeClr>
                </a:solidFill>
                <a:latin typeface="+mn-lt"/>
                <a:ea typeface="+mn-ea"/>
                <a:cs typeface="+mn-cs"/>
              </a:defRPr>
            </a:lvl2pPr>
            <a:lvl3pPr marL="914400" indent="0" algn="ctr" defTabSz="914400" rtl="0" eaLnBrk="1" latinLnBrk="0" hangingPunct="1">
              <a:spcBef>
                <a:spcPct val="20%"/>
              </a:spcBef>
              <a:buFont typeface="Arial" panose="020B0604020202020204" pitchFamily="34" charset="0"/>
              <a:buNone/>
              <a:defRPr sz="2400" kern="1200">
                <a:solidFill>
                  <a:schemeClr val="tx1">
                    <a:tint val="75%"/>
                  </a:schemeClr>
                </a:solidFill>
                <a:latin typeface="+mn-lt"/>
                <a:ea typeface="+mn-ea"/>
                <a:cs typeface="+mn-cs"/>
              </a:defRPr>
            </a:lvl3pPr>
            <a:lvl4pPr marL="1371600" indent="0" algn="ctr" defTabSz="914400" rtl="0" eaLnBrk="1" latinLnBrk="0" hangingPunct="1">
              <a:spcBef>
                <a:spcPct val="20%"/>
              </a:spcBef>
              <a:buFont typeface="Arial" panose="020B0604020202020204" pitchFamily="34" charset="0"/>
              <a:buNone/>
              <a:defRPr sz="2000" kern="1200">
                <a:solidFill>
                  <a:schemeClr val="tx1">
                    <a:tint val="75%"/>
                  </a:schemeClr>
                </a:solidFill>
                <a:latin typeface="+mn-lt"/>
                <a:ea typeface="+mn-ea"/>
                <a:cs typeface="+mn-cs"/>
              </a:defRPr>
            </a:lvl4pPr>
            <a:lvl5pPr marL="1828800" indent="0" algn="ctr" defTabSz="914400" rtl="0" eaLnBrk="1" latinLnBrk="0" hangingPunct="1">
              <a:spcBef>
                <a:spcPct val="20%"/>
              </a:spcBef>
              <a:buFont typeface="Arial" panose="020B0604020202020204" pitchFamily="34" charset="0"/>
              <a:buNone/>
              <a:defRPr sz="2000" kern="1200">
                <a:solidFill>
                  <a:schemeClr val="tx1">
                    <a:tint val="75%"/>
                  </a:schemeClr>
                </a:solidFill>
                <a:latin typeface="+mn-lt"/>
                <a:ea typeface="+mn-ea"/>
                <a:cs typeface="+mn-cs"/>
              </a:defRPr>
            </a:lvl5pPr>
            <a:lvl6pPr marL="2286000" indent="0" algn="ctr" defTabSz="914400" rtl="0" eaLnBrk="1" latinLnBrk="0" hangingPunct="1">
              <a:spcBef>
                <a:spcPct val="20%"/>
              </a:spcBef>
              <a:buFont typeface="Arial" panose="020B0604020202020204" pitchFamily="34" charset="0"/>
              <a:buNone/>
              <a:defRPr sz="2000" kern="1200">
                <a:solidFill>
                  <a:schemeClr val="tx1">
                    <a:tint val="75%"/>
                  </a:schemeClr>
                </a:solidFill>
                <a:latin typeface="+mn-lt"/>
                <a:ea typeface="+mn-ea"/>
                <a:cs typeface="+mn-cs"/>
              </a:defRPr>
            </a:lvl6pPr>
            <a:lvl7pPr marL="2743200" indent="0" algn="ctr" defTabSz="914400" rtl="0" eaLnBrk="1" latinLnBrk="0" hangingPunct="1">
              <a:spcBef>
                <a:spcPct val="20%"/>
              </a:spcBef>
              <a:buFont typeface="Arial" panose="020B0604020202020204" pitchFamily="34" charset="0"/>
              <a:buNone/>
              <a:defRPr sz="2000" kern="1200">
                <a:solidFill>
                  <a:schemeClr val="tx1">
                    <a:tint val="75%"/>
                  </a:schemeClr>
                </a:solidFill>
                <a:latin typeface="+mn-lt"/>
                <a:ea typeface="+mn-ea"/>
                <a:cs typeface="+mn-cs"/>
              </a:defRPr>
            </a:lvl7pPr>
            <a:lvl8pPr marL="3200400" indent="0" algn="ctr" defTabSz="914400" rtl="0" eaLnBrk="1" latinLnBrk="0" hangingPunct="1">
              <a:spcBef>
                <a:spcPct val="20%"/>
              </a:spcBef>
              <a:buFont typeface="Arial" panose="020B0604020202020204" pitchFamily="34" charset="0"/>
              <a:buNone/>
              <a:defRPr sz="2000" kern="1200">
                <a:solidFill>
                  <a:schemeClr val="tx1">
                    <a:tint val="75%"/>
                  </a:schemeClr>
                </a:solidFill>
                <a:latin typeface="+mn-lt"/>
                <a:ea typeface="+mn-ea"/>
                <a:cs typeface="+mn-cs"/>
              </a:defRPr>
            </a:lvl8pPr>
            <a:lvl9pPr marL="3657600" indent="0" algn="ctr" defTabSz="914400" rtl="0" eaLnBrk="1" latinLnBrk="0" hangingPunct="1">
              <a:spcBef>
                <a:spcPct val="20%"/>
              </a:spcBef>
              <a:buFont typeface="Arial" panose="020B0604020202020204" pitchFamily="34" charset="0"/>
              <a:buNone/>
              <a:defRPr sz="2000" kern="1200">
                <a:solidFill>
                  <a:schemeClr val="tx1">
                    <a:tint val="75%"/>
                  </a:schemeClr>
                </a:solidFill>
                <a:latin typeface="+mn-lt"/>
                <a:ea typeface="+mn-ea"/>
                <a:cs typeface="+mn-cs"/>
              </a:defRPr>
            </a:lvl9pPr>
          </a:lstStyle>
          <a:p>
            <a:endParaRPr lang="pt-BR" dirty="0">
              <a:solidFill>
                <a:srgbClr val="C00000"/>
              </a:solidFill>
              <a:effectLst>
                <a:outerShdw blurRad="38100" dist="38100" dir="2700000" algn="tl">
                  <a:srgbClr val="000000">
                    <a:alpha val="43.137%"/>
                  </a:srgbClr>
                </a:outerShdw>
              </a:effectLst>
            </a:endParaRPr>
          </a:p>
        </p:txBody>
      </p:sp>
      <p:sp>
        <p:nvSpPr>
          <p:cNvPr id="9" name="Retângulo 8">
            <a:extLst>
              <a:ext uri="{FF2B5EF4-FFF2-40B4-BE49-F238E27FC236}">
                <a16:creationId xmlns:a16="http://schemas.microsoft.com/office/drawing/2014/main" id="{B86C77E6-326B-4233-82E8-A53950C13CBF}"/>
              </a:ext>
            </a:extLst>
          </p:cNvPr>
          <p:cNvSpPr/>
          <p:nvPr/>
        </p:nvSpPr>
        <p:spPr>
          <a:xfrm>
            <a:off x="2926357" y="6544832"/>
            <a:ext cx="3013795" cy="246221"/>
          </a:xfrm>
          <a:prstGeom prst="rect">
            <a:avLst/>
          </a:prstGeom>
        </p:spPr>
        <p:txBody>
          <a:bodyPr wrap="square">
            <a:spAutoFit/>
          </a:bodyPr>
          <a:lstStyle/>
          <a:p>
            <a:pPr lvl="0" algn="ctr" eaLnBrk="0" fontAlgn="base" hangingPunct="0">
              <a:spcBef>
                <a:spcPct val="0%"/>
              </a:spcBef>
              <a:spcAft>
                <a:spcPct val="0%"/>
              </a:spcAft>
              <a:tabLst>
                <a:tab pos="2247900" algn="l"/>
              </a:tabLst>
            </a:pP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Etec</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a:t>
            </a: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Philadelpho</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Gouvêa Netto</a:t>
            </a:r>
            <a:endParaRPr lang="pt-BR" altLang="pt-BR" sz="1000" dirty="0">
              <a:latin typeface="Arial" panose="020B0604020202020204" pitchFamily="34" charset="0"/>
            </a:endParaRPr>
          </a:p>
        </p:txBody>
      </p:sp>
      <p:pic>
        <p:nvPicPr>
          <p:cNvPr id="14" name="Imagem 13">
            <a:extLst>
              <a:ext uri="{FF2B5EF4-FFF2-40B4-BE49-F238E27FC236}">
                <a16:creationId xmlns:a16="http://schemas.microsoft.com/office/drawing/2014/main" id="{455997DD-3142-4306-B82A-F50DE921098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0.001%" r="62.593%" b="23.816%"/>
          <a:stretch/>
        </p:blipFill>
        <p:spPr>
          <a:xfrm>
            <a:off x="8244408" y="6251136"/>
            <a:ext cx="740670" cy="587392"/>
          </a:xfrm>
          <a:prstGeom prst="rect">
            <a:avLst/>
          </a:prstGeom>
        </p:spPr>
      </p:pic>
      <p:cxnSp>
        <p:nvCxnSpPr>
          <p:cNvPr id="15" name="Conector Reto 8">
            <a:extLst>
              <a:ext uri="{FF2B5EF4-FFF2-40B4-BE49-F238E27FC236}">
                <a16:creationId xmlns:a16="http://schemas.microsoft.com/office/drawing/2014/main" id="{21481037-9F0C-47BD-87EE-5163583E95FB}"/>
              </a:ext>
            </a:extLst>
          </p:cNvPr>
          <p:cNvCxnSpPr>
            <a:cxnSpLocks/>
            <a:stCxn id="14" idx="1"/>
          </p:cNvCxnSpPr>
          <p:nvPr/>
        </p:nvCxnSpPr>
        <p:spPr>
          <a:xfrm flipH="1">
            <a:off x="0" y="6544832"/>
            <a:ext cx="8244408"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5" name="Imagem 4">
            <a:extLst>
              <a:ext uri="{FF2B5EF4-FFF2-40B4-BE49-F238E27FC236}">
                <a16:creationId xmlns:a16="http://schemas.microsoft.com/office/drawing/2014/main" id="{29A27A5C-CD10-4E04-9245-645029A891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0873" y="2182217"/>
            <a:ext cx="2425032" cy="1668122"/>
          </a:xfrm>
          <a:prstGeom prst="rect">
            <a:avLst/>
          </a:prstGeom>
        </p:spPr>
      </p:pic>
    </p:spTree>
    <p:extLst>
      <p:ext uri="{BB962C8B-B14F-4D97-AF65-F5344CB8AC3E}">
        <p14:creationId xmlns:p14="http://schemas.microsoft.com/office/powerpoint/2010/main" val="2277016502"/>
      </p:ext>
    </p:extLst>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692552"/>
          </a:xfrm>
        </p:spPr>
        <p:txBody>
          <a:bodyPr>
            <a:noAutofit/>
          </a:bodyPr>
          <a:lstStyle/>
          <a:p>
            <a:r>
              <a:rPr lang="pt-BR" sz="3600" b="1" dirty="0">
                <a:latin typeface="Arial" panose="020B0604020202020204" pitchFamily="34" charset="0"/>
                <a:cs typeface="Arial" panose="020B0604020202020204" pitchFamily="34" charset="0"/>
              </a:rPr>
              <a:t>LEVANTAMENTO DE REQUISITOS</a:t>
            </a:r>
          </a:p>
        </p:txBody>
      </p:sp>
      <p:sp>
        <p:nvSpPr>
          <p:cNvPr id="4" name="Retângulo 3">
            <a:extLst>
              <a:ext uri="{FF2B5EF4-FFF2-40B4-BE49-F238E27FC236}">
                <a16:creationId xmlns:a16="http://schemas.microsoft.com/office/drawing/2014/main" id="{F821AAA4-83F8-4420-B7C4-EAC32118A416}"/>
              </a:ext>
            </a:extLst>
          </p:cNvPr>
          <p:cNvSpPr/>
          <p:nvPr/>
        </p:nvSpPr>
        <p:spPr>
          <a:xfrm>
            <a:off x="2926357" y="6544832"/>
            <a:ext cx="3013795" cy="246221"/>
          </a:xfrm>
          <a:prstGeom prst="rect">
            <a:avLst/>
          </a:prstGeom>
        </p:spPr>
        <p:txBody>
          <a:bodyPr wrap="square">
            <a:spAutoFit/>
          </a:bodyPr>
          <a:lstStyle/>
          <a:p>
            <a:pPr lvl="0" algn="ctr" eaLnBrk="0" fontAlgn="base" hangingPunct="0">
              <a:spcBef>
                <a:spcPct val="0%"/>
              </a:spcBef>
              <a:spcAft>
                <a:spcPct val="0%"/>
              </a:spcAft>
              <a:tabLst>
                <a:tab pos="2247900" algn="l"/>
              </a:tabLst>
            </a:pP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Etec</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a:t>
            </a: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Philadelpho</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Gouvêa Netto</a:t>
            </a:r>
            <a:endParaRPr lang="pt-BR" altLang="pt-BR" sz="1000" dirty="0">
              <a:latin typeface="Arial" panose="020B0604020202020204" pitchFamily="34" charset="0"/>
            </a:endParaRPr>
          </a:p>
        </p:txBody>
      </p:sp>
      <p:pic>
        <p:nvPicPr>
          <p:cNvPr id="5" name="Imagem 4">
            <a:extLst>
              <a:ext uri="{FF2B5EF4-FFF2-40B4-BE49-F238E27FC236}">
                <a16:creationId xmlns:a16="http://schemas.microsoft.com/office/drawing/2014/main" id="{7663CD16-D793-4198-84F5-EDE914E44FE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0.001%" r="62.593%" b="23.816%"/>
          <a:stretch/>
        </p:blipFill>
        <p:spPr>
          <a:xfrm>
            <a:off x="8244408" y="6251136"/>
            <a:ext cx="740670" cy="587392"/>
          </a:xfrm>
          <a:prstGeom prst="rect">
            <a:avLst/>
          </a:prstGeom>
        </p:spPr>
      </p:pic>
      <p:cxnSp>
        <p:nvCxnSpPr>
          <p:cNvPr id="6" name="Conector Reto 8">
            <a:extLst>
              <a:ext uri="{FF2B5EF4-FFF2-40B4-BE49-F238E27FC236}">
                <a16:creationId xmlns:a16="http://schemas.microsoft.com/office/drawing/2014/main" id="{4D44C4F4-5C4A-4A0A-BFA6-F0BB66B56407}"/>
              </a:ext>
            </a:extLst>
          </p:cNvPr>
          <p:cNvCxnSpPr>
            <a:cxnSpLocks/>
            <a:stCxn id="5" idx="1"/>
          </p:cNvCxnSpPr>
          <p:nvPr/>
        </p:nvCxnSpPr>
        <p:spPr>
          <a:xfrm flipH="1">
            <a:off x="0" y="6544832"/>
            <a:ext cx="8244408"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10" name="Espaço Reservado para Conteúdo 9">
            <a:extLst>
              <a:ext uri="{FF2B5EF4-FFF2-40B4-BE49-F238E27FC236}">
                <a16:creationId xmlns:a16="http://schemas.microsoft.com/office/drawing/2014/main" id="{81124B6C-A0FE-4BC5-8024-FF940018172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9.494%" t="29.473%" r="7.241%" b="25.027%"/>
          <a:stretch/>
        </p:blipFill>
        <p:spPr>
          <a:xfrm>
            <a:off x="2015716" y="1213410"/>
            <a:ext cx="5112568" cy="5184574"/>
          </a:xfrm>
        </p:spPr>
      </p:pic>
    </p:spTree>
    <p:extLst>
      <p:ext uri="{BB962C8B-B14F-4D97-AF65-F5344CB8AC3E}">
        <p14:creationId xmlns:p14="http://schemas.microsoft.com/office/powerpoint/2010/main" val="1998688068"/>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58609"/>
          </a:xfrm>
        </p:spPr>
        <p:txBody>
          <a:bodyPr>
            <a:normAutofit/>
          </a:bodyPr>
          <a:lstStyle/>
          <a:p>
            <a:r>
              <a:rPr lang="pt-BR" sz="3600" b="1" dirty="0">
                <a:latin typeface="Arial" panose="020B0604020202020204" pitchFamily="34" charset="0"/>
                <a:cs typeface="Arial" panose="020B0604020202020204" pitchFamily="34" charset="0"/>
              </a:rPr>
              <a:t>DIAGRAMA DE CASO DE USO</a:t>
            </a:r>
          </a:p>
        </p:txBody>
      </p:sp>
      <p:sp>
        <p:nvSpPr>
          <p:cNvPr id="4" name="Retângulo 3">
            <a:extLst>
              <a:ext uri="{FF2B5EF4-FFF2-40B4-BE49-F238E27FC236}">
                <a16:creationId xmlns:a16="http://schemas.microsoft.com/office/drawing/2014/main" id="{F821AAA4-83F8-4420-B7C4-EAC32118A416}"/>
              </a:ext>
            </a:extLst>
          </p:cNvPr>
          <p:cNvSpPr/>
          <p:nvPr/>
        </p:nvSpPr>
        <p:spPr>
          <a:xfrm>
            <a:off x="2926357" y="6544832"/>
            <a:ext cx="3013795" cy="246221"/>
          </a:xfrm>
          <a:prstGeom prst="rect">
            <a:avLst/>
          </a:prstGeom>
        </p:spPr>
        <p:txBody>
          <a:bodyPr wrap="square">
            <a:spAutoFit/>
          </a:bodyPr>
          <a:lstStyle/>
          <a:p>
            <a:pPr lvl="0" algn="ctr" eaLnBrk="0" fontAlgn="base" hangingPunct="0">
              <a:spcBef>
                <a:spcPct val="0%"/>
              </a:spcBef>
              <a:spcAft>
                <a:spcPct val="0%"/>
              </a:spcAft>
              <a:tabLst>
                <a:tab pos="2247900" algn="l"/>
              </a:tabLst>
            </a:pP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Etec</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a:t>
            </a: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Philadelpho</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Gouvêa Netto</a:t>
            </a:r>
            <a:endParaRPr lang="pt-BR" altLang="pt-BR" sz="1000" dirty="0">
              <a:latin typeface="Arial" panose="020B0604020202020204" pitchFamily="34" charset="0"/>
            </a:endParaRPr>
          </a:p>
        </p:txBody>
      </p:sp>
      <p:pic>
        <p:nvPicPr>
          <p:cNvPr id="5" name="Imagem 4">
            <a:extLst>
              <a:ext uri="{FF2B5EF4-FFF2-40B4-BE49-F238E27FC236}">
                <a16:creationId xmlns:a16="http://schemas.microsoft.com/office/drawing/2014/main" id="{7663CD16-D793-4198-84F5-EDE914E44FE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0.001%" r="62.593%" b="23.816%"/>
          <a:stretch/>
        </p:blipFill>
        <p:spPr>
          <a:xfrm>
            <a:off x="8244408" y="6251136"/>
            <a:ext cx="740670" cy="587392"/>
          </a:xfrm>
          <a:prstGeom prst="rect">
            <a:avLst/>
          </a:prstGeom>
        </p:spPr>
      </p:pic>
      <p:cxnSp>
        <p:nvCxnSpPr>
          <p:cNvPr id="6" name="Conector Reto 8">
            <a:extLst>
              <a:ext uri="{FF2B5EF4-FFF2-40B4-BE49-F238E27FC236}">
                <a16:creationId xmlns:a16="http://schemas.microsoft.com/office/drawing/2014/main" id="{4D44C4F4-5C4A-4A0A-BFA6-F0BB66B56407}"/>
              </a:ext>
            </a:extLst>
          </p:cNvPr>
          <p:cNvCxnSpPr>
            <a:cxnSpLocks/>
            <a:stCxn id="5" idx="1"/>
          </p:cNvCxnSpPr>
          <p:nvPr/>
        </p:nvCxnSpPr>
        <p:spPr>
          <a:xfrm flipH="1">
            <a:off x="0" y="6544832"/>
            <a:ext cx="8244408"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8" name="Espaço Reservado para Conteúdo 7"/>
          <p:cNvPicPr>
            <a:picLocks noGrp="1" noChangeAspect="1"/>
          </p:cNvPicPr>
          <p:nvPr>
            <p:ph idx="1"/>
          </p:nvPr>
        </p:nvPicPr>
        <p:blipFill>
          <a:blip r:embed="rId3"/>
          <a:stretch>
            <a:fillRect/>
          </a:stretch>
        </p:blipFill>
        <p:spPr>
          <a:xfrm>
            <a:off x="2593436" y="970135"/>
            <a:ext cx="3679636" cy="5348079"/>
          </a:xfrm>
          <a:prstGeom prst="rect">
            <a:avLst/>
          </a:prstGeom>
        </p:spPr>
      </p:pic>
    </p:spTree>
    <p:extLst>
      <p:ext uri="{BB962C8B-B14F-4D97-AF65-F5344CB8AC3E}">
        <p14:creationId xmlns:p14="http://schemas.microsoft.com/office/powerpoint/2010/main" val="2046026658"/>
      </p:ext>
    </p:extLst>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58609"/>
          </a:xfrm>
        </p:spPr>
        <p:txBody>
          <a:bodyPr>
            <a:normAutofit/>
          </a:bodyPr>
          <a:lstStyle/>
          <a:p>
            <a:r>
              <a:rPr lang="pt-BR" sz="3600" b="1" dirty="0">
                <a:latin typeface="Arial" panose="020B0604020202020204" pitchFamily="34" charset="0"/>
                <a:cs typeface="Arial" panose="020B0604020202020204" pitchFamily="34" charset="0"/>
              </a:rPr>
              <a:t>MODELO DO BANCO DE DADOS</a:t>
            </a:r>
          </a:p>
        </p:txBody>
      </p:sp>
      <p:sp>
        <p:nvSpPr>
          <p:cNvPr id="4" name="Retângulo 3">
            <a:extLst>
              <a:ext uri="{FF2B5EF4-FFF2-40B4-BE49-F238E27FC236}">
                <a16:creationId xmlns:a16="http://schemas.microsoft.com/office/drawing/2014/main" id="{F821AAA4-83F8-4420-B7C4-EAC32118A416}"/>
              </a:ext>
            </a:extLst>
          </p:cNvPr>
          <p:cNvSpPr/>
          <p:nvPr/>
        </p:nvSpPr>
        <p:spPr>
          <a:xfrm>
            <a:off x="2926357" y="6544832"/>
            <a:ext cx="3013795" cy="246221"/>
          </a:xfrm>
          <a:prstGeom prst="rect">
            <a:avLst/>
          </a:prstGeom>
        </p:spPr>
        <p:txBody>
          <a:bodyPr wrap="square">
            <a:spAutoFit/>
          </a:bodyPr>
          <a:lstStyle/>
          <a:p>
            <a:pPr lvl="0" algn="ctr" eaLnBrk="0" fontAlgn="base" hangingPunct="0">
              <a:spcBef>
                <a:spcPct val="0%"/>
              </a:spcBef>
              <a:spcAft>
                <a:spcPct val="0%"/>
              </a:spcAft>
              <a:tabLst>
                <a:tab pos="2247900" algn="l"/>
              </a:tabLst>
            </a:pP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Etec</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a:t>
            </a: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Philadelpho</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Gouvêa Netto</a:t>
            </a:r>
            <a:endParaRPr lang="pt-BR" altLang="pt-BR" sz="1000" dirty="0">
              <a:latin typeface="Arial" panose="020B0604020202020204" pitchFamily="34" charset="0"/>
            </a:endParaRPr>
          </a:p>
        </p:txBody>
      </p:sp>
      <p:pic>
        <p:nvPicPr>
          <p:cNvPr id="5" name="Imagem 4">
            <a:extLst>
              <a:ext uri="{FF2B5EF4-FFF2-40B4-BE49-F238E27FC236}">
                <a16:creationId xmlns:a16="http://schemas.microsoft.com/office/drawing/2014/main" id="{7663CD16-D793-4198-84F5-EDE914E44FE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0.001%" r="62.593%" b="23.816%"/>
          <a:stretch/>
        </p:blipFill>
        <p:spPr>
          <a:xfrm>
            <a:off x="8244408" y="6251136"/>
            <a:ext cx="740670" cy="587392"/>
          </a:xfrm>
          <a:prstGeom prst="rect">
            <a:avLst/>
          </a:prstGeom>
        </p:spPr>
      </p:pic>
      <p:cxnSp>
        <p:nvCxnSpPr>
          <p:cNvPr id="6" name="Conector Reto 8">
            <a:extLst>
              <a:ext uri="{FF2B5EF4-FFF2-40B4-BE49-F238E27FC236}">
                <a16:creationId xmlns:a16="http://schemas.microsoft.com/office/drawing/2014/main" id="{4D44C4F4-5C4A-4A0A-BFA6-F0BB66B56407}"/>
              </a:ext>
            </a:extLst>
          </p:cNvPr>
          <p:cNvCxnSpPr>
            <a:cxnSpLocks/>
            <a:stCxn id="5" idx="1"/>
          </p:cNvCxnSpPr>
          <p:nvPr/>
        </p:nvCxnSpPr>
        <p:spPr>
          <a:xfrm flipH="1">
            <a:off x="0" y="6544832"/>
            <a:ext cx="8244408"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7" name="Imagem 6">
            <a:extLst>
              <a:ext uri="{FF2B5EF4-FFF2-40B4-BE49-F238E27FC236}">
                <a16:creationId xmlns:a16="http://schemas.microsoft.com/office/drawing/2014/main" id="{B139569E-F612-4773-A48C-B68A6076F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56" y="1615124"/>
            <a:ext cx="7992888" cy="3814438"/>
          </a:xfrm>
          <a:prstGeom prst="rect">
            <a:avLst/>
          </a:prstGeom>
        </p:spPr>
      </p:pic>
    </p:spTree>
    <p:extLst>
      <p:ext uri="{BB962C8B-B14F-4D97-AF65-F5344CB8AC3E}">
        <p14:creationId xmlns:p14="http://schemas.microsoft.com/office/powerpoint/2010/main" val="2490929582"/>
      </p:ext>
    </p:extLst>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6" name="Título 1"/>
          <p:cNvSpPr txBox="1">
            <a:spLocks/>
          </p:cNvSpPr>
          <p:nvPr/>
        </p:nvSpPr>
        <p:spPr>
          <a:xfrm>
            <a:off x="609600" y="12217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b="1" dirty="0">
                <a:latin typeface="Arial" panose="020B0604020202020204" pitchFamily="34" charset="0"/>
                <a:cs typeface="Arial" panose="020B0604020202020204" pitchFamily="34" charset="0"/>
              </a:rPr>
              <a:t>FERRAMENTAS UTILIZADAS</a:t>
            </a:r>
          </a:p>
        </p:txBody>
      </p:sp>
      <p:sp>
        <p:nvSpPr>
          <p:cNvPr id="9" name="Espaço Reservado para Conteúdo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9pPr>
          </a:lstStyle>
          <a:p>
            <a:endParaRPr lang="pt-BR" dirty="0"/>
          </a:p>
        </p:txBody>
      </p:sp>
      <p:sp>
        <p:nvSpPr>
          <p:cNvPr id="4" name="Retângulo 3">
            <a:extLst>
              <a:ext uri="{FF2B5EF4-FFF2-40B4-BE49-F238E27FC236}">
                <a16:creationId xmlns:a16="http://schemas.microsoft.com/office/drawing/2014/main" id="{A6D49543-3F51-4823-BF7C-E7FA1382F33B}"/>
              </a:ext>
            </a:extLst>
          </p:cNvPr>
          <p:cNvSpPr/>
          <p:nvPr/>
        </p:nvSpPr>
        <p:spPr>
          <a:xfrm>
            <a:off x="2926357" y="6544832"/>
            <a:ext cx="3013795" cy="246221"/>
          </a:xfrm>
          <a:prstGeom prst="rect">
            <a:avLst/>
          </a:prstGeom>
        </p:spPr>
        <p:txBody>
          <a:bodyPr wrap="square">
            <a:spAutoFit/>
          </a:bodyPr>
          <a:lstStyle/>
          <a:p>
            <a:pPr lvl="0" algn="ctr" eaLnBrk="0" fontAlgn="base" hangingPunct="0">
              <a:spcBef>
                <a:spcPct val="0%"/>
              </a:spcBef>
              <a:spcAft>
                <a:spcPct val="0%"/>
              </a:spcAft>
              <a:tabLst>
                <a:tab pos="2247900" algn="l"/>
              </a:tabLst>
            </a:pP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Etec</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a:t>
            </a: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Philadelpho</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Gouvêa Netto</a:t>
            </a:r>
            <a:endParaRPr lang="pt-BR" altLang="pt-BR" sz="1000" dirty="0">
              <a:latin typeface="Arial" panose="020B0604020202020204" pitchFamily="34" charset="0"/>
            </a:endParaRPr>
          </a:p>
        </p:txBody>
      </p:sp>
      <p:pic>
        <p:nvPicPr>
          <p:cNvPr id="5" name="Imagem 4">
            <a:extLst>
              <a:ext uri="{FF2B5EF4-FFF2-40B4-BE49-F238E27FC236}">
                <a16:creationId xmlns:a16="http://schemas.microsoft.com/office/drawing/2014/main" id="{4398A4F1-9AC0-474B-8945-F0A8875F42F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0.001%" r="62.593%" b="23.816%"/>
          <a:stretch/>
        </p:blipFill>
        <p:spPr>
          <a:xfrm>
            <a:off x="8244408" y="6251136"/>
            <a:ext cx="740670" cy="587392"/>
          </a:xfrm>
          <a:prstGeom prst="rect">
            <a:avLst/>
          </a:prstGeom>
        </p:spPr>
      </p:pic>
      <p:cxnSp>
        <p:nvCxnSpPr>
          <p:cNvPr id="7" name="Conector Reto 8">
            <a:extLst>
              <a:ext uri="{FF2B5EF4-FFF2-40B4-BE49-F238E27FC236}">
                <a16:creationId xmlns:a16="http://schemas.microsoft.com/office/drawing/2014/main" id="{986B1016-4677-465B-B590-4386F0B832EA}"/>
              </a:ext>
            </a:extLst>
          </p:cNvPr>
          <p:cNvCxnSpPr>
            <a:cxnSpLocks/>
            <a:stCxn id="5" idx="1"/>
          </p:cNvCxnSpPr>
          <p:nvPr/>
        </p:nvCxnSpPr>
        <p:spPr>
          <a:xfrm flipH="1">
            <a:off x="0" y="6544832"/>
            <a:ext cx="8244408"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3" name="Imagem 2">
            <a:extLst>
              <a:ext uri="{FF2B5EF4-FFF2-40B4-BE49-F238E27FC236}">
                <a16:creationId xmlns:a16="http://schemas.microsoft.com/office/drawing/2014/main" id="{8EEE9413-1434-440E-B338-0D72E47C8D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685" y="1407898"/>
            <a:ext cx="2285996" cy="1142998"/>
          </a:xfrm>
          <a:prstGeom prst="rect">
            <a:avLst/>
          </a:prstGeom>
        </p:spPr>
      </p:pic>
      <p:pic>
        <p:nvPicPr>
          <p:cNvPr id="10" name="Imagem 9">
            <a:extLst>
              <a:ext uri="{FF2B5EF4-FFF2-40B4-BE49-F238E27FC236}">
                <a16:creationId xmlns:a16="http://schemas.microsoft.com/office/drawing/2014/main" id="{EE81263F-D517-48F6-B175-74DE5B330F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5804" y="1752599"/>
            <a:ext cx="3023973" cy="453596"/>
          </a:xfrm>
          <a:prstGeom prst="rect">
            <a:avLst/>
          </a:prstGeom>
        </p:spPr>
      </p:pic>
      <p:pic>
        <p:nvPicPr>
          <p:cNvPr id="12" name="Imagem 11">
            <a:extLst>
              <a:ext uri="{FF2B5EF4-FFF2-40B4-BE49-F238E27FC236}">
                <a16:creationId xmlns:a16="http://schemas.microsoft.com/office/drawing/2014/main" id="{691C0BEF-1689-4A93-88C3-722F7195FC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48434" y="2700826"/>
            <a:ext cx="1142602" cy="1142602"/>
          </a:xfrm>
          <a:prstGeom prst="rect">
            <a:avLst/>
          </a:prstGeom>
        </p:spPr>
      </p:pic>
      <p:pic>
        <p:nvPicPr>
          <p:cNvPr id="16" name="Imagem 15">
            <a:extLst>
              <a:ext uri="{FF2B5EF4-FFF2-40B4-BE49-F238E27FC236}">
                <a16:creationId xmlns:a16="http://schemas.microsoft.com/office/drawing/2014/main" id="{7F121099-EF95-4254-871B-048FB66873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4404" y="4307105"/>
            <a:ext cx="1484030" cy="1484030"/>
          </a:xfrm>
          <a:prstGeom prst="rect">
            <a:avLst/>
          </a:prstGeom>
        </p:spPr>
      </p:pic>
      <p:pic>
        <p:nvPicPr>
          <p:cNvPr id="18" name="Imagem 17">
            <a:extLst>
              <a:ext uri="{FF2B5EF4-FFF2-40B4-BE49-F238E27FC236}">
                <a16:creationId xmlns:a16="http://schemas.microsoft.com/office/drawing/2014/main" id="{3DED4459-F348-4360-8092-5F4C3E4848D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50710" y="4179114"/>
            <a:ext cx="1142602" cy="1612021"/>
          </a:xfrm>
          <a:prstGeom prst="rect">
            <a:avLst/>
          </a:prstGeom>
        </p:spPr>
      </p:pic>
      <p:pic>
        <p:nvPicPr>
          <p:cNvPr id="20" name="Imagem 19">
            <a:extLst>
              <a:ext uri="{FF2B5EF4-FFF2-40B4-BE49-F238E27FC236}">
                <a16:creationId xmlns:a16="http://schemas.microsoft.com/office/drawing/2014/main" id="{CB25E4FC-5CB6-4096-8699-2ED00C86A4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4685" y="4307105"/>
            <a:ext cx="1484030" cy="1484030"/>
          </a:xfrm>
          <a:prstGeom prst="rect">
            <a:avLst/>
          </a:prstGeom>
        </p:spPr>
      </p:pic>
      <p:pic>
        <p:nvPicPr>
          <p:cNvPr id="2" name="Imagem 1">
            <a:extLst>
              <a:ext uri="{FF2B5EF4-FFF2-40B4-BE49-F238E27FC236}">
                <a16:creationId xmlns:a16="http://schemas.microsoft.com/office/drawing/2014/main" id="{7A4B98D4-39C8-49B7-96E4-DE18A985E1A5}"/>
              </a:ext>
            </a:extLst>
          </p:cNvPr>
          <p:cNvPicPr>
            <a:picLocks noChangeAspect="1"/>
          </p:cNvPicPr>
          <p:nvPr/>
        </p:nvPicPr>
        <p:blipFill>
          <a:blip r:embed="rId9"/>
          <a:stretch>
            <a:fillRect/>
          </a:stretch>
        </p:blipFill>
        <p:spPr>
          <a:xfrm>
            <a:off x="6684881" y="1381672"/>
            <a:ext cx="1208431" cy="1195450"/>
          </a:xfrm>
          <a:prstGeom prst="rect">
            <a:avLst/>
          </a:prstGeom>
        </p:spPr>
      </p:pic>
      <p:pic>
        <p:nvPicPr>
          <p:cNvPr id="11" name="Imagem 10">
            <a:extLst>
              <a:ext uri="{FF2B5EF4-FFF2-40B4-BE49-F238E27FC236}">
                <a16:creationId xmlns:a16="http://schemas.microsoft.com/office/drawing/2014/main" id="{ABAB9ADC-9C83-43EC-9F21-E2259386C820}"/>
              </a:ext>
            </a:extLst>
          </p:cNvPr>
          <p:cNvPicPr>
            <a:picLocks noChangeAspect="1"/>
          </p:cNvPicPr>
          <p:nvPr/>
        </p:nvPicPr>
        <p:blipFill>
          <a:blip r:embed="rId10"/>
          <a:stretch>
            <a:fillRect/>
          </a:stretch>
        </p:blipFill>
        <p:spPr>
          <a:xfrm>
            <a:off x="2209429" y="2700825"/>
            <a:ext cx="1433855" cy="1142603"/>
          </a:xfrm>
          <a:prstGeom prst="rect">
            <a:avLst/>
          </a:prstGeom>
        </p:spPr>
      </p:pic>
    </p:spTree>
    <p:extLst>
      <p:ext uri="{BB962C8B-B14F-4D97-AF65-F5344CB8AC3E}">
        <p14:creationId xmlns:p14="http://schemas.microsoft.com/office/powerpoint/2010/main" val="2056235566"/>
      </p:ext>
    </p:extLst>
  </p:cSld>
  <p:clrMapOvr>
    <a:masterClrMapping/>
  </p:clrMapOvr>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6" name="Título 1"/>
          <p:cNvSpPr txBox="1">
            <a:spLocks/>
          </p:cNvSpPr>
          <p:nvPr/>
        </p:nvSpPr>
        <p:spPr>
          <a:xfrm>
            <a:off x="609599" y="20346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b="1" dirty="0">
                <a:latin typeface="Arial" panose="020B0604020202020204" pitchFamily="34" charset="0"/>
                <a:cs typeface="Arial" panose="020B0604020202020204" pitchFamily="34" charset="0"/>
              </a:rPr>
              <a:t>FERRAMENTAS UTILIZADAS</a:t>
            </a:r>
          </a:p>
        </p:txBody>
      </p:sp>
      <p:sp>
        <p:nvSpPr>
          <p:cNvPr id="9" name="Espaço Reservado para Conteúdo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9pPr>
          </a:lstStyle>
          <a:p>
            <a:endParaRPr lang="pt-BR" dirty="0"/>
          </a:p>
        </p:txBody>
      </p:sp>
      <p:sp>
        <p:nvSpPr>
          <p:cNvPr id="4" name="Retângulo 3">
            <a:extLst>
              <a:ext uri="{FF2B5EF4-FFF2-40B4-BE49-F238E27FC236}">
                <a16:creationId xmlns:a16="http://schemas.microsoft.com/office/drawing/2014/main" id="{A6D49543-3F51-4823-BF7C-E7FA1382F33B}"/>
              </a:ext>
            </a:extLst>
          </p:cNvPr>
          <p:cNvSpPr/>
          <p:nvPr/>
        </p:nvSpPr>
        <p:spPr>
          <a:xfrm>
            <a:off x="2926357" y="6544832"/>
            <a:ext cx="3013795" cy="246221"/>
          </a:xfrm>
          <a:prstGeom prst="rect">
            <a:avLst/>
          </a:prstGeom>
        </p:spPr>
        <p:txBody>
          <a:bodyPr wrap="square">
            <a:spAutoFit/>
          </a:bodyPr>
          <a:lstStyle/>
          <a:p>
            <a:pPr lvl="0" algn="ctr" eaLnBrk="0" fontAlgn="base" hangingPunct="0">
              <a:spcBef>
                <a:spcPct val="0%"/>
              </a:spcBef>
              <a:spcAft>
                <a:spcPct val="0%"/>
              </a:spcAft>
              <a:tabLst>
                <a:tab pos="2247900" algn="l"/>
              </a:tabLst>
            </a:pP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Etec</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a:t>
            </a: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Philadelpho</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Gouvêa Netto</a:t>
            </a:r>
            <a:endParaRPr lang="pt-BR" altLang="pt-BR" sz="1000" dirty="0">
              <a:latin typeface="Arial" panose="020B0604020202020204" pitchFamily="34" charset="0"/>
            </a:endParaRPr>
          </a:p>
        </p:txBody>
      </p:sp>
      <p:pic>
        <p:nvPicPr>
          <p:cNvPr id="5" name="Imagem 4">
            <a:extLst>
              <a:ext uri="{FF2B5EF4-FFF2-40B4-BE49-F238E27FC236}">
                <a16:creationId xmlns:a16="http://schemas.microsoft.com/office/drawing/2014/main" id="{4398A4F1-9AC0-474B-8945-F0A8875F42F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0.001%" r="62.593%" b="23.816%"/>
          <a:stretch/>
        </p:blipFill>
        <p:spPr>
          <a:xfrm>
            <a:off x="8244408" y="6251136"/>
            <a:ext cx="740670" cy="587392"/>
          </a:xfrm>
          <a:prstGeom prst="rect">
            <a:avLst/>
          </a:prstGeom>
        </p:spPr>
      </p:pic>
      <p:cxnSp>
        <p:nvCxnSpPr>
          <p:cNvPr id="7" name="Conector Reto 8">
            <a:extLst>
              <a:ext uri="{FF2B5EF4-FFF2-40B4-BE49-F238E27FC236}">
                <a16:creationId xmlns:a16="http://schemas.microsoft.com/office/drawing/2014/main" id="{986B1016-4677-465B-B590-4386F0B832EA}"/>
              </a:ext>
            </a:extLst>
          </p:cNvPr>
          <p:cNvCxnSpPr>
            <a:cxnSpLocks/>
            <a:stCxn id="5" idx="1"/>
          </p:cNvCxnSpPr>
          <p:nvPr/>
        </p:nvCxnSpPr>
        <p:spPr>
          <a:xfrm flipH="1">
            <a:off x="0" y="6544832"/>
            <a:ext cx="8244408"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8" name="Imagem 7">
            <a:extLst>
              <a:ext uri="{FF2B5EF4-FFF2-40B4-BE49-F238E27FC236}">
                <a16:creationId xmlns:a16="http://schemas.microsoft.com/office/drawing/2014/main" id="{0AF55125-925B-485E-ABDC-2C1ACCEBB2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346" y="3283430"/>
            <a:ext cx="1409386" cy="1409386"/>
          </a:xfrm>
          <a:prstGeom prst="rect">
            <a:avLst/>
          </a:prstGeom>
        </p:spPr>
      </p:pic>
      <p:pic>
        <p:nvPicPr>
          <p:cNvPr id="13" name="Imagem 12">
            <a:extLst>
              <a:ext uri="{FF2B5EF4-FFF2-40B4-BE49-F238E27FC236}">
                <a16:creationId xmlns:a16="http://schemas.microsoft.com/office/drawing/2014/main" id="{F8D92020-DE1E-4F72-94DD-165CD06956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8810" y="1550434"/>
            <a:ext cx="1506380" cy="1506380"/>
          </a:xfrm>
          <a:prstGeom prst="rect">
            <a:avLst/>
          </a:prstGeom>
        </p:spPr>
      </p:pic>
      <p:pic>
        <p:nvPicPr>
          <p:cNvPr id="25" name="Imagem 24">
            <a:extLst>
              <a:ext uri="{FF2B5EF4-FFF2-40B4-BE49-F238E27FC236}">
                <a16:creationId xmlns:a16="http://schemas.microsoft.com/office/drawing/2014/main" id="{172B8B37-02BA-40DC-A6E9-54C673C73B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67442" y="3396424"/>
            <a:ext cx="2192447" cy="1227385"/>
          </a:xfrm>
          <a:prstGeom prst="rect">
            <a:avLst/>
          </a:prstGeom>
        </p:spPr>
      </p:pic>
      <p:pic>
        <p:nvPicPr>
          <p:cNvPr id="26" name="Imagem 25">
            <a:extLst>
              <a:ext uri="{FF2B5EF4-FFF2-40B4-BE49-F238E27FC236}">
                <a16:creationId xmlns:a16="http://schemas.microsoft.com/office/drawing/2014/main" id="{803FF8AF-DB69-4471-93D8-5DEFFBCD387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67442" y="1739060"/>
            <a:ext cx="2105102" cy="1136755"/>
          </a:xfrm>
          <a:prstGeom prst="rect">
            <a:avLst/>
          </a:prstGeom>
        </p:spPr>
      </p:pic>
      <p:pic>
        <p:nvPicPr>
          <p:cNvPr id="3" name="Imagem 2">
            <a:extLst>
              <a:ext uri="{FF2B5EF4-FFF2-40B4-BE49-F238E27FC236}">
                <a16:creationId xmlns:a16="http://schemas.microsoft.com/office/drawing/2014/main" id="{6462E16F-9F01-4E3D-93C7-9988452873F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15795" y="1506380"/>
            <a:ext cx="1594488" cy="1594488"/>
          </a:xfrm>
          <a:prstGeom prst="rect">
            <a:avLst/>
          </a:prstGeom>
        </p:spPr>
      </p:pic>
      <p:pic>
        <p:nvPicPr>
          <p:cNvPr id="11" name="Imagem 10">
            <a:extLst>
              <a:ext uri="{FF2B5EF4-FFF2-40B4-BE49-F238E27FC236}">
                <a16:creationId xmlns:a16="http://schemas.microsoft.com/office/drawing/2014/main" id="{4F87E942-6453-41D4-B2B0-2F80455389C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0899" y="3286617"/>
            <a:ext cx="1447001" cy="1447001"/>
          </a:xfrm>
          <a:prstGeom prst="rect">
            <a:avLst/>
          </a:prstGeom>
        </p:spPr>
      </p:pic>
      <p:pic>
        <p:nvPicPr>
          <p:cNvPr id="14" name="Imagem 13">
            <a:extLst>
              <a:ext uri="{FF2B5EF4-FFF2-40B4-BE49-F238E27FC236}">
                <a16:creationId xmlns:a16="http://schemas.microsoft.com/office/drawing/2014/main" id="{4B660D5B-8F3F-44FE-A5B5-43F90F4BABE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17732" y="4937301"/>
            <a:ext cx="1409386" cy="1312491"/>
          </a:xfrm>
          <a:prstGeom prst="rect">
            <a:avLst/>
          </a:prstGeom>
        </p:spPr>
      </p:pic>
      <p:pic>
        <p:nvPicPr>
          <p:cNvPr id="16" name="Imagem 15">
            <a:extLst>
              <a:ext uri="{FF2B5EF4-FFF2-40B4-BE49-F238E27FC236}">
                <a16:creationId xmlns:a16="http://schemas.microsoft.com/office/drawing/2014/main" id="{04A90E1F-6DAA-44DD-8EC0-CF5395F4EFD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16884" y="4787456"/>
            <a:ext cx="1547077" cy="1547077"/>
          </a:xfrm>
          <a:prstGeom prst="rect">
            <a:avLst/>
          </a:prstGeom>
        </p:spPr>
      </p:pic>
    </p:spTree>
    <p:extLst>
      <p:ext uri="{BB962C8B-B14F-4D97-AF65-F5344CB8AC3E}">
        <p14:creationId xmlns:p14="http://schemas.microsoft.com/office/powerpoint/2010/main" val="589703720"/>
      </p:ext>
    </p:extLst>
  </p:cSld>
  <p:clrMapOvr>
    <a:masterClrMapping/>
  </p:clrMapOvr>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1" name="Título 1"/>
          <p:cNvSpPr>
            <a:spLocks noGrp="1"/>
          </p:cNvSpPr>
          <p:nvPr>
            <p:ph type="title"/>
          </p:nvPr>
        </p:nvSpPr>
        <p:spPr>
          <a:xfrm>
            <a:off x="457200" y="274638"/>
            <a:ext cx="8229600" cy="1143000"/>
          </a:xfrm>
        </p:spPr>
        <p:txBody>
          <a:bodyPr>
            <a:normAutofit/>
          </a:bodyPr>
          <a:lstStyle/>
          <a:p>
            <a:r>
              <a:rPr lang="pt-BR" b="1" dirty="0">
                <a:latin typeface="Arial" panose="020B0604020202020204" pitchFamily="34" charset="0"/>
                <a:cs typeface="Arial" panose="020B0604020202020204" pitchFamily="34" charset="0"/>
              </a:rPr>
              <a:t>EXIBIÇÃO DO </a:t>
            </a:r>
            <a:r>
              <a:rPr lang="pt-BR" b="1" i="1" dirty="0">
                <a:latin typeface="Arial" panose="020B0604020202020204" pitchFamily="34" charset="0"/>
                <a:cs typeface="Arial" panose="020B0604020202020204" pitchFamily="34" charset="0"/>
              </a:rPr>
              <a:t>SITE</a:t>
            </a:r>
            <a:r>
              <a:rPr lang="pt-BR" b="1" dirty="0">
                <a:latin typeface="Arial" panose="020B0604020202020204" pitchFamily="34" charset="0"/>
                <a:cs typeface="Arial" panose="020B0604020202020204" pitchFamily="34" charset="0"/>
              </a:rPr>
              <a:t>...</a:t>
            </a:r>
          </a:p>
        </p:txBody>
      </p:sp>
      <p:sp>
        <p:nvSpPr>
          <p:cNvPr id="4" name="Retângulo 3">
            <a:extLst>
              <a:ext uri="{FF2B5EF4-FFF2-40B4-BE49-F238E27FC236}">
                <a16:creationId xmlns:a16="http://schemas.microsoft.com/office/drawing/2014/main" id="{64C3AB4C-44CF-4595-8213-00EEC19B4743}"/>
              </a:ext>
            </a:extLst>
          </p:cNvPr>
          <p:cNvSpPr/>
          <p:nvPr/>
        </p:nvSpPr>
        <p:spPr>
          <a:xfrm>
            <a:off x="2926357" y="6544832"/>
            <a:ext cx="3013795" cy="246221"/>
          </a:xfrm>
          <a:prstGeom prst="rect">
            <a:avLst/>
          </a:prstGeom>
        </p:spPr>
        <p:txBody>
          <a:bodyPr wrap="square">
            <a:spAutoFit/>
          </a:bodyPr>
          <a:lstStyle/>
          <a:p>
            <a:pPr lvl="0" algn="ctr" eaLnBrk="0" fontAlgn="base" hangingPunct="0">
              <a:spcBef>
                <a:spcPct val="0%"/>
              </a:spcBef>
              <a:spcAft>
                <a:spcPct val="0%"/>
              </a:spcAft>
              <a:tabLst>
                <a:tab pos="2247900" algn="l"/>
              </a:tabLst>
            </a:pP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Etec</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a:t>
            </a: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Philadelpho</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Gouvêa Netto</a:t>
            </a:r>
            <a:endParaRPr lang="pt-BR" altLang="pt-BR" sz="1000" dirty="0">
              <a:latin typeface="Arial" panose="020B0604020202020204" pitchFamily="34" charset="0"/>
            </a:endParaRPr>
          </a:p>
        </p:txBody>
      </p:sp>
      <p:pic>
        <p:nvPicPr>
          <p:cNvPr id="5" name="Imagem 4">
            <a:extLst>
              <a:ext uri="{FF2B5EF4-FFF2-40B4-BE49-F238E27FC236}">
                <a16:creationId xmlns:a16="http://schemas.microsoft.com/office/drawing/2014/main" id="{A1A1C126-CAE6-4474-ADA7-FDE8B86207F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0.001%" r="62.593%" b="23.816%"/>
          <a:stretch/>
        </p:blipFill>
        <p:spPr>
          <a:xfrm>
            <a:off x="8244408" y="6251136"/>
            <a:ext cx="740670" cy="587392"/>
          </a:xfrm>
          <a:prstGeom prst="rect">
            <a:avLst/>
          </a:prstGeom>
        </p:spPr>
      </p:pic>
      <p:cxnSp>
        <p:nvCxnSpPr>
          <p:cNvPr id="6" name="Conector Reto 8">
            <a:extLst>
              <a:ext uri="{FF2B5EF4-FFF2-40B4-BE49-F238E27FC236}">
                <a16:creationId xmlns:a16="http://schemas.microsoft.com/office/drawing/2014/main" id="{FC63437E-4808-451F-A82A-942F6607AAC0}"/>
              </a:ext>
            </a:extLst>
          </p:cNvPr>
          <p:cNvCxnSpPr>
            <a:cxnSpLocks/>
            <a:stCxn id="5" idx="1"/>
          </p:cNvCxnSpPr>
          <p:nvPr/>
        </p:nvCxnSpPr>
        <p:spPr>
          <a:xfrm flipH="1">
            <a:off x="0" y="6544832"/>
            <a:ext cx="8244408"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3" name="Espaço Reservado para Conteúdo 2">
            <a:extLst>
              <a:ext uri="{FF2B5EF4-FFF2-40B4-BE49-F238E27FC236}">
                <a16:creationId xmlns:a16="http://schemas.microsoft.com/office/drawing/2014/main" id="{AA35638A-4C3F-460D-97A7-BDBFC69A7484}"/>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832496314"/>
      </p:ext>
    </p:extLst>
  </p:cSld>
  <p:clrMapOvr>
    <a:masterClrMapping/>
  </p:clrMapOvr>
</p:sld>
</file>

<file path=ppt/slides/slide1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latin typeface="Arial" panose="020B0604020202020204" pitchFamily="34" charset="0"/>
                <a:cs typeface="Arial" panose="020B0604020202020204" pitchFamily="34" charset="0"/>
              </a:rPr>
              <a:t>CONCLUSÃO</a:t>
            </a:r>
          </a:p>
        </p:txBody>
      </p:sp>
      <p:sp>
        <p:nvSpPr>
          <p:cNvPr id="3" name="Espaço Reservado para Conteúdo 2"/>
          <p:cNvSpPr>
            <a:spLocks noGrp="1"/>
          </p:cNvSpPr>
          <p:nvPr>
            <p:ph idx="1"/>
          </p:nvPr>
        </p:nvSpPr>
        <p:spPr/>
        <p:txBody>
          <a:bodyPr>
            <a:normAutofit/>
          </a:bodyPr>
          <a:lstStyle/>
          <a:p>
            <a:pPr marL="0" indent="0" algn="just">
              <a:buNone/>
            </a:pPr>
            <a:r>
              <a:rPr lang="pt-BR" dirty="0"/>
              <a:t>O site 'Yume' oferece uma plataforma completa para fãs de animação japonesa, com listagem e classificação de títulos, além de notícias atualizadas. Com uma interface simples e intuitiva, garante fácil navegação e atende tanto novos fãs quanto entusiastas experientes, consolidando-se como um recurso essencial para a comunidade.</a:t>
            </a:r>
          </a:p>
        </p:txBody>
      </p:sp>
      <p:sp>
        <p:nvSpPr>
          <p:cNvPr id="4" name="Retângulo 3">
            <a:extLst>
              <a:ext uri="{FF2B5EF4-FFF2-40B4-BE49-F238E27FC236}">
                <a16:creationId xmlns:a16="http://schemas.microsoft.com/office/drawing/2014/main" id="{6870B889-0BD6-4679-82C1-B08514038563}"/>
              </a:ext>
            </a:extLst>
          </p:cNvPr>
          <p:cNvSpPr/>
          <p:nvPr/>
        </p:nvSpPr>
        <p:spPr>
          <a:xfrm>
            <a:off x="2926357" y="6544832"/>
            <a:ext cx="3013795" cy="246221"/>
          </a:xfrm>
          <a:prstGeom prst="rect">
            <a:avLst/>
          </a:prstGeom>
        </p:spPr>
        <p:txBody>
          <a:bodyPr wrap="square">
            <a:spAutoFit/>
          </a:bodyPr>
          <a:lstStyle/>
          <a:p>
            <a:pPr lvl="0" algn="ctr" eaLnBrk="0" fontAlgn="base" hangingPunct="0">
              <a:spcBef>
                <a:spcPct val="0%"/>
              </a:spcBef>
              <a:spcAft>
                <a:spcPct val="0%"/>
              </a:spcAft>
              <a:tabLst>
                <a:tab pos="2247900" algn="l"/>
              </a:tabLst>
            </a:pP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Etec</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a:t>
            </a: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Philadelpho</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Gouvêa Netto</a:t>
            </a:r>
            <a:endParaRPr lang="pt-BR" altLang="pt-BR" sz="1000" dirty="0">
              <a:latin typeface="Arial" panose="020B0604020202020204" pitchFamily="34" charset="0"/>
            </a:endParaRPr>
          </a:p>
        </p:txBody>
      </p:sp>
      <p:pic>
        <p:nvPicPr>
          <p:cNvPr id="5" name="Imagem 4">
            <a:extLst>
              <a:ext uri="{FF2B5EF4-FFF2-40B4-BE49-F238E27FC236}">
                <a16:creationId xmlns:a16="http://schemas.microsoft.com/office/drawing/2014/main" id="{2D28DA5B-EFF9-4352-9C28-D289574939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0.001%" r="62.593%" b="23.816%"/>
          <a:stretch/>
        </p:blipFill>
        <p:spPr>
          <a:xfrm>
            <a:off x="8244408" y="6251136"/>
            <a:ext cx="740670" cy="587392"/>
          </a:xfrm>
          <a:prstGeom prst="rect">
            <a:avLst/>
          </a:prstGeom>
        </p:spPr>
      </p:pic>
      <p:cxnSp>
        <p:nvCxnSpPr>
          <p:cNvPr id="6" name="Conector Reto 8">
            <a:extLst>
              <a:ext uri="{FF2B5EF4-FFF2-40B4-BE49-F238E27FC236}">
                <a16:creationId xmlns:a16="http://schemas.microsoft.com/office/drawing/2014/main" id="{CAF9504E-0BFD-45B9-889D-CDC0AE6E5DA4}"/>
              </a:ext>
            </a:extLst>
          </p:cNvPr>
          <p:cNvCxnSpPr>
            <a:cxnSpLocks/>
            <a:stCxn id="5" idx="1"/>
          </p:cNvCxnSpPr>
          <p:nvPr/>
        </p:nvCxnSpPr>
        <p:spPr>
          <a:xfrm flipH="1">
            <a:off x="0" y="6544832"/>
            <a:ext cx="8244408" cy="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76283671"/>
      </p:ext>
    </p:extLst>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latin typeface="Arial" panose="020B0604020202020204" pitchFamily="34" charset="0"/>
                <a:cs typeface="Arial" panose="020B0604020202020204" pitchFamily="34" charset="0"/>
              </a:rPr>
              <a:t>AGRADECIMENTOS</a:t>
            </a:r>
          </a:p>
        </p:txBody>
      </p:sp>
      <p:sp>
        <p:nvSpPr>
          <p:cNvPr id="3" name="Espaço Reservado para Conteúdo 2"/>
          <p:cNvSpPr>
            <a:spLocks noGrp="1"/>
          </p:cNvSpPr>
          <p:nvPr>
            <p:ph idx="1"/>
          </p:nvPr>
        </p:nvSpPr>
        <p:spPr/>
        <p:txBody>
          <a:bodyPr>
            <a:normAutofit fontScale="92.5%"/>
          </a:bodyPr>
          <a:lstStyle/>
          <a:p>
            <a:pPr marL="0" indent="0" algn="just">
              <a:buNone/>
            </a:pPr>
            <a:r>
              <a:rPr lang="pt-BR" sz="2400" dirty="0">
                <a:latin typeface="Arial" panose="020B0604020202020204" pitchFamily="34" charset="0"/>
                <a:cs typeface="Arial" panose="020B0604020202020204" pitchFamily="34" charset="0"/>
              </a:rPr>
              <a:t>Gostaríamos de agradecer a nossa orientadora e professora, Camila Brandão Fantozzi, por guiar o nosso grupo para concepção e formação do nosso trabalho de conclusão de curso. Agradecemos também aos professores do curso de Desenvolvimento de Sistemas como um todo pelos ensinamentos ao longo desses anos de aprendizagem que ajudaram em nossa formação técnica, encaminhando-nos ao meio profissional. Então, por fim, mas não menos importante, somos gratos pela convivência tida com amigos e colegas ao decorrer desses três anos de ensino. Reconhecemos que cada experiência e interação realizada serviu para a evolução e diversificação de nossas habilidades cognitivas, emocionais e sociais. Obrigado a todos!</a:t>
            </a:r>
          </a:p>
          <a:p>
            <a:pPr marL="0" indent="0" algn="just">
              <a:buNone/>
            </a:pPr>
            <a:endParaRPr lang="pt-BR" sz="2400" dirty="0"/>
          </a:p>
        </p:txBody>
      </p:sp>
      <p:sp>
        <p:nvSpPr>
          <p:cNvPr id="4" name="Retângulo 3">
            <a:extLst>
              <a:ext uri="{FF2B5EF4-FFF2-40B4-BE49-F238E27FC236}">
                <a16:creationId xmlns:a16="http://schemas.microsoft.com/office/drawing/2014/main" id="{6870B889-0BD6-4679-82C1-B08514038563}"/>
              </a:ext>
            </a:extLst>
          </p:cNvPr>
          <p:cNvSpPr/>
          <p:nvPr/>
        </p:nvSpPr>
        <p:spPr>
          <a:xfrm>
            <a:off x="2926357" y="6544832"/>
            <a:ext cx="3013795" cy="246221"/>
          </a:xfrm>
          <a:prstGeom prst="rect">
            <a:avLst/>
          </a:prstGeom>
        </p:spPr>
        <p:txBody>
          <a:bodyPr wrap="square">
            <a:spAutoFit/>
          </a:bodyPr>
          <a:lstStyle/>
          <a:p>
            <a:pPr lvl="0" algn="ctr" eaLnBrk="0" fontAlgn="base" hangingPunct="0">
              <a:spcBef>
                <a:spcPct val="0%"/>
              </a:spcBef>
              <a:spcAft>
                <a:spcPct val="0%"/>
              </a:spcAft>
              <a:tabLst>
                <a:tab pos="2247900" algn="l"/>
              </a:tabLst>
            </a:pP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Etec</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a:t>
            </a: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Philadelpho</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Gouvêa Netto</a:t>
            </a:r>
            <a:endParaRPr lang="pt-BR" altLang="pt-BR" sz="1000" dirty="0">
              <a:latin typeface="Arial" panose="020B0604020202020204" pitchFamily="34" charset="0"/>
            </a:endParaRPr>
          </a:p>
        </p:txBody>
      </p:sp>
      <p:pic>
        <p:nvPicPr>
          <p:cNvPr id="5" name="Imagem 4">
            <a:extLst>
              <a:ext uri="{FF2B5EF4-FFF2-40B4-BE49-F238E27FC236}">
                <a16:creationId xmlns:a16="http://schemas.microsoft.com/office/drawing/2014/main" id="{2D28DA5B-EFF9-4352-9C28-D289574939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0.001%" r="62.593%" b="23.816%"/>
          <a:stretch/>
        </p:blipFill>
        <p:spPr>
          <a:xfrm>
            <a:off x="8244408" y="6251136"/>
            <a:ext cx="740670" cy="587392"/>
          </a:xfrm>
          <a:prstGeom prst="rect">
            <a:avLst/>
          </a:prstGeom>
        </p:spPr>
      </p:pic>
      <p:cxnSp>
        <p:nvCxnSpPr>
          <p:cNvPr id="6" name="Conector Reto 8">
            <a:extLst>
              <a:ext uri="{FF2B5EF4-FFF2-40B4-BE49-F238E27FC236}">
                <a16:creationId xmlns:a16="http://schemas.microsoft.com/office/drawing/2014/main" id="{CAF9504E-0BFD-45B9-889D-CDC0AE6E5DA4}"/>
              </a:ext>
            </a:extLst>
          </p:cNvPr>
          <p:cNvCxnSpPr>
            <a:cxnSpLocks/>
            <a:stCxn id="5" idx="1"/>
          </p:cNvCxnSpPr>
          <p:nvPr/>
        </p:nvCxnSpPr>
        <p:spPr>
          <a:xfrm flipH="1">
            <a:off x="0" y="6544832"/>
            <a:ext cx="8244408" cy="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04336612"/>
      </p:ext>
    </p:extLst>
  </p:cSld>
  <p:clrMapOvr>
    <a:masterClrMapping/>
  </p:clrMapOvr>
</p:sld>
</file>

<file path=ppt/slides/slide1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latin typeface="Arial" panose="020B0604020202020204" pitchFamily="34" charset="0"/>
                <a:cs typeface="Arial" panose="020B0604020202020204" pitchFamily="34" charset="0"/>
              </a:rPr>
              <a:t>BIBLIOGRAFIA</a:t>
            </a:r>
          </a:p>
        </p:txBody>
      </p:sp>
      <p:sp>
        <p:nvSpPr>
          <p:cNvPr id="3" name="Espaço Reservado para Conteúdo 2"/>
          <p:cNvSpPr>
            <a:spLocks noGrp="1"/>
          </p:cNvSpPr>
          <p:nvPr>
            <p:ph idx="1"/>
          </p:nvPr>
        </p:nvSpPr>
        <p:spPr/>
        <p:txBody>
          <a:bodyPr>
            <a:normAutofit fontScale="92.5%" lnSpcReduction="20%"/>
          </a:bodyPr>
          <a:lstStyle/>
          <a:p>
            <a:pPr marL="0" indent="0" algn="just">
              <a:buNone/>
            </a:pPr>
            <a:r>
              <a:rPr lang="pt-BR" sz="1100" dirty="0" err="1">
                <a:latin typeface="Arial" panose="020B0604020202020204" pitchFamily="34" charset="0"/>
                <a:cs typeface="Arial" panose="020B0604020202020204" pitchFamily="34" charset="0"/>
              </a:rPr>
              <a:t>Awari</a:t>
            </a:r>
            <a:r>
              <a:rPr lang="pt-BR" sz="1100" dirty="0">
                <a:latin typeface="Arial" panose="020B0604020202020204" pitchFamily="34" charset="0"/>
                <a:cs typeface="Arial" panose="020B0604020202020204" pitchFamily="34" charset="0"/>
              </a:rPr>
              <a:t>. “Interface do Usuário: Projetando interfaces intuitivas e visualmente atraentes para os usuários”, 2023. Disponível em: &lt;https://awari.com.br/interface-do-usuarioprojetando-interfaces-intuitivas-e-visualmente-atraentes-para-os-usuarios/?</a:t>
            </a:r>
            <a:r>
              <a:rPr lang="pt-BR" sz="1100" dirty="0" err="1">
                <a:latin typeface="Arial" panose="020B0604020202020204" pitchFamily="34" charset="0"/>
                <a:cs typeface="Arial" panose="020B0604020202020204" pitchFamily="34" charset="0"/>
              </a:rPr>
              <a:t>utm_source</a:t>
            </a:r>
            <a:r>
              <a:rPr lang="pt-BR" sz="1100" dirty="0">
                <a:latin typeface="Arial" panose="020B0604020202020204" pitchFamily="34" charset="0"/>
                <a:cs typeface="Arial" panose="020B0604020202020204" pitchFamily="34" charset="0"/>
              </a:rPr>
              <a:t>=</a:t>
            </a:r>
            <a:r>
              <a:rPr lang="pt-BR" sz="1100" dirty="0" err="1">
                <a:latin typeface="Arial" panose="020B0604020202020204" pitchFamily="34" charset="0"/>
                <a:cs typeface="Arial" panose="020B0604020202020204" pitchFamily="34" charset="0"/>
              </a:rPr>
              <a:t>blog&amp;utm_campaign</a:t>
            </a:r>
            <a:r>
              <a:rPr lang="pt-BR" sz="1100" dirty="0">
                <a:latin typeface="Arial" panose="020B0604020202020204" pitchFamily="34" charset="0"/>
                <a:cs typeface="Arial" panose="020B0604020202020204" pitchFamily="34" charset="0"/>
              </a:rPr>
              <a:t>=</a:t>
            </a:r>
            <a:r>
              <a:rPr lang="pt-BR" sz="1100" dirty="0" err="1">
                <a:latin typeface="Arial" panose="020B0604020202020204" pitchFamily="34" charset="0"/>
                <a:cs typeface="Arial" panose="020B0604020202020204" pitchFamily="34" charset="0"/>
              </a:rPr>
              <a:t>projeto+blog&amp;utm_medium</a:t>
            </a:r>
            <a:r>
              <a:rPr lang="pt-BR" sz="1100" dirty="0">
                <a:latin typeface="Arial" panose="020B0604020202020204" pitchFamily="34" charset="0"/>
                <a:cs typeface="Arial" panose="020B0604020202020204" pitchFamily="34" charset="0"/>
              </a:rPr>
              <a:t>=Interface%20do%20Usu%C3%A1rio:%20Projetando%20interfaces%20intuitivas%20e%20visualmente%20atraentes%20para%20os%20usu%C3%A1rios&gt;.  Acesso em: 30 de abr. de 2024.</a:t>
            </a:r>
          </a:p>
          <a:p>
            <a:pPr marL="0" indent="0" algn="just">
              <a:buNone/>
            </a:pPr>
            <a:endParaRPr lang="pt-BR" sz="1100" dirty="0">
              <a:latin typeface="Arial" panose="020B0604020202020204" pitchFamily="34" charset="0"/>
              <a:cs typeface="Arial" panose="020B0604020202020204" pitchFamily="34" charset="0"/>
            </a:endParaRPr>
          </a:p>
          <a:p>
            <a:pPr marL="0" indent="0" algn="just">
              <a:buNone/>
            </a:pPr>
            <a:r>
              <a:rPr lang="pt-BR" sz="1100" dirty="0">
                <a:latin typeface="Arial" panose="020B0604020202020204" pitchFamily="34" charset="0"/>
                <a:cs typeface="Arial" panose="020B0604020202020204" pitchFamily="34" charset="0"/>
              </a:rPr>
              <a:t>CAPELLETE, </a:t>
            </a:r>
            <a:r>
              <a:rPr lang="pt-BR" sz="1100" dirty="0" err="1">
                <a:latin typeface="Arial" panose="020B0604020202020204" pitchFamily="34" charset="0"/>
                <a:cs typeface="Arial" panose="020B0604020202020204" pitchFamily="34" charset="0"/>
              </a:rPr>
              <a:t>Janceler</a:t>
            </a:r>
            <a:r>
              <a:rPr lang="pt-BR" sz="1100" dirty="0">
                <a:latin typeface="Arial" panose="020B0604020202020204" pitchFamily="34" charset="0"/>
                <a:cs typeface="Arial" panose="020B0604020202020204" pitchFamily="34" charset="0"/>
              </a:rPr>
              <a:t>. “8 Dicas de Como Criar um Site de Notícias de Sucesso”. </a:t>
            </a:r>
            <a:r>
              <a:rPr lang="pt-BR" sz="1100" dirty="0" err="1">
                <a:latin typeface="Arial" panose="020B0604020202020204" pitchFamily="34" charset="0"/>
                <a:cs typeface="Arial" panose="020B0604020202020204" pitchFamily="34" charset="0"/>
              </a:rPr>
              <a:t>Aspin</a:t>
            </a:r>
            <a:r>
              <a:rPr lang="pt-BR" sz="1100" dirty="0">
                <a:latin typeface="Arial" panose="020B0604020202020204" pitchFamily="34" charset="0"/>
                <a:cs typeface="Arial" panose="020B0604020202020204" pitchFamily="34" charset="0"/>
              </a:rPr>
              <a:t> Tecnologia. Disponível em: &lt;https://aspin.com.br/</a:t>
            </a:r>
            <a:r>
              <a:rPr lang="pt-BR" sz="1100" dirty="0" err="1">
                <a:latin typeface="Arial" panose="020B0604020202020204" pitchFamily="34" charset="0"/>
                <a:cs typeface="Arial" panose="020B0604020202020204" pitchFamily="34" charset="0"/>
              </a:rPr>
              <a:t>dicas-criar-site-noticias</a:t>
            </a:r>
            <a:r>
              <a:rPr lang="pt-BR" sz="1100" dirty="0">
                <a:latin typeface="Arial" panose="020B0604020202020204" pitchFamily="34" charset="0"/>
                <a:cs typeface="Arial" panose="020B0604020202020204" pitchFamily="34" charset="0"/>
              </a:rPr>
              <a:t>/#:~:text=Um%20site%20ou%20portal%20de,%C3%A9tnicos%2C%20culturais%20e%20muitos%20outros&gt;. Acesso em: 01 abr. 2024.</a:t>
            </a:r>
          </a:p>
          <a:p>
            <a:pPr marL="0" indent="0" algn="just">
              <a:buNone/>
            </a:pPr>
            <a:endParaRPr lang="pt-BR" sz="1100" dirty="0">
              <a:latin typeface="Arial" panose="020B0604020202020204" pitchFamily="34" charset="0"/>
              <a:cs typeface="Arial" panose="020B0604020202020204" pitchFamily="34" charset="0"/>
            </a:endParaRPr>
          </a:p>
          <a:p>
            <a:pPr marL="0" indent="0" algn="just">
              <a:buNone/>
            </a:pPr>
            <a:r>
              <a:rPr lang="pt-BR" sz="1100" dirty="0">
                <a:latin typeface="Arial" panose="020B0604020202020204" pitchFamily="34" charset="0"/>
                <a:cs typeface="Arial" panose="020B0604020202020204" pitchFamily="34" charset="0"/>
              </a:rPr>
              <a:t>CLEMENTE, Matheus. “Entenda o que é Psicologia das Cores e descubra o </a:t>
            </a:r>
            <a:r>
              <a:rPr lang="pt-BR" sz="1100" dirty="0" err="1">
                <a:latin typeface="Arial" panose="020B0604020202020204" pitchFamily="34" charset="0"/>
                <a:cs typeface="Arial" panose="020B0604020202020204" pitchFamily="34" charset="0"/>
              </a:rPr>
              <a:t>significado</a:t>
            </a:r>
            <a:r>
              <a:rPr lang="pt-BR" sz="1100" dirty="0">
                <a:latin typeface="Arial" panose="020B0604020202020204" pitchFamily="34" charset="0"/>
                <a:cs typeface="Arial" panose="020B0604020202020204" pitchFamily="34" charset="0"/>
              </a:rPr>
              <a:t> de cada cor”, 2020. Disponível em: &lt;https://rockcontent.com/</a:t>
            </a:r>
            <a:r>
              <a:rPr lang="pt-BR" sz="1100" dirty="0" err="1">
                <a:latin typeface="Arial" panose="020B0604020202020204" pitchFamily="34" charset="0"/>
                <a:cs typeface="Arial" panose="020B0604020202020204" pitchFamily="34" charset="0"/>
              </a:rPr>
              <a:t>br</a:t>
            </a:r>
            <a:r>
              <a:rPr lang="pt-BR" sz="1100" dirty="0">
                <a:latin typeface="Arial" panose="020B0604020202020204" pitchFamily="34" charset="0"/>
                <a:cs typeface="Arial" panose="020B0604020202020204" pitchFamily="34" charset="0"/>
              </a:rPr>
              <a:t>/blog/</a:t>
            </a:r>
            <a:r>
              <a:rPr lang="pt-BR" sz="1100" dirty="0" err="1">
                <a:latin typeface="Arial" panose="020B0604020202020204" pitchFamily="34" charset="0"/>
                <a:cs typeface="Arial" panose="020B0604020202020204" pitchFamily="34" charset="0"/>
              </a:rPr>
              <a:t>psicologiadascores</a:t>
            </a:r>
            <a:r>
              <a:rPr lang="pt-BR" sz="1100" dirty="0">
                <a:latin typeface="Arial" panose="020B0604020202020204" pitchFamily="34" charset="0"/>
                <a:cs typeface="Arial" panose="020B0604020202020204" pitchFamily="34" charset="0"/>
              </a:rPr>
              <a:t>/#:~:text=Significado%20da%20cor%20Azul,sensa%C3%A7%C3%A3o%20de%20sucesso%20e%20conquista.&gt;. Acesso em: 09 de jun. de 2024.</a:t>
            </a:r>
          </a:p>
          <a:p>
            <a:pPr marL="0" indent="0" algn="just">
              <a:buNone/>
            </a:pPr>
            <a:endParaRPr lang="pt-BR" sz="1100" dirty="0">
              <a:latin typeface="Arial" panose="020B0604020202020204" pitchFamily="34" charset="0"/>
              <a:cs typeface="Arial" panose="020B0604020202020204" pitchFamily="34" charset="0"/>
            </a:endParaRPr>
          </a:p>
          <a:p>
            <a:pPr marL="0" indent="0" algn="just">
              <a:buNone/>
            </a:pPr>
            <a:r>
              <a:rPr lang="pt-BR" sz="1100" dirty="0">
                <a:latin typeface="Arial" panose="020B0604020202020204" pitchFamily="34" charset="0"/>
                <a:cs typeface="Arial" panose="020B0604020202020204" pitchFamily="34" charset="0"/>
              </a:rPr>
              <a:t>Coe, Emerson. “Animes e sua importância econômica e cultural no Japão.” DOL, 2021. Disponível em: &lt;https://dol.com.br/entretenimento/</a:t>
            </a:r>
            <a:r>
              <a:rPr lang="pt-BR" sz="1100" dirty="0" err="1">
                <a:latin typeface="Arial" panose="020B0604020202020204" pitchFamily="34" charset="0"/>
                <a:cs typeface="Arial" panose="020B0604020202020204" pitchFamily="34" charset="0"/>
              </a:rPr>
              <a:t>hqpop</a:t>
            </a:r>
            <a:r>
              <a:rPr lang="pt-BR" sz="1100" dirty="0">
                <a:latin typeface="Arial" panose="020B0604020202020204" pitchFamily="34" charset="0"/>
                <a:cs typeface="Arial" panose="020B0604020202020204" pitchFamily="34" charset="0"/>
              </a:rPr>
              <a:t>/663492/</a:t>
            </a:r>
            <a:r>
              <a:rPr lang="pt-BR" sz="1100" dirty="0" err="1">
                <a:latin typeface="Arial" panose="020B0604020202020204" pitchFamily="34" charset="0"/>
                <a:cs typeface="Arial" panose="020B0604020202020204" pitchFamily="34" charset="0"/>
              </a:rPr>
              <a:t>Animes-esua-importancia-economica-e-cultural-no-japao?d</a:t>
            </a:r>
            <a:r>
              <a:rPr lang="pt-BR" sz="1100" dirty="0">
                <a:latin typeface="Arial" panose="020B0604020202020204" pitchFamily="34" charset="0"/>
                <a:cs typeface="Arial" panose="020B0604020202020204" pitchFamily="34" charset="0"/>
              </a:rPr>
              <a:t>=1. &gt;. Acesso em: 11 mar. 2024.</a:t>
            </a:r>
          </a:p>
          <a:p>
            <a:pPr marL="0" indent="0" algn="just">
              <a:buNone/>
            </a:pPr>
            <a:endParaRPr lang="pt-BR" sz="1100" dirty="0">
              <a:latin typeface="Arial" panose="020B0604020202020204" pitchFamily="34" charset="0"/>
              <a:cs typeface="Arial" panose="020B0604020202020204" pitchFamily="34" charset="0"/>
            </a:endParaRPr>
          </a:p>
          <a:p>
            <a:pPr marL="0" indent="0" algn="just">
              <a:buNone/>
            </a:pPr>
            <a:r>
              <a:rPr lang="pt-BR" sz="1100" dirty="0">
                <a:latin typeface="Arial" panose="020B0604020202020204" pitchFamily="34" charset="0"/>
                <a:cs typeface="Arial" panose="020B0604020202020204" pitchFamily="34" charset="0"/>
              </a:rPr>
              <a:t>GASSERUTO, Laura. “Indústria de </a:t>
            </a:r>
            <a:r>
              <a:rPr lang="pt-BR" sz="1100" dirty="0" err="1">
                <a:latin typeface="Arial" panose="020B0604020202020204" pitchFamily="34" charset="0"/>
                <a:cs typeface="Arial" panose="020B0604020202020204" pitchFamily="34" charset="0"/>
              </a:rPr>
              <a:t>animê</a:t>
            </a:r>
            <a:r>
              <a:rPr lang="pt-BR" sz="1100" dirty="0">
                <a:latin typeface="Arial" panose="020B0604020202020204" pitchFamily="34" charset="0"/>
                <a:cs typeface="Arial" panose="020B0604020202020204" pitchFamily="34" charset="0"/>
              </a:rPr>
              <a:t> tem crescimento em 2021 e retoma força </a:t>
            </a:r>
            <a:r>
              <a:rPr lang="pt-BR" sz="1100" dirty="0" err="1">
                <a:latin typeface="Arial" panose="020B0604020202020204" pitchFamily="34" charset="0"/>
                <a:cs typeface="Arial" panose="020B0604020202020204" pitchFamily="34" charset="0"/>
              </a:rPr>
              <a:t>pré</a:t>
            </a:r>
            <a:r>
              <a:rPr lang="pt-BR" sz="1100" dirty="0">
                <a:latin typeface="Arial" panose="020B0604020202020204" pitchFamily="34" charset="0"/>
                <a:cs typeface="Arial" panose="020B0604020202020204" pitchFamily="34" charset="0"/>
              </a:rPr>
              <a:t>-pandemia”, 2022. Disponível em: https://www.jbox.com.br/2022/10/25/industria-de-anime-tem-crescimento-em-2021-eretoma-forca-pre-pandemia/ - Acesso em: 11 de mar de 2024.</a:t>
            </a:r>
          </a:p>
          <a:p>
            <a:pPr marL="0" indent="0" algn="just">
              <a:buNone/>
            </a:pPr>
            <a:endParaRPr lang="pt-BR" sz="1100" dirty="0">
              <a:latin typeface="Arial" panose="020B0604020202020204" pitchFamily="34" charset="0"/>
              <a:cs typeface="Arial" panose="020B0604020202020204" pitchFamily="34" charset="0"/>
            </a:endParaRPr>
          </a:p>
          <a:p>
            <a:pPr marL="0" indent="0" algn="just">
              <a:buNone/>
            </a:pPr>
            <a:r>
              <a:rPr lang="pt-BR" sz="1100" dirty="0">
                <a:latin typeface="Arial" panose="020B0604020202020204" pitchFamily="34" charset="0"/>
                <a:cs typeface="Arial" panose="020B0604020202020204" pitchFamily="34" charset="0"/>
              </a:rPr>
              <a:t>ROSSINI, Maria Clara. “Mangás e animes representam qual porcentagem do PIB do Japão?”, 2022. Disponível em: https://super.abril.com.br/coluna/oraculo/</a:t>
            </a:r>
            <a:r>
              <a:rPr lang="pt-BR" sz="1100" dirty="0" err="1">
                <a:latin typeface="Arial" panose="020B0604020202020204" pitchFamily="34" charset="0"/>
                <a:cs typeface="Arial" panose="020B0604020202020204" pitchFamily="34" charset="0"/>
              </a:rPr>
              <a:t>mangase</a:t>
            </a:r>
            <a:r>
              <a:rPr lang="pt-BR" sz="1100" dirty="0">
                <a:latin typeface="Arial" panose="020B0604020202020204" pitchFamily="34" charset="0"/>
                <a:cs typeface="Arial" panose="020B0604020202020204" pitchFamily="34" charset="0"/>
              </a:rPr>
              <a:t>-animes-representam-qual-porcentagem-do-</a:t>
            </a:r>
            <a:r>
              <a:rPr lang="pt-BR" sz="1100" dirty="0" err="1">
                <a:latin typeface="Arial" panose="020B0604020202020204" pitchFamily="34" charset="0"/>
                <a:cs typeface="Arial" panose="020B0604020202020204" pitchFamily="34" charset="0"/>
              </a:rPr>
              <a:t>pib</a:t>
            </a:r>
            <a:r>
              <a:rPr lang="pt-BR" sz="1100" dirty="0">
                <a:latin typeface="Arial" panose="020B0604020202020204" pitchFamily="34" charset="0"/>
                <a:cs typeface="Arial" panose="020B0604020202020204" pitchFamily="34" charset="0"/>
              </a:rPr>
              <a:t>-do-</a:t>
            </a:r>
            <a:r>
              <a:rPr lang="pt-BR" sz="1100" dirty="0" err="1">
                <a:latin typeface="Arial" panose="020B0604020202020204" pitchFamily="34" charset="0"/>
                <a:cs typeface="Arial" panose="020B0604020202020204" pitchFamily="34" charset="0"/>
              </a:rPr>
              <a:t>japao</a:t>
            </a:r>
            <a:r>
              <a:rPr lang="pt-BR" sz="1100" dirty="0">
                <a:latin typeface="Arial" panose="020B0604020202020204" pitchFamily="34" charset="0"/>
                <a:cs typeface="Arial" panose="020B0604020202020204" pitchFamily="34" charset="0"/>
              </a:rPr>
              <a:t>. Acesso em: 11 de mar de 2024.</a:t>
            </a:r>
          </a:p>
          <a:p>
            <a:pPr marL="0" indent="0" algn="just">
              <a:buNone/>
            </a:pPr>
            <a:endParaRPr lang="pt-BR" sz="1100" dirty="0">
              <a:latin typeface="Arial" panose="020B0604020202020204" pitchFamily="34" charset="0"/>
              <a:cs typeface="Arial" panose="020B0604020202020204" pitchFamily="34" charset="0"/>
            </a:endParaRPr>
          </a:p>
          <a:p>
            <a:pPr marL="0" indent="0" algn="just">
              <a:buNone/>
            </a:pPr>
            <a:r>
              <a:rPr lang="pt-BR" sz="1100" dirty="0">
                <a:latin typeface="Arial" panose="020B0604020202020204" pitchFamily="34" charset="0"/>
                <a:cs typeface="Arial" panose="020B0604020202020204" pitchFamily="34" charset="0"/>
              </a:rPr>
              <a:t>ANTUALPA, Gabriela. “Vencedor de Melhor Animação no Oscar 2024 já se recusou a receber prêmio; saiba motivo”, 2024. Disponível em: https://revistaquem.globo.com/entretenimento/series-e-filmes/noticia/2024/03/oscar2024-vencedor-de-melhor-animacao-ja-se-recusou-a-receber-premio.ghtml. Acesso em: 11 de mar de 2024.</a:t>
            </a:r>
          </a:p>
          <a:p>
            <a:pPr marL="0" indent="0" algn="just">
              <a:buNone/>
            </a:pPr>
            <a:endParaRPr lang="pt-BR" sz="1100" dirty="0">
              <a:latin typeface="Arial" panose="020B0604020202020204" pitchFamily="34" charset="0"/>
              <a:cs typeface="Arial" panose="020B0604020202020204" pitchFamily="34" charset="0"/>
            </a:endParaRPr>
          </a:p>
          <a:p>
            <a:pPr marL="0" indent="0" algn="just">
              <a:buNone/>
            </a:pPr>
            <a:r>
              <a:rPr lang="pt-BR" sz="1100" dirty="0">
                <a:latin typeface="Arial" panose="020B0604020202020204" pitchFamily="34" charset="0"/>
                <a:cs typeface="Arial" panose="020B0604020202020204" pitchFamily="34" charset="0"/>
              </a:rPr>
              <a:t>CLEMENTE, Matheus. “Entenda o que é Psicologia das Cores e descubra o significado de cada cor”, 2020. Disponível em: https://rockcontent.com/</a:t>
            </a:r>
            <a:r>
              <a:rPr lang="pt-BR" sz="1100" dirty="0" err="1">
                <a:latin typeface="Arial" panose="020B0604020202020204" pitchFamily="34" charset="0"/>
                <a:cs typeface="Arial" panose="020B0604020202020204" pitchFamily="34" charset="0"/>
              </a:rPr>
              <a:t>br</a:t>
            </a:r>
            <a:r>
              <a:rPr lang="pt-BR" sz="1100" dirty="0">
                <a:latin typeface="Arial" panose="020B0604020202020204" pitchFamily="34" charset="0"/>
                <a:cs typeface="Arial" panose="020B0604020202020204" pitchFamily="34" charset="0"/>
              </a:rPr>
              <a:t>/blog/</a:t>
            </a:r>
            <a:r>
              <a:rPr lang="pt-BR" sz="1100" dirty="0" err="1">
                <a:latin typeface="Arial" panose="020B0604020202020204" pitchFamily="34" charset="0"/>
                <a:cs typeface="Arial" panose="020B0604020202020204" pitchFamily="34" charset="0"/>
              </a:rPr>
              <a:t>psicologiadascores</a:t>
            </a:r>
            <a:r>
              <a:rPr lang="pt-BR" sz="1100" dirty="0">
                <a:latin typeface="Arial" panose="020B0604020202020204" pitchFamily="34" charset="0"/>
                <a:cs typeface="Arial" panose="020B0604020202020204" pitchFamily="34" charset="0"/>
              </a:rPr>
              <a:t>/#:~:text=Significado%20da%20cor%20Azul,sensa%C3%A7%C3%A3o%20de%20sucesso%20e%20conquista. -Acesso em: 09 de jun. de 2024.</a:t>
            </a:r>
          </a:p>
        </p:txBody>
      </p:sp>
      <p:sp>
        <p:nvSpPr>
          <p:cNvPr id="4" name="Retângulo 3">
            <a:extLst>
              <a:ext uri="{FF2B5EF4-FFF2-40B4-BE49-F238E27FC236}">
                <a16:creationId xmlns:a16="http://schemas.microsoft.com/office/drawing/2014/main" id="{6870B889-0BD6-4679-82C1-B08514038563}"/>
              </a:ext>
            </a:extLst>
          </p:cNvPr>
          <p:cNvSpPr/>
          <p:nvPr/>
        </p:nvSpPr>
        <p:spPr>
          <a:xfrm>
            <a:off x="2926357" y="6544832"/>
            <a:ext cx="3013795" cy="246221"/>
          </a:xfrm>
          <a:prstGeom prst="rect">
            <a:avLst/>
          </a:prstGeom>
        </p:spPr>
        <p:txBody>
          <a:bodyPr wrap="square">
            <a:spAutoFit/>
          </a:bodyPr>
          <a:lstStyle/>
          <a:p>
            <a:pPr lvl="0" algn="ctr" eaLnBrk="0" fontAlgn="base" hangingPunct="0">
              <a:spcBef>
                <a:spcPct val="0%"/>
              </a:spcBef>
              <a:spcAft>
                <a:spcPct val="0%"/>
              </a:spcAft>
              <a:tabLst>
                <a:tab pos="2247900" algn="l"/>
              </a:tabLst>
            </a:pP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Etec</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a:t>
            </a: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Philadelpho</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Gouvêa Netto</a:t>
            </a:r>
            <a:endParaRPr lang="pt-BR" altLang="pt-BR" sz="1000" dirty="0">
              <a:latin typeface="Arial" panose="020B0604020202020204" pitchFamily="34" charset="0"/>
            </a:endParaRPr>
          </a:p>
        </p:txBody>
      </p:sp>
      <p:pic>
        <p:nvPicPr>
          <p:cNvPr id="5" name="Imagem 4">
            <a:extLst>
              <a:ext uri="{FF2B5EF4-FFF2-40B4-BE49-F238E27FC236}">
                <a16:creationId xmlns:a16="http://schemas.microsoft.com/office/drawing/2014/main" id="{2D28DA5B-EFF9-4352-9C28-D289574939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0.001%" r="62.593%" b="23.816%"/>
          <a:stretch/>
        </p:blipFill>
        <p:spPr>
          <a:xfrm>
            <a:off x="8244408" y="6251136"/>
            <a:ext cx="740670" cy="587392"/>
          </a:xfrm>
          <a:prstGeom prst="rect">
            <a:avLst/>
          </a:prstGeom>
        </p:spPr>
      </p:pic>
      <p:cxnSp>
        <p:nvCxnSpPr>
          <p:cNvPr id="6" name="Conector Reto 8">
            <a:extLst>
              <a:ext uri="{FF2B5EF4-FFF2-40B4-BE49-F238E27FC236}">
                <a16:creationId xmlns:a16="http://schemas.microsoft.com/office/drawing/2014/main" id="{CAF9504E-0BFD-45B9-889D-CDC0AE6E5DA4}"/>
              </a:ext>
            </a:extLst>
          </p:cNvPr>
          <p:cNvCxnSpPr>
            <a:cxnSpLocks/>
            <a:stCxn id="5" idx="1"/>
          </p:cNvCxnSpPr>
          <p:nvPr/>
        </p:nvCxnSpPr>
        <p:spPr>
          <a:xfrm flipH="1">
            <a:off x="0" y="6544832"/>
            <a:ext cx="8244408" cy="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70414817"/>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latin typeface="Arial" panose="020B0604020202020204" pitchFamily="34" charset="0"/>
                <a:cs typeface="Arial" panose="020B0604020202020204" pitchFamily="34" charset="0"/>
              </a:rPr>
              <a:t>SUMÁRIO</a:t>
            </a:r>
          </a:p>
        </p:txBody>
      </p:sp>
      <p:sp>
        <p:nvSpPr>
          <p:cNvPr id="3" name="Espaço Reservado para Conteúdo 2"/>
          <p:cNvSpPr>
            <a:spLocks noGrp="1"/>
          </p:cNvSpPr>
          <p:nvPr>
            <p:ph idx="1"/>
          </p:nvPr>
        </p:nvSpPr>
        <p:spPr/>
        <p:txBody>
          <a:bodyPr>
            <a:normAutofit fontScale="85%" lnSpcReduction="20%"/>
          </a:bodyPr>
          <a:lstStyle/>
          <a:p>
            <a:pPr algn="just"/>
            <a:r>
              <a:rPr lang="pt-BR" dirty="0">
                <a:latin typeface="Arial" panose="020B0604020202020204" pitchFamily="34" charset="0"/>
                <a:cs typeface="Arial" panose="020B0604020202020204" pitchFamily="34" charset="0"/>
              </a:rPr>
              <a:t>Introdução;</a:t>
            </a:r>
          </a:p>
          <a:p>
            <a:pPr algn="just"/>
            <a:r>
              <a:rPr lang="pt-BR" dirty="0">
                <a:latin typeface="Arial" panose="020B0604020202020204" pitchFamily="34" charset="0"/>
                <a:cs typeface="Arial" panose="020B0604020202020204" pitchFamily="34" charset="0"/>
              </a:rPr>
              <a:t>Fundamentação Teórica;</a:t>
            </a:r>
          </a:p>
          <a:p>
            <a:pPr algn="just"/>
            <a:r>
              <a:rPr lang="pt-BR" dirty="0">
                <a:latin typeface="Arial" panose="020B0604020202020204" pitchFamily="34" charset="0"/>
                <a:cs typeface="Arial" panose="020B0604020202020204" pitchFamily="34" charset="0"/>
              </a:rPr>
              <a:t>Levantamento de Requisitos;</a:t>
            </a:r>
          </a:p>
          <a:p>
            <a:pPr algn="just"/>
            <a:r>
              <a:rPr lang="pt-BR" dirty="0">
                <a:latin typeface="Arial" panose="020B0604020202020204" pitchFamily="34" charset="0"/>
                <a:cs typeface="Arial" panose="020B0604020202020204" pitchFamily="34" charset="0"/>
              </a:rPr>
              <a:t>Diagrama de Caso de Uso;</a:t>
            </a:r>
          </a:p>
          <a:p>
            <a:pPr algn="just"/>
            <a:r>
              <a:rPr lang="pt-BR" dirty="0">
                <a:latin typeface="Arial" panose="020B0604020202020204" pitchFamily="34" charset="0"/>
                <a:cs typeface="Arial" panose="020B0604020202020204" pitchFamily="34" charset="0"/>
              </a:rPr>
              <a:t>Modelo do Banco de dados;</a:t>
            </a:r>
          </a:p>
          <a:p>
            <a:pPr algn="just"/>
            <a:r>
              <a:rPr lang="pt-BR" dirty="0">
                <a:latin typeface="Arial" panose="020B0604020202020204" pitchFamily="34" charset="0"/>
                <a:cs typeface="Arial" panose="020B0604020202020204" pitchFamily="34" charset="0"/>
              </a:rPr>
              <a:t>Ferramentas Utilizadas;</a:t>
            </a:r>
          </a:p>
          <a:p>
            <a:pPr algn="just"/>
            <a:r>
              <a:rPr lang="pt-BR" dirty="0">
                <a:latin typeface="Arial" panose="020B0604020202020204" pitchFamily="34" charset="0"/>
                <a:cs typeface="Arial" panose="020B0604020202020204" pitchFamily="34" charset="0"/>
              </a:rPr>
              <a:t>Exibição do </a:t>
            </a:r>
            <a:r>
              <a:rPr lang="pt-BR" i="1" dirty="0">
                <a:latin typeface="Arial" panose="020B0604020202020204" pitchFamily="34" charset="0"/>
                <a:cs typeface="Arial" panose="020B0604020202020204" pitchFamily="34" charset="0"/>
              </a:rPr>
              <a:t>Site</a:t>
            </a:r>
            <a:r>
              <a:rPr lang="pt-BR" dirty="0">
                <a:latin typeface="Arial" panose="020B0604020202020204" pitchFamily="34" charset="0"/>
                <a:cs typeface="Arial" panose="020B0604020202020204" pitchFamily="34" charset="0"/>
              </a:rPr>
              <a:t>;</a:t>
            </a:r>
          </a:p>
          <a:p>
            <a:pPr algn="just"/>
            <a:r>
              <a:rPr lang="pt-BR" dirty="0">
                <a:latin typeface="Arial" panose="020B0604020202020204" pitchFamily="34" charset="0"/>
                <a:cs typeface="Arial" panose="020B0604020202020204" pitchFamily="34" charset="0"/>
              </a:rPr>
              <a:t>Conclusão;</a:t>
            </a:r>
          </a:p>
          <a:p>
            <a:pPr algn="just"/>
            <a:r>
              <a:rPr lang="pt-BR" dirty="0">
                <a:latin typeface="Arial" panose="020B0604020202020204" pitchFamily="34" charset="0"/>
                <a:cs typeface="Arial" panose="020B0604020202020204" pitchFamily="34" charset="0"/>
              </a:rPr>
              <a:t>Bibliografia;</a:t>
            </a:r>
          </a:p>
          <a:p>
            <a:pPr algn="just"/>
            <a:r>
              <a:rPr lang="pt-BR" dirty="0">
                <a:latin typeface="Arial" panose="020B0604020202020204" pitchFamily="34" charset="0"/>
                <a:cs typeface="Arial" panose="020B0604020202020204" pitchFamily="34" charset="0"/>
              </a:rPr>
              <a:t>Agradecimentos;</a:t>
            </a:r>
          </a:p>
        </p:txBody>
      </p:sp>
      <p:sp>
        <p:nvSpPr>
          <p:cNvPr id="7" name="Retângulo 6">
            <a:extLst>
              <a:ext uri="{FF2B5EF4-FFF2-40B4-BE49-F238E27FC236}">
                <a16:creationId xmlns:a16="http://schemas.microsoft.com/office/drawing/2014/main" id="{53A70695-CEE7-487B-9E99-B30571F0BE5D}"/>
              </a:ext>
            </a:extLst>
          </p:cNvPr>
          <p:cNvSpPr/>
          <p:nvPr/>
        </p:nvSpPr>
        <p:spPr>
          <a:xfrm>
            <a:off x="2926357" y="6544832"/>
            <a:ext cx="3013795" cy="246221"/>
          </a:xfrm>
          <a:prstGeom prst="rect">
            <a:avLst/>
          </a:prstGeom>
        </p:spPr>
        <p:txBody>
          <a:bodyPr wrap="square">
            <a:spAutoFit/>
          </a:bodyPr>
          <a:lstStyle/>
          <a:p>
            <a:pPr lvl="0" algn="ctr" eaLnBrk="0" fontAlgn="base" hangingPunct="0">
              <a:spcBef>
                <a:spcPct val="0%"/>
              </a:spcBef>
              <a:spcAft>
                <a:spcPct val="0%"/>
              </a:spcAft>
              <a:tabLst>
                <a:tab pos="2247900" algn="l"/>
              </a:tabLst>
            </a:pP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Etec</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a:t>
            </a: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Philadelpho</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Gouvêa Netto</a:t>
            </a:r>
            <a:endParaRPr lang="pt-BR" altLang="pt-BR" sz="1000" dirty="0">
              <a:latin typeface="Arial" panose="020B0604020202020204" pitchFamily="34" charset="0"/>
            </a:endParaRPr>
          </a:p>
        </p:txBody>
      </p:sp>
      <p:pic>
        <p:nvPicPr>
          <p:cNvPr id="8" name="Imagem 7">
            <a:extLst>
              <a:ext uri="{FF2B5EF4-FFF2-40B4-BE49-F238E27FC236}">
                <a16:creationId xmlns:a16="http://schemas.microsoft.com/office/drawing/2014/main" id="{F54F5EFB-A54F-4481-8101-1FFD54629D4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0.001%" r="62.593%" b="23.816%"/>
          <a:stretch/>
        </p:blipFill>
        <p:spPr>
          <a:xfrm>
            <a:off x="8244408" y="6251136"/>
            <a:ext cx="740670" cy="587392"/>
          </a:xfrm>
          <a:prstGeom prst="rect">
            <a:avLst/>
          </a:prstGeom>
        </p:spPr>
      </p:pic>
      <p:cxnSp>
        <p:nvCxnSpPr>
          <p:cNvPr id="11" name="Conector Reto 8">
            <a:extLst>
              <a:ext uri="{FF2B5EF4-FFF2-40B4-BE49-F238E27FC236}">
                <a16:creationId xmlns:a16="http://schemas.microsoft.com/office/drawing/2014/main" id="{0DCFFA35-DAC7-432B-871E-E8D729D31AB6}"/>
              </a:ext>
            </a:extLst>
          </p:cNvPr>
          <p:cNvCxnSpPr>
            <a:cxnSpLocks/>
            <a:stCxn id="8" idx="1"/>
          </p:cNvCxnSpPr>
          <p:nvPr/>
        </p:nvCxnSpPr>
        <p:spPr>
          <a:xfrm flipH="1">
            <a:off x="0" y="6544832"/>
            <a:ext cx="8244408" cy="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83239231"/>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latin typeface="Arial" panose="020B0604020202020204" pitchFamily="34" charset="0"/>
                <a:cs typeface="Arial" panose="020B0604020202020204" pitchFamily="34" charset="0"/>
              </a:rPr>
              <a:t>INTRODUÇÃO</a:t>
            </a:r>
          </a:p>
        </p:txBody>
      </p:sp>
      <p:sp>
        <p:nvSpPr>
          <p:cNvPr id="3" name="Espaço Reservado para Conteúdo 2"/>
          <p:cNvSpPr>
            <a:spLocks noGrp="1"/>
          </p:cNvSpPr>
          <p:nvPr>
            <p:ph idx="1"/>
          </p:nvPr>
        </p:nvSpPr>
        <p:spPr/>
        <p:txBody>
          <a:bodyPr>
            <a:normAutofit/>
          </a:bodyPr>
          <a:lstStyle/>
          <a:p>
            <a:pPr marL="0" indent="0" algn="just">
              <a:buNone/>
            </a:pPr>
            <a:r>
              <a:rPr lang="pt-BR" dirty="0">
                <a:latin typeface="Arial" panose="020B0604020202020204" pitchFamily="34" charset="0"/>
                <a:cs typeface="Arial" panose="020B0604020202020204" pitchFamily="34" charset="0"/>
              </a:rPr>
              <a:t>A ideia consiste na criação de um </a:t>
            </a:r>
            <a:r>
              <a:rPr lang="pt-BR" i="1" dirty="0">
                <a:latin typeface="Arial" panose="020B0604020202020204" pitchFamily="34" charset="0"/>
                <a:cs typeface="Arial" panose="020B0604020202020204" pitchFamily="34" charset="0"/>
              </a:rPr>
              <a:t>site</a:t>
            </a:r>
            <a:r>
              <a:rPr lang="pt-BR" dirty="0">
                <a:latin typeface="Arial" panose="020B0604020202020204" pitchFamily="34" charset="0"/>
                <a:cs typeface="Arial" panose="020B0604020202020204" pitchFamily="34" charset="0"/>
              </a:rPr>
              <a:t> de listagem e classificação de </a:t>
            </a:r>
            <a:r>
              <a:rPr lang="pt-BR" i="1" dirty="0">
                <a:latin typeface="Arial" panose="020B0604020202020204" pitchFamily="34" charset="0"/>
                <a:cs typeface="Arial" panose="020B0604020202020204" pitchFamily="34" charset="0"/>
              </a:rPr>
              <a:t>animes</a:t>
            </a:r>
            <a:r>
              <a:rPr lang="pt-BR" dirty="0">
                <a:latin typeface="Arial" panose="020B0604020202020204" pitchFamily="34" charset="0"/>
                <a:cs typeface="Arial" panose="020B0604020202020204" pitchFamily="34" charset="0"/>
              </a:rPr>
              <a:t>, disponibilizando notícias e conteúdos acerca das animações japonesas. Comparado a sistemas semelhantes, nosso principal diferencial seria a aplicação de uma interface clara e intuitiva, facilitando a navegação do usuário.</a:t>
            </a:r>
            <a:endParaRPr lang="pt-BR" sz="2000" dirty="0">
              <a:latin typeface="Arial" panose="020B0604020202020204" pitchFamily="34" charset="0"/>
              <a:cs typeface="Arial" panose="020B0604020202020204" pitchFamily="34" charset="0"/>
            </a:endParaRPr>
          </a:p>
        </p:txBody>
      </p:sp>
      <p:sp>
        <p:nvSpPr>
          <p:cNvPr id="4" name="Retângulo 3">
            <a:extLst>
              <a:ext uri="{FF2B5EF4-FFF2-40B4-BE49-F238E27FC236}">
                <a16:creationId xmlns:a16="http://schemas.microsoft.com/office/drawing/2014/main" id="{836FC343-BCB2-471F-B426-BBAD740A0D66}"/>
              </a:ext>
            </a:extLst>
          </p:cNvPr>
          <p:cNvSpPr/>
          <p:nvPr/>
        </p:nvSpPr>
        <p:spPr>
          <a:xfrm>
            <a:off x="2926357" y="6544832"/>
            <a:ext cx="3013795" cy="246221"/>
          </a:xfrm>
          <a:prstGeom prst="rect">
            <a:avLst/>
          </a:prstGeom>
        </p:spPr>
        <p:txBody>
          <a:bodyPr wrap="square">
            <a:spAutoFit/>
          </a:bodyPr>
          <a:lstStyle/>
          <a:p>
            <a:pPr lvl="0" algn="ctr" eaLnBrk="0" fontAlgn="base" hangingPunct="0">
              <a:spcBef>
                <a:spcPct val="0%"/>
              </a:spcBef>
              <a:spcAft>
                <a:spcPct val="0%"/>
              </a:spcAft>
              <a:tabLst>
                <a:tab pos="2247900" algn="l"/>
              </a:tabLst>
            </a:pP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Etec</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a:t>
            </a: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Philadelpho</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Gouvêa Netto</a:t>
            </a:r>
            <a:endParaRPr lang="pt-BR" altLang="pt-BR" sz="1000" dirty="0">
              <a:latin typeface="Arial" panose="020B0604020202020204" pitchFamily="34" charset="0"/>
            </a:endParaRPr>
          </a:p>
        </p:txBody>
      </p:sp>
      <p:pic>
        <p:nvPicPr>
          <p:cNvPr id="5" name="Imagem 4">
            <a:extLst>
              <a:ext uri="{FF2B5EF4-FFF2-40B4-BE49-F238E27FC236}">
                <a16:creationId xmlns:a16="http://schemas.microsoft.com/office/drawing/2014/main" id="{B6FEB323-A08E-484D-A421-36AFADDC88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0.001%" r="62.593%" b="23.816%"/>
          <a:stretch/>
        </p:blipFill>
        <p:spPr>
          <a:xfrm>
            <a:off x="8244408" y="6251136"/>
            <a:ext cx="740670" cy="587392"/>
          </a:xfrm>
          <a:prstGeom prst="rect">
            <a:avLst/>
          </a:prstGeom>
        </p:spPr>
      </p:pic>
      <p:cxnSp>
        <p:nvCxnSpPr>
          <p:cNvPr id="6" name="Conector Reto 8">
            <a:extLst>
              <a:ext uri="{FF2B5EF4-FFF2-40B4-BE49-F238E27FC236}">
                <a16:creationId xmlns:a16="http://schemas.microsoft.com/office/drawing/2014/main" id="{7908A8AE-A37B-4C4A-A9C8-06D45A324BE3}"/>
              </a:ext>
            </a:extLst>
          </p:cNvPr>
          <p:cNvCxnSpPr>
            <a:cxnSpLocks/>
            <a:stCxn id="5" idx="1"/>
          </p:cNvCxnSpPr>
          <p:nvPr/>
        </p:nvCxnSpPr>
        <p:spPr>
          <a:xfrm flipH="1">
            <a:off x="0" y="6544832"/>
            <a:ext cx="8244408" cy="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91905963"/>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latin typeface="Arial" panose="020B0604020202020204" pitchFamily="34" charset="0"/>
                <a:cs typeface="Arial" panose="020B0604020202020204" pitchFamily="34" charset="0"/>
              </a:rPr>
              <a:t>FUNDAMENTAÇÃO TEÓRICA</a:t>
            </a:r>
          </a:p>
        </p:txBody>
      </p:sp>
      <p:sp>
        <p:nvSpPr>
          <p:cNvPr id="3" name="Espaço Reservado para Conteúdo 2"/>
          <p:cNvSpPr>
            <a:spLocks noGrp="1"/>
          </p:cNvSpPr>
          <p:nvPr>
            <p:ph idx="1"/>
          </p:nvPr>
        </p:nvSpPr>
        <p:spPr/>
        <p:txBody>
          <a:bodyPr>
            <a:normAutofit fontScale="85%" lnSpcReduction="20%"/>
          </a:bodyPr>
          <a:lstStyle/>
          <a:p>
            <a:pPr algn="just"/>
            <a:r>
              <a:rPr lang="pt-BR" sz="2800" dirty="0"/>
              <a:t>A indústria de </a:t>
            </a:r>
            <a:r>
              <a:rPr lang="pt-BR" sz="2800" i="1" dirty="0"/>
              <a:t>animes</a:t>
            </a:r>
            <a:r>
              <a:rPr lang="pt-BR" sz="2800" dirty="0"/>
              <a:t> teve um crescimento significativo no período da pandemia;</a:t>
            </a:r>
          </a:p>
          <a:p>
            <a:pPr algn="just"/>
            <a:endParaRPr lang="pt-BR" sz="2800" dirty="0"/>
          </a:p>
          <a:p>
            <a:pPr algn="just"/>
            <a:r>
              <a:rPr lang="pt-BR" sz="2800" dirty="0"/>
              <a:t>Aumento de 9% em 2021 em comparação com 2019;</a:t>
            </a:r>
          </a:p>
          <a:p>
            <a:pPr algn="just"/>
            <a:endParaRPr lang="pt-BR" sz="2800" dirty="0"/>
          </a:p>
          <a:p>
            <a:pPr algn="just"/>
            <a:r>
              <a:rPr lang="pt-BR" sz="2800" dirty="0"/>
              <a:t>Houve um capital acumulado de 18,4 bilhões de dólares;</a:t>
            </a:r>
          </a:p>
          <a:p>
            <a:pPr algn="just"/>
            <a:endParaRPr lang="pt-BR" sz="2800" dirty="0"/>
          </a:p>
          <a:p>
            <a:pPr algn="just"/>
            <a:r>
              <a:rPr lang="pt-BR" sz="2800" dirty="0"/>
              <a:t>O mercado consumidor estrangeiro, como o Brasil, contribui com 48% dos lucros em 2021;</a:t>
            </a:r>
          </a:p>
          <a:p>
            <a:pPr algn="just"/>
            <a:endParaRPr lang="pt-BR" sz="2800" dirty="0"/>
          </a:p>
          <a:p>
            <a:pPr algn="just"/>
            <a:r>
              <a:rPr lang="pt-BR" sz="2800" dirty="0"/>
              <a:t>O sucesso é evidenciado pela conquista da animação japonesa, “O menino e a Garça”, do estúdio </a:t>
            </a:r>
            <a:r>
              <a:rPr lang="pt-BR" sz="2800" i="1" dirty="0" err="1"/>
              <a:t>Ghibli</a:t>
            </a:r>
            <a:r>
              <a:rPr lang="pt-BR" sz="2800" dirty="0"/>
              <a:t> na categoria de melhor animação do </a:t>
            </a:r>
            <a:r>
              <a:rPr lang="pt-BR" sz="2800" i="1" dirty="0"/>
              <a:t>Oscar</a:t>
            </a:r>
            <a:r>
              <a:rPr lang="pt-BR" sz="2800" dirty="0"/>
              <a:t> de 2024.</a:t>
            </a:r>
          </a:p>
          <a:p>
            <a:pPr algn="just"/>
            <a:endParaRPr lang="pt-BR" sz="2800" dirty="0"/>
          </a:p>
          <a:p>
            <a:pPr marL="0" indent="0" algn="just">
              <a:buNone/>
            </a:pPr>
            <a:endParaRPr lang="pt-BR" sz="2400" dirty="0"/>
          </a:p>
        </p:txBody>
      </p:sp>
      <p:sp>
        <p:nvSpPr>
          <p:cNvPr id="4" name="Retângulo 3">
            <a:extLst>
              <a:ext uri="{FF2B5EF4-FFF2-40B4-BE49-F238E27FC236}">
                <a16:creationId xmlns:a16="http://schemas.microsoft.com/office/drawing/2014/main" id="{6870B889-0BD6-4679-82C1-B08514038563}"/>
              </a:ext>
            </a:extLst>
          </p:cNvPr>
          <p:cNvSpPr/>
          <p:nvPr/>
        </p:nvSpPr>
        <p:spPr>
          <a:xfrm>
            <a:off x="2926357" y="6544832"/>
            <a:ext cx="3013795" cy="246221"/>
          </a:xfrm>
          <a:prstGeom prst="rect">
            <a:avLst/>
          </a:prstGeom>
        </p:spPr>
        <p:txBody>
          <a:bodyPr wrap="square">
            <a:spAutoFit/>
          </a:bodyPr>
          <a:lstStyle/>
          <a:p>
            <a:pPr lvl="0" algn="ctr" eaLnBrk="0" fontAlgn="base" hangingPunct="0">
              <a:spcBef>
                <a:spcPct val="0%"/>
              </a:spcBef>
              <a:spcAft>
                <a:spcPct val="0%"/>
              </a:spcAft>
              <a:tabLst>
                <a:tab pos="2247900" algn="l"/>
              </a:tabLst>
            </a:pP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Etec</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a:t>
            </a: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Philadelpho</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Gouvêa Netto</a:t>
            </a:r>
            <a:endParaRPr lang="pt-BR" altLang="pt-BR" sz="1000" dirty="0">
              <a:latin typeface="Arial" panose="020B0604020202020204" pitchFamily="34" charset="0"/>
            </a:endParaRPr>
          </a:p>
        </p:txBody>
      </p:sp>
      <p:pic>
        <p:nvPicPr>
          <p:cNvPr id="5" name="Imagem 4">
            <a:extLst>
              <a:ext uri="{FF2B5EF4-FFF2-40B4-BE49-F238E27FC236}">
                <a16:creationId xmlns:a16="http://schemas.microsoft.com/office/drawing/2014/main" id="{2D28DA5B-EFF9-4352-9C28-D289574939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0.001%" r="62.593%" b="23.816%"/>
          <a:stretch/>
        </p:blipFill>
        <p:spPr>
          <a:xfrm>
            <a:off x="8244408" y="6251136"/>
            <a:ext cx="740670" cy="587392"/>
          </a:xfrm>
          <a:prstGeom prst="rect">
            <a:avLst/>
          </a:prstGeom>
        </p:spPr>
      </p:pic>
      <p:cxnSp>
        <p:nvCxnSpPr>
          <p:cNvPr id="6" name="Conector Reto 8">
            <a:extLst>
              <a:ext uri="{FF2B5EF4-FFF2-40B4-BE49-F238E27FC236}">
                <a16:creationId xmlns:a16="http://schemas.microsoft.com/office/drawing/2014/main" id="{CAF9504E-0BFD-45B9-889D-CDC0AE6E5DA4}"/>
              </a:ext>
            </a:extLst>
          </p:cNvPr>
          <p:cNvCxnSpPr>
            <a:cxnSpLocks/>
            <a:stCxn id="5" idx="1"/>
          </p:cNvCxnSpPr>
          <p:nvPr/>
        </p:nvCxnSpPr>
        <p:spPr>
          <a:xfrm flipH="1">
            <a:off x="0" y="6544832"/>
            <a:ext cx="8244408" cy="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84770604"/>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522502"/>
            <a:ext cx="8229600" cy="5812996"/>
          </a:xfrm>
        </p:spPr>
        <p:txBody>
          <a:bodyPr>
            <a:normAutofit fontScale="92.5%" lnSpcReduction="10%"/>
          </a:bodyPr>
          <a:lstStyle/>
          <a:p>
            <a:pPr marL="0" indent="0" algn="ctr">
              <a:buNone/>
            </a:pPr>
            <a:r>
              <a:rPr lang="pt-BR" sz="4800" b="1" dirty="0">
                <a:latin typeface="Arial" panose="020B0604020202020204" pitchFamily="34" charset="0"/>
                <a:cs typeface="Arial" panose="020B0604020202020204" pitchFamily="34" charset="0"/>
              </a:rPr>
              <a:t>Nome do Site</a:t>
            </a:r>
          </a:p>
          <a:p>
            <a:pPr marL="0" indent="0" algn="ctr">
              <a:buNone/>
            </a:pPr>
            <a:endParaRPr lang="pt-BR" sz="2400" dirty="0"/>
          </a:p>
          <a:p>
            <a:pPr algn="just"/>
            <a:r>
              <a:rPr lang="pt-BR" sz="3400" dirty="0"/>
              <a:t>Nome escolhido: “Yume”;</a:t>
            </a:r>
          </a:p>
          <a:p>
            <a:pPr algn="just"/>
            <a:endParaRPr lang="pt-BR" sz="3400" dirty="0"/>
          </a:p>
          <a:p>
            <a:pPr algn="just"/>
            <a:r>
              <a:rPr lang="pt-BR" sz="3400" dirty="0"/>
              <a:t>Refere-se ao significado em japonês: sonho;</a:t>
            </a:r>
          </a:p>
          <a:p>
            <a:pPr algn="just"/>
            <a:endParaRPr lang="pt-BR" sz="3400" dirty="0"/>
          </a:p>
          <a:p>
            <a:pPr algn="just"/>
            <a:r>
              <a:rPr lang="pt-BR" sz="3400" dirty="0"/>
              <a:t>A decisão refere-se a característica geral do enredo dos </a:t>
            </a:r>
            <a:r>
              <a:rPr lang="pt-BR" sz="3400" i="1" dirty="0"/>
              <a:t>animes</a:t>
            </a:r>
            <a:r>
              <a:rPr lang="pt-BR" sz="3400" dirty="0"/>
              <a:t>;</a:t>
            </a:r>
          </a:p>
          <a:p>
            <a:pPr algn="just"/>
            <a:endParaRPr lang="pt-BR" sz="3400" dirty="0"/>
          </a:p>
          <a:p>
            <a:pPr algn="just"/>
            <a:r>
              <a:rPr lang="pt-BR" sz="3400" dirty="0"/>
              <a:t>Temas abordados: Autodescobrimento, fantasia, sonhos e autossuperação;</a:t>
            </a:r>
          </a:p>
          <a:p>
            <a:pPr algn="just"/>
            <a:endParaRPr lang="pt-BR" sz="2400" dirty="0"/>
          </a:p>
          <a:p>
            <a:pPr algn="just"/>
            <a:endParaRPr lang="pt-BR" sz="2400" dirty="0"/>
          </a:p>
        </p:txBody>
      </p:sp>
      <p:sp>
        <p:nvSpPr>
          <p:cNvPr id="4" name="Retângulo 3">
            <a:extLst>
              <a:ext uri="{FF2B5EF4-FFF2-40B4-BE49-F238E27FC236}">
                <a16:creationId xmlns:a16="http://schemas.microsoft.com/office/drawing/2014/main" id="{6870B889-0BD6-4679-82C1-B08514038563}"/>
              </a:ext>
            </a:extLst>
          </p:cNvPr>
          <p:cNvSpPr/>
          <p:nvPr/>
        </p:nvSpPr>
        <p:spPr>
          <a:xfrm>
            <a:off x="2926357" y="6544832"/>
            <a:ext cx="3013795" cy="246221"/>
          </a:xfrm>
          <a:prstGeom prst="rect">
            <a:avLst/>
          </a:prstGeom>
        </p:spPr>
        <p:txBody>
          <a:bodyPr wrap="square">
            <a:spAutoFit/>
          </a:bodyPr>
          <a:lstStyle/>
          <a:p>
            <a:pPr lvl="0" algn="ctr" eaLnBrk="0" fontAlgn="base" hangingPunct="0">
              <a:spcBef>
                <a:spcPct val="0%"/>
              </a:spcBef>
              <a:spcAft>
                <a:spcPct val="0%"/>
              </a:spcAft>
              <a:tabLst>
                <a:tab pos="2247900" algn="l"/>
              </a:tabLst>
            </a:pP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Etec</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a:t>
            </a: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Philadelpho</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Gouvêa Netto</a:t>
            </a:r>
            <a:endParaRPr lang="pt-BR" altLang="pt-BR" sz="1000" dirty="0">
              <a:latin typeface="Arial" panose="020B0604020202020204" pitchFamily="34" charset="0"/>
            </a:endParaRPr>
          </a:p>
        </p:txBody>
      </p:sp>
      <p:pic>
        <p:nvPicPr>
          <p:cNvPr id="5" name="Imagem 4">
            <a:extLst>
              <a:ext uri="{FF2B5EF4-FFF2-40B4-BE49-F238E27FC236}">
                <a16:creationId xmlns:a16="http://schemas.microsoft.com/office/drawing/2014/main" id="{2D28DA5B-EFF9-4352-9C28-D289574939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0.001%" r="62.593%" b="23.816%"/>
          <a:stretch/>
        </p:blipFill>
        <p:spPr>
          <a:xfrm>
            <a:off x="8244408" y="6251136"/>
            <a:ext cx="740670" cy="587392"/>
          </a:xfrm>
          <a:prstGeom prst="rect">
            <a:avLst/>
          </a:prstGeom>
        </p:spPr>
      </p:pic>
      <p:cxnSp>
        <p:nvCxnSpPr>
          <p:cNvPr id="6" name="Conector Reto 8">
            <a:extLst>
              <a:ext uri="{FF2B5EF4-FFF2-40B4-BE49-F238E27FC236}">
                <a16:creationId xmlns:a16="http://schemas.microsoft.com/office/drawing/2014/main" id="{CAF9504E-0BFD-45B9-889D-CDC0AE6E5DA4}"/>
              </a:ext>
            </a:extLst>
          </p:cNvPr>
          <p:cNvCxnSpPr>
            <a:cxnSpLocks/>
            <a:stCxn id="5" idx="1"/>
          </p:cNvCxnSpPr>
          <p:nvPr/>
        </p:nvCxnSpPr>
        <p:spPr>
          <a:xfrm flipH="1">
            <a:off x="0" y="6544832"/>
            <a:ext cx="8244408" cy="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63945831"/>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522502"/>
            <a:ext cx="8229600" cy="5812996"/>
          </a:xfrm>
        </p:spPr>
        <p:txBody>
          <a:bodyPr>
            <a:normAutofit/>
          </a:bodyPr>
          <a:lstStyle/>
          <a:p>
            <a:pPr marL="0" indent="0" algn="ctr">
              <a:buNone/>
            </a:pPr>
            <a:r>
              <a:rPr lang="pt-BR" sz="4400" b="1" dirty="0">
                <a:latin typeface="Arial" panose="020B0604020202020204" pitchFamily="34" charset="0"/>
                <a:cs typeface="Arial" panose="020B0604020202020204" pitchFamily="34" charset="0"/>
              </a:rPr>
              <a:t>Logo</a:t>
            </a:r>
          </a:p>
        </p:txBody>
      </p:sp>
      <p:sp>
        <p:nvSpPr>
          <p:cNvPr id="4" name="Retângulo 3">
            <a:extLst>
              <a:ext uri="{FF2B5EF4-FFF2-40B4-BE49-F238E27FC236}">
                <a16:creationId xmlns:a16="http://schemas.microsoft.com/office/drawing/2014/main" id="{6870B889-0BD6-4679-82C1-B08514038563}"/>
              </a:ext>
            </a:extLst>
          </p:cNvPr>
          <p:cNvSpPr/>
          <p:nvPr/>
        </p:nvSpPr>
        <p:spPr>
          <a:xfrm>
            <a:off x="2926357" y="6544832"/>
            <a:ext cx="3013795" cy="246221"/>
          </a:xfrm>
          <a:prstGeom prst="rect">
            <a:avLst/>
          </a:prstGeom>
        </p:spPr>
        <p:txBody>
          <a:bodyPr wrap="square">
            <a:spAutoFit/>
          </a:bodyPr>
          <a:lstStyle/>
          <a:p>
            <a:pPr lvl="0" algn="ctr" eaLnBrk="0" fontAlgn="base" hangingPunct="0">
              <a:spcBef>
                <a:spcPct val="0%"/>
              </a:spcBef>
              <a:spcAft>
                <a:spcPct val="0%"/>
              </a:spcAft>
              <a:tabLst>
                <a:tab pos="2247900" algn="l"/>
              </a:tabLst>
            </a:pP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Etec</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a:t>
            </a: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Philadelpho</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Gouvêa Netto</a:t>
            </a:r>
            <a:endParaRPr lang="pt-BR" altLang="pt-BR" sz="1000" dirty="0">
              <a:latin typeface="Arial" panose="020B0604020202020204" pitchFamily="34" charset="0"/>
            </a:endParaRPr>
          </a:p>
        </p:txBody>
      </p:sp>
      <p:pic>
        <p:nvPicPr>
          <p:cNvPr id="5" name="Imagem 4">
            <a:extLst>
              <a:ext uri="{FF2B5EF4-FFF2-40B4-BE49-F238E27FC236}">
                <a16:creationId xmlns:a16="http://schemas.microsoft.com/office/drawing/2014/main" id="{2D28DA5B-EFF9-4352-9C28-D289574939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0.001%" r="62.593%" b="23.816%"/>
          <a:stretch/>
        </p:blipFill>
        <p:spPr>
          <a:xfrm>
            <a:off x="8244408" y="6251136"/>
            <a:ext cx="740670" cy="587392"/>
          </a:xfrm>
          <a:prstGeom prst="rect">
            <a:avLst/>
          </a:prstGeom>
        </p:spPr>
      </p:pic>
      <p:cxnSp>
        <p:nvCxnSpPr>
          <p:cNvPr id="6" name="Conector Reto 8">
            <a:extLst>
              <a:ext uri="{FF2B5EF4-FFF2-40B4-BE49-F238E27FC236}">
                <a16:creationId xmlns:a16="http://schemas.microsoft.com/office/drawing/2014/main" id="{CAF9504E-0BFD-45B9-889D-CDC0AE6E5DA4}"/>
              </a:ext>
            </a:extLst>
          </p:cNvPr>
          <p:cNvCxnSpPr>
            <a:cxnSpLocks/>
            <a:stCxn id="5" idx="1"/>
          </p:cNvCxnSpPr>
          <p:nvPr/>
        </p:nvCxnSpPr>
        <p:spPr>
          <a:xfrm flipH="1">
            <a:off x="0" y="6544832"/>
            <a:ext cx="8244408"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8" name="Imagem 7">
            <a:extLst>
              <a:ext uri="{FF2B5EF4-FFF2-40B4-BE49-F238E27FC236}">
                <a16:creationId xmlns:a16="http://schemas.microsoft.com/office/drawing/2014/main" id="{D9B4697E-B654-4102-8A47-B4D6507732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837067"/>
            <a:ext cx="4461170" cy="3068732"/>
          </a:xfrm>
          <a:prstGeom prst="rect">
            <a:avLst/>
          </a:prstGeom>
        </p:spPr>
      </p:pic>
      <p:pic>
        <p:nvPicPr>
          <p:cNvPr id="7" name="Imagem 6">
            <a:extLst>
              <a:ext uri="{FF2B5EF4-FFF2-40B4-BE49-F238E27FC236}">
                <a16:creationId xmlns:a16="http://schemas.microsoft.com/office/drawing/2014/main" id="{5BA3B771-D287-4797-83BF-193D1C5F15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0072" y="2066387"/>
            <a:ext cx="2320296" cy="2439286"/>
          </a:xfrm>
          <a:prstGeom prst="rect">
            <a:avLst/>
          </a:prstGeom>
        </p:spPr>
      </p:pic>
      <p:sp>
        <p:nvSpPr>
          <p:cNvPr id="2" name="CaixaDeTexto 1">
            <a:extLst>
              <a:ext uri="{FF2B5EF4-FFF2-40B4-BE49-F238E27FC236}">
                <a16:creationId xmlns:a16="http://schemas.microsoft.com/office/drawing/2014/main" id="{E406DA2C-EBAB-4755-91BC-48EDBE91ED9C}"/>
              </a:ext>
            </a:extLst>
          </p:cNvPr>
          <p:cNvSpPr txBox="1"/>
          <p:nvPr/>
        </p:nvSpPr>
        <p:spPr>
          <a:xfrm>
            <a:off x="1836492" y="4403164"/>
            <a:ext cx="2082686"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Versão nominativa</a:t>
            </a:r>
          </a:p>
        </p:txBody>
      </p:sp>
      <p:sp>
        <p:nvSpPr>
          <p:cNvPr id="9" name="CaixaDeTexto 8">
            <a:extLst>
              <a:ext uri="{FF2B5EF4-FFF2-40B4-BE49-F238E27FC236}">
                <a16:creationId xmlns:a16="http://schemas.microsoft.com/office/drawing/2014/main" id="{BB1FBDF1-72BB-4F32-9B40-A33BFFDB4024}"/>
              </a:ext>
            </a:extLst>
          </p:cNvPr>
          <p:cNvSpPr txBox="1"/>
          <p:nvPr/>
        </p:nvSpPr>
        <p:spPr>
          <a:xfrm>
            <a:off x="5293993" y="4403164"/>
            <a:ext cx="2172454"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Versão simplificada</a:t>
            </a:r>
          </a:p>
        </p:txBody>
      </p:sp>
    </p:spTree>
    <p:extLst>
      <p:ext uri="{BB962C8B-B14F-4D97-AF65-F5344CB8AC3E}">
        <p14:creationId xmlns:p14="http://schemas.microsoft.com/office/powerpoint/2010/main" val="139318917"/>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522502"/>
            <a:ext cx="8229600" cy="5812996"/>
          </a:xfrm>
        </p:spPr>
        <p:txBody>
          <a:bodyPr>
            <a:normAutofit lnSpcReduction="10%"/>
          </a:bodyPr>
          <a:lstStyle/>
          <a:p>
            <a:pPr algn="just"/>
            <a:r>
              <a:rPr lang="pt-BR" sz="2400" dirty="0">
                <a:latin typeface="Arial" panose="020B0604020202020204" pitchFamily="34" charset="0"/>
                <a:cs typeface="Arial" panose="020B0604020202020204" pitchFamily="34" charset="0"/>
              </a:rPr>
              <a:t>Para a constituição da versão nominativa do logo, usou-se o nome escolhido para o </a:t>
            </a:r>
            <a:r>
              <a:rPr lang="pt-BR" sz="2400" i="1" dirty="0">
                <a:latin typeface="Arial" panose="020B0604020202020204" pitchFamily="34" charset="0"/>
                <a:cs typeface="Arial" panose="020B0604020202020204" pitchFamily="34" charset="0"/>
              </a:rPr>
              <a:t>site</a:t>
            </a:r>
            <a:r>
              <a:rPr lang="pt-BR" sz="2400" dirty="0">
                <a:latin typeface="Arial" panose="020B0604020202020204" pitchFamily="34" charset="0"/>
                <a:cs typeface="Arial" panose="020B0604020202020204" pitchFamily="34" charset="0"/>
              </a:rPr>
              <a:t>, “</a:t>
            </a:r>
            <a:r>
              <a:rPr lang="pt-BR" sz="2400" dirty="0" err="1">
                <a:latin typeface="Arial" panose="020B0604020202020204" pitchFamily="34" charset="0"/>
                <a:cs typeface="Arial" panose="020B0604020202020204" pitchFamily="34" charset="0"/>
              </a:rPr>
              <a:t>Yume</a:t>
            </a:r>
            <a:r>
              <a:rPr lang="pt-BR" sz="2400" dirty="0">
                <a:latin typeface="Arial" panose="020B0604020202020204" pitchFamily="34" charset="0"/>
                <a:cs typeface="Arial" panose="020B0604020202020204" pitchFamily="34" charset="0"/>
              </a:rPr>
              <a:t>”;</a:t>
            </a:r>
          </a:p>
          <a:p>
            <a:pPr algn="just"/>
            <a:endParaRPr lang="pt-BR" sz="2400" dirty="0">
              <a:latin typeface="Arial" panose="020B0604020202020204" pitchFamily="34" charset="0"/>
              <a:cs typeface="Arial" panose="020B0604020202020204" pitchFamily="34" charset="0"/>
            </a:endParaRPr>
          </a:p>
          <a:p>
            <a:pPr algn="just"/>
            <a:r>
              <a:rPr lang="pt-BR" sz="2400" dirty="0">
                <a:latin typeface="Arial" panose="020B0604020202020204" pitchFamily="34" charset="0"/>
                <a:cs typeface="Arial" panose="020B0604020202020204" pitchFamily="34" charset="0"/>
              </a:rPr>
              <a:t>Utilizou-se uma tipografia mais “visual” por se tratar de um logo;</a:t>
            </a:r>
          </a:p>
          <a:p>
            <a:pPr algn="just"/>
            <a:endParaRPr lang="pt-BR" sz="2400" dirty="0">
              <a:latin typeface="Arial" panose="020B0604020202020204" pitchFamily="34" charset="0"/>
              <a:cs typeface="Arial" panose="020B0604020202020204" pitchFamily="34" charset="0"/>
            </a:endParaRPr>
          </a:p>
          <a:p>
            <a:pPr algn="just"/>
            <a:r>
              <a:rPr lang="pt-BR" sz="2400" dirty="0">
                <a:latin typeface="Arial" panose="020B0604020202020204" pitchFamily="34" charset="0"/>
                <a:cs typeface="Arial" panose="020B0604020202020204" pitchFamily="34" charset="0"/>
              </a:rPr>
              <a:t>Foi incorporado no logotipo o elemento de uma lua rotacionada acima da letra “i” para, assim, simular a letra “y” de “Yume”;</a:t>
            </a:r>
          </a:p>
          <a:p>
            <a:pPr algn="just"/>
            <a:endParaRPr lang="pt-BR" sz="2400" dirty="0">
              <a:latin typeface="Arial" panose="020B0604020202020204" pitchFamily="34" charset="0"/>
              <a:cs typeface="Arial" panose="020B0604020202020204" pitchFamily="34" charset="0"/>
            </a:endParaRPr>
          </a:p>
          <a:p>
            <a:pPr algn="just"/>
            <a:r>
              <a:rPr lang="pt-BR" sz="2400" dirty="0">
                <a:latin typeface="Arial" panose="020B0604020202020204" pitchFamily="34" charset="0"/>
                <a:cs typeface="Arial" panose="020B0604020202020204" pitchFamily="34" charset="0"/>
              </a:rPr>
              <a:t>O símbolo salienta ainda mais os significados já destacados (sonho, fantasia e imaginação);</a:t>
            </a:r>
          </a:p>
          <a:p>
            <a:pPr algn="just"/>
            <a:endParaRPr lang="pt-BR" sz="2400" dirty="0">
              <a:latin typeface="Arial" panose="020B0604020202020204" pitchFamily="34" charset="0"/>
              <a:cs typeface="Arial" panose="020B0604020202020204" pitchFamily="34" charset="0"/>
            </a:endParaRPr>
          </a:p>
          <a:p>
            <a:pPr algn="just"/>
            <a:r>
              <a:rPr lang="pt-BR" sz="2400" dirty="0">
                <a:latin typeface="Arial" panose="020B0604020202020204" pitchFamily="34" charset="0"/>
                <a:cs typeface="Arial" panose="020B0604020202020204" pitchFamily="34" charset="0"/>
              </a:rPr>
              <a:t>Sua versão simplificada é constituída pela letra “y” da primeira variação do logotipo;</a:t>
            </a:r>
            <a:endParaRPr lang="pt-BR" sz="2200" dirty="0">
              <a:latin typeface="Arial" panose="020B0604020202020204" pitchFamily="34" charset="0"/>
              <a:cs typeface="Arial" panose="020B0604020202020204" pitchFamily="34" charset="0"/>
            </a:endParaRPr>
          </a:p>
          <a:p>
            <a:pPr algn="just"/>
            <a:endParaRPr lang="pt-BR" sz="2200" dirty="0">
              <a:latin typeface="Arial" panose="020B0604020202020204" pitchFamily="34" charset="0"/>
              <a:cs typeface="Arial" panose="020B0604020202020204" pitchFamily="34" charset="0"/>
            </a:endParaRPr>
          </a:p>
          <a:p>
            <a:pPr algn="just"/>
            <a:endParaRPr lang="pt-BR" sz="2200" dirty="0">
              <a:latin typeface="Arial" panose="020B0604020202020204" pitchFamily="34" charset="0"/>
              <a:cs typeface="Arial" panose="020B0604020202020204" pitchFamily="34" charset="0"/>
            </a:endParaRPr>
          </a:p>
          <a:p>
            <a:pPr algn="just"/>
            <a:endParaRPr lang="pt-BR" sz="2200" dirty="0">
              <a:latin typeface="Arial" panose="020B0604020202020204" pitchFamily="34" charset="0"/>
              <a:cs typeface="Arial" panose="020B0604020202020204" pitchFamily="34" charset="0"/>
            </a:endParaRPr>
          </a:p>
          <a:p>
            <a:pPr algn="just"/>
            <a:endParaRPr lang="pt-BR" sz="2200" dirty="0">
              <a:latin typeface="Arial" panose="020B0604020202020204" pitchFamily="34" charset="0"/>
              <a:cs typeface="Arial" panose="020B0604020202020204" pitchFamily="34" charset="0"/>
            </a:endParaRPr>
          </a:p>
        </p:txBody>
      </p:sp>
      <p:sp>
        <p:nvSpPr>
          <p:cNvPr id="4" name="Retângulo 3">
            <a:extLst>
              <a:ext uri="{FF2B5EF4-FFF2-40B4-BE49-F238E27FC236}">
                <a16:creationId xmlns:a16="http://schemas.microsoft.com/office/drawing/2014/main" id="{6870B889-0BD6-4679-82C1-B08514038563}"/>
              </a:ext>
            </a:extLst>
          </p:cNvPr>
          <p:cNvSpPr/>
          <p:nvPr/>
        </p:nvSpPr>
        <p:spPr>
          <a:xfrm>
            <a:off x="2926357" y="6544832"/>
            <a:ext cx="3013795" cy="246221"/>
          </a:xfrm>
          <a:prstGeom prst="rect">
            <a:avLst/>
          </a:prstGeom>
        </p:spPr>
        <p:txBody>
          <a:bodyPr wrap="square">
            <a:spAutoFit/>
          </a:bodyPr>
          <a:lstStyle/>
          <a:p>
            <a:pPr lvl="0" algn="ctr" eaLnBrk="0" fontAlgn="base" hangingPunct="0">
              <a:spcBef>
                <a:spcPct val="0%"/>
              </a:spcBef>
              <a:spcAft>
                <a:spcPct val="0%"/>
              </a:spcAft>
              <a:tabLst>
                <a:tab pos="2247900" algn="l"/>
              </a:tabLst>
            </a:pP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Etec</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a:t>
            </a: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Philadelpho</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Gouvêa Netto</a:t>
            </a:r>
            <a:endParaRPr lang="pt-BR" altLang="pt-BR" sz="1000" dirty="0">
              <a:latin typeface="Arial" panose="020B0604020202020204" pitchFamily="34" charset="0"/>
            </a:endParaRPr>
          </a:p>
        </p:txBody>
      </p:sp>
      <p:pic>
        <p:nvPicPr>
          <p:cNvPr id="5" name="Imagem 4">
            <a:extLst>
              <a:ext uri="{FF2B5EF4-FFF2-40B4-BE49-F238E27FC236}">
                <a16:creationId xmlns:a16="http://schemas.microsoft.com/office/drawing/2014/main" id="{2D28DA5B-EFF9-4352-9C28-D289574939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0.001%" r="62.593%" b="23.816%"/>
          <a:stretch/>
        </p:blipFill>
        <p:spPr>
          <a:xfrm>
            <a:off x="8244408" y="6251136"/>
            <a:ext cx="740670" cy="587392"/>
          </a:xfrm>
          <a:prstGeom prst="rect">
            <a:avLst/>
          </a:prstGeom>
        </p:spPr>
      </p:pic>
      <p:cxnSp>
        <p:nvCxnSpPr>
          <p:cNvPr id="6" name="Conector Reto 8">
            <a:extLst>
              <a:ext uri="{FF2B5EF4-FFF2-40B4-BE49-F238E27FC236}">
                <a16:creationId xmlns:a16="http://schemas.microsoft.com/office/drawing/2014/main" id="{CAF9504E-0BFD-45B9-889D-CDC0AE6E5DA4}"/>
              </a:ext>
            </a:extLst>
          </p:cNvPr>
          <p:cNvCxnSpPr>
            <a:cxnSpLocks/>
            <a:stCxn id="5" idx="1"/>
          </p:cNvCxnSpPr>
          <p:nvPr/>
        </p:nvCxnSpPr>
        <p:spPr>
          <a:xfrm flipH="1">
            <a:off x="0" y="6544832"/>
            <a:ext cx="8244408" cy="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42311864"/>
      </p:ext>
    </p:extLst>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522502"/>
            <a:ext cx="8229600" cy="5812996"/>
          </a:xfrm>
        </p:spPr>
        <p:txBody>
          <a:bodyPr>
            <a:normAutofit/>
          </a:bodyPr>
          <a:lstStyle/>
          <a:p>
            <a:pPr marL="0" indent="0" algn="ctr">
              <a:buNone/>
            </a:pPr>
            <a:r>
              <a:rPr lang="pt-BR" sz="4400" b="1" dirty="0">
                <a:latin typeface="Arial" panose="020B0604020202020204" pitchFamily="34" charset="0"/>
                <a:cs typeface="Arial" panose="020B0604020202020204" pitchFamily="34" charset="0"/>
              </a:rPr>
              <a:t>Paleta de Cores</a:t>
            </a:r>
          </a:p>
        </p:txBody>
      </p:sp>
      <p:sp>
        <p:nvSpPr>
          <p:cNvPr id="4" name="Retângulo 3">
            <a:extLst>
              <a:ext uri="{FF2B5EF4-FFF2-40B4-BE49-F238E27FC236}">
                <a16:creationId xmlns:a16="http://schemas.microsoft.com/office/drawing/2014/main" id="{6870B889-0BD6-4679-82C1-B08514038563}"/>
              </a:ext>
            </a:extLst>
          </p:cNvPr>
          <p:cNvSpPr/>
          <p:nvPr/>
        </p:nvSpPr>
        <p:spPr>
          <a:xfrm>
            <a:off x="2926357" y="6544832"/>
            <a:ext cx="3013795" cy="246221"/>
          </a:xfrm>
          <a:prstGeom prst="rect">
            <a:avLst/>
          </a:prstGeom>
        </p:spPr>
        <p:txBody>
          <a:bodyPr wrap="square">
            <a:spAutoFit/>
          </a:bodyPr>
          <a:lstStyle/>
          <a:p>
            <a:pPr lvl="0" algn="ctr" eaLnBrk="0" fontAlgn="base" hangingPunct="0">
              <a:spcBef>
                <a:spcPct val="0%"/>
              </a:spcBef>
              <a:spcAft>
                <a:spcPct val="0%"/>
              </a:spcAft>
              <a:tabLst>
                <a:tab pos="2247900" algn="l"/>
              </a:tabLst>
            </a:pP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Etec</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a:t>
            </a: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Philadelpho</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Gouvêa Netto</a:t>
            </a:r>
            <a:endParaRPr lang="pt-BR" altLang="pt-BR" sz="1000" dirty="0">
              <a:latin typeface="Arial" panose="020B0604020202020204" pitchFamily="34" charset="0"/>
            </a:endParaRPr>
          </a:p>
        </p:txBody>
      </p:sp>
      <p:pic>
        <p:nvPicPr>
          <p:cNvPr id="5" name="Imagem 4">
            <a:extLst>
              <a:ext uri="{FF2B5EF4-FFF2-40B4-BE49-F238E27FC236}">
                <a16:creationId xmlns:a16="http://schemas.microsoft.com/office/drawing/2014/main" id="{2D28DA5B-EFF9-4352-9C28-D289574939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0.001%" r="62.593%" b="23.816%"/>
          <a:stretch/>
        </p:blipFill>
        <p:spPr>
          <a:xfrm>
            <a:off x="8244408" y="6251136"/>
            <a:ext cx="740670" cy="587392"/>
          </a:xfrm>
          <a:prstGeom prst="rect">
            <a:avLst/>
          </a:prstGeom>
        </p:spPr>
      </p:pic>
      <p:cxnSp>
        <p:nvCxnSpPr>
          <p:cNvPr id="6" name="Conector Reto 8">
            <a:extLst>
              <a:ext uri="{FF2B5EF4-FFF2-40B4-BE49-F238E27FC236}">
                <a16:creationId xmlns:a16="http://schemas.microsoft.com/office/drawing/2014/main" id="{CAF9504E-0BFD-45B9-889D-CDC0AE6E5DA4}"/>
              </a:ext>
            </a:extLst>
          </p:cNvPr>
          <p:cNvCxnSpPr>
            <a:cxnSpLocks/>
            <a:stCxn id="5" idx="1"/>
          </p:cNvCxnSpPr>
          <p:nvPr/>
        </p:nvCxnSpPr>
        <p:spPr>
          <a:xfrm flipH="1">
            <a:off x="0" y="6544832"/>
            <a:ext cx="8244408"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7" name="Imagem 6">
            <a:extLst>
              <a:ext uri="{FF2B5EF4-FFF2-40B4-BE49-F238E27FC236}">
                <a16:creationId xmlns:a16="http://schemas.microsoft.com/office/drawing/2014/main" id="{92E224D8-DEB1-4182-9D18-B86B9181F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852936"/>
            <a:ext cx="7632848" cy="880713"/>
          </a:xfrm>
          <a:prstGeom prst="rect">
            <a:avLst/>
          </a:prstGeom>
        </p:spPr>
      </p:pic>
    </p:spTree>
    <p:extLst>
      <p:ext uri="{BB962C8B-B14F-4D97-AF65-F5344CB8AC3E}">
        <p14:creationId xmlns:p14="http://schemas.microsoft.com/office/powerpoint/2010/main" val="3731702625"/>
      </p:ext>
    </p:extLst>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522502"/>
            <a:ext cx="8229600" cy="5812996"/>
          </a:xfrm>
        </p:spPr>
        <p:txBody>
          <a:bodyPr>
            <a:normAutofit lnSpcReduction="10%"/>
          </a:bodyPr>
          <a:lstStyle/>
          <a:p>
            <a:pPr algn="just"/>
            <a:r>
              <a:rPr lang="pt-BR" sz="2800" dirty="0">
                <a:latin typeface="Arial" panose="020B0604020202020204" pitchFamily="34" charset="0"/>
                <a:cs typeface="Arial" panose="020B0604020202020204" pitchFamily="34" charset="0"/>
              </a:rPr>
              <a:t>Foi construída com a utilização do conceito de cores complementares;</a:t>
            </a:r>
          </a:p>
          <a:p>
            <a:pPr algn="just"/>
            <a:endParaRPr lang="pt-BR" sz="2800" dirty="0">
              <a:latin typeface="Arial" panose="020B0604020202020204" pitchFamily="34" charset="0"/>
              <a:cs typeface="Arial" panose="020B0604020202020204" pitchFamily="34" charset="0"/>
            </a:endParaRPr>
          </a:p>
          <a:p>
            <a:pPr algn="just"/>
            <a:r>
              <a:rPr lang="pt-BR" sz="2800" dirty="0">
                <a:latin typeface="Arial" panose="020B0604020202020204" pitchFamily="34" charset="0"/>
                <a:cs typeface="Arial" panose="020B0604020202020204" pitchFamily="34" charset="0"/>
              </a:rPr>
              <a:t>Utilizou-se, majoritariamente, de tons de azuis (#2A2D39, #CCDBED e #8BBFFC) para gerar uma harmonia visual;</a:t>
            </a:r>
          </a:p>
          <a:p>
            <a:pPr algn="just"/>
            <a:endParaRPr lang="pt-BR" sz="2800" dirty="0">
              <a:latin typeface="Arial" panose="020B0604020202020204" pitchFamily="34" charset="0"/>
              <a:cs typeface="Arial" panose="020B0604020202020204" pitchFamily="34" charset="0"/>
            </a:endParaRPr>
          </a:p>
          <a:p>
            <a:pPr algn="just"/>
            <a:r>
              <a:rPr lang="pt-BR" sz="2800" dirty="0">
                <a:latin typeface="Arial" panose="020B0604020202020204" pitchFamily="34" charset="0"/>
                <a:cs typeface="Arial" panose="020B0604020202020204" pitchFamily="34" charset="0"/>
              </a:rPr>
              <a:t>O azul representa criatividade, sucesso e conquista, além de ressaltar a sensação de responsabilidade;</a:t>
            </a:r>
          </a:p>
          <a:p>
            <a:pPr algn="just"/>
            <a:endParaRPr lang="pt-BR" sz="2800" dirty="0">
              <a:latin typeface="Arial" panose="020B0604020202020204" pitchFamily="34" charset="0"/>
              <a:cs typeface="Arial" panose="020B0604020202020204" pitchFamily="34" charset="0"/>
            </a:endParaRPr>
          </a:p>
          <a:p>
            <a:pPr algn="just"/>
            <a:r>
              <a:rPr lang="pt-BR" sz="2800" dirty="0">
                <a:latin typeface="Arial" panose="020B0604020202020204" pitchFamily="34" charset="0"/>
                <a:cs typeface="Arial" panose="020B0604020202020204" pitchFamily="34" charset="0"/>
              </a:rPr>
              <a:t>Também usou-se de tons cinzentos para conferir a paleta equilíbrio e modernidade;</a:t>
            </a:r>
          </a:p>
          <a:p>
            <a:pPr algn="just"/>
            <a:endParaRPr lang="pt-BR" sz="2400" dirty="0">
              <a:latin typeface="Arial" panose="020B0604020202020204" pitchFamily="34" charset="0"/>
              <a:cs typeface="Arial" panose="020B0604020202020204" pitchFamily="34" charset="0"/>
            </a:endParaRPr>
          </a:p>
          <a:p>
            <a:pPr algn="just"/>
            <a:endParaRPr lang="pt-BR" sz="2400" dirty="0">
              <a:latin typeface="Arial" panose="020B0604020202020204" pitchFamily="34" charset="0"/>
              <a:cs typeface="Arial" panose="020B0604020202020204" pitchFamily="34" charset="0"/>
            </a:endParaRPr>
          </a:p>
          <a:p>
            <a:pPr algn="just"/>
            <a:endParaRPr lang="pt-BR" sz="2400" dirty="0">
              <a:latin typeface="Arial" panose="020B0604020202020204" pitchFamily="34" charset="0"/>
              <a:cs typeface="Arial" panose="020B0604020202020204" pitchFamily="34" charset="0"/>
            </a:endParaRPr>
          </a:p>
          <a:p>
            <a:pPr algn="just"/>
            <a:endParaRPr lang="pt-BR" sz="2400" dirty="0">
              <a:latin typeface="Arial" panose="020B0604020202020204" pitchFamily="34" charset="0"/>
              <a:cs typeface="Arial" panose="020B0604020202020204" pitchFamily="34" charset="0"/>
            </a:endParaRPr>
          </a:p>
        </p:txBody>
      </p:sp>
      <p:sp>
        <p:nvSpPr>
          <p:cNvPr id="4" name="Retângulo 3">
            <a:extLst>
              <a:ext uri="{FF2B5EF4-FFF2-40B4-BE49-F238E27FC236}">
                <a16:creationId xmlns:a16="http://schemas.microsoft.com/office/drawing/2014/main" id="{6870B889-0BD6-4679-82C1-B08514038563}"/>
              </a:ext>
            </a:extLst>
          </p:cNvPr>
          <p:cNvSpPr/>
          <p:nvPr/>
        </p:nvSpPr>
        <p:spPr>
          <a:xfrm>
            <a:off x="2926357" y="6544832"/>
            <a:ext cx="3013795" cy="246221"/>
          </a:xfrm>
          <a:prstGeom prst="rect">
            <a:avLst/>
          </a:prstGeom>
        </p:spPr>
        <p:txBody>
          <a:bodyPr wrap="square">
            <a:spAutoFit/>
          </a:bodyPr>
          <a:lstStyle/>
          <a:p>
            <a:pPr lvl="0" algn="ctr" eaLnBrk="0" fontAlgn="base" hangingPunct="0">
              <a:spcBef>
                <a:spcPct val="0%"/>
              </a:spcBef>
              <a:spcAft>
                <a:spcPct val="0%"/>
              </a:spcAft>
              <a:tabLst>
                <a:tab pos="2247900" algn="l"/>
              </a:tabLst>
            </a:pP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Etec</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a:t>
            </a:r>
            <a:r>
              <a:rPr lang="pt-BR" altLang="pt-BR" sz="1000" b="1" dirty="0" err="1">
                <a:solidFill>
                  <a:srgbClr val="880E1B"/>
                </a:solidFill>
                <a:latin typeface="Verdana" panose="020B0604030504040204" pitchFamily="34" charset="0"/>
                <a:ea typeface="Calibri" panose="020F0502020204030204" pitchFamily="34" charset="0"/>
                <a:cs typeface="Times New Roman" panose="02020603050405020304" pitchFamily="18" charset="0"/>
              </a:rPr>
              <a:t>Philadelpho</a:t>
            </a:r>
            <a:r>
              <a:rPr lang="pt-BR" altLang="pt-BR" sz="1000" b="1" dirty="0">
                <a:solidFill>
                  <a:srgbClr val="880E1B"/>
                </a:solidFill>
                <a:latin typeface="Verdana" panose="020B0604030504040204" pitchFamily="34" charset="0"/>
                <a:ea typeface="Calibri" panose="020F0502020204030204" pitchFamily="34" charset="0"/>
                <a:cs typeface="Times New Roman" panose="02020603050405020304" pitchFamily="18" charset="0"/>
              </a:rPr>
              <a:t> Gouvêa Netto</a:t>
            </a:r>
            <a:endParaRPr lang="pt-BR" altLang="pt-BR" sz="1000" dirty="0">
              <a:latin typeface="Arial" panose="020B0604020202020204" pitchFamily="34" charset="0"/>
            </a:endParaRPr>
          </a:p>
        </p:txBody>
      </p:sp>
      <p:pic>
        <p:nvPicPr>
          <p:cNvPr id="5" name="Imagem 4">
            <a:extLst>
              <a:ext uri="{FF2B5EF4-FFF2-40B4-BE49-F238E27FC236}">
                <a16:creationId xmlns:a16="http://schemas.microsoft.com/office/drawing/2014/main" id="{2D28DA5B-EFF9-4352-9C28-D289574939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0.001%" r="62.593%" b="23.816%"/>
          <a:stretch/>
        </p:blipFill>
        <p:spPr>
          <a:xfrm>
            <a:off x="8244408" y="6251136"/>
            <a:ext cx="740670" cy="587392"/>
          </a:xfrm>
          <a:prstGeom prst="rect">
            <a:avLst/>
          </a:prstGeom>
        </p:spPr>
      </p:pic>
      <p:cxnSp>
        <p:nvCxnSpPr>
          <p:cNvPr id="6" name="Conector Reto 8">
            <a:extLst>
              <a:ext uri="{FF2B5EF4-FFF2-40B4-BE49-F238E27FC236}">
                <a16:creationId xmlns:a16="http://schemas.microsoft.com/office/drawing/2014/main" id="{CAF9504E-0BFD-45B9-889D-CDC0AE6E5DA4}"/>
              </a:ext>
            </a:extLst>
          </p:cNvPr>
          <p:cNvCxnSpPr>
            <a:cxnSpLocks/>
            <a:stCxn id="5" idx="1"/>
          </p:cNvCxnSpPr>
          <p:nvPr/>
        </p:nvCxnSpPr>
        <p:spPr>
          <a:xfrm flipH="1">
            <a:off x="0" y="6544832"/>
            <a:ext cx="8244408" cy="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21233147"/>
      </p:ext>
    </p:extLst>
  </p:cSld>
  <p:clrMapOvr>
    <a:masterClrMapping/>
  </p:clrMapOvr>
</p:sld>
</file>

<file path=ppt/theme/theme1.xml><?xml version="1.0" encoding="utf-8"?>
<a:theme xmlns:a="http://purl.oclc.org/ooxml/drawingml/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shade val="51%"/>
                <a:satMod val="130%"/>
              </a:schemeClr>
            </a:gs>
            <a:gs pos="80%">
              <a:schemeClr val="phClr">
                <a:shade val="93%"/>
                <a:satMod val="130%"/>
              </a:schemeClr>
            </a:gs>
            <a:gs pos="100%">
              <a:schemeClr val="phClr">
                <a:shade val="94%"/>
                <a:satMod val="135%"/>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extraClrSchemeLst/>
</a:theme>
</file>

<file path=ppt/theme/theme2.xml><?xml version="1.0" encoding="utf-8"?>
<a:theme xmlns:a="http://purl.oclc.org/ooxml/drawingml/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purl.oclc.org/ooxml/officeDocument/relationships/customXmlProps" Target="itemProps1.xml"/></Relationships>
</file>

<file path=customXml/_rels/item2.xml.rels><?xml version="1.0" encoding="UTF-8" standalone="yes"?>
<Relationships xmlns="http://schemas.openxmlformats.org/package/2006/relationships"><Relationship Id="rId1" Type="http://purl.oclc.org/ooxml/officeDocument/relationships/customXmlProps" Target="itemProps2.xml"/></Relationships>
</file>

<file path=customXml/_rels/item3.xml.rels><?xml version="1.0" encoding="UTF-8" standalone="yes"?>
<Relationships xmlns="http://schemas.openxmlformats.org/package/2006/relationships"><Relationship Id="rId1" Type="http://purl.oclc.org/ooxml/officeDocument/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c1ed3a2-e609-41e4-8185-bed92be7cf27" xsi:nil="true"/>
    <lcf76f155ced4ddcb4097134ff3c332f xmlns="5cb49906-5c90-42e1-b9cc-a3435557d82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E80FD91AF246CB41835104C429A0B0AA" ma:contentTypeVersion="11" ma:contentTypeDescription="Crie um novo documento." ma:contentTypeScope="" ma:versionID="722ff4d777eaf64008bfb692a7cf6ed3">
  <xsd:schema xmlns:xsd="http://www.w3.org/2001/XMLSchema" xmlns:xs="http://www.w3.org/2001/XMLSchema" xmlns:p="http://schemas.microsoft.com/office/2006/metadata/properties" xmlns:ns2="5cb49906-5c90-42e1-b9cc-a3435557d82b" xmlns:ns3="4c1ed3a2-e609-41e4-8185-bed92be7cf27" targetNamespace="http://schemas.microsoft.com/office/2006/metadata/properties" ma:root="true" ma:fieldsID="7bc037ca79ab4f8163bd38197e5041cb" ns2:_="" ns3:_="">
    <xsd:import namespace="5cb49906-5c90-42e1-b9cc-a3435557d82b"/>
    <xsd:import namespace="4c1ed3a2-e609-41e4-8185-bed92be7cf2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b49906-5c90-42e1-b9cc-a3435557d8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Marcações de imagem" ma:readOnly="false" ma:fieldId="{5cf76f15-5ced-4ddc-b409-7134ff3c332f}" ma:taxonomyMulti="true" ma:sspId="3714fbfa-5ced-4307-b76a-786f22ad6a2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c1ed3a2-e609-41e4-8185-bed92be7cf2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a30236d-2fae-4733-a727-7b47a78ab49f}" ma:internalName="TaxCatchAll" ma:showField="CatchAllData" ma:web="4c1ed3a2-e609-41e4-8185-bed92be7cf2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purl.oclc.org/ooxml/officeDocument/customXml" ds:itemID="{EE07A467-B189-4649-AEFB-35DFA3BF53AC}">
  <ds:schemaRefs>
    <ds:schemaRef ds:uri="http://schemas.microsoft.com/office/2006/metadata/properties"/>
    <ds:schemaRef ds:uri="http://schemas.microsoft.com/office/infopath/2007/PartnerControls"/>
    <ds:schemaRef ds:uri="0790b91c-6073-4504-aca8-e876d54fa401"/>
    <ds:schemaRef ds:uri="4c1ed3a2-e609-41e4-8185-bed92be7cf27"/>
    <ds:schemaRef ds:uri="5cb49906-5c90-42e1-b9cc-a3435557d82b"/>
  </ds:schemaRefs>
</ds:datastoreItem>
</file>

<file path=customXml/itemProps2.xml><?xml version="1.0" encoding="utf-8"?>
<ds:datastoreItem xmlns:ds="http://purl.oclc.org/ooxml/officeDocument/customXml" ds:itemID="{8B075BA8-73BE-4A7F-AD8A-5A20184CEA6A}">
  <ds:schemaRefs>
    <ds:schemaRef ds:uri="http://schemas.microsoft.com/sharepoint/v3/contenttype/forms"/>
  </ds:schemaRefs>
</ds:datastoreItem>
</file>

<file path=customXml/itemProps3.xml><?xml version="1.0" encoding="utf-8"?>
<ds:datastoreItem xmlns:ds="http://purl.oclc.org/ooxml/officeDocument/customXml" ds:itemID="{806E1A99-C1E2-4704-87C5-0E6B9B5575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b49906-5c90-42e1-b9cc-a3435557d82b"/>
    <ds:schemaRef ds:uri="4c1ed3a2-e609-41e4-8185-bed92be7cf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purl.oclc.org/ooxml/officeDocument/extendedProperties" xmlns:vt="http://purl.oclc.org/ooxml/officeDocument/docPropsVTypes">
  <TotalTime>1187</TotalTime>
  <Words>1189</Words>
  <Application>Microsoft Office PowerPoint</Application>
  <PresentationFormat>Apresentação na tela (4:3)</PresentationFormat>
  <Paragraphs>107</Paragraphs>
  <Slides>18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18</vt:i4>
      </vt:variant>
    </vt:vector>
  </HeadingPairs>
  <TitlesOfParts>
    <vt:vector size="22" baseType="lpstr">
      <vt:lpstr>Arial</vt:lpstr>
      <vt:lpstr>Calibri</vt:lpstr>
      <vt:lpstr>Verdana</vt:lpstr>
      <vt:lpstr>Tema do Office</vt:lpstr>
      <vt:lpstr>Yume:   Site de classificação e listagem de animes</vt:lpstr>
      <vt:lpstr>SUMÁRIO</vt:lpstr>
      <vt:lpstr>INTRODUÇÃO</vt:lpstr>
      <vt:lpstr>FUNDAMENTAÇÃO TEÓRICA</vt:lpstr>
      <vt:lpstr>Apresentação do PowerPoint</vt:lpstr>
      <vt:lpstr>Apresentação do PowerPoint</vt:lpstr>
      <vt:lpstr>Apresentação do PowerPoint</vt:lpstr>
      <vt:lpstr>Apresentação do PowerPoint</vt:lpstr>
      <vt:lpstr>Apresentação do PowerPoint</vt:lpstr>
      <vt:lpstr>LEVANTAMENTO DE REQUISITOS</vt:lpstr>
      <vt:lpstr>DIAGRAMA DE CASO DE USO</vt:lpstr>
      <vt:lpstr>MODELO DO BANCO DE DADOS</vt:lpstr>
      <vt:lpstr>Apresentação do PowerPoint</vt:lpstr>
      <vt:lpstr>Apresentação do PowerPoint</vt:lpstr>
      <vt:lpstr>EXIBIÇÃO DO SITE...</vt:lpstr>
      <vt:lpstr>CONCLUSÃO</vt:lpstr>
      <vt:lpstr>AGRADECIMENTOS</vt:lpstr>
      <vt:lpstr>BIBLIOGRAFIA</vt:lpstr>
    </vt:vector>
  </TitlesOfParts>
  <Company>Michael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do trabalho</dc:title>
  <dc:creator>Michael</dc:creator>
  <cp:lastModifiedBy>Manjos</cp:lastModifiedBy>
  <cp:revision>95</cp:revision>
  <dcterms:created xsi:type="dcterms:W3CDTF">2015-05-07T20:19:55Z</dcterms:created>
  <dcterms:modified xsi:type="dcterms:W3CDTF">2024-11-19T00:19:50Z</dcterms:modified>
</cp:coreProperties>
</file>

<file path=docProps/custom.xml><?xml version="1.0" encoding="utf-8"?>
<Properties xmlns="http://purl.oclc.org/ooxml/officeDocument/customProperties" xmlns:vt="http://purl.oclc.org/ooxml/officeDocument/docPropsVTypes">
  <property fmtid="{D5CDD505-2E9C-101B-9397-08002B2CF9AE}" pid="2" name="ContentTypeId">
    <vt:lpwstr>0x010100FB23E52AF7AD09498379AB19A9E2DED8</vt:lpwstr>
  </property>
</Properties>
</file>