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Fredoka" panose="020B0604020202020204" charset="0"/>
      <p:regular r:id="rId11"/>
    </p:embeddedFont>
    <p:embeddedFont>
      <p:font typeface="Quicksand" panose="020B0604020202020204" charset="0"/>
      <p:regular r:id="rId12"/>
    </p:embeddedFont>
    <p:embeddedFont>
      <p:font typeface="Quicksand Bold" panose="020B0604020202020204" charset="0"/>
      <p:regular r:id="rId13"/>
    </p:embeddedFont>
    <p:embeddedFont>
      <p:font typeface="Varela Round" panose="020B0604020202020204" charset="-79"/>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87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05478"/>
            <a:chOff x="0" y="0"/>
            <a:chExt cx="4274726" cy="212142"/>
          </a:xfrm>
        </p:grpSpPr>
        <p:sp>
          <p:nvSpPr>
            <p:cNvPr id="3" name="Freeform 3"/>
            <p:cNvSpPr/>
            <p:nvPr/>
          </p:nvSpPr>
          <p:spPr>
            <a:xfrm>
              <a:off x="0" y="0"/>
              <a:ext cx="4274726" cy="212142"/>
            </a:xfrm>
            <a:custGeom>
              <a:avLst/>
              <a:gdLst/>
              <a:ahLst/>
              <a:cxnLst/>
              <a:rect l="l" t="t" r="r" b="b"/>
              <a:pathLst>
                <a:path w="4274726" h="212142">
                  <a:moveTo>
                    <a:pt x="0" y="0"/>
                  </a:moveTo>
                  <a:lnTo>
                    <a:pt x="4274726" y="0"/>
                  </a:lnTo>
                  <a:lnTo>
                    <a:pt x="4274726" y="212142"/>
                  </a:lnTo>
                  <a:lnTo>
                    <a:pt x="0" y="212142"/>
                  </a:lnTo>
                  <a:close/>
                </a:path>
              </a:pathLst>
            </a:custGeom>
            <a:solidFill>
              <a:srgbClr val="FFFFFF"/>
            </a:solidFill>
          </p:spPr>
          <p:txBody>
            <a:bodyPr/>
            <a:lstStyle/>
            <a:p>
              <a:endParaRPr lang="es-CL"/>
            </a:p>
          </p:txBody>
        </p:sp>
        <p:sp>
          <p:nvSpPr>
            <p:cNvPr id="4" name="TextBox 4"/>
            <p:cNvSpPr txBox="1"/>
            <p:nvPr/>
          </p:nvSpPr>
          <p:spPr>
            <a:xfrm>
              <a:off x="0" y="-38100"/>
              <a:ext cx="4274726" cy="250242"/>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3648847"/>
            <a:ext cx="11143281" cy="3139465"/>
          </a:xfrm>
          <a:prstGeom prst="rect">
            <a:avLst/>
          </a:prstGeom>
        </p:spPr>
        <p:txBody>
          <a:bodyPr lIns="0" tIns="0" rIns="0" bIns="0" rtlCol="0" anchor="t">
            <a:spAutoFit/>
          </a:bodyPr>
          <a:lstStyle/>
          <a:p>
            <a:pPr algn="l">
              <a:lnSpc>
                <a:spcPts val="8100"/>
              </a:lnSpc>
            </a:pPr>
            <a:r>
              <a:rPr lang="en-US" sz="8100" dirty="0">
                <a:solidFill>
                  <a:srgbClr val="FFFFFF"/>
                </a:solidFill>
                <a:latin typeface="Fredoka"/>
                <a:ea typeface="Fredoka"/>
                <a:cs typeface="Fredoka"/>
                <a:sym typeface="Fredoka"/>
              </a:rPr>
              <a:t>DISEÑO TOPOLÓGICO DE UNA RED DE ACCESO OPTIMIZADA</a:t>
            </a:r>
          </a:p>
        </p:txBody>
      </p:sp>
      <p:grpSp>
        <p:nvGrpSpPr>
          <p:cNvPr id="6" name="Group 6"/>
          <p:cNvGrpSpPr/>
          <p:nvPr/>
        </p:nvGrpSpPr>
        <p:grpSpPr>
          <a:xfrm>
            <a:off x="1028700" y="8450580"/>
            <a:ext cx="16230600" cy="805478"/>
            <a:chOff x="0" y="0"/>
            <a:chExt cx="4274726" cy="212142"/>
          </a:xfrm>
        </p:grpSpPr>
        <p:sp>
          <p:nvSpPr>
            <p:cNvPr id="7" name="Freeform 7"/>
            <p:cNvSpPr/>
            <p:nvPr/>
          </p:nvSpPr>
          <p:spPr>
            <a:xfrm>
              <a:off x="0" y="0"/>
              <a:ext cx="4274726" cy="212142"/>
            </a:xfrm>
            <a:custGeom>
              <a:avLst/>
              <a:gdLst/>
              <a:ahLst/>
              <a:cxnLst/>
              <a:rect l="l" t="t" r="r" b="b"/>
              <a:pathLst>
                <a:path w="4274726" h="212142">
                  <a:moveTo>
                    <a:pt x="0" y="0"/>
                  </a:moveTo>
                  <a:lnTo>
                    <a:pt x="4274726" y="0"/>
                  </a:lnTo>
                  <a:lnTo>
                    <a:pt x="4274726" y="212142"/>
                  </a:lnTo>
                  <a:lnTo>
                    <a:pt x="0" y="212142"/>
                  </a:lnTo>
                  <a:close/>
                </a:path>
              </a:pathLst>
            </a:custGeom>
            <a:solidFill>
              <a:srgbClr val="FFFFFF"/>
            </a:solidFill>
          </p:spPr>
          <p:txBody>
            <a:bodyPr/>
            <a:lstStyle/>
            <a:p>
              <a:endParaRPr lang="es-CL"/>
            </a:p>
          </p:txBody>
        </p:sp>
        <p:sp>
          <p:nvSpPr>
            <p:cNvPr id="8" name="TextBox 8"/>
            <p:cNvSpPr txBox="1"/>
            <p:nvPr/>
          </p:nvSpPr>
          <p:spPr>
            <a:xfrm>
              <a:off x="0" y="-38100"/>
              <a:ext cx="4274726" cy="250242"/>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2700000">
            <a:off x="10908772" y="3978227"/>
            <a:ext cx="10707063" cy="8458580"/>
          </a:xfrm>
          <a:custGeom>
            <a:avLst/>
            <a:gdLst/>
            <a:ahLst/>
            <a:cxnLst/>
            <a:rect l="l" t="t" r="r" b="b"/>
            <a:pathLst>
              <a:path w="10707063" h="8458580">
                <a:moveTo>
                  <a:pt x="0" y="0"/>
                </a:moveTo>
                <a:lnTo>
                  <a:pt x="10707063" y="0"/>
                </a:lnTo>
                <a:lnTo>
                  <a:pt x="10707063" y="8458580"/>
                </a:lnTo>
                <a:lnTo>
                  <a:pt x="0" y="845858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txBody>
          <a:bodyPr/>
          <a:lstStyle/>
          <a:p>
            <a:endParaRPr lang="es-CL"/>
          </a:p>
        </p:txBody>
      </p:sp>
      <p:sp>
        <p:nvSpPr>
          <p:cNvPr id="10" name="Freeform 10"/>
          <p:cNvSpPr/>
          <p:nvPr/>
        </p:nvSpPr>
        <p:spPr>
          <a:xfrm>
            <a:off x="12933620" y="3749070"/>
            <a:ext cx="4325680" cy="3039241"/>
          </a:xfrm>
          <a:custGeom>
            <a:avLst/>
            <a:gdLst/>
            <a:ahLst/>
            <a:cxnLst/>
            <a:rect l="l" t="t" r="r" b="b"/>
            <a:pathLst>
              <a:path w="4325680" h="3039241">
                <a:moveTo>
                  <a:pt x="0" y="0"/>
                </a:moveTo>
                <a:lnTo>
                  <a:pt x="4325680" y="0"/>
                </a:lnTo>
                <a:lnTo>
                  <a:pt x="4325680" y="3039241"/>
                </a:lnTo>
                <a:lnTo>
                  <a:pt x="0" y="30392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L"/>
          </a:p>
        </p:txBody>
      </p:sp>
      <p:sp>
        <p:nvSpPr>
          <p:cNvPr id="11" name="TextBox 11"/>
          <p:cNvSpPr txBox="1"/>
          <p:nvPr/>
        </p:nvSpPr>
        <p:spPr>
          <a:xfrm>
            <a:off x="6381750" y="1137116"/>
            <a:ext cx="5524500" cy="502920"/>
          </a:xfrm>
          <a:prstGeom prst="rect">
            <a:avLst/>
          </a:prstGeom>
        </p:spPr>
        <p:txBody>
          <a:bodyPr lIns="0" tIns="0" rIns="0" bIns="0" rtlCol="0" anchor="t">
            <a:spAutoFit/>
          </a:bodyPr>
          <a:lstStyle/>
          <a:p>
            <a:pPr marL="0" lvl="0" indent="0" algn="l">
              <a:lnSpc>
                <a:spcPts val="4199"/>
              </a:lnSpc>
              <a:spcBef>
                <a:spcPct val="0"/>
              </a:spcBef>
            </a:pPr>
            <a:r>
              <a:rPr lang="en-US" sz="2799" dirty="0">
                <a:solidFill>
                  <a:srgbClr val="000000"/>
                </a:solidFill>
                <a:latin typeface="Quicksand"/>
                <a:ea typeface="Quicksand"/>
                <a:cs typeface="Quicksand"/>
                <a:sym typeface="Quicksand"/>
              </a:rPr>
              <a:t>REDES ÓPTICAS WDM - TEL317</a:t>
            </a:r>
          </a:p>
        </p:txBody>
      </p:sp>
      <p:sp>
        <p:nvSpPr>
          <p:cNvPr id="12" name="TextBox 12"/>
          <p:cNvSpPr txBox="1"/>
          <p:nvPr/>
        </p:nvSpPr>
        <p:spPr>
          <a:xfrm>
            <a:off x="2363017" y="8558996"/>
            <a:ext cx="13561966" cy="502920"/>
          </a:xfrm>
          <a:prstGeom prst="rect">
            <a:avLst/>
          </a:prstGeom>
        </p:spPr>
        <p:txBody>
          <a:bodyPr lIns="0" tIns="0" rIns="0" bIns="0" rtlCol="0" anchor="t">
            <a:spAutoFit/>
          </a:bodyPr>
          <a:lstStyle/>
          <a:p>
            <a:pPr marL="0" lvl="0" indent="0" algn="l">
              <a:lnSpc>
                <a:spcPts val="4199"/>
              </a:lnSpc>
              <a:spcBef>
                <a:spcPct val="0"/>
              </a:spcBef>
            </a:pPr>
            <a:r>
              <a:rPr lang="en-US" sz="2799">
                <a:solidFill>
                  <a:srgbClr val="000000"/>
                </a:solidFill>
                <a:latin typeface="Quicksand"/>
                <a:ea typeface="Quicksand"/>
                <a:cs typeface="Quicksand"/>
                <a:sym typeface="Quicksand"/>
              </a:rPr>
              <a:t>DIEGO DE LA SOTTA - JUAN MAMANI - PEDRO ARCE - BENJAMÍN ESPINOZA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04069"/>
            <a:ext cx="16230600" cy="1584286"/>
            <a:chOff x="0" y="0"/>
            <a:chExt cx="4274726" cy="417260"/>
          </a:xfrm>
        </p:grpSpPr>
        <p:sp>
          <p:nvSpPr>
            <p:cNvPr id="3" name="Freeform 3"/>
            <p:cNvSpPr/>
            <p:nvPr/>
          </p:nvSpPr>
          <p:spPr>
            <a:xfrm>
              <a:off x="0" y="0"/>
              <a:ext cx="4274726" cy="417260"/>
            </a:xfrm>
            <a:custGeom>
              <a:avLst/>
              <a:gdLst/>
              <a:ahLst/>
              <a:cxnLst/>
              <a:rect l="l" t="t" r="r" b="b"/>
              <a:pathLst>
                <a:path w="4274726" h="417260">
                  <a:moveTo>
                    <a:pt x="0" y="0"/>
                  </a:moveTo>
                  <a:lnTo>
                    <a:pt x="4274726" y="0"/>
                  </a:lnTo>
                  <a:lnTo>
                    <a:pt x="4274726" y="417260"/>
                  </a:lnTo>
                  <a:lnTo>
                    <a:pt x="0" y="417260"/>
                  </a:lnTo>
                  <a:close/>
                </a:path>
              </a:pathLst>
            </a:custGeom>
            <a:solidFill>
              <a:srgbClr val="FFFFFF"/>
            </a:solidFill>
          </p:spPr>
          <p:txBody>
            <a:bodyPr/>
            <a:lstStyle/>
            <a:p>
              <a:endParaRPr lang="es-CL"/>
            </a:p>
          </p:txBody>
        </p:sp>
        <p:sp>
          <p:nvSpPr>
            <p:cNvPr id="4" name="TextBox 4"/>
            <p:cNvSpPr txBox="1"/>
            <p:nvPr/>
          </p:nvSpPr>
          <p:spPr>
            <a:xfrm>
              <a:off x="0" y="-38100"/>
              <a:ext cx="4274726" cy="45536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4993205"/>
            <a:ext cx="16230600" cy="1780122"/>
            <a:chOff x="0" y="0"/>
            <a:chExt cx="4274726" cy="468839"/>
          </a:xfrm>
        </p:grpSpPr>
        <p:sp>
          <p:nvSpPr>
            <p:cNvPr id="6" name="Freeform 6"/>
            <p:cNvSpPr/>
            <p:nvPr/>
          </p:nvSpPr>
          <p:spPr>
            <a:xfrm>
              <a:off x="0" y="0"/>
              <a:ext cx="4274726" cy="468839"/>
            </a:xfrm>
            <a:custGeom>
              <a:avLst/>
              <a:gdLst/>
              <a:ahLst/>
              <a:cxnLst/>
              <a:rect l="l" t="t" r="r" b="b"/>
              <a:pathLst>
                <a:path w="4274726" h="468839">
                  <a:moveTo>
                    <a:pt x="0" y="0"/>
                  </a:moveTo>
                  <a:lnTo>
                    <a:pt x="4274726" y="0"/>
                  </a:lnTo>
                  <a:lnTo>
                    <a:pt x="4274726" y="468839"/>
                  </a:lnTo>
                  <a:lnTo>
                    <a:pt x="0" y="468839"/>
                  </a:lnTo>
                  <a:close/>
                </a:path>
              </a:pathLst>
            </a:custGeom>
            <a:solidFill>
              <a:srgbClr val="FFFFFF"/>
            </a:solidFill>
          </p:spPr>
          <p:txBody>
            <a:bodyPr/>
            <a:lstStyle/>
            <a:p>
              <a:endParaRPr lang="es-CL"/>
            </a:p>
          </p:txBody>
        </p:sp>
        <p:sp>
          <p:nvSpPr>
            <p:cNvPr id="7" name="TextBox 7"/>
            <p:cNvSpPr txBox="1"/>
            <p:nvPr/>
          </p:nvSpPr>
          <p:spPr>
            <a:xfrm>
              <a:off x="0" y="-38100"/>
              <a:ext cx="4274726" cy="50693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28700" y="7399220"/>
            <a:ext cx="16230600" cy="2132547"/>
            <a:chOff x="0" y="0"/>
            <a:chExt cx="4274726" cy="561659"/>
          </a:xfrm>
        </p:grpSpPr>
        <p:sp>
          <p:nvSpPr>
            <p:cNvPr id="9" name="Freeform 9"/>
            <p:cNvSpPr/>
            <p:nvPr/>
          </p:nvSpPr>
          <p:spPr>
            <a:xfrm>
              <a:off x="0" y="0"/>
              <a:ext cx="4274726" cy="561659"/>
            </a:xfrm>
            <a:custGeom>
              <a:avLst/>
              <a:gdLst/>
              <a:ahLst/>
              <a:cxnLst/>
              <a:rect l="l" t="t" r="r" b="b"/>
              <a:pathLst>
                <a:path w="4274726" h="561659">
                  <a:moveTo>
                    <a:pt x="0" y="0"/>
                  </a:moveTo>
                  <a:lnTo>
                    <a:pt x="4274726" y="0"/>
                  </a:lnTo>
                  <a:lnTo>
                    <a:pt x="4274726" y="561659"/>
                  </a:lnTo>
                  <a:lnTo>
                    <a:pt x="0" y="561659"/>
                  </a:lnTo>
                  <a:close/>
                </a:path>
              </a:pathLst>
            </a:custGeom>
            <a:solidFill>
              <a:srgbClr val="FFFFFF"/>
            </a:solidFill>
          </p:spPr>
          <p:txBody>
            <a:bodyPr/>
            <a:lstStyle/>
            <a:p>
              <a:endParaRPr lang="es-CL"/>
            </a:p>
          </p:txBody>
        </p:sp>
        <p:sp>
          <p:nvSpPr>
            <p:cNvPr id="10" name="TextBox 10"/>
            <p:cNvSpPr txBox="1"/>
            <p:nvPr/>
          </p:nvSpPr>
          <p:spPr>
            <a:xfrm>
              <a:off x="0" y="-38100"/>
              <a:ext cx="4274726" cy="599759"/>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404938" y="914400"/>
            <a:ext cx="15478125" cy="1085215"/>
          </a:xfrm>
          <a:prstGeom prst="rect">
            <a:avLst/>
          </a:prstGeom>
        </p:spPr>
        <p:txBody>
          <a:bodyPr lIns="0" tIns="0" rIns="0" bIns="0" rtlCol="0" anchor="t">
            <a:spAutoFit/>
          </a:bodyPr>
          <a:lstStyle/>
          <a:p>
            <a:pPr algn="ctr">
              <a:lnSpc>
                <a:spcPts val="8959"/>
              </a:lnSpc>
            </a:pPr>
            <a:r>
              <a:rPr lang="en-US" sz="6399">
                <a:solidFill>
                  <a:srgbClr val="FFFFFF"/>
                </a:solidFill>
                <a:latin typeface="Fredoka"/>
                <a:ea typeface="Fredoka"/>
                <a:cs typeface="Fredoka"/>
                <a:sym typeface="Fredoka"/>
              </a:rPr>
              <a:t>DESCRIPCIÓN DEL PROBLEMA</a:t>
            </a:r>
          </a:p>
        </p:txBody>
      </p:sp>
      <p:sp>
        <p:nvSpPr>
          <p:cNvPr id="12" name="TextBox 12"/>
          <p:cNvSpPr txBox="1"/>
          <p:nvPr/>
        </p:nvSpPr>
        <p:spPr>
          <a:xfrm>
            <a:off x="1404938" y="2800887"/>
            <a:ext cx="15478125" cy="1322670"/>
          </a:xfrm>
          <a:prstGeom prst="rect">
            <a:avLst/>
          </a:prstGeom>
        </p:spPr>
        <p:txBody>
          <a:bodyPr lIns="0" tIns="0" rIns="0" bIns="0" rtlCol="0" anchor="t">
            <a:spAutoFit/>
          </a:bodyPr>
          <a:lstStyle/>
          <a:p>
            <a:pPr marL="0" lvl="0" indent="0" algn="ctr">
              <a:lnSpc>
                <a:spcPts val="5400"/>
              </a:lnSpc>
              <a:spcBef>
                <a:spcPct val="0"/>
              </a:spcBef>
            </a:pPr>
            <a:r>
              <a:rPr lang="en-US" sz="3600" dirty="0">
                <a:solidFill>
                  <a:srgbClr val="000000"/>
                </a:solidFill>
                <a:latin typeface="Quicksand"/>
                <a:ea typeface="Quicksand"/>
                <a:cs typeface="Quicksand"/>
                <a:sym typeface="Quicksand"/>
              </a:rPr>
              <a:t>CRECIMIENTO EXPONENCIAL DE LA SOLICITUD DE SERVICIOS DE ALTA DEMANDA</a:t>
            </a:r>
          </a:p>
        </p:txBody>
      </p:sp>
      <p:sp>
        <p:nvSpPr>
          <p:cNvPr id="13" name="TextBox 13"/>
          <p:cNvSpPr txBox="1"/>
          <p:nvPr/>
        </p:nvSpPr>
        <p:spPr>
          <a:xfrm>
            <a:off x="1404937" y="5170796"/>
            <a:ext cx="15478125" cy="1329690"/>
          </a:xfrm>
          <a:prstGeom prst="rect">
            <a:avLst/>
          </a:prstGeom>
        </p:spPr>
        <p:txBody>
          <a:bodyPr lIns="0" tIns="0" rIns="0" bIns="0" rtlCol="0" anchor="t">
            <a:spAutoFit/>
          </a:bodyPr>
          <a:lstStyle/>
          <a:p>
            <a:pPr marL="0" lvl="0" indent="0" algn="ctr">
              <a:lnSpc>
                <a:spcPts val="5400"/>
              </a:lnSpc>
              <a:spcBef>
                <a:spcPct val="0"/>
              </a:spcBef>
            </a:pPr>
            <a:r>
              <a:rPr lang="en-US" sz="3600" dirty="0">
                <a:solidFill>
                  <a:srgbClr val="000000"/>
                </a:solidFill>
                <a:latin typeface="Quicksand"/>
                <a:ea typeface="Quicksand"/>
                <a:cs typeface="Quicksand"/>
                <a:sym typeface="Quicksand"/>
              </a:rPr>
              <a:t>NECESIDAD URGENTE DE INFRAESTRUCTURAS DE RED EFICIENTES Y ESCALABLES</a:t>
            </a:r>
          </a:p>
        </p:txBody>
      </p:sp>
      <p:sp>
        <p:nvSpPr>
          <p:cNvPr id="14" name="TextBox 14"/>
          <p:cNvSpPr txBox="1"/>
          <p:nvPr/>
        </p:nvSpPr>
        <p:spPr>
          <a:xfrm>
            <a:off x="1404937" y="7659153"/>
            <a:ext cx="15478125" cy="1295400"/>
          </a:xfrm>
          <a:prstGeom prst="rect">
            <a:avLst/>
          </a:prstGeom>
        </p:spPr>
        <p:txBody>
          <a:bodyPr lIns="0" tIns="0" rIns="0" bIns="0" rtlCol="0" anchor="t">
            <a:spAutoFit/>
          </a:bodyPr>
          <a:lstStyle/>
          <a:p>
            <a:pPr marL="0" lvl="0" indent="0" algn="ctr">
              <a:lnSpc>
                <a:spcPts val="5250"/>
              </a:lnSpc>
              <a:spcBef>
                <a:spcPct val="0"/>
              </a:spcBef>
            </a:pPr>
            <a:r>
              <a:rPr lang="en-US" sz="3500" dirty="0">
                <a:solidFill>
                  <a:srgbClr val="000000"/>
                </a:solidFill>
                <a:latin typeface="Quicksand"/>
                <a:ea typeface="Quicksand"/>
                <a:cs typeface="Quicksand"/>
                <a:sym typeface="Quicksand"/>
              </a:rPr>
              <a:t>OBJETIVO: SOLUCIÓN TECNOLÓGICA DE ALTA CALIDAD SIN COMPROMETER SOSTENIBILIDAD ECONÓMICA NI EFICIENCIA OPERATIVA</a:t>
            </a: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sp>
        <p:nvSpPr>
          <p:cNvPr id="7" name="TextBox 7"/>
          <p:cNvSpPr txBox="1"/>
          <p:nvPr/>
        </p:nvSpPr>
        <p:spPr>
          <a:xfrm>
            <a:off x="10894957" y="2145535"/>
            <a:ext cx="5286119" cy="721994"/>
          </a:xfrm>
          <a:prstGeom prst="rect">
            <a:avLst/>
          </a:prstGeom>
        </p:spPr>
        <p:txBody>
          <a:bodyPr lIns="0" tIns="0" rIns="0" bIns="0" rtlCol="0" anchor="t">
            <a:spAutoFit/>
          </a:bodyPr>
          <a:lstStyle/>
          <a:p>
            <a:pPr algn="ctr">
              <a:lnSpc>
                <a:spcPts val="5880"/>
              </a:lnSpc>
            </a:pPr>
            <a:r>
              <a:rPr lang="en-US" sz="4200" dirty="0">
                <a:solidFill>
                  <a:srgbClr val="5284FF"/>
                </a:solidFill>
                <a:latin typeface="Fredoka"/>
                <a:ea typeface="Fredoka"/>
                <a:cs typeface="Fredoka"/>
                <a:sym typeface="Fredoka"/>
              </a:rPr>
              <a:t>COMPONENTES</a:t>
            </a:r>
          </a:p>
        </p:txBody>
      </p:sp>
      <p:sp>
        <p:nvSpPr>
          <p:cNvPr id="8" name="TextBox 8"/>
          <p:cNvSpPr txBox="1"/>
          <p:nvPr/>
        </p:nvSpPr>
        <p:spPr>
          <a:xfrm>
            <a:off x="341414" y="1806445"/>
            <a:ext cx="6592786" cy="1400174"/>
          </a:xfrm>
          <a:prstGeom prst="rect">
            <a:avLst/>
          </a:prstGeom>
        </p:spPr>
        <p:txBody>
          <a:bodyPr lIns="0" tIns="0" rIns="0" bIns="0" rtlCol="0" anchor="t">
            <a:spAutoFit/>
          </a:bodyPr>
          <a:lstStyle/>
          <a:p>
            <a:pPr algn="ctr">
              <a:lnSpc>
                <a:spcPts val="3750"/>
              </a:lnSpc>
            </a:pPr>
            <a:r>
              <a:rPr lang="en-US" sz="2500" b="1" dirty="0">
                <a:solidFill>
                  <a:srgbClr val="FFFFFF"/>
                </a:solidFill>
                <a:latin typeface="Quicksand Bold"/>
                <a:ea typeface="Quicksand Bold"/>
                <a:cs typeface="Quicksand Bold"/>
                <a:sym typeface="Quicksand Bold"/>
              </a:rPr>
              <a:t>FIBRA ÓPTICA</a:t>
            </a:r>
          </a:p>
          <a:p>
            <a:pPr algn="ctr">
              <a:lnSpc>
                <a:spcPts val="3750"/>
              </a:lnSpc>
            </a:pPr>
            <a:r>
              <a:rPr lang="en-US" sz="2500" b="1" dirty="0">
                <a:solidFill>
                  <a:srgbClr val="FFFFFF"/>
                </a:solidFill>
                <a:latin typeface="Quicksand Bold"/>
                <a:ea typeface="Quicksand Bold"/>
                <a:cs typeface="Quicksand Bold"/>
                <a:sym typeface="Quicksand Bold"/>
              </a:rPr>
              <a:t>OLT (OPTICAL LINE TERMINAL)</a:t>
            </a:r>
          </a:p>
          <a:p>
            <a:pPr marL="0" lvl="0" indent="0" algn="ctr">
              <a:lnSpc>
                <a:spcPts val="3750"/>
              </a:lnSpc>
              <a:spcBef>
                <a:spcPct val="0"/>
              </a:spcBef>
            </a:pPr>
            <a:r>
              <a:rPr lang="en-US" sz="2500" b="1" dirty="0">
                <a:solidFill>
                  <a:srgbClr val="FFFFFF"/>
                </a:solidFill>
                <a:latin typeface="Quicksand Bold"/>
                <a:ea typeface="Quicksand Bold"/>
                <a:cs typeface="Quicksand Bold"/>
                <a:sym typeface="Quicksand Bold"/>
              </a:rPr>
              <a:t>ONU (OPTICAL NETWORK UNIT)</a:t>
            </a:r>
          </a:p>
        </p:txBody>
      </p:sp>
      <p:sp>
        <p:nvSpPr>
          <p:cNvPr id="9" name="Freeform 9"/>
          <p:cNvSpPr/>
          <p:nvPr/>
        </p:nvSpPr>
        <p:spPr>
          <a:xfrm rot="-10800000">
            <a:off x="7202386" y="1992039"/>
            <a:ext cx="2418561" cy="1028988"/>
          </a:xfrm>
          <a:custGeom>
            <a:avLst/>
            <a:gdLst/>
            <a:ahLst/>
            <a:cxnLst/>
            <a:rect l="l" t="t" r="r" b="b"/>
            <a:pathLst>
              <a:path w="2418561" h="1028988">
                <a:moveTo>
                  <a:pt x="0" y="0"/>
                </a:moveTo>
                <a:lnTo>
                  <a:pt x="2418561" y="0"/>
                </a:lnTo>
                <a:lnTo>
                  <a:pt x="2418561" y="1028987"/>
                </a:lnTo>
                <a:lnTo>
                  <a:pt x="0" y="10289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
        <p:nvSpPr>
          <p:cNvPr id="10" name="TextBox 10"/>
          <p:cNvSpPr txBox="1"/>
          <p:nvPr/>
        </p:nvSpPr>
        <p:spPr>
          <a:xfrm>
            <a:off x="990600" y="5546716"/>
            <a:ext cx="5286119" cy="2153284"/>
          </a:xfrm>
          <a:prstGeom prst="rect">
            <a:avLst/>
          </a:prstGeom>
        </p:spPr>
        <p:txBody>
          <a:bodyPr lIns="0" tIns="0" rIns="0" bIns="0" rtlCol="0" anchor="t">
            <a:spAutoFit/>
          </a:bodyPr>
          <a:lstStyle/>
          <a:p>
            <a:pPr algn="ctr">
              <a:lnSpc>
                <a:spcPts val="5740"/>
              </a:lnSpc>
            </a:pPr>
            <a:r>
              <a:rPr lang="en-US" sz="4100" dirty="0">
                <a:solidFill>
                  <a:srgbClr val="9FCDFF"/>
                </a:solidFill>
                <a:latin typeface="Fredoka"/>
                <a:ea typeface="Fredoka"/>
                <a:cs typeface="Fredoka"/>
                <a:sym typeface="Fredoka"/>
              </a:rPr>
              <a:t>ESCENARIO Y OPERACIÓN DE LA RED</a:t>
            </a:r>
          </a:p>
        </p:txBody>
      </p:sp>
      <p:sp>
        <p:nvSpPr>
          <p:cNvPr id="11" name="TextBox 11"/>
          <p:cNvSpPr txBox="1"/>
          <p:nvPr/>
        </p:nvSpPr>
        <p:spPr>
          <a:xfrm>
            <a:off x="10363200" y="4568816"/>
            <a:ext cx="6592786" cy="4109084"/>
          </a:xfrm>
          <a:prstGeom prst="rect">
            <a:avLst/>
          </a:prstGeom>
        </p:spPr>
        <p:txBody>
          <a:bodyPr lIns="0" tIns="0" rIns="0" bIns="0" rtlCol="0" anchor="t">
            <a:spAutoFit/>
          </a:bodyPr>
          <a:lstStyle/>
          <a:p>
            <a:pPr algn="ctr">
              <a:lnSpc>
                <a:spcPts val="3600"/>
              </a:lnSpc>
            </a:pPr>
            <a:r>
              <a:rPr lang="en-US" sz="2400" b="1" dirty="0">
                <a:solidFill>
                  <a:srgbClr val="FFFFFF"/>
                </a:solidFill>
                <a:latin typeface="Quicksand Bold"/>
                <a:ea typeface="Quicksand Bold"/>
                <a:cs typeface="Quicksand Bold"/>
                <a:sym typeface="Quicksand Bold"/>
              </a:rPr>
              <a:t>RED PARA ENTORNOS URBANOS DE ALTA DENSIDAD</a:t>
            </a:r>
          </a:p>
          <a:p>
            <a:pPr algn="ctr">
              <a:lnSpc>
                <a:spcPts val="3600"/>
              </a:lnSpc>
            </a:pPr>
            <a:endParaRPr lang="en-US" sz="2400" b="1" dirty="0">
              <a:solidFill>
                <a:srgbClr val="FFFFFF"/>
              </a:solidFill>
              <a:latin typeface="Quicksand Bold"/>
              <a:ea typeface="Quicksand Bold"/>
              <a:cs typeface="Quicksand Bold"/>
              <a:sym typeface="Quicksand Bold"/>
            </a:endParaRPr>
          </a:p>
          <a:p>
            <a:pPr algn="ctr">
              <a:lnSpc>
                <a:spcPts val="3600"/>
              </a:lnSpc>
            </a:pPr>
            <a:r>
              <a:rPr lang="en-US" sz="2400" b="1" dirty="0">
                <a:solidFill>
                  <a:srgbClr val="FFFFFF"/>
                </a:solidFill>
                <a:latin typeface="Quicksand Bold"/>
                <a:ea typeface="Quicksand Bold"/>
                <a:cs typeface="Quicksand Bold"/>
                <a:sym typeface="Quicksand Bold"/>
              </a:rPr>
              <a:t>OPTIMIZACIÓN DE FIBRA Y SPLITTERS PARA CUMPLIR LOS ESTANDARES DE QOS</a:t>
            </a:r>
          </a:p>
          <a:p>
            <a:pPr algn="ctr">
              <a:lnSpc>
                <a:spcPts val="3600"/>
              </a:lnSpc>
            </a:pPr>
            <a:endParaRPr lang="en-US" sz="2400" b="1" dirty="0">
              <a:solidFill>
                <a:srgbClr val="FFFFFF"/>
              </a:solidFill>
              <a:latin typeface="Quicksand Bold"/>
              <a:ea typeface="Quicksand Bold"/>
              <a:cs typeface="Quicksand Bold"/>
              <a:sym typeface="Quicksand Bold"/>
            </a:endParaRPr>
          </a:p>
          <a:p>
            <a:pPr marL="0" lvl="0" indent="0" algn="ctr">
              <a:lnSpc>
                <a:spcPts val="3600"/>
              </a:lnSpc>
              <a:spcBef>
                <a:spcPct val="0"/>
              </a:spcBef>
            </a:pPr>
            <a:r>
              <a:rPr lang="en-US" sz="2400" b="1" dirty="0">
                <a:solidFill>
                  <a:srgbClr val="FFFFFF"/>
                </a:solidFill>
                <a:latin typeface="Quicksand Bold"/>
                <a:ea typeface="Quicksand Bold"/>
                <a:cs typeface="Quicksand Bold"/>
                <a:sym typeface="Quicksand Bold"/>
              </a:rPr>
              <a:t>LA TOPOLOGÍA DE LA RED DEBE MINIMIZAR LA CANTIDAD DE FIBRA, MANTENIENDO LA COBERTURA Y CAPACIDAD NECESARIAS</a:t>
            </a:r>
          </a:p>
        </p:txBody>
      </p:sp>
      <p:sp>
        <p:nvSpPr>
          <p:cNvPr id="12" name="Freeform 12"/>
          <p:cNvSpPr/>
          <p:nvPr/>
        </p:nvSpPr>
        <p:spPr>
          <a:xfrm>
            <a:off x="6934200" y="6017093"/>
            <a:ext cx="2418561" cy="1028988"/>
          </a:xfrm>
          <a:custGeom>
            <a:avLst/>
            <a:gdLst/>
            <a:ahLst/>
            <a:cxnLst/>
            <a:rect l="l" t="t" r="r" b="b"/>
            <a:pathLst>
              <a:path w="2418561" h="1028988">
                <a:moveTo>
                  <a:pt x="0" y="0"/>
                </a:moveTo>
                <a:lnTo>
                  <a:pt x="2418561" y="0"/>
                </a:lnTo>
                <a:lnTo>
                  <a:pt x="2418561" y="1028988"/>
                </a:lnTo>
                <a:lnTo>
                  <a:pt x="0" y="10289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L"/>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sp>
        <p:nvSpPr>
          <p:cNvPr id="2" name="Freeform 2"/>
          <p:cNvSpPr/>
          <p:nvPr/>
        </p:nvSpPr>
        <p:spPr>
          <a:xfrm>
            <a:off x="1989904" y="4449793"/>
            <a:ext cx="5179293" cy="4952699"/>
          </a:xfrm>
          <a:custGeom>
            <a:avLst/>
            <a:gdLst/>
            <a:ahLst/>
            <a:cxnLst/>
            <a:rect l="l" t="t" r="r" b="b"/>
            <a:pathLst>
              <a:path w="5179293" h="4952699">
                <a:moveTo>
                  <a:pt x="0" y="0"/>
                </a:moveTo>
                <a:lnTo>
                  <a:pt x="5179293" y="0"/>
                </a:lnTo>
                <a:lnTo>
                  <a:pt x="5179293" y="4952699"/>
                </a:lnTo>
                <a:lnTo>
                  <a:pt x="0" y="4952699"/>
                </a:lnTo>
                <a:lnTo>
                  <a:pt x="0" y="0"/>
                </a:lnTo>
                <a:close/>
              </a:path>
            </a:pathLst>
          </a:custGeom>
          <a:blipFill>
            <a:blip r:embed="rId2"/>
            <a:stretch>
              <a:fillRect/>
            </a:stretch>
          </a:blipFill>
        </p:spPr>
        <p:txBody>
          <a:bodyPr/>
          <a:lstStyle/>
          <a:p>
            <a:endParaRPr lang="es-CL"/>
          </a:p>
        </p:txBody>
      </p:sp>
      <p:pic>
        <p:nvPicPr>
          <p:cNvPr id="3" name="Picture 3"/>
          <p:cNvPicPr>
            <a:picLocks noChangeAspect="1"/>
          </p:cNvPicPr>
          <p:nvPr/>
        </p:nvPicPr>
        <p:blipFill>
          <a:blip r:embed="rId3"/>
          <a:srcRect/>
          <a:stretch>
            <a:fillRect/>
          </a:stretch>
        </p:blipFill>
        <p:spPr>
          <a:xfrm>
            <a:off x="11051888" y="4449793"/>
            <a:ext cx="4646093" cy="4646093"/>
          </a:xfrm>
          <a:prstGeom prst="rect">
            <a:avLst/>
          </a:prstGeom>
        </p:spPr>
      </p:pic>
      <p:sp>
        <p:nvSpPr>
          <p:cNvPr id="4" name="TextBox 4"/>
          <p:cNvSpPr txBox="1"/>
          <p:nvPr/>
        </p:nvSpPr>
        <p:spPr>
          <a:xfrm>
            <a:off x="1594998" y="914400"/>
            <a:ext cx="5969104" cy="2218690"/>
          </a:xfrm>
          <a:prstGeom prst="rect">
            <a:avLst/>
          </a:prstGeom>
        </p:spPr>
        <p:txBody>
          <a:bodyPr lIns="0" tIns="0" rIns="0" bIns="0" rtlCol="0" anchor="t">
            <a:spAutoFit/>
          </a:bodyPr>
          <a:lstStyle/>
          <a:p>
            <a:pPr algn="ctr">
              <a:lnSpc>
                <a:spcPts val="8959"/>
              </a:lnSpc>
            </a:pPr>
            <a:r>
              <a:rPr lang="en-US" sz="6399">
                <a:solidFill>
                  <a:srgbClr val="FFFFFF"/>
                </a:solidFill>
                <a:latin typeface="Fredoka"/>
                <a:ea typeface="Fredoka"/>
                <a:cs typeface="Fredoka"/>
                <a:sym typeface="Fredoka"/>
              </a:rPr>
              <a:t>TECNOLOGÍA CONSIDERADA</a:t>
            </a:r>
          </a:p>
        </p:txBody>
      </p:sp>
      <p:sp>
        <p:nvSpPr>
          <p:cNvPr id="5" name="TextBox 5"/>
          <p:cNvSpPr txBox="1"/>
          <p:nvPr/>
        </p:nvSpPr>
        <p:spPr>
          <a:xfrm>
            <a:off x="9144000" y="1157287"/>
            <a:ext cx="8461868" cy="1780541"/>
          </a:xfrm>
          <a:prstGeom prst="rect">
            <a:avLst/>
          </a:prstGeom>
        </p:spPr>
        <p:txBody>
          <a:bodyPr lIns="0" tIns="0" rIns="0" bIns="0" rtlCol="0" anchor="t">
            <a:spAutoFit/>
          </a:bodyPr>
          <a:lstStyle/>
          <a:p>
            <a:pPr marL="734051" lvl="1" indent="-367026" algn="ctr">
              <a:lnSpc>
                <a:spcPts val="4759"/>
              </a:lnSpc>
              <a:buFont typeface="Arial"/>
              <a:buChar char="•"/>
            </a:pPr>
            <a:r>
              <a:rPr lang="en-US" sz="3399">
                <a:solidFill>
                  <a:srgbClr val="FFFFFF"/>
                </a:solidFill>
                <a:latin typeface="Varela Round"/>
                <a:ea typeface="Varela Round"/>
                <a:cs typeface="Varela Round"/>
                <a:sym typeface="Varela Round"/>
              </a:rPr>
              <a:t>ARBOL DE RECUBRIMIENTO MÍNIMO (MST)</a:t>
            </a:r>
          </a:p>
          <a:p>
            <a:pPr marL="734051" lvl="1" indent="-367026" algn="ctr">
              <a:lnSpc>
                <a:spcPts val="4759"/>
              </a:lnSpc>
              <a:spcBef>
                <a:spcPct val="0"/>
              </a:spcBef>
              <a:buFont typeface="Arial"/>
              <a:buChar char="•"/>
            </a:pPr>
            <a:r>
              <a:rPr lang="en-US" sz="3399">
                <a:solidFill>
                  <a:srgbClr val="FFFFFF"/>
                </a:solidFill>
                <a:latin typeface="Varela Round"/>
                <a:ea typeface="Varela Round"/>
                <a:cs typeface="Varela Round"/>
                <a:sym typeface="Varela Round"/>
              </a:rPr>
              <a:t>HEURÍSTICAS (K-MEANS)</a:t>
            </a: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621480"/>
            <a:ext cx="16230600" cy="6636820"/>
            <a:chOff x="0" y="0"/>
            <a:chExt cx="4274726" cy="1747969"/>
          </a:xfrm>
        </p:grpSpPr>
        <p:sp>
          <p:nvSpPr>
            <p:cNvPr id="3" name="Freeform 3"/>
            <p:cNvSpPr/>
            <p:nvPr/>
          </p:nvSpPr>
          <p:spPr>
            <a:xfrm>
              <a:off x="0" y="0"/>
              <a:ext cx="4274726" cy="1747969"/>
            </a:xfrm>
            <a:custGeom>
              <a:avLst/>
              <a:gdLst/>
              <a:ahLst/>
              <a:cxnLst/>
              <a:rect l="l" t="t" r="r" b="b"/>
              <a:pathLst>
                <a:path w="4274726" h="1747969">
                  <a:moveTo>
                    <a:pt x="0" y="0"/>
                  </a:moveTo>
                  <a:lnTo>
                    <a:pt x="4274726" y="0"/>
                  </a:lnTo>
                  <a:lnTo>
                    <a:pt x="4274726" y="1747969"/>
                  </a:lnTo>
                  <a:lnTo>
                    <a:pt x="0" y="1747969"/>
                  </a:lnTo>
                  <a:close/>
                </a:path>
              </a:pathLst>
            </a:custGeom>
            <a:solidFill>
              <a:srgbClr val="FFFFFF"/>
            </a:solidFill>
          </p:spPr>
          <p:txBody>
            <a:bodyPr/>
            <a:lstStyle/>
            <a:p>
              <a:endParaRPr lang="es-CL"/>
            </a:p>
          </p:txBody>
        </p:sp>
        <p:sp>
          <p:nvSpPr>
            <p:cNvPr id="4" name="TextBox 4"/>
            <p:cNvSpPr txBox="1"/>
            <p:nvPr/>
          </p:nvSpPr>
          <p:spPr>
            <a:xfrm>
              <a:off x="0" y="-38100"/>
              <a:ext cx="4274726" cy="17860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103405" y="3850457"/>
            <a:ext cx="4100463" cy="4762500"/>
            <a:chOff x="0" y="0"/>
            <a:chExt cx="1079957" cy="1254321"/>
          </a:xfrm>
        </p:grpSpPr>
        <p:sp>
          <p:nvSpPr>
            <p:cNvPr id="6" name="Freeform 6"/>
            <p:cNvSpPr/>
            <p:nvPr/>
          </p:nvSpPr>
          <p:spPr>
            <a:xfrm>
              <a:off x="0" y="0"/>
              <a:ext cx="1079957" cy="1254321"/>
            </a:xfrm>
            <a:custGeom>
              <a:avLst/>
              <a:gdLst/>
              <a:ahLst/>
              <a:cxnLst/>
              <a:rect l="l" t="t" r="r" b="b"/>
              <a:pathLst>
                <a:path w="1079957" h="1254321">
                  <a:moveTo>
                    <a:pt x="0" y="0"/>
                  </a:moveTo>
                  <a:lnTo>
                    <a:pt x="1079957" y="0"/>
                  </a:lnTo>
                  <a:lnTo>
                    <a:pt x="1079957" y="1254321"/>
                  </a:lnTo>
                  <a:lnTo>
                    <a:pt x="0" y="1254321"/>
                  </a:lnTo>
                  <a:close/>
                </a:path>
              </a:pathLst>
            </a:custGeom>
            <a:solidFill>
              <a:srgbClr val="F0F7FE"/>
            </a:solidFill>
            <a:ln w="47625" cap="sq">
              <a:solidFill>
                <a:srgbClr val="4C5270"/>
              </a:solidFill>
              <a:prstDash val="solid"/>
              <a:miter/>
            </a:ln>
          </p:spPr>
          <p:txBody>
            <a:bodyPr/>
            <a:lstStyle/>
            <a:p>
              <a:endParaRPr lang="es-CL"/>
            </a:p>
          </p:txBody>
        </p:sp>
        <p:sp>
          <p:nvSpPr>
            <p:cNvPr id="7" name="TextBox 7"/>
            <p:cNvSpPr txBox="1"/>
            <p:nvPr/>
          </p:nvSpPr>
          <p:spPr>
            <a:xfrm>
              <a:off x="0" y="-57150"/>
              <a:ext cx="1079957" cy="1311471"/>
            </a:xfrm>
            <a:prstGeom prst="rect">
              <a:avLst/>
            </a:prstGeom>
          </p:spPr>
          <p:txBody>
            <a:bodyPr lIns="50800" tIns="50800" rIns="50800" bIns="50800" rtlCol="0" anchor="ctr"/>
            <a:lstStyle/>
            <a:p>
              <a:pPr algn="ctr">
                <a:lnSpc>
                  <a:spcPts val="4899"/>
                </a:lnSpc>
              </a:pPr>
              <a:r>
                <a:rPr lang="en-US" sz="3499">
                  <a:solidFill>
                    <a:srgbClr val="000000"/>
                  </a:solidFill>
                  <a:latin typeface="Varela Round"/>
                  <a:ea typeface="Varela Round"/>
                  <a:cs typeface="Varela Round"/>
                  <a:sym typeface="Varela Round"/>
                </a:rPr>
                <a:t>OPTIMIZAR EL DISEÑO TOPOLÓGICO DE UNA RED DE ACCESO ÓPTICA</a:t>
              </a:r>
            </a:p>
          </p:txBody>
        </p:sp>
      </p:grpSp>
      <p:grpSp>
        <p:nvGrpSpPr>
          <p:cNvPr id="8" name="Group 8"/>
          <p:cNvGrpSpPr/>
          <p:nvPr/>
        </p:nvGrpSpPr>
        <p:grpSpPr>
          <a:xfrm>
            <a:off x="7090546" y="3850457"/>
            <a:ext cx="4100463" cy="4762500"/>
            <a:chOff x="0" y="0"/>
            <a:chExt cx="1079957" cy="1254321"/>
          </a:xfrm>
        </p:grpSpPr>
        <p:sp>
          <p:nvSpPr>
            <p:cNvPr id="9" name="Freeform 9"/>
            <p:cNvSpPr/>
            <p:nvPr/>
          </p:nvSpPr>
          <p:spPr>
            <a:xfrm>
              <a:off x="0" y="0"/>
              <a:ext cx="1079957" cy="1254321"/>
            </a:xfrm>
            <a:custGeom>
              <a:avLst/>
              <a:gdLst/>
              <a:ahLst/>
              <a:cxnLst/>
              <a:rect l="l" t="t" r="r" b="b"/>
              <a:pathLst>
                <a:path w="1079957" h="1254321">
                  <a:moveTo>
                    <a:pt x="0" y="0"/>
                  </a:moveTo>
                  <a:lnTo>
                    <a:pt x="1079957" y="0"/>
                  </a:lnTo>
                  <a:lnTo>
                    <a:pt x="1079957" y="1254321"/>
                  </a:lnTo>
                  <a:lnTo>
                    <a:pt x="0" y="1254321"/>
                  </a:lnTo>
                  <a:close/>
                </a:path>
              </a:pathLst>
            </a:custGeom>
            <a:solidFill>
              <a:srgbClr val="F0F7FE"/>
            </a:solidFill>
            <a:ln w="47625" cap="sq">
              <a:solidFill>
                <a:srgbClr val="4C5270"/>
              </a:solidFill>
              <a:prstDash val="solid"/>
              <a:miter/>
            </a:ln>
          </p:spPr>
          <p:txBody>
            <a:bodyPr/>
            <a:lstStyle/>
            <a:p>
              <a:endParaRPr lang="es-CL"/>
            </a:p>
          </p:txBody>
        </p:sp>
        <p:sp>
          <p:nvSpPr>
            <p:cNvPr id="10" name="TextBox 10"/>
            <p:cNvSpPr txBox="1"/>
            <p:nvPr/>
          </p:nvSpPr>
          <p:spPr>
            <a:xfrm>
              <a:off x="0" y="-57150"/>
              <a:ext cx="1079957" cy="1311471"/>
            </a:xfrm>
            <a:prstGeom prst="rect">
              <a:avLst/>
            </a:prstGeom>
          </p:spPr>
          <p:txBody>
            <a:bodyPr lIns="50800" tIns="50800" rIns="50800" bIns="50800" rtlCol="0" anchor="ctr"/>
            <a:lstStyle/>
            <a:p>
              <a:pPr algn="ctr">
                <a:lnSpc>
                  <a:spcPts val="4199"/>
                </a:lnSpc>
              </a:pPr>
              <a:r>
                <a:rPr lang="en-US" sz="2999">
                  <a:solidFill>
                    <a:srgbClr val="000000"/>
                  </a:solidFill>
                  <a:latin typeface="Varela Round"/>
                  <a:ea typeface="Varela Round"/>
                  <a:cs typeface="Varela Round"/>
                  <a:sym typeface="Varela Round"/>
                </a:rPr>
                <a:t>PRIORIZANDO LA REDUCCIÓN DE LA INFRAESTRUCTURA NECESARIA (FIBRA Y SPLITTERS)</a:t>
              </a:r>
            </a:p>
          </p:txBody>
        </p:sp>
      </p:grpSp>
      <p:grpSp>
        <p:nvGrpSpPr>
          <p:cNvPr id="11" name="Group 11"/>
          <p:cNvGrpSpPr/>
          <p:nvPr/>
        </p:nvGrpSpPr>
        <p:grpSpPr>
          <a:xfrm>
            <a:off x="12077686" y="3850457"/>
            <a:ext cx="4100463" cy="4762500"/>
            <a:chOff x="0" y="0"/>
            <a:chExt cx="1079957" cy="1254321"/>
          </a:xfrm>
        </p:grpSpPr>
        <p:sp>
          <p:nvSpPr>
            <p:cNvPr id="12" name="Freeform 12"/>
            <p:cNvSpPr/>
            <p:nvPr/>
          </p:nvSpPr>
          <p:spPr>
            <a:xfrm>
              <a:off x="0" y="0"/>
              <a:ext cx="1079957" cy="1254321"/>
            </a:xfrm>
            <a:custGeom>
              <a:avLst/>
              <a:gdLst/>
              <a:ahLst/>
              <a:cxnLst/>
              <a:rect l="l" t="t" r="r" b="b"/>
              <a:pathLst>
                <a:path w="1079957" h="1254321">
                  <a:moveTo>
                    <a:pt x="0" y="0"/>
                  </a:moveTo>
                  <a:lnTo>
                    <a:pt x="1079957" y="0"/>
                  </a:lnTo>
                  <a:lnTo>
                    <a:pt x="1079957" y="1254321"/>
                  </a:lnTo>
                  <a:lnTo>
                    <a:pt x="0" y="1254321"/>
                  </a:lnTo>
                  <a:close/>
                </a:path>
              </a:pathLst>
            </a:custGeom>
            <a:solidFill>
              <a:srgbClr val="F0F7FE"/>
            </a:solidFill>
            <a:ln w="47625" cap="sq">
              <a:solidFill>
                <a:srgbClr val="4C5270"/>
              </a:solidFill>
              <a:prstDash val="solid"/>
              <a:miter/>
            </a:ln>
          </p:spPr>
          <p:txBody>
            <a:bodyPr/>
            <a:lstStyle/>
            <a:p>
              <a:endParaRPr lang="es-CL"/>
            </a:p>
          </p:txBody>
        </p:sp>
        <p:sp>
          <p:nvSpPr>
            <p:cNvPr id="13" name="TextBox 13"/>
            <p:cNvSpPr txBox="1"/>
            <p:nvPr/>
          </p:nvSpPr>
          <p:spPr>
            <a:xfrm>
              <a:off x="0" y="-57150"/>
              <a:ext cx="1079957" cy="1311471"/>
            </a:xfrm>
            <a:prstGeom prst="rect">
              <a:avLst/>
            </a:prstGeom>
          </p:spPr>
          <p:txBody>
            <a:bodyPr lIns="50800" tIns="50800" rIns="50800" bIns="50800" rtlCol="0" anchor="ctr"/>
            <a:lstStyle/>
            <a:p>
              <a:pPr algn="ctr">
                <a:lnSpc>
                  <a:spcPts val="3919"/>
                </a:lnSpc>
              </a:pPr>
              <a:r>
                <a:rPr lang="en-US" sz="2799">
                  <a:solidFill>
                    <a:srgbClr val="000000"/>
                  </a:solidFill>
                  <a:latin typeface="Varela Round"/>
                  <a:ea typeface="Varela Round"/>
                  <a:cs typeface="Varela Round"/>
                  <a:sym typeface="Varela Round"/>
                </a:rPr>
                <a:t>SE BUSCA LOGRAR UNA RED CON ALTA EFICIENCIA EN LA TRANSMISIÓN, BAJA LATENCIA Y CAPACIDAD DE EXPANSIÓN</a:t>
              </a:r>
            </a:p>
          </p:txBody>
        </p:sp>
      </p:grpSp>
      <p:sp>
        <p:nvSpPr>
          <p:cNvPr id="14" name="TextBox 14"/>
          <p:cNvSpPr txBox="1"/>
          <p:nvPr/>
        </p:nvSpPr>
        <p:spPr>
          <a:xfrm>
            <a:off x="1404937" y="69415"/>
            <a:ext cx="15478125" cy="2218690"/>
          </a:xfrm>
          <a:prstGeom prst="rect">
            <a:avLst/>
          </a:prstGeom>
        </p:spPr>
        <p:txBody>
          <a:bodyPr lIns="0" tIns="0" rIns="0" bIns="0" rtlCol="0" anchor="t">
            <a:spAutoFit/>
          </a:bodyPr>
          <a:lstStyle/>
          <a:p>
            <a:pPr algn="ctr">
              <a:lnSpc>
                <a:spcPts val="8959"/>
              </a:lnSpc>
            </a:pPr>
            <a:r>
              <a:rPr lang="en-US" sz="6399">
                <a:solidFill>
                  <a:srgbClr val="FFFFFF"/>
                </a:solidFill>
                <a:latin typeface="Fredoka"/>
                <a:ea typeface="Fredoka"/>
                <a:cs typeface="Fredoka"/>
                <a:sym typeface="Fredoka"/>
              </a:rPr>
              <a:t>OBJETIVOS DEL TRABAJO A DESARROLLAR</a:t>
            </a: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620871" y="2991661"/>
            <a:ext cx="7188673" cy="3307042"/>
            <a:chOff x="0" y="0"/>
            <a:chExt cx="1893313" cy="870990"/>
          </a:xfrm>
        </p:grpSpPr>
        <p:sp>
          <p:nvSpPr>
            <p:cNvPr id="3" name="Freeform 3"/>
            <p:cNvSpPr/>
            <p:nvPr/>
          </p:nvSpPr>
          <p:spPr>
            <a:xfrm>
              <a:off x="0" y="0"/>
              <a:ext cx="1893313" cy="870990"/>
            </a:xfrm>
            <a:custGeom>
              <a:avLst/>
              <a:gdLst/>
              <a:ahLst/>
              <a:cxnLst/>
              <a:rect l="l" t="t" r="r" b="b"/>
              <a:pathLst>
                <a:path w="1893313" h="870990">
                  <a:moveTo>
                    <a:pt x="0" y="0"/>
                  </a:moveTo>
                  <a:lnTo>
                    <a:pt x="1893313" y="0"/>
                  </a:lnTo>
                  <a:lnTo>
                    <a:pt x="1893313" y="870990"/>
                  </a:lnTo>
                  <a:lnTo>
                    <a:pt x="0" y="870990"/>
                  </a:lnTo>
                  <a:close/>
                </a:path>
              </a:pathLst>
            </a:custGeom>
            <a:solidFill>
              <a:srgbClr val="FFFFFF"/>
            </a:solidFill>
          </p:spPr>
          <p:txBody>
            <a:bodyPr/>
            <a:lstStyle/>
            <a:p>
              <a:endParaRPr lang="es-CL"/>
            </a:p>
          </p:txBody>
        </p:sp>
        <p:sp>
          <p:nvSpPr>
            <p:cNvPr id="4" name="TextBox 4"/>
            <p:cNvSpPr txBox="1"/>
            <p:nvPr/>
          </p:nvSpPr>
          <p:spPr>
            <a:xfrm>
              <a:off x="0" y="-47625"/>
              <a:ext cx="1893313" cy="918615"/>
            </a:xfrm>
            <a:prstGeom prst="rect">
              <a:avLst/>
            </a:prstGeom>
          </p:spPr>
          <p:txBody>
            <a:bodyPr lIns="50800" tIns="50800" rIns="50800" bIns="50800" rtlCol="0" anchor="ctr"/>
            <a:lstStyle/>
            <a:p>
              <a:pPr algn="ctr">
                <a:lnSpc>
                  <a:spcPts val="3359"/>
                </a:lnSpc>
              </a:pPr>
              <a:r>
                <a:rPr lang="en-US" sz="2399" dirty="0">
                  <a:solidFill>
                    <a:srgbClr val="000000"/>
                  </a:solidFill>
                  <a:latin typeface="Varela Round"/>
                  <a:ea typeface="Varela Round"/>
                  <a:cs typeface="Varela Round"/>
                  <a:sym typeface="Varela Round"/>
                </a:rPr>
                <a:t>SE AGRUPAN A LOS USUARIOS UTILIZANDO K-MEANS, GENERANDO CLUSTERS QUE REPRESENTAN ÁREAS ATENDIDAS POR LOS SPLITTERS DE SEGUNDA CAPA. EL CENTRO DE CADA CLUSTER ES UN CANDIDATO PARA LA UBICACIÓN DE LOS SPLITTERS.</a:t>
              </a:r>
            </a:p>
          </p:txBody>
        </p:sp>
      </p:grpSp>
      <p:grpSp>
        <p:nvGrpSpPr>
          <p:cNvPr id="5" name="Group 5"/>
          <p:cNvGrpSpPr/>
          <p:nvPr/>
        </p:nvGrpSpPr>
        <p:grpSpPr>
          <a:xfrm>
            <a:off x="10979375" y="2991661"/>
            <a:ext cx="7095423" cy="3307042"/>
            <a:chOff x="0" y="0"/>
            <a:chExt cx="1868753" cy="870990"/>
          </a:xfrm>
        </p:grpSpPr>
        <p:sp>
          <p:nvSpPr>
            <p:cNvPr id="6" name="Freeform 6"/>
            <p:cNvSpPr/>
            <p:nvPr/>
          </p:nvSpPr>
          <p:spPr>
            <a:xfrm>
              <a:off x="0" y="0"/>
              <a:ext cx="1868753" cy="870990"/>
            </a:xfrm>
            <a:custGeom>
              <a:avLst/>
              <a:gdLst/>
              <a:ahLst/>
              <a:cxnLst/>
              <a:rect l="l" t="t" r="r" b="b"/>
              <a:pathLst>
                <a:path w="1868753" h="870990">
                  <a:moveTo>
                    <a:pt x="0" y="0"/>
                  </a:moveTo>
                  <a:lnTo>
                    <a:pt x="1868753" y="0"/>
                  </a:lnTo>
                  <a:lnTo>
                    <a:pt x="1868753" y="870990"/>
                  </a:lnTo>
                  <a:lnTo>
                    <a:pt x="0" y="870990"/>
                  </a:lnTo>
                  <a:close/>
                </a:path>
              </a:pathLst>
            </a:custGeom>
            <a:solidFill>
              <a:srgbClr val="FFFFFF"/>
            </a:solidFill>
          </p:spPr>
          <p:txBody>
            <a:bodyPr/>
            <a:lstStyle/>
            <a:p>
              <a:endParaRPr lang="es-CL"/>
            </a:p>
          </p:txBody>
        </p:sp>
        <p:sp>
          <p:nvSpPr>
            <p:cNvPr id="7" name="TextBox 7"/>
            <p:cNvSpPr txBox="1"/>
            <p:nvPr/>
          </p:nvSpPr>
          <p:spPr>
            <a:xfrm>
              <a:off x="0" y="-47625"/>
              <a:ext cx="1868753" cy="918615"/>
            </a:xfrm>
            <a:prstGeom prst="rect">
              <a:avLst/>
            </a:prstGeom>
          </p:spPr>
          <p:txBody>
            <a:bodyPr lIns="50800" tIns="50800" rIns="50800" bIns="50800" rtlCol="0" anchor="ctr"/>
            <a:lstStyle/>
            <a:p>
              <a:pPr algn="ctr">
                <a:lnSpc>
                  <a:spcPts val="3359"/>
                </a:lnSpc>
              </a:pPr>
              <a:r>
                <a:rPr lang="en-US" sz="2399" dirty="0">
                  <a:solidFill>
                    <a:srgbClr val="000000"/>
                  </a:solidFill>
                  <a:latin typeface="Varela Round"/>
                  <a:ea typeface="Varela Round"/>
                  <a:cs typeface="Varela Round"/>
                  <a:sym typeface="Varela Round"/>
                </a:rPr>
                <a:t>DEFINIDOS LOS CLUSTERS, SE DETERMINAN LAS UBICACIONES ÓPTIMAS DE LOS SPLITTERS DE PRIMERA CAPA PARA CONECTAR LOS CLUSTERES DE USUARIOS CON LA OLT. PARA ESTO SE UTILIZA EL ARBOL DE STEINER, MINIMIZANDO LA FIBRA TOTAL.</a:t>
              </a:r>
            </a:p>
          </p:txBody>
        </p:sp>
      </p:grpSp>
      <p:sp>
        <p:nvSpPr>
          <p:cNvPr id="8" name="Freeform 8"/>
          <p:cNvSpPr/>
          <p:nvPr/>
        </p:nvSpPr>
        <p:spPr>
          <a:xfrm>
            <a:off x="8562019" y="3716232"/>
            <a:ext cx="1661975" cy="1857899"/>
          </a:xfrm>
          <a:custGeom>
            <a:avLst/>
            <a:gdLst/>
            <a:ahLst/>
            <a:cxnLst/>
            <a:rect l="l" t="t" r="r" b="b"/>
            <a:pathLst>
              <a:path w="1661975" h="1857899">
                <a:moveTo>
                  <a:pt x="0" y="0"/>
                </a:moveTo>
                <a:lnTo>
                  <a:pt x="1661976" y="0"/>
                </a:lnTo>
                <a:lnTo>
                  <a:pt x="1661976" y="1857899"/>
                </a:lnTo>
                <a:lnTo>
                  <a:pt x="0" y="1857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
        <p:nvSpPr>
          <p:cNvPr id="9" name="Freeform 9"/>
          <p:cNvSpPr/>
          <p:nvPr/>
        </p:nvSpPr>
        <p:spPr>
          <a:xfrm>
            <a:off x="7909245" y="6524112"/>
            <a:ext cx="2967525" cy="3306434"/>
          </a:xfrm>
          <a:custGeom>
            <a:avLst/>
            <a:gdLst/>
            <a:ahLst/>
            <a:cxnLst/>
            <a:rect l="l" t="t" r="r" b="b"/>
            <a:pathLst>
              <a:path w="2967525" h="3306434">
                <a:moveTo>
                  <a:pt x="0" y="0"/>
                </a:moveTo>
                <a:lnTo>
                  <a:pt x="2967524" y="0"/>
                </a:lnTo>
                <a:lnTo>
                  <a:pt x="2967524" y="3306435"/>
                </a:lnTo>
                <a:lnTo>
                  <a:pt x="0" y="3306435"/>
                </a:lnTo>
                <a:lnTo>
                  <a:pt x="0" y="0"/>
                </a:lnTo>
                <a:close/>
              </a:path>
            </a:pathLst>
          </a:custGeom>
          <a:blipFill>
            <a:blip r:embed="rId4"/>
            <a:stretch>
              <a:fillRect/>
            </a:stretch>
          </a:blipFill>
        </p:spPr>
        <p:txBody>
          <a:bodyPr/>
          <a:lstStyle/>
          <a:p>
            <a:endParaRPr lang="es-CL"/>
          </a:p>
        </p:txBody>
      </p:sp>
      <p:sp>
        <p:nvSpPr>
          <p:cNvPr id="10" name="TextBox 10"/>
          <p:cNvSpPr txBox="1"/>
          <p:nvPr/>
        </p:nvSpPr>
        <p:spPr>
          <a:xfrm>
            <a:off x="5659781" y="131721"/>
            <a:ext cx="7157952" cy="2095500"/>
          </a:xfrm>
          <a:prstGeom prst="rect">
            <a:avLst/>
          </a:prstGeom>
        </p:spPr>
        <p:txBody>
          <a:bodyPr lIns="0" tIns="0" rIns="0" bIns="0" rtlCol="0" anchor="t">
            <a:spAutoFit/>
          </a:bodyPr>
          <a:lstStyle/>
          <a:p>
            <a:pPr algn="ctr">
              <a:lnSpc>
                <a:spcPts val="8400"/>
              </a:lnSpc>
            </a:pPr>
            <a:r>
              <a:rPr lang="en-US" sz="6000">
                <a:solidFill>
                  <a:srgbClr val="FFFFFF"/>
                </a:solidFill>
                <a:latin typeface="Fredoka"/>
                <a:ea typeface="Fredoka"/>
                <a:cs typeface="Fredoka"/>
                <a:sym typeface="Fredoka"/>
              </a:rPr>
              <a:t>METODOLOGÍA EMPLEADA</a:t>
            </a: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sp>
        <p:nvSpPr>
          <p:cNvPr id="2" name="Freeform 2"/>
          <p:cNvSpPr/>
          <p:nvPr/>
        </p:nvSpPr>
        <p:spPr>
          <a:xfrm>
            <a:off x="6609378" y="3113752"/>
            <a:ext cx="5069243" cy="4977075"/>
          </a:xfrm>
          <a:custGeom>
            <a:avLst/>
            <a:gdLst/>
            <a:ahLst/>
            <a:cxnLst/>
            <a:rect l="l" t="t" r="r" b="b"/>
            <a:pathLst>
              <a:path w="5069243" h="4977075">
                <a:moveTo>
                  <a:pt x="0" y="0"/>
                </a:moveTo>
                <a:lnTo>
                  <a:pt x="5069244" y="0"/>
                </a:lnTo>
                <a:lnTo>
                  <a:pt x="5069244" y="4977075"/>
                </a:lnTo>
                <a:lnTo>
                  <a:pt x="0" y="49770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
        <p:nvSpPr>
          <p:cNvPr id="3" name="TextBox 3"/>
          <p:cNvSpPr txBox="1"/>
          <p:nvPr/>
        </p:nvSpPr>
        <p:spPr>
          <a:xfrm>
            <a:off x="5289557" y="904875"/>
            <a:ext cx="7708886" cy="1127760"/>
          </a:xfrm>
          <a:prstGeom prst="rect">
            <a:avLst/>
          </a:prstGeom>
        </p:spPr>
        <p:txBody>
          <a:bodyPr lIns="0" tIns="0" rIns="0" bIns="0" rtlCol="0" anchor="t">
            <a:spAutoFit/>
          </a:bodyPr>
          <a:lstStyle/>
          <a:p>
            <a:pPr algn="ctr">
              <a:lnSpc>
                <a:spcPts val="9239"/>
              </a:lnSpc>
            </a:pPr>
            <a:r>
              <a:rPr lang="en-US" sz="6599">
                <a:solidFill>
                  <a:srgbClr val="FFFFFF"/>
                </a:solidFill>
                <a:latin typeface="Fredoka"/>
                <a:ea typeface="Fredoka"/>
                <a:cs typeface="Fredoka"/>
                <a:sym typeface="Fredoka"/>
              </a:rPr>
              <a:t>DEMOSTRACIÓN</a:t>
            </a: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sp>
        <p:nvSpPr>
          <p:cNvPr id="2" name="Freeform 2"/>
          <p:cNvSpPr/>
          <p:nvPr/>
        </p:nvSpPr>
        <p:spPr>
          <a:xfrm>
            <a:off x="2649706" y="1955546"/>
            <a:ext cx="12988588" cy="6375908"/>
          </a:xfrm>
          <a:custGeom>
            <a:avLst/>
            <a:gdLst/>
            <a:ahLst/>
            <a:cxnLst/>
            <a:rect l="l" t="t" r="r" b="b"/>
            <a:pathLst>
              <a:path w="12988588" h="6375908">
                <a:moveTo>
                  <a:pt x="0" y="0"/>
                </a:moveTo>
                <a:lnTo>
                  <a:pt x="12988588" y="0"/>
                </a:lnTo>
                <a:lnTo>
                  <a:pt x="12988588" y="6375908"/>
                </a:lnTo>
                <a:lnTo>
                  <a:pt x="0" y="6375908"/>
                </a:lnTo>
                <a:lnTo>
                  <a:pt x="0" y="0"/>
                </a:lnTo>
                <a:close/>
              </a:path>
            </a:pathLst>
          </a:custGeom>
          <a:blipFill>
            <a:blip r:embed="rId2"/>
            <a:stretch>
              <a:fillRect/>
            </a:stretch>
          </a:blipFill>
        </p:spPr>
        <p:txBody>
          <a:bodyPr/>
          <a:lstStyle/>
          <a:p>
            <a:endParaRPr lang="es-CL"/>
          </a:p>
        </p:txBody>
      </p:sp>
      <p:sp>
        <p:nvSpPr>
          <p:cNvPr id="3" name="TextBox 3"/>
          <p:cNvSpPr txBox="1"/>
          <p:nvPr/>
        </p:nvSpPr>
        <p:spPr>
          <a:xfrm>
            <a:off x="1404937" y="428942"/>
            <a:ext cx="15478125" cy="1085215"/>
          </a:xfrm>
          <a:prstGeom prst="rect">
            <a:avLst/>
          </a:prstGeom>
        </p:spPr>
        <p:txBody>
          <a:bodyPr lIns="0" tIns="0" rIns="0" bIns="0" rtlCol="0" anchor="t">
            <a:spAutoFit/>
          </a:bodyPr>
          <a:lstStyle/>
          <a:p>
            <a:pPr algn="ctr">
              <a:lnSpc>
                <a:spcPts val="8959"/>
              </a:lnSpc>
            </a:pPr>
            <a:r>
              <a:rPr lang="en-US" sz="6399">
                <a:solidFill>
                  <a:srgbClr val="FFFFFF"/>
                </a:solidFill>
                <a:latin typeface="Fredoka"/>
                <a:ea typeface="Fredoka"/>
                <a:cs typeface="Fredoka"/>
                <a:sym typeface="Fredoka"/>
              </a:rPr>
              <a:t>RESULTADOS OBTENIDOS</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sp>
        <p:nvSpPr>
          <p:cNvPr id="2" name="Freeform 2"/>
          <p:cNvSpPr/>
          <p:nvPr/>
        </p:nvSpPr>
        <p:spPr>
          <a:xfrm>
            <a:off x="14675258" y="4368482"/>
            <a:ext cx="2584042" cy="3398485"/>
          </a:xfrm>
          <a:custGeom>
            <a:avLst/>
            <a:gdLst/>
            <a:ahLst/>
            <a:cxnLst/>
            <a:rect l="l" t="t" r="r" b="b"/>
            <a:pathLst>
              <a:path w="2584042" h="3398485">
                <a:moveTo>
                  <a:pt x="0" y="0"/>
                </a:moveTo>
                <a:lnTo>
                  <a:pt x="2584042" y="0"/>
                </a:lnTo>
                <a:lnTo>
                  <a:pt x="2584042" y="3398485"/>
                </a:lnTo>
                <a:lnTo>
                  <a:pt x="0" y="33984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
        <p:nvSpPr>
          <p:cNvPr id="3" name="TextBox 3"/>
          <p:cNvSpPr txBox="1"/>
          <p:nvPr/>
        </p:nvSpPr>
        <p:spPr>
          <a:xfrm>
            <a:off x="1781175" y="605695"/>
            <a:ext cx="15478125" cy="1943735"/>
          </a:xfrm>
          <a:prstGeom prst="rect">
            <a:avLst/>
          </a:prstGeom>
        </p:spPr>
        <p:txBody>
          <a:bodyPr lIns="0" tIns="0" rIns="0" bIns="0" rtlCol="0" anchor="t">
            <a:spAutoFit/>
          </a:bodyPr>
          <a:lstStyle/>
          <a:p>
            <a:pPr algn="ctr">
              <a:lnSpc>
                <a:spcPts val="7840"/>
              </a:lnSpc>
            </a:pPr>
            <a:r>
              <a:rPr lang="en-US" sz="5600" dirty="0">
                <a:solidFill>
                  <a:srgbClr val="FFFFFF"/>
                </a:solidFill>
                <a:latin typeface="Fredoka"/>
                <a:ea typeface="Fredoka"/>
                <a:cs typeface="Fredoka"/>
                <a:sym typeface="Fredoka"/>
              </a:rPr>
              <a:t>AUTOCRÍTICA DEL TRABAJO REALIZADO Y POSIBLES TRABAJOS FUTUROS</a:t>
            </a:r>
          </a:p>
        </p:txBody>
      </p:sp>
      <p:sp>
        <p:nvSpPr>
          <p:cNvPr id="4" name="TextBox 4"/>
          <p:cNvSpPr txBox="1"/>
          <p:nvPr/>
        </p:nvSpPr>
        <p:spPr>
          <a:xfrm>
            <a:off x="1781175" y="3526789"/>
            <a:ext cx="11844560" cy="1616711"/>
          </a:xfrm>
          <a:prstGeom prst="rect">
            <a:avLst/>
          </a:prstGeom>
        </p:spPr>
        <p:txBody>
          <a:bodyPr lIns="0" tIns="0" rIns="0" bIns="0" rtlCol="0" anchor="t">
            <a:spAutoFit/>
          </a:bodyPr>
          <a:lstStyle/>
          <a:p>
            <a:pPr marL="669283" lvl="1" indent="-334641" algn="ctr">
              <a:lnSpc>
                <a:spcPts val="4339"/>
              </a:lnSpc>
              <a:buFont typeface="Arial"/>
              <a:buChar char="•"/>
            </a:pPr>
            <a:r>
              <a:rPr lang="en-US" sz="3099">
                <a:solidFill>
                  <a:srgbClr val="FFFFFF"/>
                </a:solidFill>
                <a:latin typeface="Varela Round"/>
                <a:ea typeface="Varela Round"/>
                <a:cs typeface="Varela Round"/>
                <a:sym typeface="Varela Round"/>
              </a:rPr>
              <a:t>EXPERIENCIA VALIOSA PARA EL EQUIPO</a:t>
            </a:r>
          </a:p>
          <a:p>
            <a:pPr marL="669283" lvl="1" indent="-334641" algn="ctr">
              <a:lnSpc>
                <a:spcPts val="4339"/>
              </a:lnSpc>
              <a:buFont typeface="Arial"/>
              <a:buChar char="•"/>
            </a:pPr>
            <a:r>
              <a:rPr lang="en-US" sz="3099">
                <a:solidFill>
                  <a:srgbClr val="FFFFFF"/>
                </a:solidFill>
                <a:latin typeface="Varela Round"/>
                <a:ea typeface="Varela Round"/>
                <a:cs typeface="Varela Round"/>
                <a:sym typeface="Varela Round"/>
              </a:rPr>
              <a:t>APLICAMOS CONCEPTOS CLAVE EN REDES ÓPTICAS </a:t>
            </a:r>
          </a:p>
          <a:p>
            <a:pPr marL="669283" lvl="1" indent="-334641" algn="ctr">
              <a:lnSpc>
                <a:spcPts val="4339"/>
              </a:lnSpc>
              <a:buFont typeface="Arial"/>
              <a:buChar char="•"/>
            </a:pPr>
            <a:r>
              <a:rPr lang="en-US" sz="3099">
                <a:solidFill>
                  <a:srgbClr val="FFFFFF"/>
                </a:solidFill>
                <a:latin typeface="Varela Round"/>
                <a:ea typeface="Varela Round"/>
                <a:cs typeface="Varela Round"/>
                <a:sym typeface="Varela Round"/>
              </a:rPr>
              <a:t>DIFICULTAD A LA HORA DE REALIZAR LA SIMULACIÓN</a:t>
            </a:r>
          </a:p>
        </p:txBody>
      </p:sp>
      <p:sp>
        <p:nvSpPr>
          <p:cNvPr id="5" name="TextBox 5"/>
          <p:cNvSpPr txBox="1"/>
          <p:nvPr/>
        </p:nvSpPr>
        <p:spPr>
          <a:xfrm>
            <a:off x="1781175" y="7098664"/>
            <a:ext cx="11844560" cy="2159636"/>
          </a:xfrm>
          <a:prstGeom prst="rect">
            <a:avLst/>
          </a:prstGeom>
        </p:spPr>
        <p:txBody>
          <a:bodyPr lIns="0" tIns="0" rIns="0" bIns="0" rtlCol="0" anchor="t">
            <a:spAutoFit/>
          </a:bodyPr>
          <a:lstStyle/>
          <a:p>
            <a:pPr marL="669283" lvl="1" indent="-334641" algn="ctr">
              <a:lnSpc>
                <a:spcPts val="4339"/>
              </a:lnSpc>
              <a:buFont typeface="Arial"/>
              <a:buChar char="•"/>
            </a:pPr>
            <a:r>
              <a:rPr lang="en-US" sz="3099">
                <a:solidFill>
                  <a:srgbClr val="FFFFFF"/>
                </a:solidFill>
                <a:latin typeface="Varela Round"/>
                <a:ea typeface="Varela Round"/>
                <a:cs typeface="Varela Round"/>
                <a:sym typeface="Varela Round"/>
              </a:rPr>
              <a:t>OPTIMIZACIÓN DE LA DISTRIBUCIÓN DE SPLITTERS</a:t>
            </a:r>
          </a:p>
          <a:p>
            <a:pPr marL="669283" lvl="1" indent="-334641" algn="ctr">
              <a:lnSpc>
                <a:spcPts val="4339"/>
              </a:lnSpc>
              <a:buFont typeface="Arial"/>
              <a:buChar char="•"/>
            </a:pPr>
            <a:r>
              <a:rPr lang="en-US" sz="3099">
                <a:solidFill>
                  <a:srgbClr val="FFFFFF"/>
                </a:solidFill>
                <a:latin typeface="Varela Round"/>
                <a:ea typeface="Varela Round"/>
                <a:cs typeface="Varela Round"/>
                <a:sym typeface="Varela Round"/>
              </a:rPr>
              <a:t>FACTORES GEOGRÁFICOS Y TOPOLÓGICOS</a:t>
            </a:r>
          </a:p>
          <a:p>
            <a:pPr marL="669283" lvl="1" indent="-334641" algn="ctr">
              <a:lnSpc>
                <a:spcPts val="4339"/>
              </a:lnSpc>
              <a:buFont typeface="Arial"/>
              <a:buChar char="•"/>
            </a:pPr>
            <a:r>
              <a:rPr lang="en-US" sz="3099">
                <a:solidFill>
                  <a:srgbClr val="FFFFFF"/>
                </a:solidFill>
                <a:latin typeface="Varela Round"/>
                <a:ea typeface="Varela Round"/>
                <a:cs typeface="Varela Round"/>
                <a:sym typeface="Varela Round"/>
              </a:rPr>
              <a:t>SIMULACIÓN DE TRÁFICO REAL</a:t>
            </a:r>
          </a:p>
          <a:p>
            <a:pPr marL="669283" lvl="1" indent="-334641" algn="ctr">
              <a:lnSpc>
                <a:spcPts val="4339"/>
              </a:lnSpc>
              <a:buFont typeface="Arial"/>
              <a:buChar char="•"/>
            </a:pPr>
            <a:r>
              <a:rPr lang="en-US" sz="3099">
                <a:solidFill>
                  <a:srgbClr val="FFFFFF"/>
                </a:solidFill>
                <a:latin typeface="Varela Round"/>
                <a:ea typeface="Varela Round"/>
                <a:cs typeface="Varela Round"/>
                <a:sym typeface="Varela Round"/>
              </a:rPr>
              <a:t>ESCALABILIDAD Y ADAPTABILIDAD</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301</Words>
  <Application>Microsoft Office PowerPoint</Application>
  <PresentationFormat>Personalizado</PresentationFormat>
  <Paragraphs>37</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Fredoka</vt:lpstr>
      <vt:lpstr>Arial</vt:lpstr>
      <vt:lpstr>Calibri</vt:lpstr>
      <vt:lpstr>Quicksand</vt:lpstr>
      <vt:lpstr>Varela Round</vt:lpstr>
      <vt:lpstr>Quicksand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OPTICAS WDM-TEL</dc:title>
  <cp:lastModifiedBy>Pedro Cisternas Arce (Alumno)</cp:lastModifiedBy>
  <cp:revision>2</cp:revision>
  <dcterms:created xsi:type="dcterms:W3CDTF">2006-08-16T00:00:00Z</dcterms:created>
  <dcterms:modified xsi:type="dcterms:W3CDTF">2024-12-04T13:09:19Z</dcterms:modified>
  <dc:identifier>DAGYSIKY6go</dc:identifier>
</cp:coreProperties>
</file>