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3" r:id="rId6"/>
    <p:sldId id="259" r:id="rId7"/>
    <p:sldId id="262" r:id="rId8"/>
    <p:sldId id="265" r:id="rId9"/>
    <p:sldId id="267" r:id="rId10"/>
    <p:sldId id="268" r:id="rId11"/>
    <p:sldId id="269" r:id="rId12"/>
    <p:sldId id="260" r:id="rId13"/>
    <p:sldId id="266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276ACA0-AC7F-324D-876C-FE5B32D54E9A}">
          <p14:sldIdLst>
            <p14:sldId id="256"/>
            <p14:sldId id="257"/>
            <p14:sldId id="258"/>
            <p14:sldId id="261"/>
            <p14:sldId id="263"/>
            <p14:sldId id="259"/>
            <p14:sldId id="262"/>
            <p14:sldId id="265"/>
            <p14:sldId id="267"/>
            <p14:sldId id="268"/>
            <p14:sldId id="269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79"/>
    <p:restoredTop sz="73554"/>
  </p:normalViewPr>
  <p:slideViewPr>
    <p:cSldViewPr snapToGrid="0" snapToObjects="1">
      <p:cViewPr varScale="1">
        <p:scale>
          <a:sx n="58" d="100"/>
          <a:sy n="58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Hoja1!$G$1</c:f>
              <c:strCache>
                <c:ptCount val="1"/>
                <c:pt idx="0">
                  <c:v>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Hoja1!$F$2:$F$21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xVal>
          <c:yVal>
            <c:numRef>
              <c:f>Hoja1!$G$2:$G$21</c:f>
              <c:numCache>
                <c:formatCode>General</c:formatCode>
                <c:ptCount val="20"/>
                <c:pt idx="0">
                  <c:v>2612.0</c:v>
                </c:pt>
                <c:pt idx="1">
                  <c:v>1811.0</c:v>
                </c:pt>
                <c:pt idx="2">
                  <c:v>1670.0</c:v>
                </c:pt>
                <c:pt idx="3">
                  <c:v>1526.0</c:v>
                </c:pt>
                <c:pt idx="4">
                  <c:v>1521.0</c:v>
                </c:pt>
                <c:pt idx="5">
                  <c:v>1426.0</c:v>
                </c:pt>
                <c:pt idx="6">
                  <c:v>1381.0</c:v>
                </c:pt>
                <c:pt idx="7">
                  <c:v>1295.0</c:v>
                </c:pt>
                <c:pt idx="8">
                  <c:v>1199.0</c:v>
                </c:pt>
                <c:pt idx="9">
                  <c:v>1224.0</c:v>
                </c:pt>
                <c:pt idx="10">
                  <c:v>1149.0</c:v>
                </c:pt>
                <c:pt idx="11">
                  <c:v>1050.0</c:v>
                </c:pt>
                <c:pt idx="12">
                  <c:v>1014.0</c:v>
                </c:pt>
                <c:pt idx="13">
                  <c:v>956.0</c:v>
                </c:pt>
                <c:pt idx="14">
                  <c:v>924.0</c:v>
                </c:pt>
                <c:pt idx="15">
                  <c:v>940.0</c:v>
                </c:pt>
                <c:pt idx="16">
                  <c:v>918.0</c:v>
                </c:pt>
                <c:pt idx="17">
                  <c:v>946.0</c:v>
                </c:pt>
                <c:pt idx="18">
                  <c:v>765.0</c:v>
                </c:pt>
                <c:pt idx="19">
                  <c:v>745.0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6639344"/>
        <c:axId val="-156423936"/>
      </c:scatterChart>
      <c:valAx>
        <c:axId val="-156639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-156423936"/>
        <c:crosses val="autoZero"/>
        <c:crossBetween val="midCat"/>
      </c:valAx>
      <c:valAx>
        <c:axId val="-15642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-156639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_trad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DFE29-8992-9E49-B735-6F92F26FA036}" type="datetimeFigureOut">
              <a:rPr lang="es-ES_tradnl" smtClean="0"/>
              <a:t>2/6/18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8C515-0B55-FD46-A724-6A89111BC22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24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Finance</a:t>
            </a:r>
            <a:r>
              <a:rPr lang="es-ES_tradnl" dirty="0" smtClean="0"/>
              <a:t>,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security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demographics</a:t>
            </a:r>
            <a:r>
              <a:rPr lang="es-ES_tradnl" baseline="0" dirty="0" smtClean="0"/>
              <a:t> 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Baseline</a:t>
            </a:r>
            <a:r>
              <a:rPr lang="es-ES_tradnl" dirty="0" smtClean="0"/>
              <a:t>: - </a:t>
            </a:r>
            <a:r>
              <a:rPr lang="es-ES_tradnl" dirty="0" err="1" smtClean="0"/>
              <a:t>Benchmark</a:t>
            </a:r>
            <a:endParaRPr lang="es-ES_tradnl" dirty="0" smtClean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err="1" smtClean="0"/>
              <a:t>Best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Market</a:t>
            </a:r>
            <a:r>
              <a:rPr lang="es-ES_tradnl" baseline="0" dirty="0" smtClean="0"/>
              <a:t> (93% in </a:t>
            </a:r>
            <a:r>
              <a:rPr lang="es-ES_tradnl" baseline="0" dirty="0" err="1" smtClean="0"/>
              <a:t>entity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recognition</a:t>
            </a:r>
            <a:r>
              <a:rPr lang="es-ES_tradnl" baseline="0" dirty="0" smtClean="0"/>
              <a:t>): Human </a:t>
            </a:r>
            <a:r>
              <a:rPr lang="es-ES_tradnl" baseline="0" dirty="0" err="1" smtClean="0"/>
              <a:t>analyst</a:t>
            </a:r>
            <a:r>
              <a:rPr lang="es-ES_tradnl" baseline="0" dirty="0" smtClean="0"/>
              <a:t> 97%</a:t>
            </a: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Accuracy</a:t>
            </a:r>
            <a:r>
              <a:rPr lang="es-ES_tradnl" dirty="0" smtClean="0"/>
              <a:t> </a:t>
            </a:r>
            <a:r>
              <a:rPr lang="es-ES_tradnl" dirty="0" err="1" smtClean="0"/>
              <a:t>Metric</a:t>
            </a:r>
            <a:endParaRPr lang="es-ES_tradnl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accuracy</a:t>
            </a:r>
            <a:r>
              <a:rPr lang="es-ES_tradnl" dirty="0" smtClean="0"/>
              <a:t> in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context</a:t>
            </a:r>
            <a:r>
              <a:rPr lang="es-ES_tradnl" dirty="0" smtClean="0"/>
              <a:t>: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 are </a:t>
            </a:r>
            <a:r>
              <a:rPr lang="es-ES_tradnl" dirty="0" err="1" smtClean="0"/>
              <a:t>going</a:t>
            </a:r>
            <a:r>
              <a:rPr lang="es-ES_tradnl" dirty="0" smtClean="0"/>
              <a:t> to</a:t>
            </a:r>
            <a:r>
              <a:rPr lang="es-ES_tradnl" baseline="0" dirty="0" smtClean="0"/>
              <a:t> be </a:t>
            </a:r>
            <a:r>
              <a:rPr lang="es-ES_tradnl" baseline="0" dirty="0" err="1" smtClean="0"/>
              <a:t>measuring</a:t>
            </a: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1556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BILUO </a:t>
            </a:r>
            <a:r>
              <a:rPr lang="es-ES_tradnl" dirty="0" err="1" smtClean="0"/>
              <a:t>Tags</a:t>
            </a:r>
            <a:r>
              <a:rPr lang="es-ES_tradnl" dirty="0" smtClean="0"/>
              <a:t>: </a:t>
            </a:r>
            <a:r>
              <a:rPr lang="es-ES_tradnl" dirty="0" err="1" smtClean="0"/>
              <a:t>function</a:t>
            </a:r>
            <a:r>
              <a:rPr lang="es-ES_tradnl" dirty="0" smtClean="0"/>
              <a:t> </a:t>
            </a:r>
            <a:r>
              <a:rPr lang="es-ES_tradnl" dirty="0" err="1" smtClean="0"/>
              <a:t>already</a:t>
            </a:r>
            <a:r>
              <a:rPr lang="es-ES_tradnl" dirty="0" smtClean="0"/>
              <a:t> </a:t>
            </a:r>
            <a:r>
              <a:rPr lang="es-ES_tradnl" dirty="0" err="1" smtClean="0"/>
              <a:t>implemented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SpaCy</a:t>
            </a:r>
            <a:endParaRPr lang="es-ES_tradnl" baseline="0" dirty="0" smtClean="0"/>
          </a:p>
          <a:p>
            <a:endParaRPr lang="es-ES_tradnl" baseline="0" dirty="0" smtClean="0"/>
          </a:p>
          <a:p>
            <a:r>
              <a:rPr lang="es-ES_tradnl" baseline="0" dirty="0" err="1" smtClean="0"/>
              <a:t>Drop-Out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parameter</a:t>
            </a:r>
            <a:r>
              <a:rPr lang="es-ES_tradnl" baseline="0" dirty="0" smtClean="0"/>
              <a:t>: </a:t>
            </a:r>
            <a:r>
              <a:rPr lang="es-ES_tradnl" baseline="0" dirty="0" err="1" smtClean="0"/>
              <a:t>make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harder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memorize</a:t>
            </a:r>
            <a:r>
              <a:rPr lang="es-ES_tradnl" baseline="0" dirty="0" smtClean="0"/>
              <a:t> data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77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CAMEO</a:t>
            </a:r>
          </a:p>
          <a:p>
            <a:pPr marL="0" indent="0">
              <a:buNone/>
            </a:pPr>
            <a:r>
              <a:rPr lang="es-ES_tradnl" dirty="0" err="1" smtClean="0"/>
              <a:t>Coding</a:t>
            </a:r>
            <a:r>
              <a:rPr lang="es-ES_tradnl" dirty="0" smtClean="0"/>
              <a:t> </a:t>
            </a:r>
            <a:r>
              <a:rPr lang="es-ES_tradnl" dirty="0" err="1" smtClean="0"/>
              <a:t>scheme</a:t>
            </a:r>
            <a:r>
              <a:rPr lang="es-ES_tradnl" dirty="0" smtClean="0"/>
              <a:t>  to </a:t>
            </a:r>
            <a:r>
              <a:rPr lang="es-ES_tradnl" dirty="0" err="1" smtClean="0"/>
              <a:t>catalog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autors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events</a:t>
            </a:r>
            <a:r>
              <a:rPr lang="es-ES_tradnl" baseline="0" dirty="0" smtClean="0"/>
              <a:t>, </a:t>
            </a:r>
            <a:r>
              <a:rPr lang="es-ES_tradnl" dirty="0" err="1" smtClean="0"/>
              <a:t>specialized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for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automatized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coding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registero</a:t>
            </a:r>
            <a:r>
              <a:rPr lang="es-ES_tradnl" baseline="0" dirty="0" smtClean="0"/>
              <a:t> of sub-</a:t>
            </a:r>
            <a:r>
              <a:rPr lang="es-ES_tradnl" baseline="0" dirty="0" err="1" smtClean="0"/>
              <a:t>national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authors</a:t>
            </a:r>
            <a:r>
              <a:rPr lang="es-ES_tradnl" baseline="0" dirty="0" smtClean="0"/>
              <a:t> (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previous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coding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capable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just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deal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with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national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level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authors</a:t>
            </a:r>
            <a:r>
              <a:rPr lang="es-ES_tradnl" baseline="0" dirty="0" smtClean="0"/>
              <a:t> (</a:t>
            </a:r>
            <a:r>
              <a:rPr lang="es-ES_tradnl" baseline="0" dirty="0" err="1" smtClean="0"/>
              <a:t>not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asymetrical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warefares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for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example</a:t>
            </a:r>
            <a:r>
              <a:rPr lang="es-ES_tradnl" baseline="0" dirty="0" smtClean="0"/>
              <a:t>).</a:t>
            </a:r>
            <a:endParaRPr lang="es-ES_trad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DARPA </a:t>
            </a:r>
            <a:r>
              <a:rPr lang="mr-IN" dirty="0" smtClean="0"/>
              <a:t>–</a:t>
            </a:r>
            <a:r>
              <a:rPr lang="en-US" dirty="0" smtClean="0"/>
              <a:t> Lockheed Martin Project: Integrated Conflict Early Warning System 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GDETL</a:t>
            </a:r>
          </a:p>
          <a:p>
            <a:pPr marL="0" indent="0">
              <a:buNone/>
            </a:pPr>
            <a:r>
              <a:rPr lang="es-ES_tradnl" dirty="0" smtClean="0"/>
              <a:t>“</a:t>
            </a:r>
            <a:r>
              <a:rPr lang="es-ES_tradnl" dirty="0" err="1" smtClean="0"/>
              <a:t>Construct</a:t>
            </a:r>
            <a:r>
              <a:rPr lang="es-ES_tradnl" baseline="0" dirty="0" smtClean="0"/>
              <a:t>  </a:t>
            </a:r>
            <a:r>
              <a:rPr lang="es-ES_tradnl" baseline="0" dirty="0" err="1" smtClean="0"/>
              <a:t>catalog</a:t>
            </a:r>
            <a:r>
              <a:rPr lang="es-ES_tradnl" baseline="0" dirty="0" smtClean="0"/>
              <a:t> of human </a:t>
            </a:r>
            <a:r>
              <a:rPr lang="es-ES_tradnl" baseline="0" dirty="0" err="1" smtClean="0"/>
              <a:t>societal-scale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behavior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beliefs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across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all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countries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world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Monitor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world</a:t>
            </a:r>
            <a:r>
              <a:rPr lang="es-ES_tradnl" dirty="0" smtClean="0"/>
              <a:t> new media </a:t>
            </a:r>
            <a:r>
              <a:rPr lang="es-ES_tradnl" dirty="0" err="1" smtClean="0"/>
              <a:t>outlet</a:t>
            </a:r>
            <a:r>
              <a:rPr lang="es-ES_tradnl" dirty="0" smtClean="0"/>
              <a:t> in 65 </a:t>
            </a:r>
            <a:r>
              <a:rPr lang="es-ES_tradnl" dirty="0" err="1" smtClean="0"/>
              <a:t>different</a:t>
            </a:r>
            <a:r>
              <a:rPr lang="es-ES_tradnl" dirty="0" smtClean="0"/>
              <a:t> </a:t>
            </a:r>
            <a:r>
              <a:rPr lang="es-ES_tradnl" dirty="0" err="1" smtClean="0"/>
              <a:t>lenguages</a:t>
            </a:r>
            <a:r>
              <a:rPr lang="es-ES_tradnl" dirty="0" smtClean="0"/>
              <a:t>.  </a:t>
            </a:r>
          </a:p>
          <a:p>
            <a:pPr marL="0" indent="0">
              <a:buNone/>
            </a:pPr>
            <a:r>
              <a:rPr lang="es-ES_tradnl" dirty="0" err="1" smtClean="0"/>
              <a:t>Translate</a:t>
            </a:r>
            <a:r>
              <a:rPr lang="es-ES_tradnl" dirty="0" smtClean="0"/>
              <a:t> and </a:t>
            </a:r>
            <a:r>
              <a:rPr lang="es-ES_tradnl" dirty="0" err="1" smtClean="0"/>
              <a:t>process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texts</a:t>
            </a:r>
            <a:r>
              <a:rPr lang="es-ES_tradnl" dirty="0" smtClean="0"/>
              <a:t>: </a:t>
            </a:r>
            <a:r>
              <a:rPr lang="es-ES_tradnl" dirty="0" err="1" smtClean="0"/>
              <a:t>updated</a:t>
            </a:r>
            <a:r>
              <a:rPr lang="es-ES_tradnl" dirty="0" smtClean="0"/>
              <a:t> </a:t>
            </a:r>
            <a:r>
              <a:rPr lang="es-ES_tradnl" dirty="0" err="1" smtClean="0"/>
              <a:t>every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err="1" smtClean="0"/>
              <a:t>Classified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news</a:t>
            </a:r>
            <a:r>
              <a:rPr lang="es-ES_tradnl" dirty="0" smtClean="0"/>
              <a:t> in 300 </a:t>
            </a:r>
            <a:r>
              <a:rPr lang="es-ES_tradnl" dirty="0" err="1" smtClean="0"/>
              <a:t>categories</a:t>
            </a:r>
            <a:r>
              <a:rPr lang="es-ES_tradnl" dirty="0" smtClean="0"/>
              <a:t>: </a:t>
            </a:r>
            <a:r>
              <a:rPr lang="es-ES_tradnl" dirty="0" err="1" smtClean="0"/>
              <a:t>people</a:t>
            </a:r>
            <a:r>
              <a:rPr lang="es-ES_tradnl" dirty="0" smtClean="0"/>
              <a:t>,</a:t>
            </a:r>
            <a:r>
              <a:rPr lang="es-ES_tradnl" baseline="0" dirty="0" smtClean="0"/>
              <a:t> places, </a:t>
            </a:r>
            <a:r>
              <a:rPr lang="es-ES_tradnl" baseline="0" dirty="0" err="1" smtClean="0"/>
              <a:t>organizations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emotions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2.5TB (</a:t>
            </a:r>
            <a:r>
              <a:rPr lang="es-ES_tradnl" dirty="0" err="1" smtClean="0"/>
              <a:t>just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year</a:t>
            </a:r>
            <a:r>
              <a:rPr lang="es-ES_tradnl" dirty="0" smtClean="0"/>
              <a:t> of records)</a:t>
            </a:r>
          </a:p>
          <a:p>
            <a:pPr marL="0" indent="0">
              <a:buNone/>
            </a:pPr>
            <a:r>
              <a:rPr lang="es-ES_tradnl" dirty="0" smtClean="0"/>
              <a:t> </a:t>
            </a:r>
          </a:p>
          <a:p>
            <a:pPr marL="0" indent="0">
              <a:buNone/>
            </a:pPr>
            <a:r>
              <a:rPr lang="es-ES_tradnl" dirty="0" err="1" smtClean="0"/>
              <a:t>Eventus</a:t>
            </a:r>
            <a:r>
              <a:rPr lang="es-ES_tradnl" baseline="0" dirty="0" smtClean="0"/>
              <a:t> ID</a:t>
            </a:r>
          </a:p>
          <a:p>
            <a:pPr marL="0" indent="0">
              <a:buNone/>
            </a:pPr>
            <a:r>
              <a:rPr lang="es-ES_tradnl" baseline="0" dirty="0" smtClean="0"/>
              <a:t>Javier Osorio, </a:t>
            </a:r>
            <a:r>
              <a:rPr lang="es-ES_tradnl" baseline="0" dirty="0" err="1" smtClean="0"/>
              <a:t>mexican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professor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University</a:t>
            </a:r>
            <a:r>
              <a:rPr lang="es-ES_tradnl" baseline="0" dirty="0" smtClean="0"/>
              <a:t> of Arizona, doctoral </a:t>
            </a:r>
            <a:r>
              <a:rPr lang="es-ES_tradnl" baseline="0" dirty="0" err="1" smtClean="0"/>
              <a:t>thesis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His</a:t>
            </a:r>
            <a:r>
              <a:rPr lang="es-ES_tradnl" baseline="0" dirty="0" smtClean="0"/>
              <a:t> idea </a:t>
            </a:r>
            <a:r>
              <a:rPr lang="es-ES_tradnl" baseline="0" dirty="0" err="1" smtClean="0"/>
              <a:t>was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catalog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events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for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organize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crime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Mexico</a:t>
            </a:r>
            <a:r>
              <a:rPr lang="es-ES_tradnl" baseline="0" dirty="0" smtClean="0"/>
              <a:t>. </a:t>
            </a:r>
          </a:p>
          <a:p>
            <a:pPr marL="0" indent="0">
              <a:buNone/>
            </a:pPr>
            <a:r>
              <a:rPr lang="es-ES_tradnl" baseline="0" dirty="0" err="1" smtClean="0"/>
              <a:t>Previous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model</a:t>
            </a:r>
            <a:r>
              <a:rPr lang="es-ES_tradnl" baseline="0" dirty="0" smtClean="0"/>
              <a:t>: </a:t>
            </a:r>
            <a:r>
              <a:rPr lang="es-ES_tradnl" baseline="0" dirty="0" err="1" smtClean="0"/>
              <a:t>Fixed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lists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exact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matches</a:t>
            </a:r>
            <a:endParaRPr lang="es-ES_tradnl" baseline="0" dirty="0" smtClean="0"/>
          </a:p>
          <a:p>
            <a:pPr marL="0" indent="0">
              <a:buNone/>
            </a:pPr>
            <a:r>
              <a:rPr lang="es-ES_tradnl" baseline="0" dirty="0" err="1" smtClean="0"/>
              <a:t>Problems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doing</a:t>
            </a:r>
            <a:r>
              <a:rPr lang="es-ES_tradnl" baseline="0" dirty="0" smtClean="0"/>
              <a:t> “</a:t>
            </a:r>
            <a:r>
              <a:rPr lang="es-ES_tradnl" baseline="0" dirty="0" err="1" smtClean="0"/>
              <a:t>parts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speech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taggigng</a:t>
            </a:r>
            <a:r>
              <a:rPr lang="es-ES_tradnl" baseline="0" dirty="0" smtClean="0"/>
              <a:t>”, “</a:t>
            </a:r>
            <a:r>
              <a:rPr lang="es-ES_tradnl" baseline="0" dirty="0" err="1" smtClean="0"/>
              <a:t>Entity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Extraction</a:t>
            </a:r>
            <a:r>
              <a:rPr lang="es-ES_tradnl" baseline="0" dirty="0" smtClean="0"/>
              <a:t>” and “</a:t>
            </a:r>
            <a:r>
              <a:rPr lang="es-ES_tradnl" baseline="0" dirty="0" err="1" smtClean="0"/>
              <a:t>Entity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Relatioship</a:t>
            </a:r>
            <a:r>
              <a:rPr lang="es-ES_tradnl" baseline="0" dirty="0" smtClean="0"/>
              <a:t>” in </a:t>
            </a:r>
            <a:r>
              <a:rPr lang="es-ES_tradnl" baseline="0" dirty="0" err="1" smtClean="0"/>
              <a:t>Spanish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due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stucture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lenguage</a:t>
            </a:r>
            <a:r>
              <a:rPr lang="es-ES_tradnl" baseline="0" dirty="0" smtClean="0"/>
              <a:t>:</a:t>
            </a:r>
          </a:p>
          <a:p>
            <a:pPr marL="0" indent="0">
              <a:buNone/>
            </a:pPr>
            <a:endParaRPr lang="es-ES_tradnl" baseline="0" dirty="0" smtClean="0"/>
          </a:p>
          <a:p>
            <a:pPr marL="0" indent="0">
              <a:buNone/>
            </a:pPr>
            <a:r>
              <a:rPr lang="es-ES_tradnl" baseline="0" dirty="0" smtClean="0"/>
              <a:t>EXAMPLE of a </a:t>
            </a:r>
            <a:r>
              <a:rPr lang="es-ES_tradnl" baseline="0" dirty="0" err="1" smtClean="0"/>
              <a:t>complicated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sentence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spanish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pasive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voice</a:t>
            </a:r>
            <a:r>
              <a:rPr lang="es-ES_tradnl" baseline="0" dirty="0" smtClean="0"/>
              <a:t>).</a:t>
            </a:r>
          </a:p>
          <a:p>
            <a:pPr marL="0" indent="0">
              <a:buNone/>
            </a:pPr>
            <a:endParaRPr lang="es-ES_tradnl" baseline="0" dirty="0" smtClean="0"/>
          </a:p>
          <a:p>
            <a:pPr marL="0" indent="0">
              <a:buNone/>
            </a:pPr>
            <a:r>
              <a:rPr lang="es-ES_tradnl" baseline="0" dirty="0" smtClean="0"/>
              <a:t>A </a:t>
            </a:r>
            <a:r>
              <a:rPr lang="es-ES_tradnl" baseline="0" dirty="0" err="1" smtClean="0"/>
              <a:t>member</a:t>
            </a:r>
            <a:r>
              <a:rPr lang="es-ES_tradnl" baseline="0" dirty="0" smtClean="0"/>
              <a:t> of a criminal </a:t>
            </a:r>
            <a:r>
              <a:rPr lang="es-ES_tradnl" baseline="0" dirty="0" err="1" smtClean="0"/>
              <a:t>gang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arrested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yesterday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army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troops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232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LDC</a:t>
            </a:r>
            <a:r>
              <a:rPr lang="es-ES_tradnl" baseline="0" dirty="0" smtClean="0"/>
              <a:t> </a:t>
            </a:r>
            <a:r>
              <a:rPr lang="mr-IN" baseline="0" dirty="0" smtClean="0"/>
              <a:t>–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Linguistic</a:t>
            </a:r>
            <a:r>
              <a:rPr lang="es-ES_tradnl" baseline="0" dirty="0" smtClean="0"/>
              <a:t> Data </a:t>
            </a:r>
            <a:r>
              <a:rPr lang="es-ES_tradnl" baseline="0" dirty="0" err="1" smtClean="0"/>
              <a:t>Consortium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065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LDC</a:t>
            </a:r>
            <a:r>
              <a:rPr lang="es-ES_tradnl" baseline="0" dirty="0" smtClean="0"/>
              <a:t> </a:t>
            </a:r>
            <a:r>
              <a:rPr lang="mr-IN" baseline="0" dirty="0" smtClean="0"/>
              <a:t>–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Linguistic</a:t>
            </a:r>
            <a:r>
              <a:rPr lang="es-ES_tradnl" baseline="0" dirty="0" smtClean="0"/>
              <a:t> Data </a:t>
            </a:r>
            <a:r>
              <a:rPr lang="es-ES_tradnl" baseline="0" dirty="0" err="1" smtClean="0"/>
              <a:t>ConsortiumCaptura</a:t>
            </a:r>
            <a:r>
              <a:rPr lang="es-ES_tradnl" baseline="0" dirty="0" smtClean="0"/>
              <a:t> de pantalla 2018-05-30 a la(s) 13.12.49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8157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Translate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Spanish</a:t>
            </a:r>
            <a:r>
              <a:rPr lang="es-ES_tradnl" dirty="0" smtClean="0"/>
              <a:t> to English</a:t>
            </a:r>
          </a:p>
          <a:p>
            <a:pPr marL="171450" indent="-171450">
              <a:buFont typeface="Arial" charset="0"/>
              <a:buChar char="•"/>
            </a:pPr>
            <a:r>
              <a:rPr lang="es-ES_tradnl" dirty="0" smtClean="0"/>
              <a:t>Google</a:t>
            </a:r>
            <a:r>
              <a:rPr lang="es-ES_tradnl" baseline="0" dirty="0" smtClean="0"/>
              <a:t> API</a:t>
            </a:r>
            <a:endParaRPr lang="es-ES_tradnl" dirty="0" smtClean="0"/>
          </a:p>
          <a:p>
            <a:r>
              <a:rPr lang="es-ES_tradnl" dirty="0" err="1" smtClean="0"/>
              <a:t>Convert</a:t>
            </a:r>
            <a:r>
              <a:rPr lang="es-ES_tradnl" dirty="0" smtClean="0"/>
              <a:t> Text </a:t>
            </a:r>
            <a:r>
              <a:rPr lang="es-ES_tradnl" dirty="0" err="1" smtClean="0"/>
              <a:t>into</a:t>
            </a:r>
            <a:r>
              <a:rPr lang="es-ES_tradnl" dirty="0" smtClean="0"/>
              <a:t> </a:t>
            </a:r>
            <a:r>
              <a:rPr lang="es-ES_tradnl" dirty="0" err="1" smtClean="0"/>
              <a:t>Structured</a:t>
            </a:r>
            <a:r>
              <a:rPr lang="es-ES_tradnl" dirty="0" smtClean="0"/>
              <a:t> </a:t>
            </a:r>
            <a:r>
              <a:rPr lang="es-ES_tradnl" dirty="0" err="1" smtClean="0"/>
              <a:t>Dataframe</a:t>
            </a:r>
            <a:endParaRPr lang="es-ES_tradnl" dirty="0" smtClean="0"/>
          </a:p>
          <a:p>
            <a:r>
              <a:rPr lang="es-ES_tradnl" dirty="0" err="1" smtClean="0"/>
              <a:t>Apply</a:t>
            </a:r>
            <a:r>
              <a:rPr lang="es-ES_tradnl" dirty="0" smtClean="0"/>
              <a:t> NLP Pipeline</a:t>
            </a:r>
          </a:p>
          <a:p>
            <a:pPr marL="171450" indent="-171450">
              <a:buFontTx/>
              <a:buChar char="-"/>
            </a:pPr>
            <a:r>
              <a:rPr lang="es-ES_tradnl" dirty="0" smtClean="0"/>
              <a:t>Use HW2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part</a:t>
            </a:r>
            <a:r>
              <a:rPr lang="es-ES_tradnl" dirty="0" smtClean="0"/>
              <a:t> of </a:t>
            </a:r>
            <a:r>
              <a:rPr lang="es-ES_tradnl" dirty="0" err="1" smtClean="0"/>
              <a:t>speech</a:t>
            </a:r>
            <a:r>
              <a:rPr lang="es-ES_tradnl" dirty="0" smtClean="0"/>
              <a:t> </a:t>
            </a:r>
            <a:r>
              <a:rPr lang="es-ES_tradnl" dirty="0" err="1" smtClean="0"/>
              <a:t>tagging</a:t>
            </a:r>
            <a:endParaRPr lang="es-ES_tradnl" dirty="0" smtClean="0"/>
          </a:p>
          <a:p>
            <a:pPr marL="171450" indent="-171450">
              <a:buFontTx/>
              <a:buChar char="-"/>
            </a:pPr>
            <a:r>
              <a:rPr lang="es-ES_tradnl" dirty="0" err="1" smtClean="0"/>
              <a:t>nltk</a:t>
            </a:r>
            <a:r>
              <a:rPr lang="es-ES_tradnl" dirty="0" smtClean="0"/>
              <a:t>/</a:t>
            </a:r>
            <a:r>
              <a:rPr lang="es-ES_tradnl" dirty="0" err="1" smtClean="0"/>
              <a:t>chunk</a:t>
            </a:r>
            <a:r>
              <a:rPr lang="es-ES_tradnl" dirty="0" smtClean="0"/>
              <a:t>/</a:t>
            </a:r>
            <a:r>
              <a:rPr lang="es-ES_tradnl" dirty="0" err="1" smtClean="0"/>
              <a:t>named_entity.py</a:t>
            </a:r>
            <a:endParaRPr lang="es-ES_tradnl" dirty="0" smtClean="0"/>
          </a:p>
          <a:p>
            <a:r>
              <a:rPr lang="es-ES_tradnl" dirty="0" err="1" smtClean="0"/>
              <a:t>Translate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English to </a:t>
            </a:r>
            <a:r>
              <a:rPr lang="es-ES_tradnl" dirty="0" err="1" smtClean="0"/>
              <a:t>Spanish</a:t>
            </a:r>
            <a:endParaRPr lang="es-ES_trad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- </a:t>
            </a:r>
            <a:r>
              <a:rPr lang="es-ES_tradnl" dirty="0" err="1" smtClean="0"/>
              <a:t>Convert</a:t>
            </a:r>
            <a:r>
              <a:rPr lang="es-ES_tradnl" dirty="0" smtClean="0"/>
              <a:t> </a:t>
            </a:r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Row</a:t>
            </a:r>
            <a:r>
              <a:rPr lang="es-ES_tradnl" dirty="0" smtClean="0"/>
              <a:t> </a:t>
            </a:r>
          </a:p>
          <a:p>
            <a:r>
              <a:rPr lang="es-ES_tradnl" dirty="0" err="1" smtClean="0"/>
              <a:t>Apply</a:t>
            </a:r>
            <a:r>
              <a:rPr lang="es-ES_tradnl" dirty="0" smtClean="0"/>
              <a:t> performance </a:t>
            </a:r>
            <a:r>
              <a:rPr lang="es-ES_tradnl" dirty="0" err="1" smtClean="0"/>
              <a:t>metrics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- </a:t>
            </a:r>
            <a:r>
              <a:rPr lang="es-ES_tradnl" dirty="0" err="1" smtClean="0"/>
              <a:t>See</a:t>
            </a:r>
            <a:r>
              <a:rPr lang="es-ES_tradnl" dirty="0" smtClean="0"/>
              <a:t> </a:t>
            </a:r>
            <a:r>
              <a:rPr lang="es-ES_tradnl" dirty="0" err="1" smtClean="0"/>
              <a:t>following</a:t>
            </a:r>
            <a:r>
              <a:rPr lang="es-ES_tradnl" dirty="0" smtClean="0"/>
              <a:t> </a:t>
            </a:r>
            <a:r>
              <a:rPr lang="es-ES_tradnl" dirty="0" err="1" smtClean="0"/>
              <a:t>slide</a:t>
            </a:r>
            <a:endParaRPr lang="es-ES_tradnl" dirty="0" smtClean="0"/>
          </a:p>
          <a:p>
            <a:endParaRPr lang="es-ES_tradnl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002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UAS </a:t>
            </a:r>
          </a:p>
          <a:p>
            <a:endParaRPr lang="es-ES_tradnl" dirty="0" smtClean="0"/>
          </a:p>
          <a:p>
            <a:r>
              <a:rPr lang="es-ES_tradnl" dirty="0" smtClean="0"/>
              <a:t>POS </a:t>
            </a:r>
            <a:r>
              <a:rPr lang="mr-IN" dirty="0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Parts</a:t>
            </a:r>
            <a:r>
              <a:rPr lang="es-ES_tradnl" dirty="0" smtClean="0"/>
              <a:t>-Of-</a:t>
            </a:r>
            <a:r>
              <a:rPr lang="es-ES_tradnl" dirty="0" err="1" smtClean="0"/>
              <a:t>Speech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NER </a:t>
            </a:r>
            <a:r>
              <a:rPr lang="mr-IN" dirty="0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entitity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recognition</a:t>
            </a:r>
            <a:endParaRPr lang="es-ES_tradnl" baseline="0" dirty="0" smtClean="0"/>
          </a:p>
          <a:p>
            <a:endParaRPr lang="es-ES_tradnl" baseline="0" dirty="0" smtClean="0"/>
          </a:p>
          <a:p>
            <a:r>
              <a:rPr lang="es-ES_tradnl" dirty="0" smtClean="0"/>
              <a:t>UAS </a:t>
            </a:r>
            <a:r>
              <a:rPr lang="mr-IN" dirty="0" smtClean="0"/>
              <a:t>–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Metric</a:t>
            </a:r>
            <a:r>
              <a:rPr lang="es-ES_tradnl" baseline="0" dirty="0" smtClean="0"/>
              <a:t> of performance </a:t>
            </a:r>
            <a:r>
              <a:rPr lang="es-ES_tradnl" baseline="0" dirty="0" err="1" smtClean="0"/>
              <a:t>for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dependency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parser</a:t>
            </a:r>
            <a:endParaRPr lang="es-ES_tradnl" baseline="0" dirty="0" smtClean="0"/>
          </a:p>
          <a:p>
            <a:endParaRPr lang="es-ES_tradnl" baseline="0" dirty="0" smtClean="0"/>
          </a:p>
          <a:p>
            <a:r>
              <a:rPr lang="es-ES_tradnl" baseline="0" dirty="0" err="1" smtClean="0"/>
              <a:t>Example</a:t>
            </a:r>
            <a:r>
              <a:rPr lang="es-ES_tradnl" baseline="0" dirty="0" smtClean="0"/>
              <a:t> of input </a:t>
            </a:r>
            <a:r>
              <a:rPr lang="es-ES_tradnl" baseline="0" dirty="0" err="1" smtClean="0"/>
              <a:t>array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nl-NL" dirty="0" smtClean="0"/>
              <a:t>{ '</a:t>
            </a:r>
            <a:r>
              <a:rPr lang="nl-NL" dirty="0" err="1" smtClean="0"/>
              <a:t>entities</a:t>
            </a:r>
            <a:r>
              <a:rPr lang="nl-NL" dirty="0" smtClean="0"/>
              <a:t>': [(0, 4, 'ORG')], '</a:t>
            </a:r>
            <a:r>
              <a:rPr lang="nl-NL" dirty="0" err="1" smtClean="0"/>
              <a:t>heads</a:t>
            </a:r>
            <a:r>
              <a:rPr lang="nl-NL" dirty="0" smtClean="0"/>
              <a:t>': [1, 1, 1, 5, 5, 2, 7, 5], '</a:t>
            </a:r>
            <a:r>
              <a:rPr lang="nl-NL" dirty="0" err="1" smtClean="0"/>
              <a:t>deps</a:t>
            </a:r>
            <a:r>
              <a:rPr lang="nl-NL" dirty="0" smtClean="0"/>
              <a:t>': ['</a:t>
            </a:r>
            <a:r>
              <a:rPr lang="nl-NL" dirty="0" err="1" smtClean="0"/>
              <a:t>nsubj</a:t>
            </a:r>
            <a:r>
              <a:rPr lang="nl-NL" dirty="0" smtClean="0"/>
              <a:t>', 'ROOT', '</a:t>
            </a:r>
            <a:r>
              <a:rPr lang="nl-NL" dirty="0" err="1" smtClean="0"/>
              <a:t>prt</a:t>
            </a:r>
            <a:r>
              <a:rPr lang="nl-NL" dirty="0" smtClean="0"/>
              <a:t>', '</a:t>
            </a:r>
            <a:r>
              <a:rPr lang="nl-NL" dirty="0" err="1" smtClean="0"/>
              <a:t>quantmod</a:t>
            </a:r>
            <a:r>
              <a:rPr lang="nl-NL" dirty="0" smtClean="0"/>
              <a:t>', 'compound', '</a:t>
            </a:r>
            <a:r>
              <a:rPr lang="nl-NL" dirty="0" err="1" smtClean="0"/>
              <a:t>pobj</a:t>
            </a:r>
            <a:r>
              <a:rPr lang="nl-NL" dirty="0" smtClean="0"/>
              <a:t>', '</a:t>
            </a:r>
            <a:r>
              <a:rPr lang="nl-NL" dirty="0" err="1" smtClean="0"/>
              <a:t>det</a:t>
            </a:r>
            <a:r>
              <a:rPr lang="nl-NL" dirty="0" smtClean="0"/>
              <a:t>', '</a:t>
            </a:r>
            <a:r>
              <a:rPr lang="nl-NL" dirty="0" err="1" smtClean="0"/>
              <a:t>npadvmod</a:t>
            </a:r>
            <a:r>
              <a:rPr lang="nl-NL" dirty="0" smtClean="0"/>
              <a:t>'], 'tags': ['PROPN', 'VERB', 'ADP', 'SYM', 'NUM', 'NUM', 'DET', 'NOUN'], '</a:t>
            </a:r>
            <a:r>
              <a:rPr lang="nl-NL" dirty="0" err="1" smtClean="0"/>
              <a:t>cats</a:t>
            </a:r>
            <a:r>
              <a:rPr lang="nl-NL" dirty="0" smtClean="0"/>
              <a:t>': {'BUSINESS': 1.0} }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6834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2369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Baseline</a:t>
            </a:r>
            <a:r>
              <a:rPr lang="es-ES_tradnl" dirty="0" smtClean="0"/>
              <a:t>: - </a:t>
            </a:r>
            <a:r>
              <a:rPr lang="es-ES_tradnl" dirty="0" err="1" smtClean="0"/>
              <a:t>Benchmark</a:t>
            </a:r>
            <a:endParaRPr lang="es-ES_tradnl" dirty="0" smtClean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err="1" smtClean="0"/>
              <a:t>Best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Market</a:t>
            </a:r>
            <a:r>
              <a:rPr lang="es-ES_tradnl" baseline="0" dirty="0" smtClean="0"/>
              <a:t> (93% in </a:t>
            </a:r>
            <a:r>
              <a:rPr lang="es-ES_tradnl" baseline="0" dirty="0" err="1" smtClean="0"/>
              <a:t>entity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recognition</a:t>
            </a:r>
            <a:r>
              <a:rPr lang="es-ES_tradnl" baseline="0" dirty="0" smtClean="0"/>
              <a:t>): Human </a:t>
            </a:r>
            <a:r>
              <a:rPr lang="es-ES_tradnl" baseline="0" dirty="0" err="1" smtClean="0"/>
              <a:t>analyst</a:t>
            </a:r>
            <a:r>
              <a:rPr lang="es-ES_tradnl" baseline="0" dirty="0" smtClean="0"/>
              <a:t> 97%</a:t>
            </a: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Accuracy</a:t>
            </a:r>
            <a:r>
              <a:rPr lang="es-ES_tradnl" dirty="0" smtClean="0"/>
              <a:t> </a:t>
            </a:r>
            <a:r>
              <a:rPr lang="es-ES_tradnl" dirty="0" err="1" smtClean="0"/>
              <a:t>Metric</a:t>
            </a:r>
            <a:endParaRPr lang="es-ES_tradnl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accuracy</a:t>
            </a:r>
            <a:r>
              <a:rPr lang="es-ES_tradnl" dirty="0" smtClean="0"/>
              <a:t> in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context</a:t>
            </a:r>
            <a:r>
              <a:rPr lang="es-ES_tradnl" dirty="0" smtClean="0"/>
              <a:t>: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 are </a:t>
            </a:r>
            <a:r>
              <a:rPr lang="es-ES_tradnl" dirty="0" err="1" smtClean="0"/>
              <a:t>going</a:t>
            </a:r>
            <a:r>
              <a:rPr lang="es-ES_tradnl" dirty="0" smtClean="0"/>
              <a:t> to</a:t>
            </a:r>
            <a:r>
              <a:rPr lang="es-ES_tradnl" baseline="0" dirty="0" smtClean="0"/>
              <a:t> be </a:t>
            </a:r>
            <a:r>
              <a:rPr lang="es-ES_tradnl" baseline="0" dirty="0" err="1" smtClean="0"/>
              <a:t>measuring</a:t>
            </a: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6175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472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2/6/18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2/6/18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2/6/18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2/6/18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959B7D5-5278-284E-8486-CD29CE3F67CF}" type="datetimeFigureOut">
              <a:rPr lang="es-ES_tradnl" smtClean="0"/>
              <a:t>2/6/18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_trad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2/6/18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2/6/18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2/6/18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2/6/18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2/6/18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2/6/18</a:t>
            </a:fld>
            <a:endParaRPr lang="es-ES_trad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959B7D5-5278-284E-8486-CD29CE3F67CF}" type="datetimeFigureOut">
              <a:rPr lang="es-ES_tradnl" smtClean="0"/>
              <a:t>2/6/18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36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Boosting</a:t>
            </a:r>
            <a:r>
              <a:rPr lang="es-ES_tradnl" dirty="0" smtClean="0"/>
              <a:t> </a:t>
            </a:r>
            <a:r>
              <a:rPr lang="es-ES_tradnl" dirty="0" err="1" smtClean="0"/>
              <a:t>Eventus</a:t>
            </a:r>
            <a:r>
              <a:rPr lang="es-ES_tradnl" dirty="0" smtClean="0"/>
              <a:t> ID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Entity</a:t>
            </a:r>
            <a:r>
              <a:rPr lang="es-ES_tradnl" dirty="0" smtClean="0"/>
              <a:t> </a:t>
            </a:r>
            <a:r>
              <a:rPr lang="es-ES_tradnl" dirty="0" err="1" smtClean="0"/>
              <a:t>Recognition</a:t>
            </a:r>
            <a:r>
              <a:rPr lang="es-ES_tradnl" dirty="0" smtClean="0"/>
              <a:t>, Real </a:t>
            </a:r>
            <a:r>
              <a:rPr lang="es-ES_tradnl" dirty="0" err="1" smtClean="0"/>
              <a:t>Entity</a:t>
            </a:r>
            <a:r>
              <a:rPr lang="es-ES_tradnl" dirty="0" smtClean="0"/>
              <a:t> </a:t>
            </a:r>
            <a:r>
              <a:rPr lang="es-ES_tradnl" dirty="0" err="1" smtClean="0"/>
              <a:t>Tagging</a:t>
            </a:r>
            <a:r>
              <a:rPr lang="es-ES_tradnl" dirty="0" smtClean="0"/>
              <a:t>, and  </a:t>
            </a:r>
            <a:r>
              <a:rPr lang="es-ES_tradnl" dirty="0" err="1" smtClean="0"/>
              <a:t>Entity</a:t>
            </a:r>
            <a:r>
              <a:rPr lang="es-ES_tradnl" dirty="0" smtClean="0"/>
              <a:t> </a:t>
            </a:r>
            <a:r>
              <a:rPr lang="es-ES_tradnl" dirty="0" err="1" smtClean="0"/>
              <a:t>Relationship</a:t>
            </a:r>
            <a:r>
              <a:rPr lang="es-ES_tradnl" dirty="0" smtClean="0"/>
              <a:t> </a:t>
            </a:r>
            <a:r>
              <a:rPr lang="es-ES_tradnl" dirty="0" err="1" smtClean="0"/>
              <a:t>Extraction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NLP (</a:t>
            </a:r>
            <a:r>
              <a:rPr lang="es-ES_tradnl" dirty="0" err="1" smtClean="0"/>
              <a:t>with</a:t>
            </a:r>
            <a:r>
              <a:rPr lang="es-ES_tradnl" dirty="0" smtClean="0"/>
              <a:t> Machine </a:t>
            </a:r>
            <a:r>
              <a:rPr lang="es-ES_tradnl" dirty="0" err="1" smtClean="0"/>
              <a:t>Learning</a:t>
            </a:r>
            <a:r>
              <a:rPr lang="es-ES_tradnl" dirty="0" smtClean="0"/>
              <a:t>)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927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Example</a:t>
            </a:r>
            <a:r>
              <a:rPr lang="es-ES_tradnl" dirty="0" smtClean="0"/>
              <a:t> 1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67841"/>
            <a:ext cx="10789920" cy="38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Example</a:t>
            </a:r>
            <a:r>
              <a:rPr lang="es-ES_tradnl" dirty="0" smtClean="0"/>
              <a:t> 2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1788669"/>
            <a:ext cx="10789920" cy="48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Performance: ACCURACY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3" y="2548330"/>
            <a:ext cx="8314375" cy="92015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3" y="4399038"/>
            <a:ext cx="11380057" cy="70961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65033" y="2164312"/>
            <a:ext cx="6357559" cy="777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To Do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b="1" dirty="0" err="1" smtClean="0"/>
              <a:t>Entity</a:t>
            </a:r>
            <a:r>
              <a:rPr lang="es-ES_tradnl" b="1" dirty="0" smtClean="0"/>
              <a:t> </a:t>
            </a:r>
            <a:r>
              <a:rPr lang="es-ES_tradnl" b="1" dirty="0" err="1" smtClean="0"/>
              <a:t>Extraction</a:t>
            </a:r>
            <a:endParaRPr lang="es-ES_tradnl" b="1" dirty="0" smtClean="0"/>
          </a:p>
          <a:p>
            <a:r>
              <a:rPr lang="es-ES_tradnl" dirty="0" err="1" smtClean="0"/>
              <a:t>Correct</a:t>
            </a:r>
            <a:r>
              <a:rPr lang="es-ES_tradnl" dirty="0" smtClean="0"/>
              <a:t> </a:t>
            </a:r>
            <a:r>
              <a:rPr lang="es-ES_tradnl" dirty="0" err="1" smtClean="0"/>
              <a:t>minor</a:t>
            </a:r>
            <a:r>
              <a:rPr lang="es-ES_tradnl" dirty="0" smtClean="0"/>
              <a:t> bugs (training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zero</a:t>
            </a:r>
            <a:r>
              <a:rPr lang="es-ES_tradnl" dirty="0" smtClean="0"/>
              <a:t> </a:t>
            </a:r>
            <a:r>
              <a:rPr lang="es-ES_tradnl" dirty="0" err="1" smtClean="0"/>
              <a:t>labels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Run </a:t>
            </a:r>
            <a:r>
              <a:rPr lang="es-ES_tradnl" dirty="0" err="1" smtClean="0"/>
              <a:t>on</a:t>
            </a:r>
            <a:r>
              <a:rPr lang="es-ES_tradnl" dirty="0" smtClean="0"/>
              <a:t> ”</a:t>
            </a:r>
            <a:r>
              <a:rPr lang="es-ES_tradnl" dirty="0" err="1" smtClean="0"/>
              <a:t>production</a:t>
            </a:r>
            <a:r>
              <a:rPr lang="es-ES_tradnl" dirty="0" smtClean="0"/>
              <a:t>” </a:t>
            </a:r>
            <a:r>
              <a:rPr lang="es-ES_tradnl" dirty="0" err="1" smtClean="0"/>
              <a:t>mode</a:t>
            </a:r>
            <a:r>
              <a:rPr lang="es-ES_tradnl" dirty="0" smtClean="0"/>
              <a:t>:  use </a:t>
            </a:r>
            <a:r>
              <a:rPr lang="es-ES_tradnl" dirty="0" err="1" smtClean="0"/>
              <a:t>whole</a:t>
            </a:r>
            <a:r>
              <a:rPr lang="es-ES_tradnl" dirty="0" smtClean="0"/>
              <a:t> </a:t>
            </a:r>
            <a:r>
              <a:rPr lang="es-ES_tradnl" dirty="0" err="1" smtClean="0"/>
              <a:t>sample</a:t>
            </a:r>
            <a:r>
              <a:rPr lang="es-ES_tradnl" dirty="0" smtClean="0"/>
              <a:t> (</a:t>
            </a:r>
            <a:r>
              <a:rPr lang="es-ES_tradnl" b="1" dirty="0" err="1" smtClean="0"/>
              <a:t>minibatch</a:t>
            </a:r>
            <a:r>
              <a:rPr lang="es-ES_tradnl" b="1" dirty="0" smtClean="0"/>
              <a:t> </a:t>
            </a:r>
            <a:r>
              <a:rPr lang="es-ES_tradnl" b="1" dirty="0" err="1" smtClean="0"/>
              <a:t>strategy</a:t>
            </a:r>
            <a:r>
              <a:rPr lang="es-ES_tradnl" dirty="0" smtClean="0"/>
              <a:t>)</a:t>
            </a:r>
            <a:endParaRPr lang="es-ES_tradnl" b="1" dirty="0"/>
          </a:p>
          <a:p>
            <a:r>
              <a:rPr lang="es-ES_tradnl" dirty="0" smtClean="0"/>
              <a:t>Play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parameters</a:t>
            </a:r>
            <a:r>
              <a:rPr lang="es-ES_tradnl" dirty="0" smtClean="0"/>
              <a:t>: </a:t>
            </a:r>
            <a:r>
              <a:rPr lang="es-ES_tradnl" dirty="0" err="1" smtClean="0"/>
              <a:t>Number</a:t>
            </a:r>
            <a:r>
              <a:rPr lang="es-ES_tradnl" dirty="0" smtClean="0"/>
              <a:t> of </a:t>
            </a:r>
            <a:r>
              <a:rPr lang="es-ES_tradnl" dirty="0" err="1" smtClean="0"/>
              <a:t>Iterations</a:t>
            </a:r>
            <a:r>
              <a:rPr lang="es-ES_tradnl" dirty="0" smtClean="0"/>
              <a:t> and </a:t>
            </a:r>
            <a:r>
              <a:rPr lang="es-ES_tradnl" dirty="0" err="1" smtClean="0"/>
              <a:t>Drop-out</a:t>
            </a:r>
            <a:r>
              <a:rPr lang="es-ES_tradnl" dirty="0" smtClean="0"/>
              <a:t> </a:t>
            </a:r>
            <a:r>
              <a:rPr lang="es-ES_tradnl" dirty="0" err="1" smtClean="0"/>
              <a:t>rate</a:t>
            </a:r>
            <a:endParaRPr lang="es-ES_tradnl" dirty="0" smtClean="0"/>
          </a:p>
          <a:p>
            <a:r>
              <a:rPr lang="es-ES_tradnl" dirty="0" err="1" smtClean="0"/>
              <a:t>Extend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vector of </a:t>
            </a:r>
            <a:r>
              <a:rPr lang="es-ES_tradnl" dirty="0" err="1" smtClean="0"/>
              <a:t>features</a:t>
            </a:r>
            <a:r>
              <a:rPr lang="es-ES_tradnl" dirty="0" smtClean="0"/>
              <a:t> (BILUO </a:t>
            </a:r>
            <a:r>
              <a:rPr lang="es-ES_tradnl" dirty="0" err="1" smtClean="0"/>
              <a:t>tags</a:t>
            </a:r>
            <a:r>
              <a:rPr lang="es-ES_tradnl" dirty="0" smtClean="0"/>
              <a:t>, </a:t>
            </a:r>
            <a:r>
              <a:rPr lang="es-ES_tradnl" dirty="0" err="1" smtClean="0"/>
              <a:t>other</a:t>
            </a:r>
            <a:r>
              <a:rPr lang="es-ES_tradnl" dirty="0" smtClean="0"/>
              <a:t> corpus </a:t>
            </a:r>
            <a:r>
              <a:rPr lang="es-ES_tradnl" dirty="0" err="1" smtClean="0"/>
              <a:t>components</a:t>
            </a:r>
            <a:r>
              <a:rPr lang="es-ES_tradnl" dirty="0" smtClean="0"/>
              <a:t> *NLTK?)</a:t>
            </a:r>
          </a:p>
          <a:p>
            <a:endParaRPr lang="es-ES_tradnl" dirty="0" smtClean="0"/>
          </a:p>
          <a:p>
            <a:pPr marL="0" indent="0">
              <a:buNone/>
            </a:pPr>
            <a:r>
              <a:rPr lang="es-ES_tradnl" b="1" dirty="0" err="1" smtClean="0"/>
              <a:t>Relationship</a:t>
            </a:r>
            <a:r>
              <a:rPr lang="es-ES_tradnl" b="1" dirty="0" smtClean="0"/>
              <a:t> </a:t>
            </a:r>
            <a:r>
              <a:rPr lang="es-ES_tradnl" b="1" dirty="0" err="1" smtClean="0"/>
              <a:t>Extraction</a:t>
            </a:r>
            <a:endParaRPr lang="es-ES_tradnl" b="1" dirty="0" smtClean="0"/>
          </a:p>
          <a:p>
            <a:r>
              <a:rPr lang="es-ES_tradnl" dirty="0" err="1" smtClean="0"/>
              <a:t>There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label</a:t>
            </a:r>
            <a:r>
              <a:rPr lang="es-ES_tradnl" dirty="0" smtClean="0"/>
              <a:t> data </a:t>
            </a:r>
            <a:r>
              <a:rPr lang="es-ES_tradnl" dirty="0" err="1" smtClean="0"/>
              <a:t>available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134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Opportunity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More than 2 million news articles are published every year on the web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Lack of centralization (hundreds  of thousands of sites and formats, hundreds of languages, etc.)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How to synthesize that volume of information for decision making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Unstructured </a:t>
            </a:r>
            <a:r>
              <a:rPr lang="en-US" dirty="0"/>
              <a:t>information </a:t>
            </a:r>
            <a:r>
              <a:rPr lang="en-US" dirty="0" smtClean="0"/>
              <a:t>sources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research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2228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CAMEO: </a:t>
            </a:r>
            <a:r>
              <a:rPr lang="en-US" dirty="0" smtClean="0"/>
              <a:t>Conflict and Mediation Events Observations 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GDETL: </a:t>
            </a:r>
            <a:r>
              <a:rPr lang="en-US" dirty="0" smtClean="0"/>
              <a:t>Global Database of Events, Language and Tone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err="1" smtClean="0"/>
              <a:t>Eventus</a:t>
            </a:r>
            <a:r>
              <a:rPr lang="en-US" b="1" dirty="0" smtClean="0"/>
              <a:t> ID: </a:t>
            </a:r>
            <a:r>
              <a:rPr lang="en-US" dirty="0" smtClean="0"/>
              <a:t>GDETL for Spanish (Javier Osorio Label Data)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15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868" y="0"/>
            <a:ext cx="10058400" cy="1609344"/>
          </a:xfrm>
        </p:spPr>
        <p:txBody>
          <a:bodyPr/>
          <a:lstStyle/>
          <a:p>
            <a:r>
              <a:rPr lang="es-ES_tradnl" dirty="0" smtClean="0"/>
              <a:t>Data</a:t>
            </a:r>
            <a:br>
              <a:rPr lang="es-ES_tradnl" dirty="0" smtClean="0"/>
            </a:br>
            <a:r>
              <a:rPr lang="es-ES_tradnl" sz="2800" dirty="0" smtClean="0"/>
              <a:t>724 News in </a:t>
            </a:r>
            <a:r>
              <a:rPr lang="es-ES_tradnl" sz="2800" dirty="0" err="1" smtClean="0"/>
              <a:t>spanish</a:t>
            </a:r>
            <a:r>
              <a:rPr lang="es-ES_tradnl" sz="2800" dirty="0" smtClean="0"/>
              <a:t> (</a:t>
            </a:r>
            <a:r>
              <a:rPr lang="es-ES_tradnl" sz="2800" dirty="0" err="1" smtClean="0"/>
              <a:t>came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from</a:t>
            </a:r>
            <a:r>
              <a:rPr lang="es-ES_tradnl" sz="2800" dirty="0" smtClean="0"/>
              <a:t> LDC </a:t>
            </a:r>
            <a:r>
              <a:rPr lang="es-ES_tradnl" sz="2800" dirty="0" err="1" smtClean="0"/>
              <a:t>Gigaword</a:t>
            </a:r>
            <a:r>
              <a:rPr lang="es-ES_tradnl" sz="2800" dirty="0" smtClean="0"/>
              <a:t>)		</a:t>
            </a:r>
            <a:endParaRPr lang="es-ES_tradn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3868" y="1304889"/>
            <a:ext cx="10515600" cy="493005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Raw</a:t>
            </a:r>
            <a:r>
              <a:rPr lang="es-ES_tradnl" dirty="0" smtClean="0"/>
              <a:t>                                                                    </a:t>
            </a:r>
            <a:r>
              <a:rPr lang="es-ES_tradnl" dirty="0" err="1" smtClean="0"/>
              <a:t>Label</a:t>
            </a:r>
            <a:r>
              <a:rPr lang="es-ES_tradnl" dirty="0" smtClean="0"/>
              <a:t> Data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55" y="1806256"/>
            <a:ext cx="4509542" cy="49051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84" y="1806257"/>
            <a:ext cx="4355023" cy="48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868" y="-1"/>
            <a:ext cx="10058400" cy="1890793"/>
          </a:xfrm>
        </p:spPr>
        <p:txBody>
          <a:bodyPr>
            <a:normAutofit/>
          </a:bodyPr>
          <a:lstStyle/>
          <a:p>
            <a:r>
              <a:rPr lang="es-ES_tradnl" dirty="0" smtClean="0"/>
              <a:t>Data</a:t>
            </a:r>
            <a:br>
              <a:rPr lang="es-ES_tradnl" dirty="0" smtClean="0"/>
            </a:br>
            <a:r>
              <a:rPr lang="es-ES_tradnl" sz="2800" dirty="0" smtClean="0"/>
              <a:t>	</a:t>
            </a:r>
            <a:endParaRPr lang="es-ES_tradnl" sz="2800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217441" y="1581246"/>
            <a:ext cx="10368831" cy="5071820"/>
          </a:xfrm>
        </p:spPr>
        <p:txBody>
          <a:bodyPr/>
          <a:lstStyle/>
          <a:p>
            <a:r>
              <a:rPr lang="es-ES_tradnl" dirty="0" smtClean="0"/>
              <a:t>CLASSES</a:t>
            </a:r>
          </a:p>
          <a:p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UNIT OF PREDICTION</a:t>
            </a:r>
          </a:p>
          <a:p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NUMBER OF CLASSES VALUES FOR EACH DOC</a:t>
            </a:r>
          </a:p>
          <a:p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67" y="1377427"/>
            <a:ext cx="2804712" cy="16768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607" y="1536980"/>
            <a:ext cx="4449250" cy="309858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01607" y="1211914"/>
            <a:ext cx="201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Input 1</a:t>
            </a:r>
            <a:endParaRPr lang="es-ES_tradnl"/>
          </a:p>
        </p:txBody>
      </p:sp>
      <p:sp>
        <p:nvSpPr>
          <p:cNvPr id="9" name="CuadroTexto 8"/>
          <p:cNvSpPr txBox="1"/>
          <p:nvPr/>
        </p:nvSpPr>
        <p:spPr>
          <a:xfrm>
            <a:off x="9326111" y="1167648"/>
            <a:ext cx="201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Input 2</a:t>
            </a:r>
            <a:endParaRPr lang="es-ES_tradn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31" y="1536980"/>
            <a:ext cx="2258663" cy="482194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79" y="5399222"/>
            <a:ext cx="2667000" cy="11430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5401856" y="5827363"/>
            <a:ext cx="251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</a:t>
            </a:r>
            <a:r>
              <a:rPr lang="es-ES_tradnl" dirty="0" smtClean="0"/>
              <a:t> 50 </a:t>
            </a:r>
            <a:r>
              <a:rPr lang="en-US" dirty="0" smtClean="0"/>
              <a:t>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Pipeline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1248" y="2063454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PREPROCESSING</a:t>
            </a:r>
          </a:p>
          <a:p>
            <a:r>
              <a:rPr lang="en-US" dirty="0" smtClean="0"/>
              <a:t>SPLITTING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TESTING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48" y="268969"/>
            <a:ext cx="7175717" cy="44945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292313" y="1980581"/>
            <a:ext cx="3161654" cy="235894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7873140" y="3274165"/>
            <a:ext cx="23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88354" y="4423925"/>
            <a:ext cx="378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Source</a:t>
            </a:r>
            <a:r>
              <a:rPr lang="es-ES_tradnl" dirty="0" smtClean="0"/>
              <a:t>: NLTK</a:t>
            </a:r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10" y="4789890"/>
            <a:ext cx="7988731" cy="177920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088353" y="6442249"/>
            <a:ext cx="378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Source: </a:t>
            </a:r>
            <a:r>
              <a:rPr lang="es-ES_tradnl" dirty="0" err="1" smtClean="0"/>
              <a:t>SpaCy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28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  <a:p>
            <a:r>
              <a:rPr lang="en-US" b="1" dirty="0"/>
              <a:t>SPLITTING</a:t>
            </a:r>
          </a:p>
          <a:p>
            <a:r>
              <a:rPr lang="en-US" b="1" dirty="0"/>
              <a:t>TRAINING</a:t>
            </a:r>
          </a:p>
          <a:p>
            <a:r>
              <a:rPr lang="en-US" b="1" dirty="0"/>
              <a:t>TESTING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Pipeline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9709856" y="2922001"/>
            <a:ext cx="378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Source: </a:t>
            </a:r>
            <a:r>
              <a:rPr lang="es-ES_tradnl" dirty="0" err="1" smtClean="0"/>
              <a:t>SpaCy</a:t>
            </a:r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5795229" y="3571856"/>
            <a:ext cx="598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predictions for POS, Dependency parser (UAS) and Entity Recognition (the features)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48" y="4789839"/>
            <a:ext cx="7563069" cy="179247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203269" y="1222527"/>
            <a:ext cx="570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smtClean="0"/>
              <a:t>TRAINING</a:t>
            </a:r>
            <a:endParaRPr lang="es-ES_tradnl" b="1"/>
          </a:p>
        </p:txBody>
      </p:sp>
      <p:sp>
        <p:nvSpPr>
          <p:cNvPr id="11" name="CuadroTexto 10"/>
          <p:cNvSpPr txBox="1"/>
          <p:nvPr/>
        </p:nvSpPr>
        <p:spPr>
          <a:xfrm>
            <a:off x="4203268" y="4165417"/>
            <a:ext cx="570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smtClean="0"/>
              <a:t>TESTING</a:t>
            </a:r>
            <a:endParaRPr lang="es-ES_tradnl" b="1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527642"/>
            <a:ext cx="8597900" cy="19304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203269" y="4524530"/>
            <a:ext cx="59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exact match (start, end,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55624" y="527304"/>
            <a:ext cx="11393424" cy="170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MODEL: </a:t>
            </a:r>
            <a:r>
              <a:rPr lang="es-ES_tradnl" sz="3200" dirty="0" smtClean="0"/>
              <a:t>SIMILAR TOO DRAGNN: (</a:t>
            </a:r>
            <a:r>
              <a:rPr lang="es-ES_tradnl" sz="2000" dirty="0" err="1" smtClean="0"/>
              <a:t>Dynamic</a:t>
            </a:r>
            <a:r>
              <a:rPr lang="es-ES_tradnl" sz="2000" dirty="0" smtClean="0"/>
              <a:t> </a:t>
            </a:r>
            <a:r>
              <a:rPr lang="es-ES_tradnl" sz="2000" dirty="0" err="1"/>
              <a:t>Recurrent</a:t>
            </a:r>
            <a:r>
              <a:rPr lang="es-ES_tradnl" sz="2000" dirty="0"/>
              <a:t> </a:t>
            </a:r>
            <a:r>
              <a:rPr lang="es-ES_tradnl" sz="2000" dirty="0" err="1"/>
              <a:t>Acyclic</a:t>
            </a:r>
            <a:r>
              <a:rPr lang="es-ES_tradnl" sz="2000" dirty="0"/>
              <a:t> </a:t>
            </a:r>
            <a:r>
              <a:rPr lang="es-ES_tradnl" sz="2000" dirty="0" err="1"/>
              <a:t>Graphical</a:t>
            </a:r>
            <a:r>
              <a:rPr lang="es-ES_tradnl" sz="2000" dirty="0"/>
              <a:t> Neural </a:t>
            </a:r>
            <a:r>
              <a:rPr lang="es-ES_tradnl" sz="2000" dirty="0" smtClean="0"/>
              <a:t>Networks)</a:t>
            </a:r>
            <a:endParaRPr lang="es-ES_tradnl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24" y="1614424"/>
            <a:ext cx="10225024" cy="471240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55624" y="6488668"/>
            <a:ext cx="931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Source</a:t>
            </a:r>
            <a:r>
              <a:rPr lang="es-ES_tradnl" dirty="0"/>
              <a:t>: https://</a:t>
            </a:r>
            <a:r>
              <a:rPr lang="es-ES_tradnl" dirty="0" err="1"/>
              <a:t>github.com</a:t>
            </a:r>
            <a:r>
              <a:rPr lang="es-ES_tradnl" dirty="0"/>
              <a:t>/</a:t>
            </a:r>
            <a:r>
              <a:rPr lang="es-ES_tradnl" dirty="0" err="1"/>
              <a:t>tensorflow</a:t>
            </a:r>
            <a:r>
              <a:rPr lang="es-ES_tradnl" dirty="0"/>
              <a:t>/</a:t>
            </a:r>
            <a:r>
              <a:rPr lang="es-ES_tradnl" dirty="0" err="1"/>
              <a:t>models</a:t>
            </a:r>
            <a:r>
              <a:rPr lang="es-ES_tradnl" dirty="0"/>
              <a:t>/</a:t>
            </a:r>
            <a:r>
              <a:rPr lang="es-ES_tradnl" dirty="0" err="1"/>
              <a:t>tree</a:t>
            </a:r>
            <a:r>
              <a:rPr lang="es-ES_tradnl" dirty="0"/>
              <a:t>/master/</a:t>
            </a:r>
            <a:r>
              <a:rPr lang="es-ES_tradnl" dirty="0" err="1"/>
              <a:t>research</a:t>
            </a:r>
            <a:r>
              <a:rPr lang="es-ES_tradnl" dirty="0"/>
              <a:t>/</a:t>
            </a:r>
            <a:r>
              <a:rPr lang="es-ES_tradnl" dirty="0" err="1"/>
              <a:t>syntaxnet</a:t>
            </a: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68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MODEL: Training</a:t>
            </a:r>
            <a:endParaRPr lang="es-ES_tradnl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5610851" y="5584040"/>
            <a:ext cx="10058400" cy="405079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Iteration</a:t>
            </a:r>
            <a:endParaRPr lang="es-ES_tradnl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_tradnl" dirty="0"/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166372"/>
              </p:ext>
            </p:extLst>
          </p:nvPr>
        </p:nvGraphicFramePr>
        <p:xfrm>
          <a:off x="2371241" y="1580827"/>
          <a:ext cx="7857641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62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1442</TotalTime>
  <Words>714</Words>
  <Application>Microsoft Macintosh PowerPoint</Application>
  <PresentationFormat>Panorámica</PresentationFormat>
  <Paragraphs>142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Calibri</vt:lpstr>
      <vt:lpstr>Mangal</vt:lpstr>
      <vt:lpstr>Rockwell</vt:lpstr>
      <vt:lpstr>Rockwell Condensed</vt:lpstr>
      <vt:lpstr>Rockwell Extra Bold</vt:lpstr>
      <vt:lpstr>Wingdings</vt:lpstr>
      <vt:lpstr>Arial</vt:lpstr>
      <vt:lpstr>Tipo de madera</vt:lpstr>
      <vt:lpstr>Boosting Eventus ID</vt:lpstr>
      <vt:lpstr>Opportunity</vt:lpstr>
      <vt:lpstr>Previous research</vt:lpstr>
      <vt:lpstr>Data 724 News in spanish (came from LDC Gigaword)  </vt:lpstr>
      <vt:lpstr>Data  </vt:lpstr>
      <vt:lpstr>Pipeline</vt:lpstr>
      <vt:lpstr>Presentación de PowerPoint</vt:lpstr>
      <vt:lpstr>Presentación de PowerPoint</vt:lpstr>
      <vt:lpstr>MODEL: Training</vt:lpstr>
      <vt:lpstr>Example 1</vt:lpstr>
      <vt:lpstr>Example 2</vt:lpstr>
      <vt:lpstr>Performance: ACCURACY</vt:lpstr>
      <vt:lpstr>To Do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Armengol Pedroza</dc:creator>
  <cp:lastModifiedBy>Pedro Armengol Pedroza</cp:lastModifiedBy>
  <cp:revision>37</cp:revision>
  <dcterms:created xsi:type="dcterms:W3CDTF">2018-05-07T02:57:14Z</dcterms:created>
  <dcterms:modified xsi:type="dcterms:W3CDTF">2018-06-02T06:14:30Z</dcterms:modified>
</cp:coreProperties>
</file>