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grid" charset="1" panose="00000500000000000000"/>
      <p:regular r:id="rId10"/>
    </p:embeddedFont>
    <p:embeddedFont>
      <p:font typeface="Hagrid Light" charset="1" panose="00000400000000000000"/>
      <p:regular r:id="rId11"/>
    </p:embeddedFont>
    <p:embeddedFont>
      <p:font typeface="Hagrid Medium" charset="1" panose="00000600000000000000"/>
      <p:regular r:id="rId12"/>
    </p:embeddedFont>
    <p:embeddedFont>
      <p:font typeface="Hagrid Ultra-Bold" charset="1" panose="00000800000000000000"/>
      <p:regular r:id="rId13"/>
    </p:embeddedFont>
    <p:embeddedFont>
      <p:font typeface="Hagrid Heavy" charset="1" panose="00000A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https://github.com/PedroArthurPizarro/ATV-SQL-16-04-2024/blob/main/Usu%C3%A1rios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PedroArthurPizarro/ATV-SQL-16-04-2024/blob/main/Usu%C3%A1rios" TargetMode="External" Type="http://schemas.openxmlformats.org/officeDocument/2006/relationships/hyperlink"/><Relationship Id="rId11" Target="https://github.com/PedroArthurPizarro/ATV-SQL-16-04-2024/blob/main/Usu%C3%A1rios" TargetMode="External" Type="http://schemas.openxmlformats.org/officeDocument/2006/relationships/hyperlink"/><Relationship Id="rId12" Target="https://github.com/PedroArthurPizarro/ATV-SQL-16-04-2024/blob/main/Usu%C3%A1rios" TargetMode="External" Type="http://schemas.openxmlformats.org/officeDocument/2006/relationships/hyperlink"/><Relationship Id="rId13" Target="https://github.com/PedroArthurPizarro/ATV-SQL-16-04-2024/blob/main/Usu%C3%A1rios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https://github.com/PedroArthurPizarro/ATV-SQL-16-04-2024/blob/main/Usu%C3%A1rios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8994128" y="-9198999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33115">
            <a:off x="-629562" y="681451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8332">
            <a:off x="-2545275" y="-1296673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736244">
            <a:off x="16557000" y="6675012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06490" y="3394584"/>
            <a:ext cx="12592138" cy="310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7"/>
              </a:lnSpc>
            </a:pPr>
            <a:r>
              <a:rPr lang="en-US" sz="11359">
                <a:solidFill>
                  <a:srgbClr val="C78E5F"/>
                </a:solidFill>
                <a:latin typeface="Hagrid"/>
              </a:rPr>
              <a:t>APRESENTAÇÃO SOBRE MYSQL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7931" y="7574463"/>
            <a:ext cx="12592138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68477"/>
                </a:solidFill>
                <a:latin typeface="Hagrid Light"/>
              </a:rPr>
              <a:t>PHPMYADMIN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237" y="1593464"/>
            <a:ext cx="3388048" cy="4369954"/>
            <a:chOff x="0" y="0"/>
            <a:chExt cx="2623191" cy="33834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58876" y="2433244"/>
            <a:ext cx="2722009" cy="265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5"/>
              </a:lnSpc>
              <a:spcBef>
                <a:spcPct val="0"/>
              </a:spcBef>
            </a:pPr>
            <a:r>
              <a:rPr lang="en-US" sz="2657">
                <a:solidFill>
                  <a:srgbClr val="FFFFFF"/>
                </a:solidFill>
                <a:latin typeface="Hagrid Ultra-Bold"/>
              </a:rPr>
              <a:t>Codigo: </a:t>
            </a:r>
            <a:r>
              <a:rPr lang="en-US" sz="2657">
                <a:solidFill>
                  <a:srgbClr val="FFFFFF"/>
                </a:solidFill>
                <a:latin typeface="Hagrid"/>
              </a:rPr>
              <a:t>Chave primária auto-incrementável para identificar cada consulta.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132460" y="1593464"/>
            <a:ext cx="3388048" cy="4369954"/>
            <a:chOff x="0" y="0"/>
            <a:chExt cx="2623191" cy="33834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465480" y="1724266"/>
            <a:ext cx="2722009" cy="4070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5"/>
              </a:lnSpc>
              <a:spcBef>
                <a:spcPct val="0"/>
              </a:spcBef>
            </a:pPr>
            <a:r>
              <a:rPr lang="en-US" sz="2757">
                <a:solidFill>
                  <a:srgbClr val="FFFFFF"/>
                </a:solidFill>
                <a:latin typeface="Hagrid Ultra-Bold"/>
              </a:rPr>
              <a:t>Paciente: </a:t>
            </a:r>
            <a:r>
              <a:rPr lang="en-US" sz="2757">
                <a:solidFill>
                  <a:srgbClr val="FFFFFF"/>
                </a:solidFill>
                <a:latin typeface="Hagrid"/>
              </a:rPr>
              <a:t>Chave estrangeira que referencia a tabela </a:t>
            </a:r>
            <a:r>
              <a:rPr lang="en-US" sz="2757">
                <a:solidFill>
                  <a:srgbClr val="FFFFFF"/>
                </a:solidFill>
                <a:latin typeface="Hagrid Ultra-Bold"/>
              </a:rPr>
              <a:t>Usuários</a:t>
            </a:r>
            <a:r>
              <a:rPr lang="en-US" sz="2757">
                <a:solidFill>
                  <a:srgbClr val="FFFFFF"/>
                </a:solidFill>
                <a:latin typeface="Hagrid"/>
              </a:rPr>
              <a:t> através do campo codigo.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539684" y="1593464"/>
            <a:ext cx="3388048" cy="4369954"/>
            <a:chOff x="0" y="0"/>
            <a:chExt cx="2623191" cy="33834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872703" y="2555799"/>
            <a:ext cx="2722009" cy="241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5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Hagrid Ultra-Bold"/>
              </a:rPr>
              <a:t>Médico: </a:t>
            </a:r>
            <a:r>
              <a:rPr lang="en-US" sz="2457">
                <a:solidFill>
                  <a:srgbClr val="FFFFFF"/>
                </a:solidFill>
                <a:latin typeface="Hagrid"/>
              </a:rPr>
              <a:t>Chave estrangeira que referencia a tabela Medicos através do campo codigo.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264479" y="6676460"/>
            <a:ext cx="3388048" cy="2991454"/>
            <a:chOff x="0" y="0"/>
            <a:chExt cx="2623191" cy="23161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23191" cy="2316129"/>
            </a:xfrm>
            <a:custGeom>
              <a:avLst/>
              <a:gdLst/>
              <a:ahLst/>
              <a:cxnLst/>
              <a:rect r="r" b="b" t="t" l="l"/>
              <a:pathLst>
                <a:path h="2316129" w="2623191">
                  <a:moveTo>
                    <a:pt x="2498731" y="2316129"/>
                  </a:moveTo>
                  <a:lnTo>
                    <a:pt x="124460" y="2316129"/>
                  </a:lnTo>
                  <a:cubicBezTo>
                    <a:pt x="55880" y="2316129"/>
                    <a:pt x="0" y="2260249"/>
                    <a:pt x="0" y="21916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2191669"/>
                  </a:lnTo>
                  <a:cubicBezTo>
                    <a:pt x="2623191" y="2260249"/>
                    <a:pt x="2567311" y="2316129"/>
                    <a:pt x="2498731" y="2316129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520949" y="7303241"/>
            <a:ext cx="2722009" cy="177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25"/>
              </a:lnSpc>
              <a:spcBef>
                <a:spcPct val="0"/>
              </a:spcBef>
            </a:pPr>
            <a:r>
              <a:rPr lang="en-US" sz="3557">
                <a:solidFill>
                  <a:srgbClr val="FFFFFF"/>
                </a:solidFill>
                <a:latin typeface="Hagrid Ultra-Bold"/>
              </a:rPr>
              <a:t>Data:</a:t>
            </a:r>
            <a:r>
              <a:rPr lang="en-US" sz="3557">
                <a:solidFill>
                  <a:srgbClr val="FFFFFF"/>
                </a:solidFill>
                <a:latin typeface="Hagrid"/>
              </a:rPr>
              <a:t> Data da consulta.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5539" y="-9525"/>
            <a:ext cx="14176922" cy="3617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6"/>
              </a:lnSpc>
            </a:pPr>
            <a:r>
              <a:rPr lang="en-US" sz="7913">
                <a:solidFill>
                  <a:srgbClr val="000000"/>
                </a:solidFill>
                <a:latin typeface="Hagrid Medium"/>
              </a:rPr>
              <a:t>Tabela Consultas:</a:t>
            </a:r>
          </a:p>
          <a:p>
            <a:pPr algn="ctr">
              <a:lnSpc>
                <a:spcPts val="9496"/>
              </a:lnSpc>
            </a:pPr>
          </a:p>
          <a:p>
            <a:pPr algn="ctr" marL="0" indent="0" lvl="0">
              <a:lnSpc>
                <a:spcPts val="9496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-7133115">
            <a:off x="-364942" y="763903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517662">
            <a:off x="14656066" y="-751086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996323" y="6636136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34277" y="-2741345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943334" y="1593464"/>
            <a:ext cx="3388048" cy="4369954"/>
            <a:chOff x="0" y="0"/>
            <a:chExt cx="2623191" cy="338343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4276353" y="2852979"/>
            <a:ext cx="2722009" cy="181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5"/>
              </a:lnSpc>
              <a:spcBef>
                <a:spcPct val="0"/>
              </a:spcBef>
            </a:pPr>
            <a:r>
              <a:rPr lang="en-US" sz="2757">
                <a:solidFill>
                  <a:srgbClr val="FFFFFF"/>
                </a:solidFill>
                <a:latin typeface="Hagrid Ultra-Bold"/>
              </a:rPr>
              <a:t>Tratamento</a:t>
            </a:r>
            <a:r>
              <a:rPr lang="en-US" sz="2757">
                <a:solidFill>
                  <a:srgbClr val="FFFFFF"/>
                </a:solidFill>
                <a:latin typeface="Hagrid"/>
              </a:rPr>
              <a:t>: Tratamento recomendado pelo médico.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888305" y="6636136"/>
            <a:ext cx="3388048" cy="2991454"/>
            <a:chOff x="0" y="0"/>
            <a:chExt cx="2623191" cy="231612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23191" cy="2316129"/>
            </a:xfrm>
            <a:custGeom>
              <a:avLst/>
              <a:gdLst/>
              <a:ahLst/>
              <a:cxnLst/>
              <a:rect r="r" b="b" t="t" l="l"/>
              <a:pathLst>
                <a:path h="2316129" w="2623191">
                  <a:moveTo>
                    <a:pt x="2498731" y="2316129"/>
                  </a:moveTo>
                  <a:lnTo>
                    <a:pt x="124460" y="2316129"/>
                  </a:lnTo>
                  <a:cubicBezTo>
                    <a:pt x="55880" y="2316129"/>
                    <a:pt x="0" y="2260249"/>
                    <a:pt x="0" y="21916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2191669"/>
                  </a:lnTo>
                  <a:cubicBezTo>
                    <a:pt x="2623191" y="2260249"/>
                    <a:pt x="2567311" y="2316129"/>
                    <a:pt x="2498731" y="2316129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144776" y="7433098"/>
            <a:ext cx="2722009" cy="1430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5"/>
              </a:lnSpc>
              <a:spcBef>
                <a:spcPct val="0"/>
              </a:spcBef>
            </a:pPr>
            <a:r>
              <a:rPr lang="en-US" sz="2857">
                <a:solidFill>
                  <a:srgbClr val="FFFFFF"/>
                </a:solidFill>
                <a:latin typeface="Hagrid Ultra-Bold"/>
              </a:rPr>
              <a:t>Diagnostico</a:t>
            </a:r>
            <a:r>
              <a:rPr lang="en-US" sz="2857">
                <a:solidFill>
                  <a:srgbClr val="FFFFFF"/>
                </a:solidFill>
                <a:latin typeface="Hagrid"/>
              </a:rPr>
              <a:t>: Diagnóstico do médico.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9159516" y="-11018263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3836" y="1066800"/>
            <a:ext cx="6171931" cy="839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7E5E52"/>
                </a:solidFill>
                <a:latin typeface="Hagrid Light"/>
              </a:rPr>
              <a:t>OS RELACIONAMENTOS SÃO ESTABELECIDOS ATRAVÉS DE CHAVES ESTRANGEIRAS (FOREIGN KEY). O CAMPO PACIENTE NA TABELA CONSULTAS REFERENCIA O CAMPO CODIGO NA TABELA USUARIOS, E O CAMPO MÉDICO NA TABELA CONSULTAS REFERENCIA O CAMPO CODIGO NA TABELA MEDICOS.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7133115">
            <a:off x="-381480" y="7356593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8332">
            <a:off x="-2164884" y="-2437848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70172">
            <a:off x="15188142" y="8017906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11880" y="1257300"/>
            <a:ext cx="6536718" cy="781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7E5E52"/>
                </a:solidFill>
                <a:latin typeface="Hagrid Light"/>
              </a:rPr>
              <a:t>COM ESSAS TABELAS E RELACIONAMENTOS, É POSSÍVEL ARMAZENAR INFORMAÇÕES SOBRE MÉDICOS, PACIENTES E CONSULTAS, FACILITANDO O GERENCIAMENTO E CONSULTA DESSES DADOS NO SISTEMA.</a:t>
            </a:r>
          </a:p>
          <a:p>
            <a:pPr algn="ctr">
              <a:lnSpc>
                <a:spcPts val="4399"/>
              </a:lnSpc>
            </a:pPr>
          </a:p>
          <a:p>
            <a:pPr algn="ctr">
              <a:lnSpc>
                <a:spcPts val="4399"/>
              </a:lnSpc>
            </a:pPr>
          </a:p>
          <a:p>
            <a:pPr algn="ctr">
              <a:lnSpc>
                <a:spcPts val="4399"/>
              </a:lnSpc>
            </a:pPr>
          </a:p>
          <a:p>
            <a:pPr algn="ctr">
              <a:lnSpc>
                <a:spcPts val="43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9159516" y="-11018263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1525" y="2946222"/>
            <a:ext cx="16744950" cy="372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54"/>
              </a:lnSpc>
              <a:spcBef>
                <a:spcPct val="0"/>
              </a:spcBef>
            </a:pPr>
            <a:r>
              <a:rPr lang="en-US" sz="21467" u="none">
                <a:solidFill>
                  <a:srgbClr val="C78E5F"/>
                </a:solidFill>
                <a:latin typeface="Hagrid Medium"/>
              </a:rPr>
              <a:t>Obrigado!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9806" y="7075672"/>
            <a:ext cx="1138838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7E5E52"/>
                </a:solidFill>
                <a:latin typeface="Hagrid Light"/>
              </a:rPr>
              <a:t>Pedro Pizarro; Wesley Batista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133115">
            <a:off x="-381480" y="7356593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88332">
            <a:off x="-2164884" y="-2437848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670172">
            <a:off x="15188142" y="8017906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88453" y="2191841"/>
            <a:ext cx="771999" cy="77199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788453" y="3471682"/>
            <a:ext cx="771999" cy="77199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88453" y="6031363"/>
            <a:ext cx="771999" cy="77199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88453" y="4751522"/>
            <a:ext cx="771999" cy="7719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8453" y="7311203"/>
            <a:ext cx="771999" cy="77199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1087020" y="1710346"/>
            <a:ext cx="7315200" cy="1997849"/>
          </a:xfrm>
          <a:custGeom>
            <a:avLst/>
            <a:gdLst/>
            <a:ahLst/>
            <a:cxnLst/>
            <a:rect r="r" b="b" t="t" l="l"/>
            <a:pathLst>
              <a:path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8"/>
                </a:lnTo>
                <a:lnTo>
                  <a:pt x="0" y="1997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204270" y="1989958"/>
            <a:ext cx="7322748" cy="87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3779">
                <a:solidFill>
                  <a:srgbClr val="000000"/>
                </a:solidFill>
                <a:latin typeface="Hagrid Light"/>
              </a:rPr>
              <a:t>Criação das Tabelas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23530" y="2175124"/>
            <a:ext cx="1107529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Hagrid Light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04270" y="3272026"/>
            <a:ext cx="7322748" cy="87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559"/>
              </a:lnSpc>
              <a:spcBef>
                <a:spcPct val="0"/>
              </a:spcBef>
            </a:pPr>
            <a:r>
              <a:rPr lang="en-US" sz="3779">
                <a:solidFill>
                  <a:srgbClr val="000000"/>
                </a:solidFill>
                <a:latin typeface="Hagrid Light"/>
              </a:rPr>
              <a:t>Inserção de Dados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71155" y="3451726"/>
            <a:ext cx="1140607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Hagrid Light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04270" y="5836163"/>
            <a:ext cx="7322748" cy="87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559"/>
              </a:lnSpc>
              <a:spcBef>
                <a:spcPct val="0"/>
              </a:spcBef>
            </a:pPr>
            <a:r>
              <a:rPr lang="en-US" sz="3779">
                <a:solidFill>
                  <a:srgbClr val="000000"/>
                </a:solidFill>
                <a:latin typeface="Hagrid Light"/>
              </a:rPr>
              <a:t>Tabela Consultas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18150" y="5998088"/>
            <a:ext cx="1140607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Hagrid Light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04270" y="4554094"/>
            <a:ext cx="7322748" cy="87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559"/>
              </a:lnSpc>
              <a:spcBef>
                <a:spcPct val="0"/>
              </a:spcBef>
            </a:pPr>
            <a:r>
              <a:rPr lang="en-US" sz="3779">
                <a:solidFill>
                  <a:srgbClr val="000000"/>
                </a:solidFill>
                <a:latin typeface="Hagrid Light"/>
              </a:rPr>
              <a:t>Tabela Médicos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71155" y="4731566"/>
            <a:ext cx="1157145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Hagrid Light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04270" y="7118231"/>
            <a:ext cx="7322748" cy="87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559"/>
              </a:lnSpc>
              <a:spcBef>
                <a:spcPct val="0"/>
              </a:spcBef>
            </a:pPr>
            <a:r>
              <a:rPr lang="en-US" sz="3779">
                <a:solidFill>
                  <a:srgbClr val="000000"/>
                </a:solidFill>
                <a:latin typeface="Hagrid Light"/>
              </a:rPr>
              <a:t>Justificativa das tabelas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34689" y="7291247"/>
            <a:ext cx="1107529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Hagrid Light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88749" y="2169409"/>
            <a:ext cx="4141816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grid Medium"/>
              </a:rPr>
              <a:t>Sumário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4199473">
            <a:off x="15959667" y="-347054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1455281" y="8672177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6"/>
                </a:lnTo>
                <a:lnTo>
                  <a:pt x="0" y="322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7788453" y="8486301"/>
            <a:ext cx="771999" cy="771999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9204270" y="8293329"/>
            <a:ext cx="7322748" cy="87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559"/>
              </a:lnSpc>
              <a:spcBef>
                <a:spcPct val="0"/>
              </a:spcBef>
            </a:pPr>
            <a:r>
              <a:rPr lang="en-US" sz="3779">
                <a:solidFill>
                  <a:srgbClr val="000000"/>
                </a:solidFill>
                <a:latin typeface="Hagrid Light"/>
              </a:rPr>
              <a:t>FIM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34689" y="8466345"/>
            <a:ext cx="1107529" cy="68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Hagrid Light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05295" y="3505063"/>
            <a:ext cx="11054005" cy="3002088"/>
            <a:chOff x="0" y="0"/>
            <a:chExt cx="14738673" cy="400278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605" t="0" r="605" b="0"/>
            <a:stretch>
              <a:fillRect/>
            </a:stretch>
          </p:blipFill>
          <p:spPr>
            <a:xfrm flipH="false" flipV="false">
              <a:off x="0" y="0"/>
              <a:ext cx="14738673" cy="4002784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391955" y="4667155"/>
            <a:ext cx="3822645" cy="459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CREATE TABLE Usuarios (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codigo INT PRIMARY KEY AUTO_INCREMENT,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nome VARCHAR(100),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endereco VARCHAR(255),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cpf VARCHAR(14),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data_nascimento DATE,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email VARCHAR(100),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telefone VARCHAR(20)</a:t>
            </a:r>
          </a:p>
          <a:p>
            <a:pPr algn="l" marL="0" indent="0" lvl="0">
              <a:lnSpc>
                <a:spcPts val="3371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);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57059" y="1894804"/>
            <a:ext cx="3822645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5"/>
              </a:lnSpc>
            </a:pPr>
            <a:r>
              <a:rPr lang="en-US" sz="4837">
                <a:solidFill>
                  <a:srgbClr val="000000"/>
                </a:solidFill>
                <a:latin typeface="Hagrid"/>
              </a:rPr>
              <a:t>Criação da table Usuários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403479" y="1112698"/>
            <a:ext cx="12608296" cy="7520513"/>
            <a:chOff x="0" y="0"/>
            <a:chExt cx="16811061" cy="1002735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205" t="0" r="205" b="0"/>
            <a:stretch>
              <a:fillRect/>
            </a:stretch>
          </p:blipFill>
          <p:spPr>
            <a:xfrm flipH="false" flipV="false">
              <a:off x="0" y="0"/>
              <a:ext cx="16811061" cy="10027351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49229"/>
            <a:ext cx="3822645" cy="1125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71"/>
              </a:lnSpc>
              <a:spcBef>
                <a:spcPct val="0"/>
              </a:spcBef>
            </a:pPr>
            <a:r>
              <a:rPr lang="en-US" sz="3047" u="sng">
                <a:solidFill>
                  <a:srgbClr val="C78E5F"/>
                </a:solidFill>
                <a:latin typeface="Hagrid Light"/>
                <a:hlinkClick r:id="rId9" tooltip="https://github.com/PedroArthurPizarro/ATV-SQL-16-04-2024/blob/main/Usu%C3%A1rios"/>
              </a:rPr>
              <a:t>Código postado no github: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7059" y="1894804"/>
            <a:ext cx="3822645" cy="297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5"/>
              </a:lnSpc>
            </a:pPr>
            <a:r>
              <a:rPr lang="en-US" sz="4837">
                <a:solidFill>
                  <a:srgbClr val="000000"/>
                </a:solidFill>
                <a:latin typeface="Hagrid Medium"/>
              </a:rPr>
              <a:t>Inserção de dados em Usuários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05295" y="3505063"/>
            <a:ext cx="11637665" cy="3002088"/>
            <a:chOff x="0" y="0"/>
            <a:chExt cx="15516886" cy="400278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5948" t="0" r="5948" b="0"/>
            <a:stretch>
              <a:fillRect/>
            </a:stretch>
          </p:blipFill>
          <p:spPr>
            <a:xfrm flipH="false" flipV="false">
              <a:off x="0" y="0"/>
              <a:ext cx="15516886" cy="4002784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8434" y="4979035"/>
            <a:ext cx="3822645" cy="333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CREATE TABLE Medicos (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codigo INT PRIMARY KEY AUTO_INCREMENT,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nome VARCHAR(100),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especialidade VARCHAR(100),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idade INT</a:t>
            </a:r>
          </a:p>
          <a:p>
            <a:pPr algn="l" marL="0" indent="0" lvl="0">
              <a:lnSpc>
                <a:spcPts val="3371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);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7059" y="1894804"/>
            <a:ext cx="3822645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5"/>
              </a:lnSpc>
            </a:pPr>
            <a:r>
              <a:rPr lang="en-US" sz="4837">
                <a:solidFill>
                  <a:srgbClr val="000000"/>
                </a:solidFill>
                <a:latin typeface="Hagrid"/>
              </a:rPr>
              <a:t>Criação da table Médicos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05246" y="2304031"/>
            <a:ext cx="10145010" cy="5678937"/>
            <a:chOff x="0" y="0"/>
            <a:chExt cx="13526679" cy="757191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2469" r="0" b="2469"/>
            <a:stretch>
              <a:fillRect/>
            </a:stretch>
          </p:blipFill>
          <p:spPr>
            <a:xfrm flipH="false" flipV="false">
              <a:off x="0" y="0"/>
              <a:ext cx="13526679" cy="7571916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458400"/>
            <a:ext cx="6397010" cy="2914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1"/>
              </a:lnSpc>
            </a:pPr>
            <a:r>
              <a:rPr lang="en-US" sz="2247" u="sng">
                <a:solidFill>
                  <a:srgbClr val="000000"/>
                </a:solidFill>
                <a:latin typeface="Hagrid Light"/>
                <a:hlinkClick r:id="rId9" tooltip="https://github.com/PedroArthurPizarro/ATV-SQL-16-04-2024/blob/main/Usu%C3%A1rios"/>
              </a:rPr>
              <a:t>INSERT INTO Médicos (nome, especialidade, idade) VALUES</a:t>
            </a:r>
          </a:p>
          <a:p>
            <a:pPr>
              <a:lnSpc>
                <a:spcPts val="3371"/>
              </a:lnSpc>
            </a:pPr>
            <a:r>
              <a:rPr lang="en-US" sz="2247" u="sng">
                <a:solidFill>
                  <a:srgbClr val="000000"/>
                </a:solidFill>
                <a:latin typeface="Hagrid Light"/>
                <a:hlinkClick r:id="rId10" tooltip="https://github.com/PedroArthurPizarro/ATV-SQL-16-04-2024/blob/main/Usu%C3%A1rios"/>
              </a:rPr>
              <a:t>('Dr. Carlos', 'Cardiologista', 45),</a:t>
            </a:r>
          </a:p>
          <a:p>
            <a:pPr>
              <a:lnSpc>
                <a:spcPts val="3371"/>
              </a:lnSpc>
            </a:pPr>
            <a:r>
              <a:rPr lang="en-US" sz="2247" u="sng">
                <a:solidFill>
                  <a:srgbClr val="000000"/>
                </a:solidFill>
                <a:latin typeface="Hagrid Light"/>
                <a:hlinkClick r:id="rId11" tooltip="https://github.com/PedroArthurPizarro/ATV-SQL-16-04-2024/blob/main/Usu%C3%A1rios"/>
              </a:rPr>
              <a:t>('Dra. Ana', 'Dermatologista', 38),</a:t>
            </a:r>
          </a:p>
          <a:p>
            <a:pPr>
              <a:lnSpc>
                <a:spcPts val="3371"/>
              </a:lnSpc>
            </a:pPr>
            <a:r>
              <a:rPr lang="en-US" sz="2247" u="sng">
                <a:solidFill>
                  <a:srgbClr val="000000"/>
                </a:solidFill>
                <a:latin typeface="Hagrid Light"/>
                <a:hlinkClick r:id="rId12" tooltip="https://github.com/PedroArthurPizarro/ATV-SQL-16-04-2024/blob/main/Usu%C3%A1rios"/>
              </a:rPr>
              <a:t>('Dr. Rodrigo', 'Ortopedista', 52),</a:t>
            </a:r>
          </a:p>
          <a:p>
            <a:pPr>
              <a:lnSpc>
                <a:spcPts val="3371"/>
              </a:lnSpc>
            </a:pPr>
            <a:r>
              <a:rPr lang="en-US" sz="2247" u="sng">
                <a:solidFill>
                  <a:srgbClr val="000000"/>
                </a:solidFill>
                <a:latin typeface="Hagrid Light"/>
                <a:hlinkClick r:id="rId13" tooltip="https://github.com/PedroArthurPizarro/ATV-SQL-16-04-2024/blob/main/Usu%C3%A1rios"/>
              </a:rPr>
              <a:t>('Dra. Fernanda', 'Pediatra', 34),</a:t>
            </a:r>
          </a:p>
          <a:p>
            <a:pPr algn="l" marL="0" indent="0" lvl="0">
              <a:lnSpc>
                <a:spcPts val="3371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('Dr. Gustavo', 'Psiquiatra', 40);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7059" y="1894804"/>
            <a:ext cx="3822645" cy="297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5"/>
              </a:lnSpc>
            </a:pPr>
            <a:r>
              <a:rPr lang="en-US" sz="4837">
                <a:solidFill>
                  <a:srgbClr val="000000"/>
                </a:solidFill>
                <a:latin typeface="Hagrid Medium"/>
              </a:rPr>
              <a:t>Inserção de dados em Médicos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05295" y="3505063"/>
            <a:ext cx="11054005" cy="3002088"/>
            <a:chOff x="0" y="0"/>
            <a:chExt cx="14738673" cy="400278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2153" t="0" r="2153" b="0"/>
            <a:stretch>
              <a:fillRect/>
            </a:stretch>
          </p:blipFill>
          <p:spPr>
            <a:xfrm flipH="false" flipV="false">
              <a:off x="0" y="0"/>
              <a:ext cx="14738673" cy="4002784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4620200"/>
            <a:ext cx="4260390" cy="375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CREATE TABLE Consultas (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codigo INT PRIMARY KEY AUTO_INCREMENT,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paciente INT,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médico INT,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data VARCHAR(11),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diagnostico VARCHAR(255),</a:t>
            </a:r>
          </a:p>
          <a:p>
            <a:pPr>
              <a:lnSpc>
                <a:spcPts val="3371"/>
              </a:lnSpc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    tratamento VARCHAR(255),</a:t>
            </a:r>
          </a:p>
          <a:p>
            <a:pPr algn="l" marL="0" indent="0" lvl="0">
              <a:lnSpc>
                <a:spcPts val="3371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Hagrid Light"/>
              </a:rPr>
              <a:t>);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57059" y="1894804"/>
            <a:ext cx="3822645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5"/>
              </a:lnSpc>
            </a:pPr>
            <a:r>
              <a:rPr lang="en-US" sz="4837">
                <a:solidFill>
                  <a:srgbClr val="000000"/>
                </a:solidFill>
                <a:latin typeface="Hagrid"/>
              </a:rPr>
              <a:t>Criação da table Consultas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16713" y="3299306"/>
            <a:ext cx="11571287" cy="3147298"/>
            <a:chOff x="0" y="0"/>
            <a:chExt cx="15428383" cy="419639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217" r="0" b="1217"/>
            <a:stretch>
              <a:fillRect/>
            </a:stretch>
          </p:blipFill>
          <p:spPr>
            <a:xfrm flipH="false" flipV="false">
              <a:off x="0" y="0"/>
              <a:ext cx="15428383" cy="4196397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3423" y="5214809"/>
            <a:ext cx="5609917" cy="442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21"/>
              </a:lnSpc>
            </a:pPr>
            <a:r>
              <a:rPr lang="en-US" sz="1947">
                <a:solidFill>
                  <a:srgbClr val="000000"/>
                </a:solidFill>
                <a:latin typeface="Hagrid Light"/>
              </a:rPr>
              <a:t>INSERT INTO Consultas (paciente, médico, data, diagnostico, tratamento) VALUES</a:t>
            </a:r>
          </a:p>
          <a:p>
            <a:pPr>
              <a:lnSpc>
                <a:spcPts val="2921"/>
              </a:lnSpc>
            </a:pPr>
            <a:r>
              <a:rPr lang="en-US" sz="1947">
                <a:solidFill>
                  <a:srgbClr val="000000"/>
                </a:solidFill>
                <a:latin typeface="Hagrid Light"/>
              </a:rPr>
              <a:t>(1, 1, '2024-04-15', 'Hipertensão', 'Medicação e acompanhamento'),</a:t>
            </a:r>
          </a:p>
          <a:p>
            <a:pPr>
              <a:lnSpc>
                <a:spcPts val="2921"/>
              </a:lnSpc>
            </a:pPr>
            <a:r>
              <a:rPr lang="en-US" sz="1947">
                <a:solidFill>
                  <a:srgbClr val="000000"/>
                </a:solidFill>
                <a:latin typeface="Hagrid Light"/>
              </a:rPr>
              <a:t>(2, 2, '2024-04-16', 'Eczema', 'Pomada e orientações'),</a:t>
            </a:r>
          </a:p>
          <a:p>
            <a:pPr>
              <a:lnSpc>
                <a:spcPts val="2921"/>
              </a:lnSpc>
            </a:pPr>
            <a:r>
              <a:rPr lang="en-US" sz="1947">
                <a:solidFill>
                  <a:srgbClr val="000000"/>
                </a:solidFill>
                <a:latin typeface="Hagrid Light"/>
              </a:rPr>
              <a:t>(3, 3, '2024-04-17', 'Fratura no tornozelo', 'Cirurgia e fisioterapia'),</a:t>
            </a:r>
          </a:p>
          <a:p>
            <a:pPr>
              <a:lnSpc>
                <a:spcPts val="2921"/>
              </a:lnSpc>
            </a:pPr>
            <a:r>
              <a:rPr lang="en-US" sz="1947">
                <a:solidFill>
                  <a:srgbClr val="000000"/>
                </a:solidFill>
                <a:latin typeface="Hagrid Light"/>
              </a:rPr>
              <a:t>(4, 4, '2024-04-18', 'Febre', 'Antitérmico e repouso'),</a:t>
            </a:r>
          </a:p>
          <a:p>
            <a:pPr algn="l" marL="0" indent="0" lvl="0">
              <a:lnSpc>
                <a:spcPts val="2921"/>
              </a:lnSpc>
              <a:spcBef>
                <a:spcPct val="0"/>
              </a:spcBef>
            </a:pPr>
            <a:r>
              <a:rPr lang="en-US" sz="1947">
                <a:solidFill>
                  <a:srgbClr val="000000"/>
                </a:solidFill>
                <a:latin typeface="Hagrid Light"/>
              </a:rPr>
              <a:t>(5, 5, '2024-04-19', 'Depressão', 'Terapia e medicamentos');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7059" y="1894804"/>
            <a:ext cx="3822645" cy="297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5"/>
              </a:lnSpc>
            </a:pPr>
            <a:r>
              <a:rPr lang="en-US" sz="4837">
                <a:solidFill>
                  <a:srgbClr val="000000"/>
                </a:solidFill>
                <a:latin typeface="Hagrid Medium"/>
              </a:rPr>
              <a:t>Inserção de dados em Usuários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7320" y="4323582"/>
            <a:ext cx="3388048" cy="4369954"/>
            <a:chOff x="0" y="0"/>
            <a:chExt cx="2623191" cy="33834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30340" y="4813794"/>
            <a:ext cx="2722009" cy="334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5"/>
              </a:lnSpc>
              <a:spcBef>
                <a:spcPct val="0"/>
              </a:spcBef>
            </a:pPr>
            <a:r>
              <a:rPr lang="en-US" sz="2857">
                <a:solidFill>
                  <a:srgbClr val="FFFFFF"/>
                </a:solidFill>
                <a:latin typeface="Hagrid Ultra-Bold"/>
              </a:rPr>
              <a:t>Codigo:</a:t>
            </a:r>
            <a:r>
              <a:rPr lang="en-US" sz="2857">
                <a:solidFill>
                  <a:srgbClr val="FFFFFF"/>
                </a:solidFill>
                <a:latin typeface="Hagrid Light"/>
              </a:rPr>
              <a:t> Chave primária auto-incrementável para identificar cada médico.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532424" y="4323582"/>
            <a:ext cx="3388048" cy="4369954"/>
            <a:chOff x="0" y="0"/>
            <a:chExt cx="2623191" cy="33834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865444" y="5696762"/>
            <a:ext cx="2722009" cy="158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sz="3157">
                <a:solidFill>
                  <a:srgbClr val="FFFFFF"/>
                </a:solidFill>
                <a:latin typeface="Hagrid Ultra-Bold"/>
              </a:rPr>
              <a:t>Nome:</a:t>
            </a:r>
            <a:r>
              <a:rPr lang="en-US" sz="3157">
                <a:solidFill>
                  <a:srgbClr val="FFFFFF"/>
                </a:solidFill>
                <a:latin typeface="Hagrid Light"/>
              </a:rPr>
              <a:t> Nome do médico.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367528" y="4323582"/>
            <a:ext cx="3388048" cy="4369954"/>
            <a:chOff x="0" y="0"/>
            <a:chExt cx="2623191" cy="33834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700548" y="5673267"/>
            <a:ext cx="2722009" cy="164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5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Hagrid Ultra-Bold"/>
              </a:rPr>
              <a:t>Especialidade</a:t>
            </a:r>
            <a:r>
              <a:rPr lang="en-US" sz="2457">
                <a:solidFill>
                  <a:srgbClr val="FFFFFF"/>
                </a:solidFill>
                <a:latin typeface="Hagrid Light"/>
              </a:rPr>
              <a:t>: Especialidade médica do médico.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202632" y="4323582"/>
            <a:ext cx="3388048" cy="4369954"/>
            <a:chOff x="0" y="0"/>
            <a:chExt cx="2623191" cy="33834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459102" y="5589764"/>
            <a:ext cx="2722009" cy="17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25"/>
              </a:lnSpc>
              <a:spcBef>
                <a:spcPct val="0"/>
              </a:spcBef>
            </a:pPr>
            <a:r>
              <a:rPr lang="en-US" sz="3557">
                <a:solidFill>
                  <a:srgbClr val="FFFFFF"/>
                </a:solidFill>
                <a:latin typeface="Hagrid Ultra-Bold"/>
              </a:rPr>
              <a:t>idade</a:t>
            </a:r>
            <a:r>
              <a:rPr lang="en-US" sz="3557">
                <a:solidFill>
                  <a:srgbClr val="FFFFFF"/>
                </a:solidFill>
                <a:latin typeface="Hagrid Light"/>
              </a:rPr>
              <a:t>: Idade do médico.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96225" y="1574414"/>
            <a:ext cx="14084886" cy="122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Tabela médicos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7133115">
            <a:off x="-364942" y="763903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517662">
            <a:off x="14656066" y="-751086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996323" y="6636136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34277" y="-2741345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DAGCwj26tEs</dc:identifier>
  <dcterms:modified xsi:type="dcterms:W3CDTF">2011-08-01T06:04:30Z</dcterms:modified>
  <cp:revision>1</cp:revision>
  <dc:title>Tabela médicos</dc:title>
</cp:coreProperties>
</file>