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60" r:id="rId2"/>
    <p:sldId id="262" r:id="rId3"/>
    <p:sldId id="263" r:id="rId4"/>
    <p:sldId id="264" r:id="rId5"/>
    <p:sldId id="265" r:id="rId6"/>
    <p:sldId id="266" r:id="rId7"/>
    <p:sldId id="294" r:id="rId8"/>
    <p:sldId id="295" r:id="rId9"/>
    <p:sldId id="267" r:id="rId10"/>
    <p:sldId id="268" r:id="rId11"/>
    <p:sldId id="269" r:id="rId12"/>
    <p:sldId id="287" r:id="rId13"/>
    <p:sldId id="288" r:id="rId14"/>
    <p:sldId id="278" r:id="rId15"/>
    <p:sldId id="286" r:id="rId16"/>
    <p:sldId id="289" r:id="rId17"/>
    <p:sldId id="293" r:id="rId18"/>
    <p:sldId id="290" r:id="rId19"/>
    <p:sldId id="282" r:id="rId20"/>
    <p:sldId id="283" r:id="rId21"/>
    <p:sldId id="284" r:id="rId22"/>
    <p:sldId id="291" r:id="rId23"/>
    <p:sldId id="285" r:id="rId24"/>
    <p:sldId id="292" r:id="rId2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7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02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075476-0A5F-4725-AEDC-6B3686DF1DF9}" type="datetimeFigureOut">
              <a:rPr lang="pt-BR" smtClean="0"/>
              <a:t>10/05/2023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32F3C6-E518-453E-A6B6-978366901F4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73647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57E7D-422E-4C11-AC48-44668C5C76E3}" type="datetimeFigureOut">
              <a:rPr lang="pt-BR" smtClean="0"/>
              <a:t>10/05/2023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A7B6-C11F-4DD7-BC79-E9D87A97E7E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28090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57E7D-422E-4C11-AC48-44668C5C76E3}" type="datetimeFigureOut">
              <a:rPr lang="pt-BR" smtClean="0"/>
              <a:t>10/05/2023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A7B6-C11F-4DD7-BC79-E9D87A97E7E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2154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57E7D-422E-4C11-AC48-44668C5C76E3}" type="datetimeFigureOut">
              <a:rPr lang="pt-BR" smtClean="0"/>
              <a:t>10/05/2023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A7B6-C11F-4DD7-BC79-E9D87A97E7E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29655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57E7D-422E-4C11-AC48-44668C5C76E3}" type="datetimeFigureOut">
              <a:rPr lang="pt-BR" smtClean="0"/>
              <a:t>10/05/2023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A7B6-C11F-4DD7-BC79-E9D87A97E7E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7739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57E7D-422E-4C11-AC48-44668C5C76E3}" type="datetimeFigureOut">
              <a:rPr lang="pt-BR" smtClean="0"/>
              <a:t>10/05/2023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A7B6-C11F-4DD7-BC79-E9D87A97E7E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97111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57E7D-422E-4C11-AC48-44668C5C76E3}" type="datetimeFigureOut">
              <a:rPr lang="pt-BR" smtClean="0"/>
              <a:t>10/05/2023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A7B6-C11F-4DD7-BC79-E9D87A97E7E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06257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57E7D-422E-4C11-AC48-44668C5C76E3}" type="datetimeFigureOut">
              <a:rPr lang="pt-BR" smtClean="0"/>
              <a:t>10/05/2023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A7B6-C11F-4DD7-BC79-E9D87A97E7E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8883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57E7D-422E-4C11-AC48-44668C5C76E3}" type="datetimeFigureOut">
              <a:rPr lang="pt-BR" smtClean="0"/>
              <a:t>10/05/2023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A7B6-C11F-4DD7-BC79-E9D87A97E7E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21677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57E7D-422E-4C11-AC48-44668C5C76E3}" type="datetimeFigureOut">
              <a:rPr lang="pt-BR" smtClean="0"/>
              <a:t>10/05/2023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A7B6-C11F-4DD7-BC79-E9D87A97E7E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06634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57E7D-422E-4C11-AC48-44668C5C76E3}" type="datetimeFigureOut">
              <a:rPr lang="pt-BR" smtClean="0"/>
              <a:t>10/05/2023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A7B6-C11F-4DD7-BC79-E9D87A97E7E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20444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57E7D-422E-4C11-AC48-44668C5C76E3}" type="datetimeFigureOut">
              <a:rPr lang="pt-BR" smtClean="0"/>
              <a:t>10/05/2023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A7B6-C11F-4DD7-BC79-E9D87A97E7E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94207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57E7D-422E-4C11-AC48-44668C5C76E3}" type="datetimeFigureOut">
              <a:rPr lang="pt-BR" smtClean="0"/>
              <a:t>10/05/2023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AA7B6-C11F-4DD7-BC79-E9D87A97E7E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34291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2930582" y="1839884"/>
            <a:ext cx="1870364" cy="9809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Produto</a:t>
            </a:r>
          </a:p>
        </p:txBody>
      </p:sp>
      <p:sp>
        <p:nvSpPr>
          <p:cNvPr id="5" name="Retângulo 4"/>
          <p:cNvSpPr/>
          <p:nvPr/>
        </p:nvSpPr>
        <p:spPr>
          <a:xfrm>
            <a:off x="8997142" y="1810353"/>
            <a:ext cx="1870364" cy="9809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Empresa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4619129" y="4262145"/>
            <a:ext cx="1870364" cy="9809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Categoria</a:t>
            </a:r>
          </a:p>
        </p:txBody>
      </p:sp>
      <p:sp>
        <p:nvSpPr>
          <p:cNvPr id="8" name="Retângulo 7"/>
          <p:cNvSpPr/>
          <p:nvPr/>
        </p:nvSpPr>
        <p:spPr>
          <a:xfrm>
            <a:off x="6084916" y="1839884"/>
            <a:ext cx="1870364" cy="9809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ProdutoEmpresa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867890" y="182881"/>
            <a:ext cx="69494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smtClean="0"/>
              <a:t>DER  MODELO CONCEITUAL </a:t>
            </a:r>
            <a:endParaRPr lang="pt-BR" sz="4400" dirty="0"/>
          </a:p>
        </p:txBody>
      </p:sp>
      <p:cxnSp>
        <p:nvCxnSpPr>
          <p:cNvPr id="12" name="Conector reto 11"/>
          <p:cNvCxnSpPr>
            <a:stCxn id="7" idx="0"/>
            <a:endCxn id="33" idx="2"/>
          </p:cNvCxnSpPr>
          <p:nvPr/>
        </p:nvCxnSpPr>
        <p:spPr>
          <a:xfrm flipH="1" flipV="1">
            <a:off x="3865764" y="3824098"/>
            <a:ext cx="1688547" cy="4380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>
            <a:stCxn id="4" idx="3"/>
            <a:endCxn id="8" idx="1"/>
          </p:cNvCxnSpPr>
          <p:nvPr/>
        </p:nvCxnSpPr>
        <p:spPr>
          <a:xfrm>
            <a:off x="4800946" y="2330335"/>
            <a:ext cx="12839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/>
          <p:nvPr/>
        </p:nvCxnSpPr>
        <p:spPr>
          <a:xfrm>
            <a:off x="7955280" y="2330335"/>
            <a:ext cx="1041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Losango 29"/>
          <p:cNvSpPr/>
          <p:nvPr/>
        </p:nvSpPr>
        <p:spPr>
          <a:xfrm>
            <a:off x="5200304" y="2047702"/>
            <a:ext cx="581890" cy="56526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1" name="Losango 30"/>
          <p:cNvSpPr/>
          <p:nvPr/>
        </p:nvSpPr>
        <p:spPr>
          <a:xfrm>
            <a:off x="8185266" y="2047702"/>
            <a:ext cx="581890" cy="56526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4272749" y="401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</a:t>
            </a:r>
          </a:p>
        </p:txBody>
      </p:sp>
      <p:sp>
        <p:nvSpPr>
          <p:cNvPr id="37" name="CaixaDeTexto 36"/>
          <p:cNvSpPr txBox="1"/>
          <p:nvPr/>
        </p:nvSpPr>
        <p:spPr>
          <a:xfrm>
            <a:off x="4105876" y="2791255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</a:t>
            </a:r>
            <a:endParaRPr lang="pt-BR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5800548" y="19482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42" name="CaixaDeTexto 41"/>
          <p:cNvSpPr txBox="1"/>
          <p:nvPr/>
        </p:nvSpPr>
        <p:spPr>
          <a:xfrm>
            <a:off x="7966536" y="18971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43" name="CaixaDeTexto 42"/>
          <p:cNvSpPr txBox="1"/>
          <p:nvPr/>
        </p:nvSpPr>
        <p:spPr>
          <a:xfrm>
            <a:off x="5001032" y="1931472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</a:t>
            </a:r>
            <a:endParaRPr lang="pt-BR" dirty="0"/>
          </a:p>
        </p:txBody>
      </p:sp>
      <p:sp>
        <p:nvSpPr>
          <p:cNvPr id="44" name="CaixaDeTexto 43"/>
          <p:cNvSpPr txBox="1"/>
          <p:nvPr/>
        </p:nvSpPr>
        <p:spPr>
          <a:xfrm>
            <a:off x="8663396" y="1913387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</a:t>
            </a:r>
          </a:p>
        </p:txBody>
      </p:sp>
      <p:cxnSp>
        <p:nvCxnSpPr>
          <p:cNvPr id="32" name="Conector reto 31"/>
          <p:cNvCxnSpPr/>
          <p:nvPr/>
        </p:nvCxnSpPr>
        <p:spPr>
          <a:xfrm flipV="1">
            <a:off x="6936828" y="2820787"/>
            <a:ext cx="4873" cy="4182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Losango 32"/>
          <p:cNvSpPr/>
          <p:nvPr/>
        </p:nvSpPr>
        <p:spPr>
          <a:xfrm>
            <a:off x="3574819" y="3258832"/>
            <a:ext cx="581890" cy="56526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34" name="Conector reto 33"/>
          <p:cNvCxnSpPr>
            <a:stCxn id="33" idx="0"/>
            <a:endCxn id="4" idx="2"/>
          </p:cNvCxnSpPr>
          <p:nvPr/>
        </p:nvCxnSpPr>
        <p:spPr>
          <a:xfrm flipV="1">
            <a:off x="3865764" y="2820786"/>
            <a:ext cx="0" cy="4380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Losango 37"/>
          <p:cNvSpPr/>
          <p:nvPr/>
        </p:nvSpPr>
        <p:spPr>
          <a:xfrm>
            <a:off x="6645883" y="3219943"/>
            <a:ext cx="581890" cy="56526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39" name="Conector reto 38"/>
          <p:cNvCxnSpPr>
            <a:stCxn id="7" idx="0"/>
            <a:endCxn id="38" idx="2"/>
          </p:cNvCxnSpPr>
          <p:nvPr/>
        </p:nvCxnSpPr>
        <p:spPr>
          <a:xfrm flipV="1">
            <a:off x="5554311" y="3785209"/>
            <a:ext cx="1382517" cy="4769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ixaDeTexto 47"/>
          <p:cNvSpPr txBox="1"/>
          <p:nvPr/>
        </p:nvSpPr>
        <p:spPr>
          <a:xfrm>
            <a:off x="6534187" y="4014981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</a:t>
            </a:r>
            <a:endParaRPr lang="pt-BR" dirty="0"/>
          </a:p>
        </p:txBody>
      </p:sp>
      <p:sp>
        <p:nvSpPr>
          <p:cNvPr id="50" name="CaixaDeTexto 49"/>
          <p:cNvSpPr txBox="1"/>
          <p:nvPr/>
        </p:nvSpPr>
        <p:spPr>
          <a:xfrm>
            <a:off x="7032634" y="2817694"/>
            <a:ext cx="251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78285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9100" y="365125"/>
            <a:ext cx="11353800" cy="1325563"/>
          </a:xfrm>
        </p:spPr>
        <p:txBody>
          <a:bodyPr/>
          <a:lstStyle/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RN n.1 Categorias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5068614" cy="4351338"/>
          </a:xfrm>
        </p:spPr>
        <p:txBody>
          <a:bodyPr/>
          <a:lstStyle/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Ao entrar no cardápio da empresa é exibido as categorias que existe produtos vinculados.</a:t>
            </a:r>
          </a:p>
          <a:p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3812" y="589486"/>
            <a:ext cx="3009899" cy="5879631"/>
          </a:xfrm>
          <a:prstGeom prst="rect">
            <a:avLst/>
          </a:prstGeom>
        </p:spPr>
      </p:pic>
      <p:cxnSp>
        <p:nvCxnSpPr>
          <p:cNvPr id="5" name="Conector de Seta Reta 4"/>
          <p:cNvCxnSpPr/>
          <p:nvPr/>
        </p:nvCxnSpPr>
        <p:spPr>
          <a:xfrm>
            <a:off x="6586046" y="2060029"/>
            <a:ext cx="777766" cy="441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Conector de Seta Reta 5"/>
          <p:cNvCxnSpPr/>
          <p:nvPr/>
        </p:nvCxnSpPr>
        <p:spPr>
          <a:xfrm>
            <a:off x="6312777" y="3174125"/>
            <a:ext cx="1051035" cy="21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Conector de Seta Reta 6"/>
          <p:cNvCxnSpPr/>
          <p:nvPr/>
        </p:nvCxnSpPr>
        <p:spPr>
          <a:xfrm flipV="1">
            <a:off x="6302267" y="3930869"/>
            <a:ext cx="1061545" cy="94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Retângulo 7"/>
          <p:cNvSpPr/>
          <p:nvPr/>
        </p:nvSpPr>
        <p:spPr>
          <a:xfrm>
            <a:off x="1085910" y="3440418"/>
            <a:ext cx="2445566" cy="9809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ProdutoEmpresa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070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593" y="0"/>
            <a:ext cx="13074868" cy="1325563"/>
          </a:xfrm>
        </p:spPr>
        <p:txBody>
          <a:bodyPr>
            <a:normAutofit/>
          </a:bodyPr>
          <a:lstStyle/>
          <a:p>
            <a:r>
              <a:rPr lang="pt-B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RN n.1 Caso de teste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Categorias</a:t>
            </a:r>
            <a:endParaRPr lang="pt-BR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2172" y="1490992"/>
            <a:ext cx="478483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Identificação: </a:t>
            </a:r>
          </a:p>
          <a:p>
            <a:pPr marL="0" indent="0">
              <a:buNone/>
            </a:pPr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Nome: Teste de </a:t>
            </a:r>
            <a:r>
              <a:rPr lang="pt-B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Visualizar Categorias </a:t>
            </a:r>
            <a:endParaRPr lang="pt-BR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ID: RN n.1 </a:t>
            </a:r>
          </a:p>
          <a:p>
            <a:pPr marL="0" indent="0">
              <a:buNone/>
            </a:pPr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de criação: </a:t>
            </a:r>
            <a:r>
              <a:rPr lang="pt-B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10/05/2023 15:20 </a:t>
            </a:r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PM.</a:t>
            </a:r>
          </a:p>
          <a:p>
            <a:pPr marL="0" indent="0">
              <a:buNone/>
            </a:pPr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Autor: Pedro </a:t>
            </a:r>
            <a:r>
              <a:rPr lang="pt-B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Marcelo</a:t>
            </a:r>
          </a:p>
          <a:p>
            <a:pPr marL="0" indent="0">
              <a:buNone/>
            </a:pPr>
            <a:endParaRPr lang="pt-BR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Descrição: </a:t>
            </a:r>
            <a:r>
              <a:rPr lang="pt-B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caso de teste para visualizar as categorias</a:t>
            </a:r>
            <a:endParaRPr lang="pt-BR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Pré-requisitos:</a:t>
            </a:r>
          </a:p>
          <a:p>
            <a:pPr marL="0" indent="0">
              <a:buNone/>
            </a:pPr>
            <a:endParaRPr lang="pt-BR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1.Acesso ao cardápio da empresa selecionada</a:t>
            </a:r>
          </a:p>
          <a:p>
            <a:pPr marL="0" indent="0">
              <a:buNone/>
            </a:pPr>
            <a:endParaRPr lang="pt-BR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Etapas de teste:</a:t>
            </a:r>
          </a:p>
          <a:p>
            <a:pPr marL="0" indent="0">
              <a:buNone/>
            </a:pPr>
            <a:r>
              <a:rPr lang="pt-B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1.acesse </a:t>
            </a:r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tela principal do cardápio</a:t>
            </a:r>
          </a:p>
          <a:p>
            <a:pPr marL="0" indent="0">
              <a:buNone/>
            </a:pPr>
            <a:endParaRPr lang="pt-B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6032937" y="1489515"/>
            <a:ext cx="478483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Resultado Esperado:</a:t>
            </a:r>
          </a:p>
          <a:p>
            <a:pPr marL="0" indent="0">
              <a:buNone/>
            </a:pPr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cliente deve ser redirecionado para tela </a:t>
            </a:r>
            <a:r>
              <a:rPr lang="pt-B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inicial do cardápio e visualizar as categorias disponíveis.</a:t>
            </a:r>
            <a:endParaRPr lang="pt-BR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indent="0">
              <a:buNone/>
            </a:pPr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Critérios de sucesso:</a:t>
            </a:r>
          </a:p>
          <a:p>
            <a:pPr marL="0" indent="0">
              <a:buNone/>
            </a:pPr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cliente deve ser capaz de </a:t>
            </a:r>
            <a:r>
              <a:rPr lang="pt-B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visualizar as categorias colocadas pela empresa no cardápio.</a:t>
            </a:r>
            <a:endParaRPr lang="pt-BR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Notas de teste:</a:t>
            </a:r>
          </a:p>
          <a:p>
            <a:pPr marL="0" indent="0">
              <a:buNone/>
            </a:pPr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Durante a execução do teste, nenhum comportamento anormal ou inesperado foi detectado.</a:t>
            </a:r>
          </a:p>
          <a:p>
            <a:pPr marL="0" indent="0">
              <a:buNone/>
            </a:pPr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Teste realizado em </a:t>
            </a:r>
            <a:r>
              <a:rPr lang="pt-B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10/05/23 </a:t>
            </a:r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pt-B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15:32 </a:t>
            </a:r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PM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515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419" y="1270171"/>
            <a:ext cx="3012396" cy="5433071"/>
          </a:xfrm>
          <a:prstGeom prst="rect">
            <a:avLst/>
          </a:prstGeom>
        </p:spPr>
      </p:pic>
      <p:sp>
        <p:nvSpPr>
          <p:cNvPr id="47" name="Título 1"/>
          <p:cNvSpPr txBox="1">
            <a:spLocks/>
          </p:cNvSpPr>
          <p:nvPr/>
        </p:nvSpPr>
        <p:spPr>
          <a:xfrm>
            <a:off x="300860" y="-284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RN n.2 Produtos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Conector de Seta Reta 4"/>
          <p:cNvCxnSpPr/>
          <p:nvPr/>
        </p:nvCxnSpPr>
        <p:spPr>
          <a:xfrm>
            <a:off x="584639" y="2448912"/>
            <a:ext cx="1296713" cy="557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 flipV="1">
            <a:off x="311370" y="3394841"/>
            <a:ext cx="1664575" cy="168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 flipH="1">
            <a:off x="3825766" y="2890347"/>
            <a:ext cx="1174589" cy="220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5518672" y="1476566"/>
            <a:ext cx="43460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Tela apresentada após a seleção da categoria pelo cliente, apresenta os produtos da categoria selecionada.</a:t>
            </a:r>
            <a:endParaRPr lang="pt-BR" dirty="0"/>
          </a:p>
        </p:txBody>
      </p:sp>
      <p:sp>
        <p:nvSpPr>
          <p:cNvPr id="16" name="Retângulo 15"/>
          <p:cNvSpPr/>
          <p:nvPr/>
        </p:nvSpPr>
        <p:spPr>
          <a:xfrm>
            <a:off x="5518672" y="2727435"/>
            <a:ext cx="2290514" cy="9809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ProdutoEmpresa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609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593" y="0"/>
            <a:ext cx="13074868" cy="1325563"/>
          </a:xfrm>
        </p:spPr>
        <p:txBody>
          <a:bodyPr>
            <a:normAutofit/>
          </a:bodyPr>
          <a:lstStyle/>
          <a:p>
            <a:r>
              <a:rPr lang="pt-B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RN n.2 Caso de teste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Produtos</a:t>
            </a:r>
            <a:endParaRPr lang="pt-BR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2172" y="1490992"/>
            <a:ext cx="478483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Identificação: </a:t>
            </a:r>
          </a:p>
          <a:p>
            <a:pPr marL="0" indent="0">
              <a:buNone/>
            </a:pPr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Nome: Teste de </a:t>
            </a:r>
            <a:r>
              <a:rPr lang="pt-B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visualizar Produtos </a:t>
            </a:r>
            <a:endParaRPr lang="pt-BR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ID: RN </a:t>
            </a:r>
            <a:r>
              <a:rPr lang="pt-B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n.2</a:t>
            </a:r>
            <a:endParaRPr lang="pt-BR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de criação: </a:t>
            </a:r>
            <a:r>
              <a:rPr lang="pt-B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10/05/2023 15:42 </a:t>
            </a:r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PM.</a:t>
            </a:r>
          </a:p>
          <a:p>
            <a:pPr marL="0" indent="0">
              <a:buNone/>
            </a:pPr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Autor: Pedro </a:t>
            </a:r>
            <a:r>
              <a:rPr lang="pt-B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Marcelo</a:t>
            </a:r>
          </a:p>
          <a:p>
            <a:pPr marL="0" indent="0">
              <a:buNone/>
            </a:pPr>
            <a:endParaRPr lang="pt-BR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Descrição: </a:t>
            </a:r>
            <a:r>
              <a:rPr lang="pt-B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caso de teste para visualização de Produtos</a:t>
            </a:r>
            <a:endParaRPr lang="pt-BR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Pré-requisitos</a:t>
            </a:r>
            <a:r>
              <a:rPr lang="pt-B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pt-BR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1.Acesso ao cardápio da empresa </a:t>
            </a:r>
            <a:r>
              <a:rPr lang="pt-B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selecionada</a:t>
            </a:r>
          </a:p>
          <a:p>
            <a:pPr marL="0" indent="0">
              <a:buNone/>
            </a:pPr>
            <a:r>
              <a:rPr lang="pt-B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2.Ter selecionado a categoria desejada na tela anterior</a:t>
            </a:r>
            <a:endParaRPr lang="pt-BR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t-BR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Etapas de teste:</a:t>
            </a:r>
          </a:p>
          <a:p>
            <a:pPr marL="0" indent="0">
              <a:buNone/>
            </a:pPr>
            <a:r>
              <a:rPr lang="pt-B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1.acesse </a:t>
            </a:r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tela principal do </a:t>
            </a:r>
            <a:r>
              <a:rPr lang="pt-B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cardápio</a:t>
            </a:r>
          </a:p>
          <a:p>
            <a:pPr marL="0" indent="0">
              <a:buNone/>
            </a:pPr>
            <a:r>
              <a:rPr lang="pt-B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2.Selecione a categoria desejada.</a:t>
            </a:r>
          </a:p>
          <a:p>
            <a:pPr marL="0" indent="0">
              <a:buNone/>
            </a:pPr>
            <a:r>
              <a:rPr lang="pt-B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3.Visualize os Produtos</a:t>
            </a:r>
            <a:endParaRPr lang="pt-BR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t-B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6032937" y="1489515"/>
            <a:ext cx="478483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Resultado Esperado:</a:t>
            </a:r>
          </a:p>
          <a:p>
            <a:pPr marL="0" indent="0">
              <a:buNone/>
            </a:pPr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cliente deve ser redirecionado para tela </a:t>
            </a:r>
            <a:r>
              <a:rPr lang="pt-B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 produtos correspondente a categoria que ele selecionou anteriormente</a:t>
            </a:r>
            <a:endParaRPr lang="pt-BR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indent="0">
              <a:buNone/>
            </a:pPr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Critérios de sucesso:</a:t>
            </a:r>
          </a:p>
          <a:p>
            <a:pPr marL="0" indent="0">
              <a:buNone/>
            </a:pPr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cliente deve ser capaz de </a:t>
            </a:r>
            <a:r>
              <a:rPr lang="pt-B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visualizar os produtos da respectiva categoria selecionada pelo mesmo</a:t>
            </a:r>
            <a:endParaRPr lang="pt-BR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Notas de teste:</a:t>
            </a:r>
          </a:p>
          <a:p>
            <a:pPr marL="0" indent="0">
              <a:buNone/>
            </a:pPr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Durante a execução do teste, nenhum comportamento anormal ou inesperado foi detectado.</a:t>
            </a:r>
          </a:p>
          <a:p>
            <a:pPr marL="0" indent="0">
              <a:buNone/>
            </a:pPr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Teste realizado em </a:t>
            </a:r>
            <a:r>
              <a:rPr lang="pt-B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10/05/23 </a:t>
            </a:r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pt-B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15:50 </a:t>
            </a:r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PM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577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007" y="872359"/>
            <a:ext cx="3251889" cy="58650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0320" y="0"/>
            <a:ext cx="10515600" cy="1325563"/>
          </a:xfrm>
        </p:spPr>
        <p:txBody>
          <a:bodyPr/>
          <a:lstStyle/>
          <a:p>
            <a:r>
              <a:rPr lang="pt-BR" dirty="0" smtClean="0"/>
              <a:t>RN n.3 Botão “Voltar”</a:t>
            </a:r>
            <a:endParaRPr lang="pt-BR" dirty="0"/>
          </a:p>
        </p:txBody>
      </p:sp>
      <p:cxnSp>
        <p:nvCxnSpPr>
          <p:cNvPr id="20" name="Conector de Seta Reta 19"/>
          <p:cNvCxnSpPr/>
          <p:nvPr/>
        </p:nvCxnSpPr>
        <p:spPr>
          <a:xfrm>
            <a:off x="2490952" y="5896304"/>
            <a:ext cx="562303" cy="335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CaixaDeTexto 30"/>
          <p:cNvSpPr txBox="1"/>
          <p:nvPr/>
        </p:nvSpPr>
        <p:spPr>
          <a:xfrm>
            <a:off x="4859630" y="1325563"/>
            <a:ext cx="5073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Botão permite o cliente voltar para tela inicial, onde se encontram as categorias.</a:t>
            </a:r>
            <a:endParaRPr lang="pt-BR" dirty="0"/>
          </a:p>
        </p:txBody>
      </p:sp>
      <p:cxnSp>
        <p:nvCxnSpPr>
          <p:cNvPr id="5" name="Conector de Seta Reta 4"/>
          <p:cNvCxnSpPr/>
          <p:nvPr/>
        </p:nvCxnSpPr>
        <p:spPr>
          <a:xfrm>
            <a:off x="3268717" y="5612524"/>
            <a:ext cx="31531" cy="546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74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578" y="1083932"/>
            <a:ext cx="3171503" cy="5720031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0320" y="0"/>
            <a:ext cx="10515600" cy="1325563"/>
          </a:xfrm>
        </p:spPr>
        <p:txBody>
          <a:bodyPr/>
          <a:lstStyle/>
          <a:p>
            <a:r>
              <a:rPr lang="pt-BR" dirty="0" smtClean="0"/>
              <a:t>RN n.4 Botão “Seleção de Quantidade”</a:t>
            </a:r>
            <a:endParaRPr lang="pt-BR" dirty="0"/>
          </a:p>
        </p:txBody>
      </p:sp>
      <p:cxnSp>
        <p:nvCxnSpPr>
          <p:cNvPr id="20" name="Conector de Seta Reta 19"/>
          <p:cNvCxnSpPr/>
          <p:nvPr/>
        </p:nvCxnSpPr>
        <p:spPr>
          <a:xfrm flipV="1">
            <a:off x="2522482" y="3440832"/>
            <a:ext cx="199697" cy="503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CaixaDeTexto 30"/>
          <p:cNvSpPr txBox="1"/>
          <p:nvPr/>
        </p:nvSpPr>
        <p:spPr>
          <a:xfrm>
            <a:off x="4565432" y="1459867"/>
            <a:ext cx="5073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O cliente deve ser capaz de selecionar a quantidade de 1 a 5, do produto que ele deseja pedir.</a:t>
            </a:r>
            <a:endParaRPr lang="pt-BR" dirty="0"/>
          </a:p>
        </p:txBody>
      </p:sp>
      <p:cxnSp>
        <p:nvCxnSpPr>
          <p:cNvPr id="5" name="Conector de Seta Reta 4"/>
          <p:cNvCxnSpPr/>
          <p:nvPr/>
        </p:nvCxnSpPr>
        <p:spPr>
          <a:xfrm flipH="1" flipV="1">
            <a:off x="3079530" y="3440832"/>
            <a:ext cx="446690" cy="402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560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488" y="994926"/>
            <a:ext cx="3158084" cy="569583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0320" y="0"/>
            <a:ext cx="10515600" cy="1325563"/>
          </a:xfrm>
        </p:spPr>
        <p:txBody>
          <a:bodyPr/>
          <a:lstStyle/>
          <a:p>
            <a:r>
              <a:rPr lang="pt-BR" dirty="0" smtClean="0"/>
              <a:t>RN n.5 Botão “Adicionar Pedido”</a:t>
            </a:r>
            <a:endParaRPr lang="pt-BR" dirty="0"/>
          </a:p>
        </p:txBody>
      </p:sp>
      <p:cxnSp>
        <p:nvCxnSpPr>
          <p:cNvPr id="20" name="Conector de Seta Reta 19"/>
          <p:cNvCxnSpPr/>
          <p:nvPr/>
        </p:nvCxnSpPr>
        <p:spPr>
          <a:xfrm flipV="1">
            <a:off x="1726462" y="3440832"/>
            <a:ext cx="365097" cy="567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CaixaDeTexto 30"/>
          <p:cNvSpPr txBox="1"/>
          <p:nvPr/>
        </p:nvSpPr>
        <p:spPr>
          <a:xfrm>
            <a:off x="5321176" y="1557606"/>
            <a:ext cx="50735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O cliente deve ser capaz de adicionar o produto desejado ao carrinho do cardápio, para depois finalizar o pedido.</a:t>
            </a:r>
            <a:endParaRPr lang="pt-BR" dirty="0"/>
          </a:p>
        </p:txBody>
      </p:sp>
      <p:cxnSp>
        <p:nvCxnSpPr>
          <p:cNvPr id="5" name="Conector de Seta Reta 4"/>
          <p:cNvCxnSpPr/>
          <p:nvPr/>
        </p:nvCxnSpPr>
        <p:spPr>
          <a:xfrm flipH="1" flipV="1">
            <a:off x="2711669" y="3440832"/>
            <a:ext cx="194441" cy="567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150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593" y="0"/>
            <a:ext cx="13074868" cy="1325563"/>
          </a:xfrm>
        </p:spPr>
        <p:txBody>
          <a:bodyPr>
            <a:normAutofit/>
          </a:bodyPr>
          <a:lstStyle/>
          <a:p>
            <a:r>
              <a:rPr lang="pt-B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RN n.5 Adicionar Pedido</a:t>
            </a:r>
            <a:endParaRPr lang="pt-BR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2172" y="1490992"/>
            <a:ext cx="4784835" cy="4351338"/>
          </a:xfrm>
        </p:spPr>
        <p:txBody>
          <a:bodyPr>
            <a:normAutofit fontScale="32500" lnSpcReduction="20000"/>
          </a:bodyPr>
          <a:lstStyle/>
          <a:p>
            <a:r>
              <a:rPr lang="pt-BR" b="1" dirty="0"/>
              <a:t>Identificação: </a:t>
            </a:r>
            <a:endParaRPr lang="pt-BR" dirty="0"/>
          </a:p>
          <a:p>
            <a:r>
              <a:rPr lang="pt-BR" b="1" dirty="0"/>
              <a:t>Nome: Teste de adicionar pedido </a:t>
            </a:r>
            <a:endParaRPr lang="pt-BR" dirty="0"/>
          </a:p>
          <a:p>
            <a:r>
              <a:rPr lang="pt-BR" b="1" dirty="0"/>
              <a:t>ID: RN </a:t>
            </a:r>
            <a:r>
              <a:rPr lang="pt-BR" b="1" dirty="0" smtClean="0"/>
              <a:t>n.5</a:t>
            </a:r>
            <a:endParaRPr lang="pt-BR" dirty="0"/>
          </a:p>
          <a:p>
            <a:r>
              <a:rPr lang="pt-BR" b="1" dirty="0"/>
              <a:t>Data de criação: 05/05/2023 14:15 PM.</a:t>
            </a:r>
            <a:endParaRPr lang="pt-BR" dirty="0"/>
          </a:p>
          <a:p>
            <a:r>
              <a:rPr lang="pt-BR" b="1" dirty="0"/>
              <a:t>Autor: Pedro Marcelo</a:t>
            </a:r>
            <a:endParaRPr lang="pt-BR" dirty="0"/>
          </a:p>
          <a:p>
            <a:r>
              <a:rPr lang="pt-BR" b="1" dirty="0"/>
              <a:t> </a:t>
            </a:r>
            <a:endParaRPr lang="pt-BR" dirty="0"/>
          </a:p>
          <a:p>
            <a:r>
              <a:rPr lang="pt-BR" b="1" dirty="0"/>
              <a:t>Descrição: caso de teste para confirmar um produto no carrinho de compras</a:t>
            </a:r>
            <a:endParaRPr lang="pt-BR" dirty="0"/>
          </a:p>
          <a:p>
            <a:r>
              <a:rPr lang="pt-BR" b="1" dirty="0"/>
              <a:t> </a:t>
            </a:r>
            <a:endParaRPr lang="pt-BR" dirty="0"/>
          </a:p>
          <a:p>
            <a:r>
              <a:rPr lang="pt-BR" dirty="0"/>
              <a:t> </a:t>
            </a:r>
            <a:r>
              <a:rPr lang="pt-BR" b="1" dirty="0"/>
              <a:t>Pré-requisitos:</a:t>
            </a:r>
            <a:endParaRPr lang="pt-BR" dirty="0"/>
          </a:p>
          <a:p>
            <a:r>
              <a:rPr lang="pt-BR" b="1" dirty="0"/>
              <a:t> </a:t>
            </a:r>
            <a:endParaRPr lang="pt-BR" dirty="0"/>
          </a:p>
          <a:p>
            <a:r>
              <a:rPr lang="pt-BR" b="1" dirty="0"/>
              <a:t>1.Acesso ao cardápio da empresa selecionada</a:t>
            </a:r>
            <a:endParaRPr lang="pt-BR" dirty="0"/>
          </a:p>
          <a:p>
            <a:r>
              <a:rPr lang="pt-BR" b="1" dirty="0"/>
              <a:t> </a:t>
            </a:r>
            <a:endParaRPr lang="pt-BR" dirty="0"/>
          </a:p>
          <a:p>
            <a:r>
              <a:rPr lang="pt-BR" b="1" dirty="0"/>
              <a:t>Etapas de teste:</a:t>
            </a:r>
            <a:endParaRPr lang="pt-BR" dirty="0"/>
          </a:p>
          <a:p>
            <a:r>
              <a:rPr lang="pt-BR" b="1" dirty="0"/>
              <a:t>1.acesso a tela principal do cardápio</a:t>
            </a:r>
            <a:endParaRPr lang="pt-BR" dirty="0"/>
          </a:p>
          <a:p>
            <a:r>
              <a:rPr lang="pt-BR" b="1" dirty="0"/>
              <a:t>2.Selecionar a categoria desejada</a:t>
            </a:r>
            <a:endParaRPr lang="pt-BR" dirty="0"/>
          </a:p>
          <a:p>
            <a:r>
              <a:rPr lang="pt-BR" b="1" dirty="0"/>
              <a:t>3.escolher o produto e quantidade desejado a partir da lista de produtos disponíveis</a:t>
            </a:r>
            <a:endParaRPr lang="pt-BR" dirty="0"/>
          </a:p>
          <a:p>
            <a:r>
              <a:rPr lang="pt-BR" b="1" dirty="0"/>
              <a:t>4.cliclar no botão “adicionar </a:t>
            </a:r>
            <a:r>
              <a:rPr lang="pt-BR" b="1" dirty="0" smtClean="0"/>
              <a:t>pedido”</a:t>
            </a:r>
            <a:endParaRPr lang="pt-B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6032937" y="1489515"/>
            <a:ext cx="478483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Resultado Esperado:</a:t>
            </a:r>
          </a:p>
          <a:p>
            <a:pPr marL="0" indent="0">
              <a:buNone/>
            </a:pPr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cliente deve ser redirecionado para tela de finalizar pedido onde contém os campos vazios “empresa, Nome e endereço” também deve conter o resumo do pedido com os produtos selecionados sua quantidade e seu preço total, com botões para voltar as categorias, adicionar um novo item e uma forma de pagamento, contem também o “botão de finalizar pedido”</a:t>
            </a:r>
          </a:p>
          <a:p>
            <a:pPr marL="0" indent="0">
              <a:buNone/>
            </a:pPr>
            <a:endParaRPr lang="pt-BR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Critérios de sucesso:</a:t>
            </a:r>
          </a:p>
          <a:p>
            <a:pPr marL="0" indent="0">
              <a:buNone/>
            </a:pPr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cliente deve ser capaz de adicionar pedido ao carrinho e ser redirecionado a tela “finalizar pedido” </a:t>
            </a:r>
          </a:p>
          <a:p>
            <a:pPr marL="0" indent="0">
              <a:buNone/>
            </a:pPr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Notas de teste:</a:t>
            </a:r>
          </a:p>
          <a:p>
            <a:pPr marL="0" indent="0">
              <a:buNone/>
            </a:pPr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Durante a execução do teste, nenhum comportamento anormal ou inesperado foi detectado.</a:t>
            </a:r>
          </a:p>
          <a:p>
            <a:pPr marL="0" indent="0">
              <a:buNone/>
            </a:pPr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Teste realizado em 05/05/23 as 14:30 PM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8905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462" y="857703"/>
            <a:ext cx="3016658" cy="563768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0320" y="0"/>
            <a:ext cx="10515600" cy="1325563"/>
          </a:xfrm>
        </p:spPr>
        <p:txBody>
          <a:bodyPr/>
          <a:lstStyle/>
          <a:p>
            <a:r>
              <a:rPr lang="pt-BR" dirty="0" smtClean="0"/>
              <a:t>RN n.6 Informações do Cliente</a:t>
            </a:r>
            <a:endParaRPr lang="pt-BR" dirty="0"/>
          </a:p>
        </p:txBody>
      </p:sp>
      <p:cxnSp>
        <p:nvCxnSpPr>
          <p:cNvPr id="20" name="Conector de Seta Reta 19"/>
          <p:cNvCxnSpPr/>
          <p:nvPr/>
        </p:nvCxnSpPr>
        <p:spPr>
          <a:xfrm flipH="1" flipV="1">
            <a:off x="3432229" y="2987225"/>
            <a:ext cx="763300" cy="575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" name="Conector de Seta Reta 4"/>
          <p:cNvCxnSpPr/>
          <p:nvPr/>
        </p:nvCxnSpPr>
        <p:spPr>
          <a:xfrm flipH="1">
            <a:off x="3490639" y="2597045"/>
            <a:ext cx="8029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 flipH="1">
            <a:off x="3490639" y="2061668"/>
            <a:ext cx="646481" cy="219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5289645" y="1600003"/>
            <a:ext cx="50735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Tela Exibida após adicionar um produto ao carrinho, possibilita o cliente a adicionar seus dados pessoais, antes de finalizar o pedido.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3497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286" y="1027906"/>
            <a:ext cx="2812831" cy="5632911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RN n.7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Resumo do pedido</a:t>
            </a:r>
            <a:b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Conector de Seta Reta 5"/>
          <p:cNvCxnSpPr/>
          <p:nvPr/>
        </p:nvCxnSpPr>
        <p:spPr>
          <a:xfrm>
            <a:off x="1545021" y="3226676"/>
            <a:ext cx="231227" cy="2627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Conector de Seta Reta 6"/>
          <p:cNvCxnSpPr/>
          <p:nvPr/>
        </p:nvCxnSpPr>
        <p:spPr>
          <a:xfrm flipH="1">
            <a:off x="3368566" y="3520965"/>
            <a:ext cx="446689" cy="4232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Conector de Seta Reta 8"/>
          <p:cNvCxnSpPr/>
          <p:nvPr/>
        </p:nvCxnSpPr>
        <p:spPr>
          <a:xfrm flipV="1">
            <a:off x="1457653" y="4309242"/>
            <a:ext cx="405962" cy="3573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Retângulo 14"/>
          <p:cNvSpPr/>
          <p:nvPr/>
        </p:nvSpPr>
        <p:spPr>
          <a:xfrm>
            <a:off x="5121479" y="169068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parte de resumo do pedido mostra a quantidade, os produtos selecionados, o preço de cada item e o total do pedido, além 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disso, a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caixa de Observação que facilita a comunicação entre o estabelecimento e o cliente.</a:t>
            </a:r>
          </a:p>
        </p:txBody>
      </p:sp>
    </p:spTree>
    <p:extLst>
      <p:ext uri="{BB962C8B-B14F-4D97-AF65-F5344CB8AC3E}">
        <p14:creationId xmlns:p14="http://schemas.microsoft.com/office/powerpoint/2010/main" val="206660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6719145"/>
              </p:ext>
            </p:extLst>
          </p:nvPr>
        </p:nvGraphicFramePr>
        <p:xfrm>
          <a:off x="1080657" y="1323515"/>
          <a:ext cx="10598725" cy="38158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9745">
                  <a:extLst>
                    <a:ext uri="{9D8B030D-6E8A-4147-A177-3AD203B41FA5}">
                      <a16:colId xmlns:a16="http://schemas.microsoft.com/office/drawing/2014/main" val="264937062"/>
                    </a:ext>
                  </a:extLst>
                </a:gridCol>
                <a:gridCol w="2119745">
                  <a:extLst>
                    <a:ext uri="{9D8B030D-6E8A-4147-A177-3AD203B41FA5}">
                      <a16:colId xmlns:a16="http://schemas.microsoft.com/office/drawing/2014/main" val="3229167417"/>
                    </a:ext>
                  </a:extLst>
                </a:gridCol>
                <a:gridCol w="2119745">
                  <a:extLst>
                    <a:ext uri="{9D8B030D-6E8A-4147-A177-3AD203B41FA5}">
                      <a16:colId xmlns:a16="http://schemas.microsoft.com/office/drawing/2014/main" val="1868414819"/>
                    </a:ext>
                  </a:extLst>
                </a:gridCol>
                <a:gridCol w="2119745">
                  <a:extLst>
                    <a:ext uri="{9D8B030D-6E8A-4147-A177-3AD203B41FA5}">
                      <a16:colId xmlns:a16="http://schemas.microsoft.com/office/drawing/2014/main" val="2177546931"/>
                    </a:ext>
                  </a:extLst>
                </a:gridCol>
                <a:gridCol w="2119745">
                  <a:extLst>
                    <a:ext uri="{9D8B030D-6E8A-4147-A177-3AD203B41FA5}">
                      <a16:colId xmlns:a16="http://schemas.microsoft.com/office/drawing/2014/main" val="3228809551"/>
                    </a:ext>
                  </a:extLst>
                </a:gridCol>
              </a:tblGrid>
              <a:tr h="316565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CAMPO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TIPO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RESTRIÇÃO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OBS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599076"/>
                  </a:ext>
                </a:extLst>
              </a:tr>
              <a:tr h="546400">
                <a:tc>
                  <a:txBody>
                    <a:bodyPr/>
                    <a:lstStyle/>
                    <a:p>
                      <a:r>
                        <a:rPr lang="pt-BR" dirty="0" smtClean="0"/>
                        <a:t>01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CATEGORIAID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PK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Numeração automática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3626191"/>
                  </a:ext>
                </a:extLst>
              </a:tr>
              <a:tr h="780572">
                <a:tc>
                  <a:txBody>
                    <a:bodyPr/>
                    <a:lstStyle/>
                    <a:p>
                      <a:r>
                        <a:rPr lang="pt-BR" dirty="0" smtClean="0"/>
                        <a:t>02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Nome 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Texto(100)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Não aceita</a:t>
                      </a:r>
                      <a:r>
                        <a:rPr lang="pt-BR" baseline="0" dirty="0" smtClean="0"/>
                        <a:t> nulo</a:t>
                      </a:r>
                      <a:endParaRPr lang="pt-BR" dirty="0" smtClean="0"/>
                    </a:p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232111"/>
                  </a:ext>
                </a:extLst>
              </a:tr>
              <a:tr h="1014743">
                <a:tc>
                  <a:txBody>
                    <a:bodyPr/>
                    <a:lstStyle/>
                    <a:p>
                      <a:r>
                        <a:rPr lang="pt-BR" dirty="0" smtClean="0"/>
                        <a:t>03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CategoriaDescricao</a:t>
                      </a:r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TEXTO(100)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 smtClean="0"/>
                        <a:t>NÃO ACEITA NULO</a:t>
                      </a:r>
                    </a:p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216491"/>
                  </a:ext>
                </a:extLst>
              </a:tr>
              <a:tr h="1014743">
                <a:tc>
                  <a:txBody>
                    <a:bodyPr/>
                    <a:lstStyle/>
                    <a:p>
                      <a:r>
                        <a:rPr lang="pt-BR" dirty="0" smtClean="0"/>
                        <a:t>04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CATEGORIAFOTO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TEXTO(999)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ACEITA NULO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079806"/>
                  </a:ext>
                </a:extLst>
              </a:tr>
            </a:tbl>
          </a:graphicData>
        </a:graphic>
      </p:graphicFrame>
      <p:sp>
        <p:nvSpPr>
          <p:cNvPr id="6" name="Retângulo 5"/>
          <p:cNvSpPr/>
          <p:nvPr/>
        </p:nvSpPr>
        <p:spPr>
          <a:xfrm>
            <a:off x="739833" y="407324"/>
            <a:ext cx="1537854" cy="8063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Categoria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06154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7069" y="70652"/>
            <a:ext cx="10515600" cy="1325563"/>
          </a:xfrm>
        </p:spPr>
        <p:txBody>
          <a:bodyPr/>
          <a:lstStyle/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RN n.8 Botão De Remover Item “X”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869" y="1050817"/>
            <a:ext cx="2758805" cy="5717845"/>
          </a:xfrm>
          <a:prstGeom prst="rect">
            <a:avLst/>
          </a:prstGeom>
        </p:spPr>
      </p:pic>
      <p:cxnSp>
        <p:nvCxnSpPr>
          <p:cNvPr id="6" name="Conector de Seta Reta 5"/>
          <p:cNvCxnSpPr/>
          <p:nvPr/>
        </p:nvCxnSpPr>
        <p:spPr>
          <a:xfrm flipH="1">
            <a:off x="3016469" y="3773214"/>
            <a:ext cx="903890" cy="388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Conector de Seta Reta 7"/>
          <p:cNvCxnSpPr/>
          <p:nvPr/>
        </p:nvCxnSpPr>
        <p:spPr>
          <a:xfrm flipH="1" flipV="1">
            <a:off x="3026979" y="4393324"/>
            <a:ext cx="840828" cy="641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4567076" y="1743056"/>
            <a:ext cx="46399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O cliente deve ser capaz de clicar no botão “X” e ao clicar, o produto ao lado do botão será excluído do carrinho.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7607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6559" y="91856"/>
            <a:ext cx="10515600" cy="1325563"/>
          </a:xfrm>
        </p:spPr>
        <p:txBody>
          <a:bodyPr/>
          <a:lstStyle/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RN n.9 “Forma de Pagamento”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816" y="754636"/>
            <a:ext cx="3043335" cy="6001705"/>
          </a:xfrm>
          <a:prstGeom prst="rect">
            <a:avLst/>
          </a:prstGeom>
        </p:spPr>
      </p:pic>
      <p:cxnSp>
        <p:nvCxnSpPr>
          <p:cNvPr id="7" name="Conector de Seta Reta 6"/>
          <p:cNvCxnSpPr/>
          <p:nvPr/>
        </p:nvCxnSpPr>
        <p:spPr>
          <a:xfrm flipH="1">
            <a:off x="3331779" y="5644055"/>
            <a:ext cx="8618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Conector de Seta Reta 8"/>
          <p:cNvCxnSpPr/>
          <p:nvPr/>
        </p:nvCxnSpPr>
        <p:spPr>
          <a:xfrm flipV="1">
            <a:off x="1870841" y="5812221"/>
            <a:ext cx="252249" cy="693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4487918" y="1417419"/>
            <a:ext cx="4887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O cliente deve ser capaz de selecionar a Forma de pagamento desejada para finalizar o pedido.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0394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6559" y="91856"/>
            <a:ext cx="10515600" cy="1325563"/>
          </a:xfrm>
        </p:spPr>
        <p:txBody>
          <a:bodyPr/>
          <a:lstStyle/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RN n.10 “Adicionar item”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816" y="754636"/>
            <a:ext cx="3043335" cy="6001705"/>
          </a:xfrm>
          <a:prstGeom prst="rect">
            <a:avLst/>
          </a:prstGeom>
        </p:spPr>
      </p:pic>
      <p:cxnSp>
        <p:nvCxnSpPr>
          <p:cNvPr id="7" name="Conector de Seta Reta 6"/>
          <p:cNvCxnSpPr/>
          <p:nvPr/>
        </p:nvCxnSpPr>
        <p:spPr>
          <a:xfrm flipH="1">
            <a:off x="3499945" y="6579476"/>
            <a:ext cx="8618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Conector de Seta Reta 8"/>
          <p:cNvCxnSpPr/>
          <p:nvPr/>
        </p:nvCxnSpPr>
        <p:spPr>
          <a:xfrm>
            <a:off x="1599903" y="5896303"/>
            <a:ext cx="588580" cy="493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4487918" y="1417419"/>
            <a:ext cx="5885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O cliente deve ser capaz de adicionar mais produtos ao carrinho de compras antes de finalizar o pedido.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6844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RN n.11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Botão “Finalizar pedido”</a:t>
            </a:r>
            <a:b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35626"/>
            <a:ext cx="2808890" cy="5539358"/>
          </a:xfrm>
          <a:prstGeom prst="rect">
            <a:avLst/>
          </a:prstGeom>
        </p:spPr>
      </p:pic>
      <p:cxnSp>
        <p:nvCxnSpPr>
          <p:cNvPr id="7" name="Conector de Seta Reta 6"/>
          <p:cNvCxnSpPr/>
          <p:nvPr/>
        </p:nvCxnSpPr>
        <p:spPr>
          <a:xfrm>
            <a:off x="493986" y="5749159"/>
            <a:ext cx="525517" cy="620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Conector de Seta Reta 8"/>
          <p:cNvCxnSpPr/>
          <p:nvPr/>
        </p:nvCxnSpPr>
        <p:spPr>
          <a:xfrm>
            <a:off x="1345324" y="5707117"/>
            <a:ext cx="42042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3991304" y="1367522"/>
            <a:ext cx="63062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O cliente deve ser capaz de finalizar o pedido e notificar a empresa sobre o pedido realizado, por uma mensagem do WhatsApp</a:t>
            </a:r>
            <a:endParaRPr lang="pt-BR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7091" y="2552458"/>
            <a:ext cx="8313682" cy="3628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78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593" y="0"/>
            <a:ext cx="13074868" cy="1325563"/>
          </a:xfrm>
        </p:spPr>
        <p:txBody>
          <a:bodyPr>
            <a:normAutofit/>
          </a:bodyPr>
          <a:lstStyle/>
          <a:p>
            <a:r>
              <a:rPr lang="pt-B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RN n.11 Caso de teste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Finalizar Pedido</a:t>
            </a:r>
            <a:endParaRPr lang="pt-BR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2172" y="1490992"/>
            <a:ext cx="4784835" cy="4351338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pt-BR" b="1" dirty="0"/>
              <a:t>Identificação: </a:t>
            </a:r>
            <a:endParaRPr lang="pt-BR" dirty="0"/>
          </a:p>
          <a:p>
            <a:pPr marL="0" indent="0">
              <a:buNone/>
            </a:pPr>
            <a:r>
              <a:rPr lang="pt-BR" b="1" dirty="0"/>
              <a:t>Nome: Teste de finalizar pedido</a:t>
            </a:r>
            <a:endParaRPr lang="pt-BR" dirty="0"/>
          </a:p>
          <a:p>
            <a:pPr marL="0" indent="0">
              <a:buNone/>
            </a:pPr>
            <a:r>
              <a:rPr lang="pt-BR" b="1" dirty="0"/>
              <a:t>ID: </a:t>
            </a:r>
            <a:r>
              <a:rPr lang="pt-BR" b="1" dirty="0" smtClean="0"/>
              <a:t>RN N.11</a:t>
            </a:r>
            <a:endParaRPr lang="pt-BR" dirty="0"/>
          </a:p>
          <a:p>
            <a:pPr marL="0" indent="0">
              <a:buNone/>
            </a:pPr>
            <a:r>
              <a:rPr lang="pt-BR" b="1" dirty="0"/>
              <a:t>Data de criação: 05/05/2023 15:00 PM.</a:t>
            </a:r>
            <a:endParaRPr lang="pt-BR" dirty="0"/>
          </a:p>
          <a:p>
            <a:pPr marL="0" indent="0">
              <a:buNone/>
            </a:pPr>
            <a:r>
              <a:rPr lang="pt-BR" b="1" dirty="0"/>
              <a:t>Autor: Pedro Marcelo</a:t>
            </a:r>
            <a:endParaRPr lang="pt-BR" dirty="0"/>
          </a:p>
          <a:p>
            <a:pPr marL="0" indent="0">
              <a:buNone/>
            </a:pPr>
            <a:r>
              <a:rPr lang="pt-BR" b="1" dirty="0"/>
              <a:t>Descrição: caso de teste para finalizar o pedido</a:t>
            </a:r>
            <a:endParaRPr lang="pt-BR" dirty="0"/>
          </a:p>
          <a:p>
            <a:pPr marL="0" indent="0">
              <a:buNone/>
            </a:pPr>
            <a:r>
              <a:rPr lang="pt-BR" b="1" dirty="0"/>
              <a:t> 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 </a:t>
            </a:r>
            <a:r>
              <a:rPr lang="pt-BR" b="1" dirty="0"/>
              <a:t>Pré-requisitos:</a:t>
            </a:r>
            <a:endParaRPr lang="pt-BR" dirty="0"/>
          </a:p>
          <a:p>
            <a:pPr marL="0" indent="0">
              <a:buNone/>
            </a:pPr>
            <a:r>
              <a:rPr lang="pt-BR" b="1" dirty="0"/>
              <a:t>1.Acesso ao cardápio da empresa selecionada</a:t>
            </a:r>
            <a:endParaRPr lang="pt-BR" dirty="0"/>
          </a:p>
          <a:p>
            <a:pPr marL="0" indent="0">
              <a:buNone/>
            </a:pPr>
            <a:r>
              <a:rPr lang="pt-BR" b="1" dirty="0"/>
              <a:t>2.Ter produtos dentro do carrinho</a:t>
            </a:r>
            <a:endParaRPr lang="pt-BR" dirty="0"/>
          </a:p>
          <a:p>
            <a:pPr marL="0" indent="0">
              <a:buNone/>
            </a:pPr>
            <a:r>
              <a:rPr lang="pt-BR" b="1" dirty="0"/>
              <a:t> </a:t>
            </a:r>
            <a:endParaRPr lang="pt-BR" dirty="0"/>
          </a:p>
          <a:p>
            <a:pPr marL="0" indent="0">
              <a:buNone/>
            </a:pPr>
            <a:r>
              <a:rPr lang="pt-BR" b="1" dirty="0"/>
              <a:t>Etapas de teste:</a:t>
            </a:r>
            <a:endParaRPr lang="pt-BR" dirty="0"/>
          </a:p>
          <a:p>
            <a:pPr marL="0" indent="0">
              <a:buNone/>
            </a:pPr>
            <a:r>
              <a:rPr lang="pt-BR" b="1" dirty="0"/>
              <a:t>1.acesso a tela principal do cardápio</a:t>
            </a:r>
            <a:endParaRPr lang="pt-BR" dirty="0"/>
          </a:p>
          <a:p>
            <a:pPr marL="0" indent="0">
              <a:buNone/>
            </a:pPr>
            <a:r>
              <a:rPr lang="pt-BR" b="1" dirty="0"/>
              <a:t>2.Selecionar a categoria desejada</a:t>
            </a:r>
            <a:endParaRPr lang="pt-BR" dirty="0"/>
          </a:p>
          <a:p>
            <a:pPr marL="0" indent="0">
              <a:buNone/>
            </a:pPr>
            <a:r>
              <a:rPr lang="pt-BR" b="1" dirty="0" smtClean="0"/>
              <a:t>3.escolher </a:t>
            </a:r>
            <a:r>
              <a:rPr lang="pt-BR" b="1" dirty="0"/>
              <a:t>o produto e a quantidade do produto desejado a partir da lista de produtos disponíveis</a:t>
            </a:r>
            <a:endParaRPr lang="pt-BR" dirty="0"/>
          </a:p>
          <a:p>
            <a:pPr marL="0" indent="0">
              <a:buNone/>
            </a:pPr>
            <a:r>
              <a:rPr lang="pt-BR" b="1" dirty="0"/>
              <a:t>4.clicar no botão “adicionar pedido”</a:t>
            </a:r>
            <a:endParaRPr lang="pt-BR" dirty="0"/>
          </a:p>
          <a:p>
            <a:pPr marL="0" indent="0">
              <a:buNone/>
            </a:pPr>
            <a:r>
              <a:rPr lang="pt-BR" b="1" dirty="0"/>
              <a:t>5.Adicione informação nos campos (“Endereço, Nome e Número de telefone”)</a:t>
            </a:r>
            <a:endParaRPr lang="pt-BR" dirty="0"/>
          </a:p>
          <a:p>
            <a:pPr marL="0" indent="0">
              <a:buNone/>
            </a:pPr>
            <a:r>
              <a:rPr lang="pt-BR" b="1" dirty="0"/>
              <a:t>6.clique no botão de finalizar pedido</a:t>
            </a:r>
            <a:endParaRPr lang="pt-BR" dirty="0"/>
          </a:p>
          <a:p>
            <a:pPr marL="0" indent="0">
              <a:buNone/>
            </a:pPr>
            <a:r>
              <a:rPr lang="pt-BR" b="1" dirty="0"/>
              <a:t>7. clicar no botão de confirmar mensagem na tela do WhatsApp </a:t>
            </a:r>
            <a:endParaRPr lang="pt-BR" dirty="0"/>
          </a:p>
          <a:p>
            <a:pPr marL="0" indent="0">
              <a:buNone/>
            </a:pPr>
            <a:endParaRPr lang="pt-B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6032937" y="1489515"/>
            <a:ext cx="478483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Resultado Esperado:</a:t>
            </a:r>
          </a:p>
          <a:p>
            <a:pPr marL="0" indent="0">
              <a:buNone/>
            </a:pPr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cliente ao clicar no botão de finalizar pedido deve ser redirecionado a tela de confirmar mensagem do WhatsApp e ao clicar em enviar mensagem o cliente deve ser redirecionado ao chat do respectivo estabelecimento com as informações do pedido já inseridas na mensagem.</a:t>
            </a:r>
          </a:p>
          <a:p>
            <a:pPr marL="0" indent="0">
              <a:buNone/>
            </a:pPr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Critérios de sucesso:</a:t>
            </a:r>
          </a:p>
          <a:p>
            <a:pPr marL="0" indent="0">
              <a:buNone/>
            </a:pPr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cliente deve ser capaz de clicar no botão de finalizar pedido e ser redirecionado ao chat do respectivo estabelecimento com as informações do pedido já inseridas no chat</a:t>
            </a:r>
          </a:p>
          <a:p>
            <a:pPr marL="0" indent="0">
              <a:buNone/>
            </a:pPr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Notas de teste:</a:t>
            </a:r>
          </a:p>
          <a:p>
            <a:pPr marL="0" indent="0">
              <a:buNone/>
            </a:pPr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Durante a execução do teste, nenhum comportamento anormal ou inesperado foi detectado.</a:t>
            </a:r>
          </a:p>
          <a:p>
            <a:pPr marL="0" indent="0">
              <a:buNone/>
            </a:pPr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Teste realizado em 05/05/23 as 15:27 PM</a:t>
            </a:r>
          </a:p>
        </p:txBody>
      </p:sp>
    </p:spTree>
    <p:extLst>
      <p:ext uri="{BB962C8B-B14F-4D97-AF65-F5344CB8AC3E}">
        <p14:creationId xmlns:p14="http://schemas.microsoft.com/office/powerpoint/2010/main" val="135897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680189"/>
              </p:ext>
            </p:extLst>
          </p:nvPr>
        </p:nvGraphicFramePr>
        <p:xfrm>
          <a:off x="1125417" y="1333027"/>
          <a:ext cx="10553965" cy="38063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0793">
                  <a:extLst>
                    <a:ext uri="{9D8B030D-6E8A-4147-A177-3AD203B41FA5}">
                      <a16:colId xmlns:a16="http://schemas.microsoft.com/office/drawing/2014/main" val="264937062"/>
                    </a:ext>
                  </a:extLst>
                </a:gridCol>
                <a:gridCol w="2110793">
                  <a:extLst>
                    <a:ext uri="{9D8B030D-6E8A-4147-A177-3AD203B41FA5}">
                      <a16:colId xmlns:a16="http://schemas.microsoft.com/office/drawing/2014/main" val="3229167417"/>
                    </a:ext>
                  </a:extLst>
                </a:gridCol>
                <a:gridCol w="2110793">
                  <a:extLst>
                    <a:ext uri="{9D8B030D-6E8A-4147-A177-3AD203B41FA5}">
                      <a16:colId xmlns:a16="http://schemas.microsoft.com/office/drawing/2014/main" val="1868414819"/>
                    </a:ext>
                  </a:extLst>
                </a:gridCol>
                <a:gridCol w="2110793">
                  <a:extLst>
                    <a:ext uri="{9D8B030D-6E8A-4147-A177-3AD203B41FA5}">
                      <a16:colId xmlns:a16="http://schemas.microsoft.com/office/drawing/2014/main" val="2177546931"/>
                    </a:ext>
                  </a:extLst>
                </a:gridCol>
                <a:gridCol w="2110793">
                  <a:extLst>
                    <a:ext uri="{9D8B030D-6E8A-4147-A177-3AD203B41FA5}">
                      <a16:colId xmlns:a16="http://schemas.microsoft.com/office/drawing/2014/main" val="3228809551"/>
                    </a:ext>
                  </a:extLst>
                </a:gridCol>
              </a:tblGrid>
              <a:tr h="364522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CAMPO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TIPO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RESTRIÇÃO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OBS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599076"/>
                  </a:ext>
                </a:extLst>
              </a:tr>
              <a:tr h="637913">
                <a:tc>
                  <a:txBody>
                    <a:bodyPr/>
                    <a:lstStyle/>
                    <a:p>
                      <a:r>
                        <a:rPr lang="pt-BR" dirty="0" smtClean="0"/>
                        <a:t>01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EMPRESAID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PK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Numeração automática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3626191"/>
                  </a:ext>
                </a:extLst>
              </a:tr>
              <a:tr h="777930">
                <a:tc>
                  <a:txBody>
                    <a:bodyPr/>
                    <a:lstStyle/>
                    <a:p>
                      <a:r>
                        <a:rPr lang="pt-BR" dirty="0" smtClean="0"/>
                        <a:t>02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TELEFONE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Texto(11)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 aceita</a:t>
                      </a:r>
                      <a:r>
                        <a:rPr lang="pt-BR" baseline="0" dirty="0" smtClean="0"/>
                        <a:t> nulo</a:t>
                      </a:r>
                      <a:endParaRPr lang="pt-BR" dirty="0" smtClean="0"/>
                    </a:p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232111"/>
                  </a:ext>
                </a:extLst>
              </a:tr>
              <a:tr h="1011308">
                <a:tc>
                  <a:txBody>
                    <a:bodyPr/>
                    <a:lstStyle/>
                    <a:p>
                      <a:r>
                        <a:rPr lang="pt-BR" dirty="0" smtClean="0"/>
                        <a:t>03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NOME 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TEXTO(100)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 aceita</a:t>
                      </a:r>
                      <a:r>
                        <a:rPr lang="pt-BR" baseline="0" dirty="0" smtClean="0"/>
                        <a:t> nulo</a:t>
                      </a:r>
                      <a:endParaRPr lang="pt-BR" dirty="0" smtClean="0"/>
                    </a:p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216491"/>
                  </a:ext>
                </a:extLst>
              </a:tr>
              <a:tr h="1011308">
                <a:tc>
                  <a:txBody>
                    <a:bodyPr/>
                    <a:lstStyle/>
                    <a:p>
                      <a:r>
                        <a:rPr lang="pt-BR" dirty="0" smtClean="0"/>
                        <a:t>04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SENHA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TEXTO(100)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 aceita</a:t>
                      </a:r>
                      <a:r>
                        <a:rPr lang="pt-BR" baseline="0" dirty="0" smtClean="0"/>
                        <a:t> nulo</a:t>
                      </a:r>
                      <a:endParaRPr lang="pt-BR" dirty="0" smtClean="0"/>
                    </a:p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079806"/>
                  </a:ext>
                </a:extLst>
              </a:tr>
            </a:tbl>
          </a:graphicData>
        </a:graphic>
      </p:graphicFrame>
      <p:sp>
        <p:nvSpPr>
          <p:cNvPr id="2" name="Retângulo 1"/>
          <p:cNvSpPr/>
          <p:nvPr/>
        </p:nvSpPr>
        <p:spPr>
          <a:xfrm>
            <a:off x="689956" y="324196"/>
            <a:ext cx="1754306" cy="7148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EMPRESA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200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988299"/>
              </p:ext>
            </p:extLst>
          </p:nvPr>
        </p:nvGraphicFramePr>
        <p:xfrm>
          <a:off x="1138842" y="1352865"/>
          <a:ext cx="10540540" cy="37843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8108">
                  <a:extLst>
                    <a:ext uri="{9D8B030D-6E8A-4147-A177-3AD203B41FA5}">
                      <a16:colId xmlns:a16="http://schemas.microsoft.com/office/drawing/2014/main" val="264937062"/>
                    </a:ext>
                  </a:extLst>
                </a:gridCol>
                <a:gridCol w="2108108">
                  <a:extLst>
                    <a:ext uri="{9D8B030D-6E8A-4147-A177-3AD203B41FA5}">
                      <a16:colId xmlns:a16="http://schemas.microsoft.com/office/drawing/2014/main" val="3229167417"/>
                    </a:ext>
                  </a:extLst>
                </a:gridCol>
                <a:gridCol w="2108108">
                  <a:extLst>
                    <a:ext uri="{9D8B030D-6E8A-4147-A177-3AD203B41FA5}">
                      <a16:colId xmlns:a16="http://schemas.microsoft.com/office/drawing/2014/main" val="1868414819"/>
                    </a:ext>
                  </a:extLst>
                </a:gridCol>
                <a:gridCol w="2108108">
                  <a:extLst>
                    <a:ext uri="{9D8B030D-6E8A-4147-A177-3AD203B41FA5}">
                      <a16:colId xmlns:a16="http://schemas.microsoft.com/office/drawing/2014/main" val="2177546931"/>
                    </a:ext>
                  </a:extLst>
                </a:gridCol>
                <a:gridCol w="2108108">
                  <a:extLst>
                    <a:ext uri="{9D8B030D-6E8A-4147-A177-3AD203B41FA5}">
                      <a16:colId xmlns:a16="http://schemas.microsoft.com/office/drawing/2014/main" val="3228809551"/>
                    </a:ext>
                  </a:extLst>
                </a:gridCol>
              </a:tblGrid>
              <a:tr h="36365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CAMPO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TIPO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RESTRIÇÃO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OBS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599076"/>
                  </a:ext>
                </a:extLst>
              </a:tr>
              <a:tr h="634233">
                <a:tc>
                  <a:txBody>
                    <a:bodyPr/>
                    <a:lstStyle/>
                    <a:p>
                      <a:r>
                        <a:rPr lang="pt-BR" dirty="0" smtClean="0"/>
                        <a:t>01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EMPRESAID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FK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3626191"/>
                  </a:ext>
                </a:extLst>
              </a:tr>
              <a:tr h="773442">
                <a:tc>
                  <a:txBody>
                    <a:bodyPr/>
                    <a:lstStyle/>
                    <a:p>
                      <a:r>
                        <a:rPr lang="pt-BR" dirty="0" smtClean="0"/>
                        <a:t>02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PRODUTOID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FK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232111"/>
                  </a:ext>
                </a:extLst>
              </a:tr>
              <a:tr h="1005473">
                <a:tc>
                  <a:txBody>
                    <a:bodyPr/>
                    <a:lstStyle/>
                    <a:p>
                      <a:r>
                        <a:rPr lang="pt-BR" dirty="0" smtClean="0"/>
                        <a:t>03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CATEGORIAID 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FK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216491"/>
                  </a:ext>
                </a:extLst>
              </a:tr>
              <a:tr h="1005473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079806"/>
                  </a:ext>
                </a:extLst>
              </a:tr>
            </a:tbl>
          </a:graphicData>
        </a:graphic>
      </p:graphicFrame>
      <p:sp>
        <p:nvSpPr>
          <p:cNvPr id="5" name="Retângulo 4"/>
          <p:cNvSpPr/>
          <p:nvPr/>
        </p:nvSpPr>
        <p:spPr>
          <a:xfrm>
            <a:off x="689956" y="324196"/>
            <a:ext cx="1754306" cy="7148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dirty="0" smtClean="0"/>
              <a:t>PRODUTOEMPRESA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11234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228525"/>
              </p:ext>
            </p:extLst>
          </p:nvPr>
        </p:nvGraphicFramePr>
        <p:xfrm>
          <a:off x="943816" y="1068299"/>
          <a:ext cx="10553965" cy="57166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0793">
                  <a:extLst>
                    <a:ext uri="{9D8B030D-6E8A-4147-A177-3AD203B41FA5}">
                      <a16:colId xmlns:a16="http://schemas.microsoft.com/office/drawing/2014/main" val="264937062"/>
                    </a:ext>
                  </a:extLst>
                </a:gridCol>
                <a:gridCol w="2110793">
                  <a:extLst>
                    <a:ext uri="{9D8B030D-6E8A-4147-A177-3AD203B41FA5}">
                      <a16:colId xmlns:a16="http://schemas.microsoft.com/office/drawing/2014/main" val="3229167417"/>
                    </a:ext>
                  </a:extLst>
                </a:gridCol>
                <a:gridCol w="2110793">
                  <a:extLst>
                    <a:ext uri="{9D8B030D-6E8A-4147-A177-3AD203B41FA5}">
                      <a16:colId xmlns:a16="http://schemas.microsoft.com/office/drawing/2014/main" val="1868414819"/>
                    </a:ext>
                  </a:extLst>
                </a:gridCol>
                <a:gridCol w="2110793">
                  <a:extLst>
                    <a:ext uri="{9D8B030D-6E8A-4147-A177-3AD203B41FA5}">
                      <a16:colId xmlns:a16="http://schemas.microsoft.com/office/drawing/2014/main" val="2177546931"/>
                    </a:ext>
                  </a:extLst>
                </a:gridCol>
                <a:gridCol w="2110793">
                  <a:extLst>
                    <a:ext uri="{9D8B030D-6E8A-4147-A177-3AD203B41FA5}">
                      <a16:colId xmlns:a16="http://schemas.microsoft.com/office/drawing/2014/main" val="3228809551"/>
                    </a:ext>
                  </a:extLst>
                </a:gridCol>
              </a:tblGrid>
              <a:tr h="30606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CAMPO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TIPO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RESTRIÇÃO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OBS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599076"/>
                  </a:ext>
                </a:extLst>
              </a:tr>
              <a:tr h="765172">
                <a:tc>
                  <a:txBody>
                    <a:bodyPr/>
                    <a:lstStyle/>
                    <a:p>
                      <a:r>
                        <a:rPr lang="pt-BR" dirty="0" smtClean="0"/>
                        <a:t>01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PEDIDOID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PK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Numeração automática</a:t>
                      </a:r>
                    </a:p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3626191"/>
                  </a:ext>
                </a:extLst>
              </a:tr>
              <a:tr h="439259">
                <a:tc>
                  <a:txBody>
                    <a:bodyPr/>
                    <a:lstStyle/>
                    <a:p>
                      <a:r>
                        <a:rPr lang="pt-BR" dirty="0" smtClean="0"/>
                        <a:t>02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DATAPEDIDO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TIMESTAMP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232111"/>
                  </a:ext>
                </a:extLst>
              </a:tr>
              <a:tr h="571037">
                <a:tc>
                  <a:txBody>
                    <a:bodyPr/>
                    <a:lstStyle/>
                    <a:p>
                      <a:r>
                        <a:rPr lang="pt-BR" dirty="0" smtClean="0"/>
                        <a:t>03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NOMEC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TEXTO(250)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Não aceita nulo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216491"/>
                  </a:ext>
                </a:extLst>
              </a:tr>
              <a:tr h="571037">
                <a:tc>
                  <a:txBody>
                    <a:bodyPr/>
                    <a:lstStyle/>
                    <a:p>
                      <a:r>
                        <a:rPr lang="pt-BR" dirty="0" smtClean="0"/>
                        <a:t>04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ENDEREÇO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TEXTO(250)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Não aceita nulo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079806"/>
                  </a:ext>
                </a:extLst>
              </a:tr>
              <a:tr h="571037">
                <a:tc>
                  <a:txBody>
                    <a:bodyPr/>
                    <a:lstStyle/>
                    <a:p>
                      <a:r>
                        <a:rPr lang="pt-BR" dirty="0" smtClean="0"/>
                        <a:t>05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COMPLEMENTO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TEXTO(100)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Aceita nulo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7596734"/>
                  </a:ext>
                </a:extLst>
              </a:tr>
              <a:tr h="571037">
                <a:tc>
                  <a:txBody>
                    <a:bodyPr/>
                    <a:lstStyle/>
                    <a:p>
                      <a:r>
                        <a:rPr lang="pt-BR" dirty="0" smtClean="0"/>
                        <a:t>06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TELEFONE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TEXTO(11)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Não aceita nulo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9540718"/>
                  </a:ext>
                </a:extLst>
              </a:tr>
              <a:tr h="571037">
                <a:tc>
                  <a:txBody>
                    <a:bodyPr/>
                    <a:lstStyle/>
                    <a:p>
                      <a:r>
                        <a:rPr lang="pt-BR" dirty="0" smtClean="0"/>
                        <a:t>07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TAMANHOPEDIDO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TEXTO(50)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Aceita nulo 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541487"/>
                  </a:ext>
                </a:extLst>
              </a:tr>
              <a:tr h="571037">
                <a:tc>
                  <a:txBody>
                    <a:bodyPr/>
                    <a:lstStyle/>
                    <a:p>
                      <a:r>
                        <a:rPr lang="pt-BR" dirty="0" smtClean="0"/>
                        <a:t>08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SABORESPEDIDO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TEXTO(100)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Aceita nulo 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2155923"/>
                  </a:ext>
                </a:extLst>
              </a:tr>
              <a:tr h="571037">
                <a:tc>
                  <a:txBody>
                    <a:bodyPr/>
                    <a:lstStyle/>
                    <a:p>
                      <a:r>
                        <a:rPr lang="pt-BR" dirty="0" smtClean="0"/>
                        <a:t>09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OBSERVAÇÃO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TEXTO(250)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Aceita</a:t>
                      </a:r>
                      <a:r>
                        <a:rPr lang="pt-BR" baseline="0" dirty="0" smtClean="0"/>
                        <a:t> nulo 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797666"/>
                  </a:ext>
                </a:extLst>
              </a:tr>
            </a:tbl>
          </a:graphicData>
        </a:graphic>
      </p:graphicFrame>
      <p:sp>
        <p:nvSpPr>
          <p:cNvPr id="5" name="Retângulo 4"/>
          <p:cNvSpPr/>
          <p:nvPr/>
        </p:nvSpPr>
        <p:spPr>
          <a:xfrm>
            <a:off x="606828" y="182880"/>
            <a:ext cx="1754306" cy="7148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dirty="0" smtClean="0"/>
              <a:t>FINALIZAR PEDIDO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19829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921815"/>
              </p:ext>
            </p:extLst>
          </p:nvPr>
        </p:nvGraphicFramePr>
        <p:xfrm>
          <a:off x="725185" y="782506"/>
          <a:ext cx="10540540" cy="6075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8108">
                  <a:extLst>
                    <a:ext uri="{9D8B030D-6E8A-4147-A177-3AD203B41FA5}">
                      <a16:colId xmlns:a16="http://schemas.microsoft.com/office/drawing/2014/main" val="264937062"/>
                    </a:ext>
                  </a:extLst>
                </a:gridCol>
                <a:gridCol w="2108108">
                  <a:extLst>
                    <a:ext uri="{9D8B030D-6E8A-4147-A177-3AD203B41FA5}">
                      <a16:colId xmlns:a16="http://schemas.microsoft.com/office/drawing/2014/main" val="3229167417"/>
                    </a:ext>
                  </a:extLst>
                </a:gridCol>
                <a:gridCol w="2108108">
                  <a:extLst>
                    <a:ext uri="{9D8B030D-6E8A-4147-A177-3AD203B41FA5}">
                      <a16:colId xmlns:a16="http://schemas.microsoft.com/office/drawing/2014/main" val="1868414819"/>
                    </a:ext>
                  </a:extLst>
                </a:gridCol>
                <a:gridCol w="2108108">
                  <a:extLst>
                    <a:ext uri="{9D8B030D-6E8A-4147-A177-3AD203B41FA5}">
                      <a16:colId xmlns:a16="http://schemas.microsoft.com/office/drawing/2014/main" val="2177546931"/>
                    </a:ext>
                  </a:extLst>
                </a:gridCol>
                <a:gridCol w="2108108">
                  <a:extLst>
                    <a:ext uri="{9D8B030D-6E8A-4147-A177-3AD203B41FA5}">
                      <a16:colId xmlns:a16="http://schemas.microsoft.com/office/drawing/2014/main" val="3228809551"/>
                    </a:ext>
                  </a:extLst>
                </a:gridCol>
              </a:tblGrid>
              <a:tr h="36365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CAMPO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TIPO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RESTRIÇÃO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OBS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599076"/>
                  </a:ext>
                </a:extLst>
              </a:tr>
              <a:tr h="634233">
                <a:tc>
                  <a:txBody>
                    <a:bodyPr/>
                    <a:lstStyle/>
                    <a:p>
                      <a:r>
                        <a:rPr lang="pt-BR" dirty="0" smtClean="0"/>
                        <a:t>01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PROID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PK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Numeração automática</a:t>
                      </a:r>
                    </a:p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3626191"/>
                  </a:ext>
                </a:extLst>
              </a:tr>
              <a:tr h="773442">
                <a:tc>
                  <a:txBody>
                    <a:bodyPr/>
                    <a:lstStyle/>
                    <a:p>
                      <a:r>
                        <a:rPr lang="pt-BR" dirty="0" smtClean="0"/>
                        <a:t>02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NOME</a:t>
                      </a:r>
                      <a:r>
                        <a:rPr lang="pt-B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TEXTO(250)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Não aceita nulo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232111"/>
                  </a:ext>
                </a:extLst>
              </a:tr>
              <a:tr h="1005473">
                <a:tc>
                  <a:txBody>
                    <a:bodyPr/>
                    <a:lstStyle/>
                    <a:p>
                      <a:r>
                        <a:rPr lang="pt-BR" dirty="0" smtClean="0"/>
                        <a:t>03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DESCRICAO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TEXTO(250)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Não aceita nulo</a:t>
                      </a:r>
                    </a:p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216491"/>
                  </a:ext>
                </a:extLst>
              </a:tr>
              <a:tr h="1005473">
                <a:tc>
                  <a:txBody>
                    <a:bodyPr/>
                    <a:lstStyle/>
                    <a:p>
                      <a:r>
                        <a:rPr lang="pt-BR" dirty="0" smtClean="0"/>
                        <a:t>04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NUTRICAO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TEXTO(500)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Aceita nulo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079806"/>
                  </a:ext>
                </a:extLst>
              </a:tr>
              <a:tr h="1005473">
                <a:tc>
                  <a:txBody>
                    <a:bodyPr/>
                    <a:lstStyle/>
                    <a:p>
                      <a:r>
                        <a:rPr lang="pt-BR" dirty="0" smtClean="0"/>
                        <a:t>05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PRECO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DOUBLE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Não aceita nulo</a:t>
                      </a:r>
                    </a:p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5649757"/>
                  </a:ext>
                </a:extLst>
              </a:tr>
              <a:tr h="1005473">
                <a:tc>
                  <a:txBody>
                    <a:bodyPr/>
                    <a:lstStyle/>
                    <a:p>
                      <a:r>
                        <a:rPr lang="pt-BR" dirty="0" smtClean="0"/>
                        <a:t>06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CATEGORIAProduto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FK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Aceita nulo 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0599743"/>
                  </a:ext>
                </a:extLst>
              </a:tr>
            </a:tbl>
          </a:graphicData>
        </a:graphic>
      </p:graphicFrame>
      <p:sp>
        <p:nvSpPr>
          <p:cNvPr id="2" name="Retângulo 1"/>
          <p:cNvSpPr/>
          <p:nvPr/>
        </p:nvSpPr>
        <p:spPr>
          <a:xfrm>
            <a:off x="762000" y="0"/>
            <a:ext cx="2013857" cy="79465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Produto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8440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0848" y="2246477"/>
            <a:ext cx="10515600" cy="1325563"/>
          </a:xfrm>
        </p:spPr>
        <p:txBody>
          <a:bodyPr/>
          <a:lstStyle/>
          <a:p>
            <a:r>
              <a:rPr lang="pt-BR" dirty="0" smtClean="0"/>
              <a:t>Requisitos Funcionais</a:t>
            </a:r>
            <a:br>
              <a:rPr lang="pt-BR" dirty="0" smtClean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1638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1109751" y="2421920"/>
            <a:ext cx="1202215" cy="56186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dirty="0" smtClean="0"/>
              <a:t>Abriu o </a:t>
            </a:r>
            <a:br>
              <a:rPr lang="pt-BR" dirty="0" smtClean="0"/>
            </a:br>
            <a:r>
              <a:rPr lang="pt-BR" dirty="0" smtClean="0"/>
              <a:t>Cardápio</a:t>
            </a:r>
            <a:endParaRPr lang="pt-BR" dirty="0"/>
          </a:p>
        </p:txBody>
      </p:sp>
      <p:cxnSp>
        <p:nvCxnSpPr>
          <p:cNvPr id="5" name="Conector de Seta Reta 4"/>
          <p:cNvCxnSpPr>
            <a:stCxn id="36" idx="3"/>
            <a:endCxn id="4" idx="1"/>
          </p:cNvCxnSpPr>
          <p:nvPr/>
        </p:nvCxnSpPr>
        <p:spPr>
          <a:xfrm>
            <a:off x="880462" y="2688046"/>
            <a:ext cx="229289" cy="14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/>
          <p:cNvCxnSpPr>
            <a:stCxn id="4" idx="3"/>
          </p:cNvCxnSpPr>
          <p:nvPr/>
        </p:nvCxnSpPr>
        <p:spPr>
          <a:xfrm flipV="1">
            <a:off x="2311966" y="2702850"/>
            <a:ext cx="33664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Arredondado 7"/>
          <p:cNvSpPr/>
          <p:nvPr/>
        </p:nvSpPr>
        <p:spPr>
          <a:xfrm>
            <a:off x="6128126" y="2437970"/>
            <a:ext cx="1509310" cy="56186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dirty="0" smtClean="0"/>
              <a:t>Escolhe</a:t>
            </a: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>Produtos</a:t>
            </a:r>
            <a:endParaRPr lang="pt-BR" dirty="0"/>
          </a:p>
        </p:txBody>
      </p:sp>
      <p:sp>
        <p:nvSpPr>
          <p:cNvPr id="10" name="Retângulo Arredondado 9"/>
          <p:cNvSpPr/>
          <p:nvPr/>
        </p:nvSpPr>
        <p:spPr>
          <a:xfrm>
            <a:off x="4041810" y="3812303"/>
            <a:ext cx="1509310" cy="56186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dirty="0" smtClean="0"/>
              <a:t>Voltar</a:t>
            </a:r>
            <a:endParaRPr lang="pt-BR" dirty="0"/>
          </a:p>
        </p:txBody>
      </p:sp>
      <p:sp>
        <p:nvSpPr>
          <p:cNvPr id="12" name="Retângulo Arredondado 11"/>
          <p:cNvSpPr/>
          <p:nvPr/>
        </p:nvSpPr>
        <p:spPr>
          <a:xfrm>
            <a:off x="9577535" y="2309559"/>
            <a:ext cx="1562262" cy="82138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dirty="0" smtClean="0"/>
              <a:t>Escolhe forma de</a:t>
            </a:r>
            <a:br>
              <a:rPr lang="pt-BR" dirty="0" smtClean="0"/>
            </a:br>
            <a:r>
              <a:rPr lang="pt-BR" dirty="0" smtClean="0"/>
              <a:t>Pagamento</a:t>
            </a:r>
            <a:endParaRPr lang="pt-BR" dirty="0"/>
          </a:p>
        </p:txBody>
      </p:sp>
      <p:cxnSp>
        <p:nvCxnSpPr>
          <p:cNvPr id="13" name="Conector reto 12"/>
          <p:cNvCxnSpPr/>
          <p:nvPr/>
        </p:nvCxnSpPr>
        <p:spPr>
          <a:xfrm>
            <a:off x="4765446" y="3339076"/>
            <a:ext cx="2117335" cy="73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>
            <a:off x="4748920" y="3333576"/>
            <a:ext cx="33052" cy="473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>
            <a:stCxn id="8" idx="3"/>
            <a:endCxn id="31" idx="1"/>
          </p:cNvCxnSpPr>
          <p:nvPr/>
        </p:nvCxnSpPr>
        <p:spPr>
          <a:xfrm>
            <a:off x="7637436" y="2718901"/>
            <a:ext cx="221821" cy="15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>
            <a:stCxn id="8" idx="2"/>
          </p:cNvCxnSpPr>
          <p:nvPr/>
        </p:nvCxnSpPr>
        <p:spPr>
          <a:xfrm>
            <a:off x="6882781" y="2999831"/>
            <a:ext cx="0" cy="397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>
            <a:stCxn id="10" idx="2"/>
          </p:cNvCxnSpPr>
          <p:nvPr/>
        </p:nvCxnSpPr>
        <p:spPr>
          <a:xfrm flipH="1">
            <a:off x="4781972" y="4374164"/>
            <a:ext cx="14493" cy="6312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/>
          <p:nvPr/>
        </p:nvCxnSpPr>
        <p:spPr>
          <a:xfrm>
            <a:off x="3439875" y="4982311"/>
            <a:ext cx="1388916" cy="4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>
            <a:endCxn id="53" idx="0"/>
          </p:cNvCxnSpPr>
          <p:nvPr/>
        </p:nvCxnSpPr>
        <p:spPr>
          <a:xfrm>
            <a:off x="6965400" y="4319856"/>
            <a:ext cx="33050" cy="658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 flipH="1" flipV="1">
            <a:off x="8607340" y="3169829"/>
            <a:ext cx="111579" cy="3119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45"/>
          <p:cNvSpPr txBox="1"/>
          <p:nvPr/>
        </p:nvSpPr>
        <p:spPr>
          <a:xfrm>
            <a:off x="3446078" y="3027001"/>
            <a:ext cx="965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RN01</a:t>
            </a:r>
            <a:endParaRPr lang="pt-BR" dirty="0"/>
          </a:p>
        </p:txBody>
      </p:sp>
      <p:sp>
        <p:nvSpPr>
          <p:cNvPr id="25" name="CaixaDeTexto 46"/>
          <p:cNvSpPr txBox="1"/>
          <p:nvPr/>
        </p:nvSpPr>
        <p:spPr>
          <a:xfrm>
            <a:off x="5984547" y="2977110"/>
            <a:ext cx="965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RN02</a:t>
            </a:r>
            <a:endParaRPr lang="pt-BR" dirty="0"/>
          </a:p>
        </p:txBody>
      </p:sp>
      <p:sp>
        <p:nvSpPr>
          <p:cNvPr id="26" name="CaixaDeTexto 47"/>
          <p:cNvSpPr txBox="1"/>
          <p:nvPr/>
        </p:nvSpPr>
        <p:spPr>
          <a:xfrm>
            <a:off x="4828791" y="4391178"/>
            <a:ext cx="965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RN03</a:t>
            </a:r>
            <a:endParaRPr lang="pt-BR" dirty="0"/>
          </a:p>
        </p:txBody>
      </p:sp>
      <p:sp>
        <p:nvSpPr>
          <p:cNvPr id="27" name="CaixaDeTexto 48"/>
          <p:cNvSpPr txBox="1"/>
          <p:nvPr/>
        </p:nvSpPr>
        <p:spPr>
          <a:xfrm>
            <a:off x="7075313" y="5534340"/>
            <a:ext cx="965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RN04</a:t>
            </a:r>
            <a:endParaRPr lang="pt-BR" dirty="0"/>
          </a:p>
        </p:txBody>
      </p:sp>
      <p:sp>
        <p:nvSpPr>
          <p:cNvPr id="28" name="CaixaDeTexto 49"/>
          <p:cNvSpPr txBox="1"/>
          <p:nvPr/>
        </p:nvSpPr>
        <p:spPr>
          <a:xfrm>
            <a:off x="7753105" y="6500642"/>
            <a:ext cx="965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RN05</a:t>
            </a:r>
            <a:endParaRPr lang="pt-BR" dirty="0"/>
          </a:p>
        </p:txBody>
      </p:sp>
      <p:sp>
        <p:nvSpPr>
          <p:cNvPr id="29" name="CaixaDeTexto 50"/>
          <p:cNvSpPr txBox="1"/>
          <p:nvPr/>
        </p:nvSpPr>
        <p:spPr>
          <a:xfrm>
            <a:off x="7832633" y="3162084"/>
            <a:ext cx="965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RN06</a:t>
            </a:r>
            <a:endParaRPr lang="pt-BR" dirty="0"/>
          </a:p>
        </p:txBody>
      </p:sp>
      <p:sp>
        <p:nvSpPr>
          <p:cNvPr id="30" name="Retângulo Arredondado 29"/>
          <p:cNvSpPr/>
          <p:nvPr/>
        </p:nvSpPr>
        <p:spPr>
          <a:xfrm>
            <a:off x="7666322" y="1056722"/>
            <a:ext cx="1864604" cy="56186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dirty="0" smtClean="0"/>
              <a:t>Resumo do Pedido</a:t>
            </a:r>
            <a:endParaRPr lang="pt-BR" dirty="0"/>
          </a:p>
        </p:txBody>
      </p:sp>
      <p:sp>
        <p:nvSpPr>
          <p:cNvPr id="31" name="Retângulo Arredondado 30"/>
          <p:cNvSpPr/>
          <p:nvPr/>
        </p:nvSpPr>
        <p:spPr>
          <a:xfrm>
            <a:off x="7859257" y="2324201"/>
            <a:ext cx="1496457" cy="82138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dirty="0" smtClean="0"/>
              <a:t> Informações</a:t>
            </a:r>
            <a:br>
              <a:rPr lang="pt-BR" dirty="0" smtClean="0"/>
            </a:br>
            <a:r>
              <a:rPr lang="pt-BR" dirty="0" smtClean="0"/>
              <a:t>do Cliente</a:t>
            </a:r>
            <a:endParaRPr lang="pt-BR" dirty="0"/>
          </a:p>
        </p:txBody>
      </p:sp>
      <p:cxnSp>
        <p:nvCxnSpPr>
          <p:cNvPr id="33" name="Conector de Seta Reta 32"/>
          <p:cNvCxnSpPr>
            <a:stCxn id="30" idx="2"/>
            <a:endCxn id="31" idx="0"/>
          </p:cNvCxnSpPr>
          <p:nvPr/>
        </p:nvCxnSpPr>
        <p:spPr>
          <a:xfrm>
            <a:off x="8598624" y="1618583"/>
            <a:ext cx="8862" cy="705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62"/>
          <p:cNvSpPr txBox="1"/>
          <p:nvPr/>
        </p:nvSpPr>
        <p:spPr>
          <a:xfrm>
            <a:off x="7376350" y="1602060"/>
            <a:ext cx="965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RN07</a:t>
            </a:r>
            <a:endParaRPr lang="pt-BR" dirty="0"/>
          </a:p>
        </p:txBody>
      </p:sp>
      <p:sp>
        <p:nvSpPr>
          <p:cNvPr id="35" name="CaixaDeTexto 63"/>
          <p:cNvSpPr txBox="1"/>
          <p:nvPr/>
        </p:nvSpPr>
        <p:spPr>
          <a:xfrm>
            <a:off x="9441522" y="3148910"/>
            <a:ext cx="965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RN09</a:t>
            </a:r>
            <a:endParaRPr lang="pt-BR" dirty="0"/>
          </a:p>
        </p:txBody>
      </p:sp>
      <p:sp>
        <p:nvSpPr>
          <p:cNvPr id="36" name="Retângulo Arredondado 35"/>
          <p:cNvSpPr/>
          <p:nvPr/>
        </p:nvSpPr>
        <p:spPr>
          <a:xfrm>
            <a:off x="78067" y="2588893"/>
            <a:ext cx="802395" cy="1983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inicio</a:t>
            </a:r>
            <a:endParaRPr lang="pt-BR" dirty="0"/>
          </a:p>
        </p:txBody>
      </p:sp>
      <p:sp>
        <p:nvSpPr>
          <p:cNvPr id="37" name="Retângulo Arredondado 36"/>
          <p:cNvSpPr/>
          <p:nvPr/>
        </p:nvSpPr>
        <p:spPr>
          <a:xfrm>
            <a:off x="11308017" y="2579941"/>
            <a:ext cx="802395" cy="1983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Fim</a:t>
            </a:r>
            <a:endParaRPr lang="pt-BR" dirty="0"/>
          </a:p>
        </p:txBody>
      </p:sp>
      <p:sp>
        <p:nvSpPr>
          <p:cNvPr id="38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0123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Jornada do Cliente – Usuário (Cardápio)</a:t>
            </a:r>
            <a:endParaRPr lang="pt-BR" dirty="0"/>
          </a:p>
        </p:txBody>
      </p:sp>
      <p:sp>
        <p:nvSpPr>
          <p:cNvPr id="40" name="Retângulo Arredondado 39"/>
          <p:cNvSpPr/>
          <p:nvPr/>
        </p:nvSpPr>
        <p:spPr>
          <a:xfrm>
            <a:off x="2653616" y="2406832"/>
            <a:ext cx="1509310" cy="56186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dirty="0" smtClean="0"/>
              <a:t>Seleciona</a:t>
            </a:r>
            <a:br>
              <a:rPr lang="pt-BR" dirty="0" smtClean="0"/>
            </a:br>
            <a:r>
              <a:rPr lang="pt-BR" dirty="0" smtClean="0"/>
              <a:t>Categoria</a:t>
            </a:r>
            <a:endParaRPr lang="pt-BR" dirty="0"/>
          </a:p>
        </p:txBody>
      </p:sp>
      <p:cxnSp>
        <p:nvCxnSpPr>
          <p:cNvPr id="48" name="Conector de Seta Reta 47"/>
          <p:cNvCxnSpPr>
            <a:stCxn id="40" idx="3"/>
            <a:endCxn id="8" idx="1"/>
          </p:cNvCxnSpPr>
          <p:nvPr/>
        </p:nvCxnSpPr>
        <p:spPr>
          <a:xfrm>
            <a:off x="4162926" y="2687763"/>
            <a:ext cx="1965200" cy="31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e Seta Reta 51"/>
          <p:cNvCxnSpPr/>
          <p:nvPr/>
        </p:nvCxnSpPr>
        <p:spPr>
          <a:xfrm flipH="1" flipV="1">
            <a:off x="3383065" y="2983781"/>
            <a:ext cx="56810" cy="2002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tângulo Arredondado 52"/>
          <p:cNvSpPr/>
          <p:nvPr/>
        </p:nvSpPr>
        <p:spPr>
          <a:xfrm>
            <a:off x="6243795" y="4978201"/>
            <a:ext cx="1509310" cy="56186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dirty="0" smtClean="0"/>
              <a:t>Escolhe </a:t>
            </a:r>
            <a:br>
              <a:rPr lang="pt-BR" dirty="0" smtClean="0"/>
            </a:br>
            <a:r>
              <a:rPr lang="pt-BR" dirty="0" smtClean="0"/>
              <a:t>Quantidade</a:t>
            </a:r>
            <a:endParaRPr lang="pt-BR" dirty="0"/>
          </a:p>
        </p:txBody>
      </p:sp>
      <p:sp>
        <p:nvSpPr>
          <p:cNvPr id="60" name="Retângulo Arredondado 59"/>
          <p:cNvSpPr/>
          <p:nvPr/>
        </p:nvSpPr>
        <p:spPr>
          <a:xfrm>
            <a:off x="6243795" y="6008568"/>
            <a:ext cx="1509310" cy="56186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dirty="0" smtClean="0"/>
              <a:t>Adiciona ao </a:t>
            </a:r>
            <a:br>
              <a:rPr lang="pt-BR" dirty="0" smtClean="0"/>
            </a:br>
            <a:r>
              <a:rPr lang="pt-BR" dirty="0" smtClean="0"/>
              <a:t>Carrinho</a:t>
            </a:r>
            <a:endParaRPr lang="pt-BR" dirty="0"/>
          </a:p>
        </p:txBody>
      </p:sp>
      <p:cxnSp>
        <p:nvCxnSpPr>
          <p:cNvPr id="62" name="Conector de Seta Reta 61"/>
          <p:cNvCxnSpPr>
            <a:stCxn id="53" idx="2"/>
            <a:endCxn id="60" idx="0"/>
          </p:cNvCxnSpPr>
          <p:nvPr/>
        </p:nvCxnSpPr>
        <p:spPr>
          <a:xfrm>
            <a:off x="6998450" y="5540062"/>
            <a:ext cx="0" cy="468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to 67"/>
          <p:cNvCxnSpPr>
            <a:stCxn id="60" idx="3"/>
          </p:cNvCxnSpPr>
          <p:nvPr/>
        </p:nvCxnSpPr>
        <p:spPr>
          <a:xfrm>
            <a:off x="7753105" y="6289499"/>
            <a:ext cx="965814" cy="89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tângulo Arredondado 89"/>
          <p:cNvSpPr/>
          <p:nvPr/>
        </p:nvSpPr>
        <p:spPr>
          <a:xfrm>
            <a:off x="9577535" y="3850023"/>
            <a:ext cx="1562262" cy="82138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dirty="0" smtClean="0"/>
              <a:t>Finalizar Pedido</a:t>
            </a:r>
            <a:endParaRPr lang="pt-BR" dirty="0"/>
          </a:p>
        </p:txBody>
      </p:sp>
      <p:cxnSp>
        <p:nvCxnSpPr>
          <p:cNvPr id="92" name="Conector de Seta Reta 91"/>
          <p:cNvCxnSpPr>
            <a:stCxn id="12" idx="2"/>
            <a:endCxn id="90" idx="0"/>
          </p:cNvCxnSpPr>
          <p:nvPr/>
        </p:nvCxnSpPr>
        <p:spPr>
          <a:xfrm>
            <a:off x="10358666" y="3130947"/>
            <a:ext cx="0" cy="719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to 94"/>
          <p:cNvCxnSpPr>
            <a:stCxn id="90" idx="3"/>
          </p:cNvCxnSpPr>
          <p:nvPr/>
        </p:nvCxnSpPr>
        <p:spPr>
          <a:xfrm>
            <a:off x="11139797" y="4260717"/>
            <a:ext cx="5694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de Seta Reta 96"/>
          <p:cNvCxnSpPr>
            <a:endCxn id="37" idx="2"/>
          </p:cNvCxnSpPr>
          <p:nvPr/>
        </p:nvCxnSpPr>
        <p:spPr>
          <a:xfrm flipV="1">
            <a:off x="11709214" y="2778246"/>
            <a:ext cx="1" cy="1482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CaixaDeTexto 49"/>
          <p:cNvSpPr txBox="1"/>
          <p:nvPr/>
        </p:nvSpPr>
        <p:spPr>
          <a:xfrm>
            <a:off x="9536681" y="4801666"/>
            <a:ext cx="965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RN11</a:t>
            </a:r>
            <a:endParaRPr lang="pt-BR" dirty="0"/>
          </a:p>
        </p:txBody>
      </p:sp>
      <p:cxnSp>
        <p:nvCxnSpPr>
          <p:cNvPr id="100" name="Conector de Seta Reta 99"/>
          <p:cNvCxnSpPr>
            <a:stCxn id="31" idx="3"/>
            <a:endCxn id="12" idx="1"/>
          </p:cNvCxnSpPr>
          <p:nvPr/>
        </p:nvCxnSpPr>
        <p:spPr>
          <a:xfrm flipV="1">
            <a:off x="9355714" y="2720253"/>
            <a:ext cx="221821" cy="14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de Seta Reta 106"/>
          <p:cNvCxnSpPr>
            <a:endCxn id="53" idx="0"/>
          </p:cNvCxnSpPr>
          <p:nvPr/>
        </p:nvCxnSpPr>
        <p:spPr>
          <a:xfrm>
            <a:off x="6882781" y="3342759"/>
            <a:ext cx="115669" cy="1635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5866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233459"/>
              </p:ext>
            </p:extLst>
          </p:nvPr>
        </p:nvGraphicFramePr>
        <p:xfrm>
          <a:off x="94593" y="714895"/>
          <a:ext cx="12013324" cy="5681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6173">
                  <a:extLst>
                    <a:ext uri="{9D8B030D-6E8A-4147-A177-3AD203B41FA5}">
                      <a16:colId xmlns:a16="http://schemas.microsoft.com/office/drawing/2014/main" val="3229167417"/>
                    </a:ext>
                  </a:extLst>
                </a:gridCol>
                <a:gridCol w="3632867">
                  <a:extLst>
                    <a:ext uri="{9D8B030D-6E8A-4147-A177-3AD203B41FA5}">
                      <a16:colId xmlns:a16="http://schemas.microsoft.com/office/drawing/2014/main" val="1868414819"/>
                    </a:ext>
                  </a:extLst>
                </a:gridCol>
                <a:gridCol w="5254284">
                  <a:extLst>
                    <a:ext uri="{9D8B030D-6E8A-4147-A177-3AD203B41FA5}">
                      <a16:colId xmlns:a16="http://schemas.microsoft.com/office/drawing/2014/main" val="2177546931"/>
                    </a:ext>
                  </a:extLst>
                </a:gridCol>
              </a:tblGrid>
              <a:tr h="257674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Campo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Atividade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Regra</a:t>
                      </a:r>
                      <a:r>
                        <a:rPr lang="pt-BR" sz="1400" baseline="0" dirty="0" smtClean="0"/>
                        <a:t> de negócio</a:t>
                      </a:r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599076"/>
                  </a:ext>
                </a:extLst>
              </a:tr>
              <a:tr h="450930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RN n.1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Categoria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Categorizar produtos</a:t>
                      </a:r>
                      <a:r>
                        <a:rPr lang="pt-BR" sz="1400" baseline="0" dirty="0" smtClean="0"/>
                        <a:t> para facilitar a navegação do cliente dentro do cardápio.</a:t>
                      </a:r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3626191"/>
                  </a:ext>
                </a:extLst>
              </a:tr>
              <a:tr h="450930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RN</a:t>
                      </a:r>
                      <a:r>
                        <a:rPr lang="pt-BR" sz="1400" baseline="0" dirty="0" smtClean="0"/>
                        <a:t> n.2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Produtos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Listagem</a:t>
                      </a:r>
                      <a:r>
                        <a:rPr lang="pt-BR" sz="1400" baseline="0" dirty="0" smtClean="0"/>
                        <a:t> dos Produtos da categoria selecionada.</a:t>
                      </a:r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12447"/>
                  </a:ext>
                </a:extLst>
              </a:tr>
              <a:tr h="257674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RN n.3 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Botão</a:t>
                      </a:r>
                      <a:r>
                        <a:rPr lang="pt-BR" sz="1400" baseline="0" dirty="0" smtClean="0"/>
                        <a:t> “voltar”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Volta a pagina anterior</a:t>
                      </a:r>
                      <a:r>
                        <a:rPr lang="pt-BR" sz="1400" baseline="0" dirty="0" smtClean="0"/>
                        <a:t>.</a:t>
                      </a:r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232111"/>
                  </a:ext>
                </a:extLst>
              </a:tr>
              <a:tr h="257674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RN n.4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Caixa</a:t>
                      </a:r>
                      <a:r>
                        <a:rPr lang="pt-BR" sz="1400" baseline="0" dirty="0" smtClean="0"/>
                        <a:t> </a:t>
                      </a:r>
                      <a:r>
                        <a:rPr lang="pt-BR" sz="1400" dirty="0" smtClean="0"/>
                        <a:t>de seleção “quantidade”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Quantidade</a:t>
                      </a:r>
                      <a:r>
                        <a:rPr lang="pt-BR" sz="1400" baseline="0" dirty="0" smtClean="0"/>
                        <a:t> de pedidos a serem adicionados no carrinho, sendo no máximo cinco por vez.</a:t>
                      </a:r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785590"/>
                  </a:ext>
                </a:extLst>
              </a:tr>
              <a:tr h="450930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RN n.5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Botão “adicionar Pedido”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Adiciona pedido selecionado ao carrinho.</a:t>
                      </a:r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079806"/>
                  </a:ext>
                </a:extLst>
              </a:tr>
              <a:tr h="450930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RN n.</a:t>
                      </a:r>
                      <a:r>
                        <a:rPr lang="pt-BR" sz="1400" baseline="0" dirty="0" smtClean="0"/>
                        <a:t>6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Informações</a:t>
                      </a:r>
                      <a:r>
                        <a:rPr lang="pt-BR" sz="1400" baseline="0" dirty="0" smtClean="0"/>
                        <a:t> do cliente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Feita</a:t>
                      </a:r>
                      <a:r>
                        <a:rPr lang="pt-BR" sz="1400" baseline="0" dirty="0" smtClean="0"/>
                        <a:t> para o cliente informar seu endereço, nome e número de telefone.</a:t>
                      </a:r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223969"/>
                  </a:ext>
                </a:extLst>
              </a:tr>
              <a:tr h="7439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smtClean="0"/>
                        <a:t>RN n.</a:t>
                      </a:r>
                      <a:r>
                        <a:rPr lang="pt-BR" sz="1400" baseline="0" dirty="0" smtClean="0"/>
                        <a:t>7</a:t>
                      </a:r>
                      <a:endParaRPr lang="pt-BR" sz="1400" dirty="0" smtClean="0"/>
                    </a:p>
                    <a:p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Resumo do pedido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Mostra os produtos selecionados , a</a:t>
                      </a:r>
                      <a:r>
                        <a:rPr lang="pt-BR" sz="1400" baseline="0" dirty="0" smtClean="0"/>
                        <a:t> quantidade, o preço de cada pedido, e o preço total da compra, a seleção da forma de pagamento do pedido e a caixa de observação.</a:t>
                      </a:r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9185238"/>
                  </a:ext>
                </a:extLst>
              </a:tr>
              <a:tr h="743991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RN n.8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Botão</a:t>
                      </a:r>
                      <a:r>
                        <a:rPr lang="pt-BR" sz="1400" baseline="0" dirty="0" smtClean="0"/>
                        <a:t> “X”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Botão</a:t>
                      </a:r>
                      <a:r>
                        <a:rPr lang="pt-BR" sz="1400" baseline="0" dirty="0" smtClean="0"/>
                        <a:t> feito para o cliente excluir um o produto indesejado do carrinho de compras.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7468669"/>
                  </a:ext>
                </a:extLst>
              </a:tr>
              <a:tr h="450930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RN</a:t>
                      </a:r>
                      <a:r>
                        <a:rPr lang="pt-BR" sz="1400" baseline="0" dirty="0" smtClean="0"/>
                        <a:t> n.9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Forma</a:t>
                      </a:r>
                      <a:r>
                        <a:rPr lang="pt-BR" sz="1400" baseline="0" dirty="0" smtClean="0"/>
                        <a:t> de pagamento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smtClean="0"/>
                        <a:t>Caixa</a:t>
                      </a:r>
                      <a:r>
                        <a:rPr lang="pt-BR" sz="1400" baseline="0" dirty="0" smtClean="0"/>
                        <a:t> de seleção com as informações de pagamento de cada estabelecimento.</a:t>
                      </a:r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923852"/>
                  </a:ext>
                </a:extLst>
              </a:tr>
              <a:tr h="257674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RN n.10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Botão</a:t>
                      </a:r>
                      <a:r>
                        <a:rPr lang="pt-BR" sz="1400" baseline="0" dirty="0" smtClean="0"/>
                        <a:t> “adicionar item”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Adiciona</a:t>
                      </a:r>
                      <a:r>
                        <a:rPr lang="pt-BR" sz="1400" baseline="0" dirty="0" smtClean="0"/>
                        <a:t> um novo produto escolhido pelo cliente</a:t>
                      </a:r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6791044"/>
                  </a:ext>
                </a:extLst>
              </a:tr>
              <a:tr h="257674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RN</a:t>
                      </a:r>
                      <a:r>
                        <a:rPr lang="pt-BR" sz="1400" baseline="0" dirty="0" smtClean="0"/>
                        <a:t> n.11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Botão</a:t>
                      </a:r>
                      <a:r>
                        <a:rPr lang="pt-BR" sz="1400" baseline="0" dirty="0" smtClean="0"/>
                        <a:t> “</a:t>
                      </a:r>
                      <a:r>
                        <a:rPr lang="pt-BR" sz="1400" dirty="0" smtClean="0"/>
                        <a:t>Finalizar</a:t>
                      </a:r>
                      <a:r>
                        <a:rPr lang="pt-BR" sz="1400" baseline="0" dirty="0" smtClean="0"/>
                        <a:t> pedido”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Finaliza</a:t>
                      </a:r>
                      <a:r>
                        <a:rPr lang="pt-BR" sz="1400" baseline="0" dirty="0" smtClean="0"/>
                        <a:t> o pedido.</a:t>
                      </a:r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189783"/>
                  </a:ext>
                </a:extLst>
              </a:tr>
            </a:tbl>
          </a:graphicData>
        </a:graphic>
      </p:graphicFrame>
      <p:sp>
        <p:nvSpPr>
          <p:cNvPr id="5" name="Retângulo 4"/>
          <p:cNvSpPr/>
          <p:nvPr/>
        </p:nvSpPr>
        <p:spPr>
          <a:xfrm>
            <a:off x="94593" y="0"/>
            <a:ext cx="3272444" cy="7148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dirty="0" smtClean="0"/>
              <a:t>Regras de negócio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526914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727</TotalTime>
  <Words>1472</Words>
  <Application>Microsoft Office PowerPoint</Application>
  <PresentationFormat>Widescreen</PresentationFormat>
  <Paragraphs>331</Paragraphs>
  <Slides>24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Requisitos Funcionais </vt:lpstr>
      <vt:lpstr>Jornada do Cliente – Usuário (Cardápio)</vt:lpstr>
      <vt:lpstr>Apresentação do PowerPoint</vt:lpstr>
      <vt:lpstr>RN n.1 Categorias</vt:lpstr>
      <vt:lpstr>RN n.1 Caso de teste: Categorias</vt:lpstr>
      <vt:lpstr>Apresentação do PowerPoint</vt:lpstr>
      <vt:lpstr>RN n.2 Caso de teste: Produtos</vt:lpstr>
      <vt:lpstr>RN n.3 Botão “Voltar”</vt:lpstr>
      <vt:lpstr>RN n.4 Botão “Seleção de Quantidade”</vt:lpstr>
      <vt:lpstr>RN n.5 Botão “Adicionar Pedido”</vt:lpstr>
      <vt:lpstr>RN n.5 Adicionar Pedido</vt:lpstr>
      <vt:lpstr>RN n.6 Informações do Cliente</vt:lpstr>
      <vt:lpstr>RN n.7 Resumo do pedido </vt:lpstr>
      <vt:lpstr>RN n.8 Botão De Remover Item “X”</vt:lpstr>
      <vt:lpstr>RN n.9 “Forma de Pagamento” </vt:lpstr>
      <vt:lpstr>RN n.10 “Adicionar item” </vt:lpstr>
      <vt:lpstr>RN n.11 Botão “Finalizar pedido” </vt:lpstr>
      <vt:lpstr>RN n.11 Caso de teste: Finalizar Pedido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DER Modelo Conceitual</dc:title>
  <dc:creator>Android</dc:creator>
  <cp:lastModifiedBy>Android</cp:lastModifiedBy>
  <cp:revision>53</cp:revision>
  <dcterms:created xsi:type="dcterms:W3CDTF">2023-05-02T14:10:21Z</dcterms:created>
  <dcterms:modified xsi:type="dcterms:W3CDTF">2023-05-10T21:10:34Z</dcterms:modified>
</cp:coreProperties>
</file>