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E02EAA-1A0F-48DE-A0CE-FC10E6BAA1DB}">
  <a:tblStyle styleId="{17E02EAA-1A0F-48DE-A0CE-FC10E6BAA1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307bafa3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307bafa3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307bafa3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307bafa3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07bafa3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07bafa3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307bafa3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307bafa3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307bafa3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307bafa3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307bafa3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307bafa3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307bafa3e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307bafa3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307bafa3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307bafa3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307bafa3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307bafa3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07bafa3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07bafa3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07bafa3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307bafa3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e307bafa3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e307bafa3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34254e1c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34254e1c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e307bafa3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e307bafa3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307bafa3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307bafa3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e307bafa3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e307bafa3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e34254e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e34254e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307bafa3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e307bafa3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307bafa3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307bafa3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e307bafa3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e307bafa3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e307bafa3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e307bafa3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307bafa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307bafa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307bafa3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e307bafa3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e307bafa3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e307bafa3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e307bafa3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e307bafa3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e307bafa3e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e307bafa3e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e3146835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e3146835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e307bafa3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e307bafa3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e307bafa3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e307bafa3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e307bafa3e_14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e307bafa3e_14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e315e19e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e315e19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307bafa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307bafa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307bafa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307bafa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315e19e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315e19e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315e19e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315e19e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307bafa3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307bafa3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307bafa3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307bafa3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567875" y="1055075"/>
            <a:ext cx="5027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Documentação </a:t>
            </a:r>
            <a:r>
              <a:rPr lang="pt-BR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Cardápio</a:t>
            </a:r>
            <a:r>
              <a:rPr lang="pt-BR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Online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79800" y="3615200"/>
            <a:ext cx="44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Equipe: Enzzo, Mário e Pedro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979800" y="3868900"/>
            <a:ext cx="43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Instrutor: Luiz Guilherme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79800" y="4152725"/>
            <a:ext cx="44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Professor: Reginaldo Santana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22"/>
          <p:cNvGraphicFramePr/>
          <p:nvPr/>
        </p:nvGraphicFramePr>
        <p:xfrm>
          <a:off x="67007" y="536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2344625"/>
                <a:gridCol w="2724650"/>
                <a:gridCol w="3940700"/>
              </a:tblGrid>
              <a:tr h="519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Campo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Atividade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Regra</a:t>
                      </a:r>
                      <a:r>
                        <a:rPr lang="pt-BR" sz="1100"/>
                        <a:t> de negócio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n.8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</a:t>
                      </a:r>
                      <a:r>
                        <a:rPr lang="pt-BR" sz="1100"/>
                        <a:t> “X”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</a:t>
                      </a:r>
                      <a:r>
                        <a:rPr lang="pt-BR" sz="1100"/>
                        <a:t> feito para o cliente excluir um o produto indesejado do carrinho de compras.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</a:t>
                      </a:r>
                      <a:r>
                        <a:rPr lang="pt-BR" sz="1100"/>
                        <a:t> n.</a:t>
                      </a:r>
                      <a:r>
                        <a:rPr lang="pt-BR" sz="1100"/>
                        <a:t>9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Forma</a:t>
                      </a:r>
                      <a:r>
                        <a:rPr lang="pt-BR" sz="1100"/>
                        <a:t> de pagamento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pt-BR" sz="1100"/>
                        <a:t>Caixa</a:t>
                      </a:r>
                      <a:r>
                        <a:rPr lang="pt-BR" sz="1100"/>
                        <a:t> de seleção com as informações de pagamento de cada estabelecimento.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n.10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</a:t>
                      </a:r>
                      <a:r>
                        <a:rPr lang="pt-BR" sz="1100"/>
                        <a:t> “adicionar item”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Adiciona</a:t>
                      </a:r>
                      <a:r>
                        <a:rPr lang="pt-BR" sz="1100"/>
                        <a:t> um novo produto escolhido pelo cliente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</a:t>
                      </a:r>
                      <a:r>
                        <a:rPr lang="pt-BR" sz="1100"/>
                        <a:t> n.1</a:t>
                      </a:r>
                      <a:r>
                        <a:rPr lang="pt-BR" sz="1100"/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</a:t>
                      </a:r>
                      <a:r>
                        <a:rPr lang="pt-BR" sz="1100"/>
                        <a:t> “</a:t>
                      </a:r>
                      <a:r>
                        <a:rPr lang="pt-BR" sz="1100"/>
                        <a:t>Finalizar</a:t>
                      </a:r>
                      <a:r>
                        <a:rPr lang="pt-BR" sz="1100"/>
                        <a:t> pedido”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Finaliza</a:t>
                      </a:r>
                      <a:r>
                        <a:rPr lang="pt-BR" sz="1100"/>
                        <a:t> o pedido.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n.12</a:t>
                      </a:r>
                      <a:endParaRPr sz="11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“Cadastro“</a:t>
                      </a:r>
                      <a:endParaRPr sz="11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</a:t>
                      </a:r>
                      <a:r>
                        <a:rPr lang="pt-BR" sz="1100"/>
                        <a:t> designada para a empresa cadastrar seus dados no sistema</a:t>
                      </a:r>
                      <a:endParaRPr sz="11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</a:t>
                      </a:r>
                      <a:r>
                        <a:rPr lang="pt-BR" sz="1100"/>
                        <a:t> n.1</a:t>
                      </a:r>
                      <a:r>
                        <a:rPr lang="pt-BR" sz="1100"/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</a:t>
                      </a:r>
                      <a:r>
                        <a:rPr lang="pt-BR" sz="1100"/>
                        <a:t> de “Login”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</a:t>
                      </a:r>
                      <a:r>
                        <a:rPr lang="pt-BR" sz="1100"/>
                        <a:t> feita para a empresa efetuar login no sistema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4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 “Gerenciamento de Produtos”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</a:t>
                      </a:r>
                      <a:r>
                        <a:rPr lang="pt-BR" sz="1100"/>
                        <a:t> designada para a empresa Gerenciar seus produtos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RN n.15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Tela de  “Perfil da Empresa”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100"/>
                        <a:t>Tela designada para a empresa organizar e ver informações do cadastro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n.16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 “Editar perfil da empresa”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designada para editar as informações de cadastro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n.17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Tela de “Dashboard”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Exibe os </a:t>
                      </a:r>
                      <a:r>
                        <a:rPr lang="pt-BR" sz="1100"/>
                        <a:t>últimos</a:t>
                      </a:r>
                      <a:r>
                        <a:rPr lang="pt-BR" sz="1100"/>
                        <a:t> produtos mais pedidos, o mais pedido e a quantidade de produtos.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2"/>
          <p:cNvSpPr/>
          <p:nvPr/>
        </p:nvSpPr>
        <p:spPr>
          <a:xfrm>
            <a:off x="67020" y="0"/>
            <a:ext cx="2454300" cy="53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/>
          <p:nvPr/>
        </p:nvSpPr>
        <p:spPr>
          <a:xfrm>
            <a:off x="832313" y="1816440"/>
            <a:ext cx="9018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Abriu o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Cardápio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3"/>
          <p:cNvCxnSpPr>
            <a:stCxn id="169" idx="3"/>
            <a:endCxn id="167" idx="1"/>
          </p:cNvCxnSpPr>
          <p:nvPr/>
        </p:nvCxnSpPr>
        <p:spPr>
          <a:xfrm>
            <a:off x="660350" y="2016070"/>
            <a:ext cx="1719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" name="Google Shape;170;p23"/>
          <p:cNvCxnSpPr>
            <a:stCxn id="167" idx="3"/>
          </p:cNvCxnSpPr>
          <p:nvPr/>
        </p:nvCxnSpPr>
        <p:spPr>
          <a:xfrm>
            <a:off x="1734113" y="2027190"/>
            <a:ext cx="25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23"/>
          <p:cNvSpPr/>
          <p:nvPr/>
        </p:nvSpPr>
        <p:spPr>
          <a:xfrm>
            <a:off x="4596095" y="1828478"/>
            <a:ext cx="11319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031357" y="2859227"/>
            <a:ext cx="11319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7183151" y="1732169"/>
            <a:ext cx="1171800" cy="6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 forma de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Pagamento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3574085" y="2504307"/>
            <a:ext cx="1587900" cy="5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3561690" y="2500182"/>
            <a:ext cx="24900" cy="355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23"/>
          <p:cNvCxnSpPr>
            <a:stCxn id="171" idx="3"/>
            <a:endCxn id="177" idx="1"/>
          </p:cNvCxnSpPr>
          <p:nvPr/>
        </p:nvCxnSpPr>
        <p:spPr>
          <a:xfrm>
            <a:off x="5727995" y="2039228"/>
            <a:ext cx="166500" cy="12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23"/>
          <p:cNvCxnSpPr>
            <a:stCxn id="171" idx="2"/>
          </p:cNvCxnSpPr>
          <p:nvPr/>
        </p:nvCxnSpPr>
        <p:spPr>
          <a:xfrm>
            <a:off x="5162045" y="2249978"/>
            <a:ext cx="0" cy="29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3"/>
          <p:cNvCxnSpPr>
            <a:stCxn id="172" idx="2"/>
          </p:cNvCxnSpPr>
          <p:nvPr/>
        </p:nvCxnSpPr>
        <p:spPr>
          <a:xfrm flipH="1">
            <a:off x="3586507" y="3280727"/>
            <a:ext cx="10800" cy="47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579906" y="3736733"/>
            <a:ext cx="1041600" cy="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6455400" y="2377450"/>
            <a:ext cx="14700" cy="233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23"/>
          <p:cNvSpPr txBox="1"/>
          <p:nvPr/>
        </p:nvSpPr>
        <p:spPr>
          <a:xfrm>
            <a:off x="2584559" y="2270251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4468285" y="221548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621593" y="3293384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RN03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283210" y="4158230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RN04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814829" y="4875482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RN05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874475" y="237156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RN06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749741" y="792542"/>
            <a:ext cx="13986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Resumo do Pedido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5894443" y="1743151"/>
            <a:ext cx="1122300" cy="6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Informações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Cliente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3"/>
          <p:cNvCxnSpPr>
            <a:stCxn id="188" idx="2"/>
            <a:endCxn id="177" idx="0"/>
          </p:cNvCxnSpPr>
          <p:nvPr/>
        </p:nvCxnSpPr>
        <p:spPr>
          <a:xfrm>
            <a:off x="6449042" y="1214042"/>
            <a:ext cx="6600" cy="529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3"/>
          <p:cNvSpPr txBox="1"/>
          <p:nvPr/>
        </p:nvSpPr>
        <p:spPr>
          <a:xfrm>
            <a:off x="5532263" y="1201545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RN07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081141" y="2361683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RN09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8550" y="1941670"/>
            <a:ext cx="6018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8481013" y="1934956"/>
            <a:ext cx="6018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>
            <p:ph type="ctrTitle"/>
          </p:nvPr>
        </p:nvSpPr>
        <p:spPr>
          <a:xfrm>
            <a:off x="628650" y="273844"/>
            <a:ext cx="7886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100">
                <a:solidFill>
                  <a:schemeClr val="lt1"/>
                </a:solidFill>
              </a:rPr>
              <a:t>Jornada do Cliente – Usuário (Cardápio)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1990212" y="1805124"/>
            <a:ext cx="11319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Seleciona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23"/>
          <p:cNvCxnSpPr>
            <a:stCxn id="194" idx="3"/>
            <a:endCxn id="171" idx="1"/>
          </p:cNvCxnSpPr>
          <p:nvPr/>
        </p:nvCxnSpPr>
        <p:spPr>
          <a:xfrm>
            <a:off x="3122112" y="2015874"/>
            <a:ext cx="1473900" cy="2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23"/>
          <p:cNvCxnSpPr/>
          <p:nvPr/>
        </p:nvCxnSpPr>
        <p:spPr>
          <a:xfrm rot="10800000">
            <a:off x="2537306" y="2237949"/>
            <a:ext cx="42600" cy="1501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23"/>
          <p:cNvSpPr/>
          <p:nvPr/>
        </p:nvSpPr>
        <p:spPr>
          <a:xfrm>
            <a:off x="4617846" y="3736726"/>
            <a:ext cx="11319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4596096" y="4509876"/>
            <a:ext cx="1131900" cy="42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 ao </a:t>
            </a:r>
            <a:b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Carrinho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3"/>
          <p:cNvCxnSpPr>
            <a:stCxn id="197" idx="2"/>
            <a:endCxn id="198" idx="0"/>
          </p:cNvCxnSpPr>
          <p:nvPr/>
        </p:nvCxnSpPr>
        <p:spPr>
          <a:xfrm flipH="1">
            <a:off x="5162196" y="4158226"/>
            <a:ext cx="21600" cy="351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" name="Google Shape;200;p23"/>
          <p:cNvCxnSpPr>
            <a:stCxn id="198" idx="3"/>
          </p:cNvCxnSpPr>
          <p:nvPr/>
        </p:nvCxnSpPr>
        <p:spPr>
          <a:xfrm>
            <a:off x="5727996" y="4720626"/>
            <a:ext cx="724200" cy="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23"/>
          <p:cNvSpPr/>
          <p:nvPr/>
        </p:nvSpPr>
        <p:spPr>
          <a:xfrm>
            <a:off x="7183151" y="2887517"/>
            <a:ext cx="1171800" cy="61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Pedido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3"/>
          <p:cNvCxnSpPr>
            <a:stCxn id="173" idx="2"/>
            <a:endCxn id="201" idx="0"/>
          </p:cNvCxnSpPr>
          <p:nvPr/>
        </p:nvCxnSpPr>
        <p:spPr>
          <a:xfrm>
            <a:off x="7769051" y="2348069"/>
            <a:ext cx="0" cy="53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23"/>
          <p:cNvCxnSpPr>
            <a:stCxn id="201" idx="3"/>
          </p:cNvCxnSpPr>
          <p:nvPr/>
        </p:nvCxnSpPr>
        <p:spPr>
          <a:xfrm>
            <a:off x="8354951" y="3195467"/>
            <a:ext cx="427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23"/>
          <p:cNvCxnSpPr>
            <a:endCxn id="192" idx="2"/>
          </p:cNvCxnSpPr>
          <p:nvPr/>
        </p:nvCxnSpPr>
        <p:spPr>
          <a:xfrm rot="10800000">
            <a:off x="8781913" y="2083756"/>
            <a:ext cx="0" cy="1112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23"/>
          <p:cNvSpPr txBox="1"/>
          <p:nvPr/>
        </p:nvSpPr>
        <p:spPr>
          <a:xfrm>
            <a:off x="7152511" y="3601250"/>
            <a:ext cx="72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RN11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3"/>
          <p:cNvCxnSpPr>
            <a:stCxn id="177" idx="3"/>
            <a:endCxn id="173" idx="1"/>
          </p:cNvCxnSpPr>
          <p:nvPr/>
        </p:nvCxnSpPr>
        <p:spPr>
          <a:xfrm flipH="1" rot="10800000">
            <a:off x="7016743" y="2040001"/>
            <a:ext cx="1665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3"/>
          <p:cNvCxnSpPr>
            <a:endCxn id="197" idx="0"/>
          </p:cNvCxnSpPr>
          <p:nvPr/>
        </p:nvCxnSpPr>
        <p:spPr>
          <a:xfrm>
            <a:off x="5150496" y="2270326"/>
            <a:ext cx="33300" cy="146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314325" y="273850"/>
            <a:ext cx="4193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 Categorias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628650" y="1369219"/>
            <a:ext cx="3801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entrar no cardápio da empresa é exibido as categorias que existem produtos vinculados.</a:t>
            </a:r>
            <a:r>
              <a:rPr lang="pt-BR" sz="9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chemeClr val="lt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  <p:cxnSp>
        <p:nvCxnSpPr>
          <p:cNvPr id="214" name="Google Shape;214;p24"/>
          <p:cNvCxnSpPr/>
          <p:nvPr/>
        </p:nvCxnSpPr>
        <p:spPr>
          <a:xfrm>
            <a:off x="4939535" y="1545022"/>
            <a:ext cx="583200" cy="33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4676308" y="2581894"/>
            <a:ext cx="788400" cy="1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24"/>
          <p:cNvCxnSpPr/>
          <p:nvPr/>
        </p:nvCxnSpPr>
        <p:spPr>
          <a:xfrm flipH="1" rot="10800000">
            <a:off x="4672400" y="3303447"/>
            <a:ext cx="796200" cy="7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24"/>
          <p:cNvSpPr/>
          <p:nvPr/>
        </p:nvSpPr>
        <p:spPr>
          <a:xfrm>
            <a:off x="814433" y="2580314"/>
            <a:ext cx="18342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5562425" y="406000"/>
            <a:ext cx="2622300" cy="43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4"/>
          <p:cNvCxnSpPr/>
          <p:nvPr/>
        </p:nvCxnSpPr>
        <p:spPr>
          <a:xfrm>
            <a:off x="5569775" y="136922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/>
          <p:nvPr/>
        </p:nvSpPr>
        <p:spPr>
          <a:xfrm>
            <a:off x="7594175" y="952450"/>
            <a:ext cx="583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21" name="Google Shape;221;p24"/>
          <p:cNvSpPr/>
          <p:nvPr/>
        </p:nvSpPr>
        <p:spPr>
          <a:xfrm>
            <a:off x="5613150" y="1733225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2" name="Google Shape;222;p24"/>
          <p:cNvSpPr/>
          <p:nvPr/>
        </p:nvSpPr>
        <p:spPr>
          <a:xfrm>
            <a:off x="5613150" y="237345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3" name="Google Shape;223;p24"/>
          <p:cNvSpPr/>
          <p:nvPr/>
        </p:nvSpPr>
        <p:spPr>
          <a:xfrm>
            <a:off x="5613150" y="305340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24" name="Google Shape;224;p24"/>
          <p:cNvSpPr/>
          <p:nvPr/>
        </p:nvSpPr>
        <p:spPr>
          <a:xfrm>
            <a:off x="6266175" y="173321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Nome Categoria</a:t>
            </a:r>
            <a:endParaRPr b="1" sz="1000"/>
          </a:p>
        </p:txBody>
      </p:sp>
      <p:sp>
        <p:nvSpPr>
          <p:cNvPr id="225" name="Google Shape;225;p24"/>
          <p:cNvSpPr/>
          <p:nvPr/>
        </p:nvSpPr>
        <p:spPr>
          <a:xfrm>
            <a:off x="6266175" y="1970988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26" name="Google Shape;226;p24"/>
          <p:cNvSpPr/>
          <p:nvPr/>
        </p:nvSpPr>
        <p:spPr>
          <a:xfrm>
            <a:off x="6266175" y="239061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Nome Categoria</a:t>
            </a:r>
            <a:endParaRPr b="1" sz="1000"/>
          </a:p>
        </p:txBody>
      </p:sp>
      <p:sp>
        <p:nvSpPr>
          <p:cNvPr id="227" name="Google Shape;227;p24"/>
          <p:cNvSpPr/>
          <p:nvPr/>
        </p:nvSpPr>
        <p:spPr>
          <a:xfrm>
            <a:off x="6266175" y="2628388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28" name="Google Shape;228;p24"/>
          <p:cNvSpPr/>
          <p:nvPr/>
        </p:nvSpPr>
        <p:spPr>
          <a:xfrm>
            <a:off x="6266175" y="307325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Nome Categoria</a:t>
            </a:r>
            <a:endParaRPr b="1" sz="1000"/>
          </a:p>
        </p:txBody>
      </p:sp>
      <p:sp>
        <p:nvSpPr>
          <p:cNvPr id="229" name="Google Shape;229;p24"/>
          <p:cNvSpPr/>
          <p:nvPr/>
        </p:nvSpPr>
        <p:spPr>
          <a:xfrm>
            <a:off x="6266175" y="3311025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 categoria</a:t>
            </a:r>
            <a:endParaRPr sz="800"/>
          </a:p>
        </p:txBody>
      </p:sp>
      <p:sp>
        <p:nvSpPr>
          <p:cNvPr id="230" name="Google Shape;230;p24"/>
          <p:cNvSpPr/>
          <p:nvPr/>
        </p:nvSpPr>
        <p:spPr>
          <a:xfrm>
            <a:off x="6032000" y="1380775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</a:t>
            </a:r>
            <a:r>
              <a:rPr lang="pt-BR" sz="800"/>
              <a:t>fácil</a:t>
            </a:r>
            <a:r>
              <a:rPr lang="pt-BR" sz="800"/>
              <a:t>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 Caso de teste: Categorias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 txBox="1"/>
          <p:nvPr>
            <p:ph idx="1" type="subTitle"/>
          </p:nvPr>
        </p:nvSpPr>
        <p:spPr>
          <a:xfrm>
            <a:off x="22662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Visualizar Categorias 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n.1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10/05/2023 15:20 PM.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visualizar as categorias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1.acesse a tela principal do cardápio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inicial do cardápio e visualizar as categorias disponíveis.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visualizar as categorias colocadas pela empresa no cardápio.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10/05/23 as 15:32 PM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0" y="4442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n.2 Produtos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26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4139004" y="1107425"/>
            <a:ext cx="3259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apresentada após a seleção da categoria pelo cliente, apresenta os produtos da categoria selecionada.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4139004" y="2045576"/>
            <a:ext cx="1717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6"/>
          <p:cNvCxnSpPr/>
          <p:nvPr/>
        </p:nvCxnSpPr>
        <p:spPr>
          <a:xfrm>
            <a:off x="449709" y="1490722"/>
            <a:ext cx="583200" cy="33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6"/>
          <p:cNvCxnSpPr/>
          <p:nvPr/>
        </p:nvCxnSpPr>
        <p:spPr>
          <a:xfrm>
            <a:off x="186483" y="2527594"/>
            <a:ext cx="788400" cy="15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6"/>
          <p:cNvCxnSpPr/>
          <p:nvPr/>
        </p:nvCxnSpPr>
        <p:spPr>
          <a:xfrm flipH="1" rot="10800000">
            <a:off x="182575" y="3249147"/>
            <a:ext cx="796200" cy="70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9" name="Google Shape;249;p26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0" name="Google Shape;250;p26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6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52" name="Google Shape;252;p26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3" name="Google Shape;253;p26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4" name="Google Shape;254;p26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55" name="Google Shape;255;p26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56" name="Google Shape;256;p26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26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61" name="Google Shape;261;p26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26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66" name="Google Shape;266;p26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26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1466650" y="1320888"/>
            <a:ext cx="18342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ctrTitle"/>
          </p:nvPr>
        </p:nvSpPr>
        <p:spPr>
          <a:xfrm>
            <a:off x="48195" y="124125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n.2 Caso de teste: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7"/>
          <p:cNvSpPr txBox="1"/>
          <p:nvPr>
            <p:ph idx="1" type="subTitle"/>
          </p:nvPr>
        </p:nvSpPr>
        <p:spPr>
          <a:xfrm>
            <a:off x="48204" y="1281169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visualizar Produtos 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n.2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10/05/2023 15:42 PM.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visualização de Produtos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Pré-requisitos: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2.Ter selecionado a categoria desejada na tela anterior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1.acesse a tela principal do cardápio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2.Selecione a categoria desejada.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3.Visualize os Produtos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346278" y="1280061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de produtos correspondente a categoria que ele selecionou anteriormente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visualizar os produtos da respectiva categoria selecionada pelo mesmo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10/05/23 as 15:50 PM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8"/>
          <p:cNvCxnSpPr/>
          <p:nvPr/>
        </p:nvCxnSpPr>
        <p:spPr>
          <a:xfrm flipH="1" rot="10800000">
            <a:off x="191162" y="1061285"/>
            <a:ext cx="492300" cy="35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28"/>
          <p:cNvCxnSpPr/>
          <p:nvPr/>
        </p:nvCxnSpPr>
        <p:spPr>
          <a:xfrm>
            <a:off x="261896" y="789221"/>
            <a:ext cx="350700" cy="106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" name="Google Shape;285;p28"/>
          <p:cNvSpPr txBox="1"/>
          <p:nvPr/>
        </p:nvSpPr>
        <p:spPr>
          <a:xfrm>
            <a:off x="-5" y="51570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n.3 Botão “Voltar”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t/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6" name="Google Shape;286;p28"/>
          <p:cNvCxnSpPr/>
          <p:nvPr/>
        </p:nvCxnSpPr>
        <p:spPr>
          <a:xfrm flipH="1">
            <a:off x="2598753" y="4113438"/>
            <a:ext cx="880800" cy="1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28"/>
          <p:cNvSpPr txBox="1"/>
          <p:nvPr/>
        </p:nvSpPr>
        <p:spPr>
          <a:xfrm>
            <a:off x="4139004" y="1113275"/>
            <a:ext cx="325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botão que permite voltar para tela de categorias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1072600" y="643325"/>
            <a:ext cx="2622300" cy="43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28"/>
          <p:cNvCxnSpPr/>
          <p:nvPr/>
        </p:nvCxnSpPr>
        <p:spPr>
          <a:xfrm>
            <a:off x="1079950" y="132207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8"/>
          <p:cNvSpPr/>
          <p:nvPr/>
        </p:nvSpPr>
        <p:spPr>
          <a:xfrm>
            <a:off x="2993175" y="862425"/>
            <a:ext cx="583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291" name="Google Shape;291;p28"/>
          <p:cNvSpPr/>
          <p:nvPr/>
        </p:nvSpPr>
        <p:spPr>
          <a:xfrm>
            <a:off x="1123325" y="1598375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2" name="Google Shape;292;p28"/>
          <p:cNvSpPr/>
          <p:nvPr/>
        </p:nvSpPr>
        <p:spPr>
          <a:xfrm>
            <a:off x="1123325" y="232630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3" name="Google Shape;293;p28"/>
          <p:cNvSpPr/>
          <p:nvPr/>
        </p:nvSpPr>
        <p:spPr>
          <a:xfrm>
            <a:off x="1123325" y="300625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294" name="Google Shape;294;p28"/>
          <p:cNvSpPr/>
          <p:nvPr/>
        </p:nvSpPr>
        <p:spPr>
          <a:xfrm>
            <a:off x="1731100" y="232630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295" name="Google Shape;295;p28"/>
          <p:cNvSpPr/>
          <p:nvPr/>
        </p:nvSpPr>
        <p:spPr>
          <a:xfrm>
            <a:off x="1803250" y="268030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3022575" y="268030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908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28"/>
          <p:cNvSpPr txBox="1"/>
          <p:nvPr/>
        </p:nvSpPr>
        <p:spPr>
          <a:xfrm>
            <a:off x="3022575" y="26272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1731100" y="159836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 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00" name="Google Shape;300;p28"/>
          <p:cNvSpPr/>
          <p:nvPr/>
        </p:nvSpPr>
        <p:spPr>
          <a:xfrm>
            <a:off x="1803250" y="1952363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3022575" y="1952363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81151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p28"/>
          <p:cNvSpPr txBox="1"/>
          <p:nvPr/>
        </p:nvSpPr>
        <p:spPr>
          <a:xfrm>
            <a:off x="3022575" y="189926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1803250" y="3006238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05" name="Google Shape;305;p28"/>
          <p:cNvSpPr/>
          <p:nvPr/>
        </p:nvSpPr>
        <p:spPr>
          <a:xfrm>
            <a:off x="1875400" y="3360238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3094725" y="3360238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29246" y="3389026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28"/>
          <p:cNvSpPr txBox="1"/>
          <p:nvPr/>
        </p:nvSpPr>
        <p:spPr>
          <a:xfrm>
            <a:off x="3094725" y="3307138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123325" y="762975"/>
            <a:ext cx="226800" cy="15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10" name="Google Shape;310;p28"/>
          <p:cNvCxnSpPr/>
          <p:nvPr/>
        </p:nvCxnSpPr>
        <p:spPr>
          <a:xfrm rot="10800000">
            <a:off x="1481950" y="862425"/>
            <a:ext cx="32130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8"/>
          <p:cNvCxnSpPr/>
          <p:nvPr/>
        </p:nvCxnSpPr>
        <p:spPr>
          <a:xfrm rot="10800000">
            <a:off x="1232525" y="1033175"/>
            <a:ext cx="117600" cy="2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ctrTitle"/>
          </p:nvPr>
        </p:nvSpPr>
        <p:spPr>
          <a:xfrm>
            <a:off x="-10" y="-3095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n.4 Botão “Seleção de Quantidade”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7" name="Google Shape;317;p29"/>
          <p:cNvCxnSpPr/>
          <p:nvPr/>
        </p:nvCxnSpPr>
        <p:spPr>
          <a:xfrm flipH="1" rot="10800000">
            <a:off x="1561207" y="2941863"/>
            <a:ext cx="149700" cy="377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8" name="Google Shape;318;p29"/>
          <p:cNvSpPr txBox="1"/>
          <p:nvPr/>
        </p:nvSpPr>
        <p:spPr>
          <a:xfrm>
            <a:off x="4081499" y="1071450"/>
            <a:ext cx="380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selecionar a quantidade de 1 a 5, do produto que ele deseja pedir.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29"/>
          <p:cNvCxnSpPr/>
          <p:nvPr/>
        </p:nvCxnSpPr>
        <p:spPr>
          <a:xfrm rot="10800000">
            <a:off x="1947894" y="2979814"/>
            <a:ext cx="335100" cy="301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0" name="Google Shape;320;p29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29"/>
          <p:cNvCxnSpPr/>
          <p:nvPr/>
        </p:nvCxnSpPr>
        <p:spPr>
          <a:xfrm rot="10800000">
            <a:off x="3257050" y="4076300"/>
            <a:ext cx="125400" cy="58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29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29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29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325" name="Google Shape;325;p29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6" name="Google Shape;326;p29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7" name="Google Shape;327;p29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28" name="Google Shape;328;p29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29" name="Google Shape;329;p29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2" name="Google Shape;332;p29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34" name="Google Shape;334;p29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29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39" name="Google Shape;339;p29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29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1466650" y="1320888"/>
            <a:ext cx="18342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45" name="Google Shape;345;p29"/>
          <p:cNvCxnSpPr/>
          <p:nvPr/>
        </p:nvCxnSpPr>
        <p:spPr>
          <a:xfrm rot="10800000">
            <a:off x="3288400" y="3679050"/>
            <a:ext cx="62700" cy="47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6" name="Google Shape;346;p29"/>
          <p:cNvCxnSpPr/>
          <p:nvPr/>
        </p:nvCxnSpPr>
        <p:spPr>
          <a:xfrm flipH="1" rot="10800000">
            <a:off x="2801475" y="3679050"/>
            <a:ext cx="221100" cy="4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7" name="Google Shape;347;p29"/>
          <p:cNvCxnSpPr/>
          <p:nvPr/>
        </p:nvCxnSpPr>
        <p:spPr>
          <a:xfrm flipH="1">
            <a:off x="3454150" y="2925513"/>
            <a:ext cx="159600" cy="37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/>
        </p:nvSpPr>
        <p:spPr>
          <a:xfrm>
            <a:off x="0" y="4442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n.5 Botão  “Adicionar ao carrinho”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30"/>
          <p:cNvCxnSpPr/>
          <p:nvPr/>
        </p:nvCxnSpPr>
        <p:spPr>
          <a:xfrm flipH="1">
            <a:off x="2598753" y="4106288"/>
            <a:ext cx="880800" cy="165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4139000" y="798625"/>
            <a:ext cx="3259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 o produto desejado ao carrinho do cardápio, para depois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1072600" y="636175"/>
            <a:ext cx="2622300" cy="43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0"/>
          <p:cNvCxnSpPr/>
          <p:nvPr/>
        </p:nvCxnSpPr>
        <p:spPr>
          <a:xfrm>
            <a:off x="1079950" y="131492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0"/>
          <p:cNvSpPr/>
          <p:nvPr/>
        </p:nvSpPr>
        <p:spPr>
          <a:xfrm>
            <a:off x="3104350" y="898150"/>
            <a:ext cx="583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Logo da Empresa</a:t>
            </a:r>
            <a:endParaRPr sz="700"/>
          </a:p>
        </p:txBody>
      </p:sp>
      <p:sp>
        <p:nvSpPr>
          <p:cNvPr id="358" name="Google Shape;358;p30"/>
          <p:cNvSpPr/>
          <p:nvPr/>
        </p:nvSpPr>
        <p:spPr>
          <a:xfrm>
            <a:off x="1123325" y="1591225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59" name="Google Shape;359;p30"/>
          <p:cNvSpPr/>
          <p:nvPr/>
        </p:nvSpPr>
        <p:spPr>
          <a:xfrm>
            <a:off x="1123325" y="231915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60" name="Google Shape;360;p30"/>
          <p:cNvSpPr/>
          <p:nvPr/>
        </p:nvSpPr>
        <p:spPr>
          <a:xfrm>
            <a:off x="1123325" y="2999100"/>
            <a:ext cx="583200" cy="57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Imagem Categoria</a:t>
            </a:r>
            <a:endParaRPr sz="700"/>
          </a:p>
        </p:txBody>
      </p:sp>
      <p:sp>
        <p:nvSpPr>
          <p:cNvPr id="361" name="Google Shape;361;p30"/>
          <p:cNvSpPr/>
          <p:nvPr/>
        </p:nvSpPr>
        <p:spPr>
          <a:xfrm>
            <a:off x="1731100" y="231915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62" name="Google Shape;362;p30"/>
          <p:cNvSpPr/>
          <p:nvPr/>
        </p:nvSpPr>
        <p:spPr>
          <a:xfrm>
            <a:off x="1803250" y="267315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3022575" y="267315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270193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30"/>
          <p:cNvSpPr txBox="1"/>
          <p:nvPr/>
        </p:nvSpPr>
        <p:spPr>
          <a:xfrm>
            <a:off x="3022575" y="262005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1731100" y="1591213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67" name="Google Shape;367;p30"/>
          <p:cNvSpPr/>
          <p:nvPr/>
        </p:nvSpPr>
        <p:spPr>
          <a:xfrm>
            <a:off x="1803250" y="1945213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3022575" y="1945213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1974001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30"/>
          <p:cNvSpPr txBox="1"/>
          <p:nvPr/>
        </p:nvSpPr>
        <p:spPr>
          <a:xfrm>
            <a:off x="3022575" y="1892113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1731100" y="2999100"/>
            <a:ext cx="1834200" cy="29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NomeProduto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Preco: R$Precoproduto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DescriçãoProduto</a:t>
            </a:r>
            <a:endParaRPr sz="700"/>
          </a:p>
        </p:txBody>
      </p:sp>
      <p:sp>
        <p:nvSpPr>
          <p:cNvPr id="372" name="Google Shape;372;p30"/>
          <p:cNvSpPr/>
          <p:nvPr/>
        </p:nvSpPr>
        <p:spPr>
          <a:xfrm>
            <a:off x="1803250" y="3353100"/>
            <a:ext cx="1045800" cy="216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lt1"/>
                </a:solidFill>
              </a:rPr>
              <a:t>Adicionar ao Carrinho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3022575" y="3353100"/>
            <a:ext cx="456900" cy="21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257096" y="3381888"/>
            <a:ext cx="159302" cy="1593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5" name="Google Shape;375;p30"/>
          <p:cNvSpPr txBox="1"/>
          <p:nvPr/>
        </p:nvSpPr>
        <p:spPr>
          <a:xfrm>
            <a:off x="3022575" y="3300000"/>
            <a:ext cx="3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01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1466650" y="1344898"/>
            <a:ext cx="1834200" cy="19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1123325" y="694350"/>
            <a:ext cx="226800" cy="165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378" name="Google Shape;378;p30"/>
          <p:cNvCxnSpPr/>
          <p:nvPr/>
        </p:nvCxnSpPr>
        <p:spPr>
          <a:xfrm rot="10800000">
            <a:off x="2793300" y="2090425"/>
            <a:ext cx="407100" cy="2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0"/>
          <p:cNvCxnSpPr/>
          <p:nvPr/>
        </p:nvCxnSpPr>
        <p:spPr>
          <a:xfrm flipH="1" rot="10800000">
            <a:off x="1764500" y="2121675"/>
            <a:ext cx="200100" cy="192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ctrTitle"/>
          </p:nvPr>
        </p:nvSpPr>
        <p:spPr>
          <a:xfrm>
            <a:off x="54320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n.5 Adicionar Pedido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31"/>
          <p:cNvSpPr txBox="1"/>
          <p:nvPr>
            <p:ph idx="1" type="subTitle"/>
          </p:nvPr>
        </p:nvSpPr>
        <p:spPr>
          <a:xfrm>
            <a:off x="15567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 lnSpcReduction="20000"/>
          </a:bodyPr>
          <a:lstStyle/>
          <a:p>
            <a:pPr indent="-1397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Identificação: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Teste de adicionar pedido 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RN n.5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 criação: 05/05/2023 14:15 PM.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Autor: Pedro Marcelo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Descrição: caso de teste para confirmar um produto no carrinho de compras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None/>
            </a:pPr>
            <a:r>
              <a:rPr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Pré-requisitos: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ao cardápio da empresa selecionada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Etapas de teste: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1.acesso a tela principal do cardápio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2.Selecionar a categoria desejada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3.escolher o produto e quantidade desejado a partir da lista de produtos disponíveis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90909"/>
              <a:buFont typeface="Times New Roman"/>
              <a:buNone/>
            </a:pPr>
            <a:r>
              <a:rPr b="1" lang="pt-BR" sz="1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4.cliclar no botão “adicionar pedido”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45375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redirecionado para tela de finalizar pedido onde contém os campos vazios “empresa, Nome e endereço” também deve conter o resumo do pedido com os produtos selecionados sua quantidade e seu preço total, com botões para voltar 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às categorias,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adicionar um novo item e uma forma de pagamento, 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contém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também o “botão de finalizar pedido”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adicionar pedido ao carrinho e ser redirecionado a tela “finalizar pedido”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05/05/23 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às 14:30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456600" y="154850"/>
            <a:ext cx="119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00075" y="807250"/>
            <a:ext cx="65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Sistema Web com o objetivo de servir de </a:t>
            </a: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cardápio</a:t>
            </a: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digital para diversas empresas (Cardápio Digital)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ctrTitle"/>
          </p:nvPr>
        </p:nvSpPr>
        <p:spPr>
          <a:xfrm>
            <a:off x="-30875" y="-189825"/>
            <a:ext cx="7886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n.6 Informações do Cliente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3667859" y="650202"/>
            <a:ext cx="380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Exibida após adicionar um produto ao </a:t>
            </a:r>
            <a:r>
              <a:rPr lang="pt-BR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carrinho, possibilita o cliente a adicionar 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seus dados pessoais, 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antes 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finalizar o pedido.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494550" y="506786"/>
            <a:ext cx="2116200" cy="42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1978472" y="650205"/>
            <a:ext cx="548100" cy="41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395" name="Google Shape;395;p32"/>
          <p:cNvSpPr/>
          <p:nvPr/>
        </p:nvSpPr>
        <p:spPr>
          <a:xfrm>
            <a:off x="596713" y="1377401"/>
            <a:ext cx="1911900" cy="3232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 txBox="1"/>
          <p:nvPr/>
        </p:nvSpPr>
        <p:spPr>
          <a:xfrm>
            <a:off x="769667" y="1377401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770636" y="1721246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398" name="Google Shape;398;p32"/>
          <p:cNvSpPr/>
          <p:nvPr/>
        </p:nvSpPr>
        <p:spPr>
          <a:xfrm>
            <a:off x="769667" y="2063139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</a:t>
            </a:r>
            <a:r>
              <a:rPr lang="pt-BR" sz="900"/>
              <a:t> de telefone</a:t>
            </a:r>
            <a:endParaRPr sz="900"/>
          </a:p>
        </p:txBody>
      </p:sp>
      <p:sp>
        <p:nvSpPr>
          <p:cNvPr id="399" name="Google Shape;399;p32"/>
          <p:cNvSpPr/>
          <p:nvPr/>
        </p:nvSpPr>
        <p:spPr>
          <a:xfrm>
            <a:off x="769667" y="2405032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00" name="Google Shape;400;p32"/>
          <p:cNvSpPr txBox="1"/>
          <p:nvPr/>
        </p:nvSpPr>
        <p:spPr>
          <a:xfrm>
            <a:off x="769667" y="2751000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769667" y="3005800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718505" y="3316458"/>
            <a:ext cx="1688700" cy="662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718566" y="3474509"/>
            <a:ext cx="16887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04" name="Google Shape;404;p32"/>
          <p:cNvSpPr/>
          <p:nvPr/>
        </p:nvSpPr>
        <p:spPr>
          <a:xfrm>
            <a:off x="535484" y="612996"/>
            <a:ext cx="1830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635026" y="1203663"/>
            <a:ext cx="1799100" cy="1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660121" y="4280238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407" name="Google Shape;407;p32"/>
          <p:cNvSpPr txBox="1"/>
          <p:nvPr/>
        </p:nvSpPr>
        <p:spPr>
          <a:xfrm>
            <a:off x="643961" y="4030396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2113297" y="3514704"/>
            <a:ext cx="1830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09" name="Google Shape;409;p32"/>
          <p:cNvCxnSpPr/>
          <p:nvPr/>
        </p:nvCxnSpPr>
        <p:spPr>
          <a:xfrm>
            <a:off x="494550" y="1202636"/>
            <a:ext cx="2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2"/>
          <p:cNvCxnSpPr>
            <a:endCxn id="397" idx="3"/>
          </p:cNvCxnSpPr>
          <p:nvPr/>
        </p:nvCxnSpPr>
        <p:spPr>
          <a:xfrm flipH="1">
            <a:off x="2298536" y="1287746"/>
            <a:ext cx="1069200" cy="5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2"/>
          <p:cNvCxnSpPr>
            <a:endCxn id="398" idx="3"/>
          </p:cNvCxnSpPr>
          <p:nvPr/>
        </p:nvCxnSpPr>
        <p:spPr>
          <a:xfrm rot="10800000">
            <a:off x="2297567" y="2196339"/>
            <a:ext cx="688200" cy="21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2"/>
          <p:cNvCxnSpPr>
            <a:endCxn id="399" idx="3"/>
          </p:cNvCxnSpPr>
          <p:nvPr/>
        </p:nvCxnSpPr>
        <p:spPr>
          <a:xfrm rot="10800000">
            <a:off x="2297567" y="2538232"/>
            <a:ext cx="8295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475" y="2422224"/>
            <a:ext cx="236100" cy="2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750" y="2186449"/>
            <a:ext cx="236100" cy="23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32"/>
          <p:cNvCxnSpPr/>
          <p:nvPr/>
        </p:nvCxnSpPr>
        <p:spPr>
          <a:xfrm rot="10800000">
            <a:off x="3853600" y="2346375"/>
            <a:ext cx="1105800" cy="24000"/>
          </a:xfrm>
          <a:prstGeom prst="straightConnector1">
            <a:avLst/>
          </a:prstGeom>
          <a:noFill/>
          <a:ln cap="flat" cmpd="sng" w="9525">
            <a:solidFill>
              <a:srgbClr val="E9EF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2"/>
          <p:cNvSpPr txBox="1"/>
          <p:nvPr/>
        </p:nvSpPr>
        <p:spPr>
          <a:xfrm>
            <a:off x="4959400" y="2104400"/>
            <a:ext cx="1852500" cy="83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que abre a aba de informações de adicionais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ctrTitle"/>
          </p:nvPr>
        </p:nvSpPr>
        <p:spPr>
          <a:xfrm>
            <a:off x="-30875" y="-189825"/>
            <a:ext cx="7886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pt-BR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n.6 Informações do Cliente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3667859" y="650202"/>
            <a:ext cx="380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Exibida após adicionar um produto ao </a:t>
            </a:r>
            <a:r>
              <a:rPr lang="pt-BR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carrinho, possibilita o cliente a adicionar 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seus dados pessoais, antes de finalizar o pedido.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494550" y="506786"/>
            <a:ext cx="2116200" cy="42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1978472" y="650205"/>
            <a:ext cx="548100" cy="41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25" name="Google Shape;425;p33"/>
          <p:cNvSpPr/>
          <p:nvPr/>
        </p:nvSpPr>
        <p:spPr>
          <a:xfrm>
            <a:off x="596688" y="1506051"/>
            <a:ext cx="1911900" cy="3232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769667" y="1377401"/>
            <a:ext cx="130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770636" y="1721246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28" name="Google Shape;428;p33"/>
          <p:cNvSpPr/>
          <p:nvPr/>
        </p:nvSpPr>
        <p:spPr>
          <a:xfrm>
            <a:off x="769667" y="2063139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29" name="Google Shape;429;p33"/>
          <p:cNvSpPr/>
          <p:nvPr/>
        </p:nvSpPr>
        <p:spPr>
          <a:xfrm>
            <a:off x="769667" y="2405032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30" name="Google Shape;430;p33"/>
          <p:cNvSpPr/>
          <p:nvPr/>
        </p:nvSpPr>
        <p:spPr>
          <a:xfrm>
            <a:off x="535484" y="612996"/>
            <a:ext cx="1830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635026" y="1203663"/>
            <a:ext cx="1799100" cy="1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cxnSp>
        <p:nvCxnSpPr>
          <p:cNvPr id="432" name="Google Shape;432;p33"/>
          <p:cNvCxnSpPr/>
          <p:nvPr/>
        </p:nvCxnSpPr>
        <p:spPr>
          <a:xfrm>
            <a:off x="494550" y="1202636"/>
            <a:ext cx="21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3"/>
          <p:cNvCxnSpPr>
            <a:endCxn id="427" idx="3"/>
          </p:cNvCxnSpPr>
          <p:nvPr/>
        </p:nvCxnSpPr>
        <p:spPr>
          <a:xfrm flipH="1">
            <a:off x="2298536" y="1287746"/>
            <a:ext cx="1069200" cy="5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3"/>
          <p:cNvCxnSpPr>
            <a:endCxn id="428" idx="3"/>
          </p:cNvCxnSpPr>
          <p:nvPr/>
        </p:nvCxnSpPr>
        <p:spPr>
          <a:xfrm rot="10800000">
            <a:off x="2297567" y="2196339"/>
            <a:ext cx="688200" cy="21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3"/>
          <p:cNvCxnSpPr/>
          <p:nvPr/>
        </p:nvCxnSpPr>
        <p:spPr>
          <a:xfrm rot="10800000">
            <a:off x="2365817" y="2897807"/>
            <a:ext cx="8295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6" name="Google Shape;4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475" y="2422224"/>
            <a:ext cx="236100" cy="2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3"/>
          <p:cNvSpPr/>
          <p:nvPr/>
        </p:nvSpPr>
        <p:spPr>
          <a:xfrm>
            <a:off x="853042" y="2746907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Complemento</a:t>
            </a:r>
            <a:endParaRPr sz="900"/>
          </a:p>
        </p:txBody>
      </p:sp>
      <p:sp>
        <p:nvSpPr>
          <p:cNvPr id="438" name="Google Shape;438;p33"/>
          <p:cNvSpPr/>
          <p:nvPr/>
        </p:nvSpPr>
        <p:spPr>
          <a:xfrm>
            <a:off x="853042" y="3088782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bairro</a:t>
            </a:r>
            <a:endParaRPr sz="900"/>
          </a:p>
        </p:txBody>
      </p:sp>
      <p:sp>
        <p:nvSpPr>
          <p:cNvPr id="439" name="Google Shape;439;p33"/>
          <p:cNvSpPr/>
          <p:nvPr/>
        </p:nvSpPr>
        <p:spPr>
          <a:xfrm>
            <a:off x="853042" y="3430657"/>
            <a:ext cx="15279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Ponto de referencoa</a:t>
            </a:r>
            <a:endParaRPr sz="900"/>
          </a:p>
        </p:txBody>
      </p:sp>
      <p:sp>
        <p:nvSpPr>
          <p:cNvPr id="440" name="Google Shape;440;p33"/>
          <p:cNvSpPr txBox="1"/>
          <p:nvPr/>
        </p:nvSpPr>
        <p:spPr>
          <a:xfrm>
            <a:off x="736675" y="3873825"/>
            <a:ext cx="1374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718475" y="4031300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3"/>
          <p:cNvSpPr/>
          <p:nvPr/>
        </p:nvSpPr>
        <p:spPr>
          <a:xfrm>
            <a:off x="701425" y="4324850"/>
            <a:ext cx="1664400" cy="41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43" name="Google Shape;443;p33"/>
          <p:cNvSpPr/>
          <p:nvPr/>
        </p:nvSpPr>
        <p:spPr>
          <a:xfrm>
            <a:off x="769675" y="4389300"/>
            <a:ext cx="1527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Prod selecionado</a:t>
            </a:r>
            <a:endParaRPr sz="900"/>
          </a:p>
        </p:txBody>
      </p:sp>
      <p:sp>
        <p:nvSpPr>
          <p:cNvPr id="444" name="Google Shape;444;p33"/>
          <p:cNvSpPr/>
          <p:nvPr/>
        </p:nvSpPr>
        <p:spPr>
          <a:xfrm>
            <a:off x="2005022" y="4456279"/>
            <a:ext cx="183000" cy="162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45" name="Google Shape;445;p33"/>
          <p:cNvCxnSpPr/>
          <p:nvPr/>
        </p:nvCxnSpPr>
        <p:spPr>
          <a:xfrm rot="10800000">
            <a:off x="2365817" y="2558870"/>
            <a:ext cx="8295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3"/>
          <p:cNvCxnSpPr/>
          <p:nvPr/>
        </p:nvCxnSpPr>
        <p:spPr>
          <a:xfrm rot="10800000">
            <a:off x="2418367" y="3194570"/>
            <a:ext cx="8295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3"/>
          <p:cNvCxnSpPr/>
          <p:nvPr/>
        </p:nvCxnSpPr>
        <p:spPr>
          <a:xfrm rot="10800000">
            <a:off x="2434117" y="3612932"/>
            <a:ext cx="829500" cy="38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/>
        </p:nvSpPr>
        <p:spPr>
          <a:xfrm>
            <a:off x="-64275" y="73737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7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n.7 Resumo Do pedido</a:t>
            </a:r>
            <a:endParaRPr sz="17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t/>
            </a: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53" name="Google Shape;453;p34"/>
          <p:cNvCxnSpPr/>
          <p:nvPr/>
        </p:nvCxnSpPr>
        <p:spPr>
          <a:xfrm flipH="1">
            <a:off x="4113228" y="4067656"/>
            <a:ext cx="880800" cy="189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4" name="Google Shape;454;p34"/>
          <p:cNvSpPr txBox="1"/>
          <p:nvPr/>
        </p:nvSpPr>
        <p:spPr>
          <a:xfrm>
            <a:off x="5796350" y="3160750"/>
            <a:ext cx="32595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parte de resumo do pedido mostra a quantidade, os produtos selecionados, o preço de cada item e o total do pedido, além disso, a caixa de Observação facilita a comunicação entre o estabelecimento e o cliente.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2587075" y="44425"/>
            <a:ext cx="2622300" cy="49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34"/>
          <p:cNvCxnSpPr/>
          <p:nvPr/>
        </p:nvCxnSpPr>
        <p:spPr>
          <a:xfrm>
            <a:off x="2594425" y="798780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34"/>
          <p:cNvSpPr/>
          <p:nvPr/>
        </p:nvSpPr>
        <p:spPr>
          <a:xfrm>
            <a:off x="4425950" y="211413"/>
            <a:ext cx="6792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58" name="Google Shape;458;p34"/>
          <p:cNvSpPr/>
          <p:nvPr/>
        </p:nvSpPr>
        <p:spPr>
          <a:xfrm>
            <a:off x="2713675" y="1058114"/>
            <a:ext cx="2369100" cy="376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2928000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</a:t>
            </a:r>
            <a:r>
              <a:rPr lang="pt-BR" sz="800">
                <a:latin typeface="Roboto"/>
                <a:ea typeface="Roboto"/>
                <a:cs typeface="Roboto"/>
                <a:sym typeface="Roboto"/>
              </a:rPr>
              <a:t>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4"/>
          <p:cNvSpPr/>
          <p:nvPr/>
        </p:nvSpPr>
        <p:spPr>
          <a:xfrm>
            <a:off x="2929200" y="1458464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61" name="Google Shape;461;p34"/>
          <p:cNvSpPr/>
          <p:nvPr/>
        </p:nvSpPr>
        <p:spPr>
          <a:xfrm>
            <a:off x="2928000" y="1856542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62" name="Google Shape;462;p34"/>
          <p:cNvSpPr/>
          <p:nvPr/>
        </p:nvSpPr>
        <p:spPr>
          <a:xfrm>
            <a:off x="2928000" y="2254621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63" name="Google Shape;463;p34"/>
          <p:cNvSpPr txBox="1"/>
          <p:nvPr/>
        </p:nvSpPr>
        <p:spPr>
          <a:xfrm>
            <a:off x="2928000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2928000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2956650" y="3315835"/>
            <a:ext cx="1836000" cy="77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2956775" y="3499845"/>
            <a:ext cx="18360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67" name="Google Shape;467;p34"/>
          <p:cNvSpPr txBox="1"/>
          <p:nvPr/>
        </p:nvSpPr>
        <p:spPr>
          <a:xfrm>
            <a:off x="2864600" y="4020663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2637800" y="168089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9" name="Google Shape;469;p34"/>
          <p:cNvSpPr/>
          <p:nvPr/>
        </p:nvSpPr>
        <p:spPr>
          <a:xfrm>
            <a:off x="2979925" y="844450"/>
            <a:ext cx="18342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70" name="Google Shape;470;p34"/>
          <p:cNvSpPr/>
          <p:nvPr/>
        </p:nvSpPr>
        <p:spPr>
          <a:xfrm>
            <a:off x="2864600" y="4514539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71" name="Google Shape;471;p34"/>
          <p:cNvSpPr txBox="1"/>
          <p:nvPr/>
        </p:nvSpPr>
        <p:spPr>
          <a:xfrm>
            <a:off x="2928000" y="4219901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2452650" y="44425"/>
            <a:ext cx="2622300" cy="49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4291525" y="211413"/>
            <a:ext cx="6792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474" name="Google Shape;474;p34"/>
          <p:cNvSpPr/>
          <p:nvPr/>
        </p:nvSpPr>
        <p:spPr>
          <a:xfrm>
            <a:off x="2579250" y="1058114"/>
            <a:ext cx="2369100" cy="376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 txBox="1"/>
          <p:nvPr/>
        </p:nvSpPr>
        <p:spPr>
          <a:xfrm>
            <a:off x="2793575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2794775" y="1458464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477" name="Google Shape;477;p34"/>
          <p:cNvSpPr/>
          <p:nvPr/>
        </p:nvSpPr>
        <p:spPr>
          <a:xfrm>
            <a:off x="2794775" y="2256992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478" name="Google Shape;478;p34"/>
          <p:cNvSpPr/>
          <p:nvPr/>
        </p:nvSpPr>
        <p:spPr>
          <a:xfrm>
            <a:off x="2794775" y="1876258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479" name="Google Shape;479;p34"/>
          <p:cNvSpPr txBox="1"/>
          <p:nvPr/>
        </p:nvSpPr>
        <p:spPr>
          <a:xfrm>
            <a:off x="2793575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4"/>
          <p:cNvSpPr txBox="1"/>
          <p:nvPr/>
        </p:nvSpPr>
        <p:spPr>
          <a:xfrm>
            <a:off x="2793575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4"/>
          <p:cNvSpPr/>
          <p:nvPr/>
        </p:nvSpPr>
        <p:spPr>
          <a:xfrm>
            <a:off x="2730175" y="3315825"/>
            <a:ext cx="2092500" cy="77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2730250" y="3499850"/>
            <a:ext cx="20925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483" name="Google Shape;483;p34"/>
          <p:cNvSpPr txBox="1"/>
          <p:nvPr/>
        </p:nvSpPr>
        <p:spPr>
          <a:xfrm>
            <a:off x="2730250" y="3785688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503375" y="168089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2845500" y="844450"/>
            <a:ext cx="18342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486" name="Google Shape;486;p34"/>
          <p:cNvSpPr/>
          <p:nvPr/>
        </p:nvSpPr>
        <p:spPr>
          <a:xfrm>
            <a:off x="2657825" y="4437989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487" name="Google Shape;487;p34"/>
          <p:cNvSpPr txBox="1"/>
          <p:nvPr/>
        </p:nvSpPr>
        <p:spPr>
          <a:xfrm>
            <a:off x="2637800" y="4147089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4458600" y="3546650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489" name="Google Shape;489;p34"/>
          <p:cNvCxnSpPr/>
          <p:nvPr/>
        </p:nvCxnSpPr>
        <p:spPr>
          <a:xfrm>
            <a:off x="2443175" y="3093250"/>
            <a:ext cx="3714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4"/>
          <p:cNvCxnSpPr>
            <a:stCxn id="474" idx="3"/>
          </p:cNvCxnSpPr>
          <p:nvPr/>
        </p:nvCxnSpPr>
        <p:spPr>
          <a:xfrm flipH="1">
            <a:off x="4630950" y="2940014"/>
            <a:ext cx="3174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1" name="Google Shape;4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50" y="2294049"/>
            <a:ext cx="2361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/>
          <p:nvPr/>
        </p:nvSpPr>
        <p:spPr>
          <a:xfrm>
            <a:off x="-64275" y="737372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n.8 Botão de remover pedido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t/>
            </a: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7" name="Google Shape;497;p35"/>
          <p:cNvCxnSpPr/>
          <p:nvPr/>
        </p:nvCxnSpPr>
        <p:spPr>
          <a:xfrm flipH="1">
            <a:off x="4113228" y="4067656"/>
            <a:ext cx="880800" cy="189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35"/>
          <p:cNvSpPr txBox="1"/>
          <p:nvPr/>
        </p:nvSpPr>
        <p:spPr>
          <a:xfrm>
            <a:off x="5796350" y="3160750"/>
            <a:ext cx="32595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parte de resumo do pedido mostra a quantidade, os produtos selecionados, o preço de cada item e o total do pedido, além disso, a caixa de Observação facilita a comunicação entre o estabelecimento e o cliente.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5"/>
          <p:cNvSpPr/>
          <p:nvPr/>
        </p:nvSpPr>
        <p:spPr>
          <a:xfrm>
            <a:off x="2587075" y="44425"/>
            <a:ext cx="2622300" cy="49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35"/>
          <p:cNvCxnSpPr/>
          <p:nvPr/>
        </p:nvCxnSpPr>
        <p:spPr>
          <a:xfrm>
            <a:off x="2594425" y="798780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5"/>
          <p:cNvSpPr/>
          <p:nvPr/>
        </p:nvSpPr>
        <p:spPr>
          <a:xfrm>
            <a:off x="4425950" y="211413"/>
            <a:ext cx="6792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02" name="Google Shape;502;p35"/>
          <p:cNvSpPr/>
          <p:nvPr/>
        </p:nvSpPr>
        <p:spPr>
          <a:xfrm>
            <a:off x="2713675" y="1058114"/>
            <a:ext cx="2369100" cy="376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 txBox="1"/>
          <p:nvPr/>
        </p:nvSpPr>
        <p:spPr>
          <a:xfrm>
            <a:off x="2928000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5"/>
          <p:cNvSpPr/>
          <p:nvPr/>
        </p:nvSpPr>
        <p:spPr>
          <a:xfrm>
            <a:off x="2929200" y="1458464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05" name="Google Shape;505;p35"/>
          <p:cNvSpPr/>
          <p:nvPr/>
        </p:nvSpPr>
        <p:spPr>
          <a:xfrm>
            <a:off x="2928000" y="1856542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06" name="Google Shape;506;p35"/>
          <p:cNvSpPr/>
          <p:nvPr/>
        </p:nvSpPr>
        <p:spPr>
          <a:xfrm>
            <a:off x="2928000" y="2254621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07" name="Google Shape;507;p35"/>
          <p:cNvSpPr txBox="1"/>
          <p:nvPr/>
        </p:nvSpPr>
        <p:spPr>
          <a:xfrm>
            <a:off x="2928000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2928000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5"/>
          <p:cNvSpPr/>
          <p:nvPr/>
        </p:nvSpPr>
        <p:spPr>
          <a:xfrm>
            <a:off x="2956650" y="3315835"/>
            <a:ext cx="1836000" cy="77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2956775" y="3499845"/>
            <a:ext cx="18360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11" name="Google Shape;511;p35"/>
          <p:cNvSpPr txBox="1"/>
          <p:nvPr/>
        </p:nvSpPr>
        <p:spPr>
          <a:xfrm>
            <a:off x="2864600" y="4020663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2637800" y="168089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2979925" y="844450"/>
            <a:ext cx="18342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14" name="Google Shape;514;p35"/>
          <p:cNvSpPr/>
          <p:nvPr/>
        </p:nvSpPr>
        <p:spPr>
          <a:xfrm>
            <a:off x="2864600" y="4514539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15" name="Google Shape;515;p35"/>
          <p:cNvSpPr txBox="1"/>
          <p:nvPr/>
        </p:nvSpPr>
        <p:spPr>
          <a:xfrm>
            <a:off x="2928000" y="4219901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5"/>
          <p:cNvSpPr/>
          <p:nvPr/>
        </p:nvSpPr>
        <p:spPr>
          <a:xfrm>
            <a:off x="2452650" y="44425"/>
            <a:ext cx="2622300" cy="49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5"/>
          <p:cNvSpPr/>
          <p:nvPr/>
        </p:nvSpPr>
        <p:spPr>
          <a:xfrm>
            <a:off x="4291525" y="211413"/>
            <a:ext cx="6792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18" name="Google Shape;518;p35"/>
          <p:cNvSpPr/>
          <p:nvPr/>
        </p:nvSpPr>
        <p:spPr>
          <a:xfrm>
            <a:off x="2579250" y="1058114"/>
            <a:ext cx="2369100" cy="376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2793575" y="1058114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Dados do Usuário: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5"/>
          <p:cNvSpPr/>
          <p:nvPr/>
        </p:nvSpPr>
        <p:spPr>
          <a:xfrm>
            <a:off x="2794775" y="1458464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21" name="Google Shape;521;p35"/>
          <p:cNvSpPr/>
          <p:nvPr/>
        </p:nvSpPr>
        <p:spPr>
          <a:xfrm>
            <a:off x="2794775" y="2256992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22" name="Google Shape;522;p35"/>
          <p:cNvSpPr/>
          <p:nvPr/>
        </p:nvSpPr>
        <p:spPr>
          <a:xfrm>
            <a:off x="2794775" y="1876258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23" name="Google Shape;523;p35"/>
          <p:cNvSpPr txBox="1"/>
          <p:nvPr/>
        </p:nvSpPr>
        <p:spPr>
          <a:xfrm>
            <a:off x="2793575" y="2657442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5"/>
          <p:cNvSpPr txBox="1"/>
          <p:nvPr/>
        </p:nvSpPr>
        <p:spPr>
          <a:xfrm>
            <a:off x="2793575" y="2954115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5"/>
          <p:cNvSpPr/>
          <p:nvPr/>
        </p:nvSpPr>
        <p:spPr>
          <a:xfrm>
            <a:off x="2730175" y="3315825"/>
            <a:ext cx="2092500" cy="771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5"/>
          <p:cNvSpPr/>
          <p:nvPr/>
        </p:nvSpPr>
        <p:spPr>
          <a:xfrm>
            <a:off x="2730250" y="3499850"/>
            <a:ext cx="20925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27" name="Google Shape;527;p35"/>
          <p:cNvSpPr txBox="1"/>
          <p:nvPr/>
        </p:nvSpPr>
        <p:spPr>
          <a:xfrm>
            <a:off x="2730250" y="3785688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5"/>
          <p:cNvSpPr/>
          <p:nvPr/>
        </p:nvSpPr>
        <p:spPr>
          <a:xfrm>
            <a:off x="2503375" y="168089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29" name="Google Shape;529;p35"/>
          <p:cNvSpPr/>
          <p:nvPr/>
        </p:nvSpPr>
        <p:spPr>
          <a:xfrm>
            <a:off x="2845500" y="844450"/>
            <a:ext cx="1834200" cy="1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30" name="Google Shape;530;p35"/>
          <p:cNvSpPr/>
          <p:nvPr/>
        </p:nvSpPr>
        <p:spPr>
          <a:xfrm>
            <a:off x="2657825" y="4437989"/>
            <a:ext cx="1893300" cy="31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Observação:</a:t>
            </a:r>
            <a:endParaRPr sz="900"/>
          </a:p>
        </p:txBody>
      </p:sp>
      <p:sp>
        <p:nvSpPr>
          <p:cNvPr id="531" name="Google Shape;531;p35"/>
          <p:cNvSpPr txBox="1"/>
          <p:nvPr/>
        </p:nvSpPr>
        <p:spPr>
          <a:xfrm>
            <a:off x="2637800" y="4147089"/>
            <a:ext cx="16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5"/>
          <p:cNvSpPr/>
          <p:nvPr/>
        </p:nvSpPr>
        <p:spPr>
          <a:xfrm>
            <a:off x="4458600" y="3546650"/>
            <a:ext cx="226800" cy="18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X</a:t>
            </a:r>
            <a:endParaRPr sz="800">
              <a:solidFill>
                <a:schemeClr val="lt1"/>
              </a:solidFill>
            </a:endParaRPr>
          </a:p>
        </p:txBody>
      </p:sp>
      <p:cxnSp>
        <p:nvCxnSpPr>
          <p:cNvPr id="533" name="Google Shape;533;p35"/>
          <p:cNvCxnSpPr/>
          <p:nvPr/>
        </p:nvCxnSpPr>
        <p:spPr>
          <a:xfrm>
            <a:off x="4113225" y="3041600"/>
            <a:ext cx="3714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5"/>
          <p:cNvCxnSpPr>
            <a:stCxn id="518" idx="3"/>
          </p:cNvCxnSpPr>
          <p:nvPr/>
        </p:nvCxnSpPr>
        <p:spPr>
          <a:xfrm flipH="1">
            <a:off x="4630950" y="2940014"/>
            <a:ext cx="3174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5" name="Google Shape;5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050" y="2294049"/>
            <a:ext cx="2361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6"/>
          <p:cNvSpPr txBox="1"/>
          <p:nvPr/>
        </p:nvSpPr>
        <p:spPr>
          <a:xfrm>
            <a:off x="0" y="32897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n.9 Forma de Pagamento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t/>
            </a: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36"/>
          <p:cNvSpPr txBox="1"/>
          <p:nvPr/>
        </p:nvSpPr>
        <p:spPr>
          <a:xfrm>
            <a:off x="5796350" y="3192075"/>
            <a:ext cx="32595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selecionar a Forma de pagamento desejada para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36"/>
          <p:cNvCxnSpPr/>
          <p:nvPr/>
        </p:nvCxnSpPr>
        <p:spPr>
          <a:xfrm>
            <a:off x="2594425" y="83010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p36"/>
          <p:cNvSpPr/>
          <p:nvPr/>
        </p:nvSpPr>
        <p:spPr>
          <a:xfrm>
            <a:off x="2946425" y="275000"/>
            <a:ext cx="2365500" cy="4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6"/>
          <p:cNvSpPr/>
          <p:nvPr/>
        </p:nvSpPr>
        <p:spPr>
          <a:xfrm>
            <a:off x="4605150" y="425754"/>
            <a:ext cx="612600" cy="4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45" name="Google Shape;545;p36"/>
          <p:cNvSpPr/>
          <p:nvPr/>
        </p:nvSpPr>
        <p:spPr>
          <a:xfrm>
            <a:off x="3060622" y="1190143"/>
            <a:ext cx="2136900" cy="3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6"/>
          <p:cNvSpPr/>
          <p:nvPr/>
        </p:nvSpPr>
        <p:spPr>
          <a:xfrm>
            <a:off x="3280925" y="1488050"/>
            <a:ext cx="1707900" cy="2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47" name="Google Shape;547;p36"/>
          <p:cNvSpPr/>
          <p:nvPr/>
        </p:nvSpPr>
        <p:spPr>
          <a:xfrm>
            <a:off x="3280925" y="115278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48" name="Google Shape;548;p36"/>
          <p:cNvSpPr txBox="1"/>
          <p:nvPr/>
        </p:nvSpPr>
        <p:spPr>
          <a:xfrm>
            <a:off x="3253950" y="175564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6"/>
          <p:cNvSpPr txBox="1"/>
          <p:nvPr/>
        </p:nvSpPr>
        <p:spPr>
          <a:xfrm>
            <a:off x="3253950" y="204426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3253962" y="301930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6"/>
          <p:cNvSpPr/>
          <p:nvPr/>
        </p:nvSpPr>
        <p:spPr>
          <a:xfrm>
            <a:off x="2992181" y="386642"/>
            <a:ext cx="204600" cy="1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52" name="Google Shape;552;p36"/>
          <p:cNvSpPr/>
          <p:nvPr/>
        </p:nvSpPr>
        <p:spPr>
          <a:xfrm>
            <a:off x="3300788" y="997251"/>
            <a:ext cx="16545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53" name="Google Shape;553;p36"/>
          <p:cNvSpPr/>
          <p:nvPr/>
        </p:nvSpPr>
        <p:spPr>
          <a:xfrm>
            <a:off x="3253912" y="344247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54" name="Google Shape;554;p36"/>
          <p:cNvSpPr txBox="1"/>
          <p:nvPr/>
        </p:nvSpPr>
        <p:spPr>
          <a:xfrm>
            <a:off x="3253950" y="318240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6"/>
          <p:cNvSpPr/>
          <p:nvPr/>
        </p:nvSpPr>
        <p:spPr>
          <a:xfrm>
            <a:off x="3279744" y="2297617"/>
            <a:ext cx="1656000" cy="69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279856" y="2463738"/>
            <a:ext cx="16560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57" name="Google Shape;557;p36"/>
          <p:cNvSpPr/>
          <p:nvPr/>
        </p:nvSpPr>
        <p:spPr>
          <a:xfrm>
            <a:off x="3146875" y="4282950"/>
            <a:ext cx="8349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58" name="Google Shape;558;p36"/>
          <p:cNvSpPr/>
          <p:nvPr/>
        </p:nvSpPr>
        <p:spPr>
          <a:xfrm>
            <a:off x="4238000" y="4282950"/>
            <a:ext cx="912600" cy="170700"/>
          </a:xfrm>
          <a:prstGeom prst="rect">
            <a:avLst/>
          </a:prstGeom>
          <a:solidFill>
            <a:srgbClr val="FFB443"/>
          </a:solidFill>
          <a:ln cap="flat" cmpd="sng" w="9525">
            <a:solidFill>
              <a:srgbClr val="FF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</a:t>
            </a:r>
            <a:r>
              <a:rPr lang="pt-BR" sz="800">
                <a:solidFill>
                  <a:schemeClr val="dk2"/>
                </a:solidFill>
              </a:rPr>
              <a:t>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59" name="Google Shape;559;p36"/>
          <p:cNvSpPr txBox="1"/>
          <p:nvPr/>
        </p:nvSpPr>
        <p:spPr>
          <a:xfrm>
            <a:off x="3253950" y="365877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3196775" y="3899100"/>
            <a:ext cx="18762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561" name="Google Shape;5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37397" y="3923171"/>
            <a:ext cx="132326" cy="132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62" name="Google Shape;562;p36"/>
          <p:cNvCxnSpPr/>
          <p:nvPr/>
        </p:nvCxnSpPr>
        <p:spPr>
          <a:xfrm>
            <a:off x="2300200" y="3367575"/>
            <a:ext cx="953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3" name="Google Shape;563;p36"/>
          <p:cNvCxnSpPr>
            <a:endCxn id="561" idx="0"/>
          </p:cNvCxnSpPr>
          <p:nvPr/>
        </p:nvCxnSpPr>
        <p:spPr>
          <a:xfrm flipH="1">
            <a:off x="4903560" y="3221771"/>
            <a:ext cx="5184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4" name="Google Shape;56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50" y="1507074"/>
            <a:ext cx="2361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 txBox="1"/>
          <p:nvPr/>
        </p:nvSpPr>
        <p:spPr>
          <a:xfrm>
            <a:off x="540350" y="710997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n.10 Adicionar item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t/>
            </a: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5796350" y="3192075"/>
            <a:ext cx="3259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 mais produtos ao carrinho de compras antes de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1" name="Google Shape;571;p37"/>
          <p:cNvCxnSpPr/>
          <p:nvPr/>
        </p:nvCxnSpPr>
        <p:spPr>
          <a:xfrm>
            <a:off x="2594425" y="83010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37"/>
          <p:cNvSpPr/>
          <p:nvPr/>
        </p:nvSpPr>
        <p:spPr>
          <a:xfrm>
            <a:off x="2946425" y="275000"/>
            <a:ext cx="2365500" cy="4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4605150" y="425754"/>
            <a:ext cx="612600" cy="4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574" name="Google Shape;574;p37"/>
          <p:cNvSpPr/>
          <p:nvPr/>
        </p:nvSpPr>
        <p:spPr>
          <a:xfrm>
            <a:off x="3060622" y="1190143"/>
            <a:ext cx="2136900" cy="3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3365075" y="1443189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576" name="Google Shape;576;p37"/>
          <p:cNvSpPr/>
          <p:nvPr/>
        </p:nvSpPr>
        <p:spPr>
          <a:xfrm>
            <a:off x="3365075" y="1174825"/>
            <a:ext cx="1707900" cy="2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577" name="Google Shape;577;p37"/>
          <p:cNvSpPr txBox="1"/>
          <p:nvPr/>
        </p:nvSpPr>
        <p:spPr>
          <a:xfrm>
            <a:off x="3253950" y="175564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3253950" y="204426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3253962" y="301930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37"/>
          <p:cNvSpPr/>
          <p:nvPr/>
        </p:nvSpPr>
        <p:spPr>
          <a:xfrm>
            <a:off x="2992181" y="386642"/>
            <a:ext cx="204600" cy="1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81" name="Google Shape;581;p37"/>
          <p:cNvSpPr/>
          <p:nvPr/>
        </p:nvSpPr>
        <p:spPr>
          <a:xfrm>
            <a:off x="3300788" y="997251"/>
            <a:ext cx="16545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582" name="Google Shape;582;p37"/>
          <p:cNvSpPr/>
          <p:nvPr/>
        </p:nvSpPr>
        <p:spPr>
          <a:xfrm>
            <a:off x="3253912" y="344247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583" name="Google Shape;583;p37"/>
          <p:cNvSpPr txBox="1"/>
          <p:nvPr/>
        </p:nvSpPr>
        <p:spPr>
          <a:xfrm>
            <a:off x="3253950" y="318240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7"/>
          <p:cNvSpPr/>
          <p:nvPr/>
        </p:nvSpPr>
        <p:spPr>
          <a:xfrm>
            <a:off x="3279744" y="2297617"/>
            <a:ext cx="1656000" cy="69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3279856" y="2463738"/>
            <a:ext cx="16560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586" name="Google Shape;586;p37"/>
          <p:cNvSpPr/>
          <p:nvPr/>
        </p:nvSpPr>
        <p:spPr>
          <a:xfrm>
            <a:off x="3146875" y="4282950"/>
            <a:ext cx="8349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4238000" y="4282950"/>
            <a:ext cx="912600" cy="170700"/>
          </a:xfrm>
          <a:prstGeom prst="rect">
            <a:avLst/>
          </a:prstGeom>
          <a:solidFill>
            <a:srgbClr val="FFB443"/>
          </a:solidFill>
          <a:ln cap="flat" cmpd="sng" w="9525">
            <a:solidFill>
              <a:srgbClr val="FF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3253950" y="365877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3196775" y="3899100"/>
            <a:ext cx="18762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590" name="Google Shape;5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37397" y="3923171"/>
            <a:ext cx="132326" cy="132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91" name="Google Shape;591;p37"/>
          <p:cNvCxnSpPr/>
          <p:nvPr/>
        </p:nvCxnSpPr>
        <p:spPr>
          <a:xfrm>
            <a:off x="2243075" y="3711538"/>
            <a:ext cx="953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37"/>
          <p:cNvCxnSpPr/>
          <p:nvPr/>
        </p:nvCxnSpPr>
        <p:spPr>
          <a:xfrm flipH="1">
            <a:off x="3757898" y="3535871"/>
            <a:ext cx="5184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3" name="Google Shape;5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50" y="1507074"/>
            <a:ext cx="236100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/>
          <p:nvPr/>
        </p:nvSpPr>
        <p:spPr>
          <a:xfrm>
            <a:off x="540350" y="710997"/>
            <a:ext cx="8515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rPr lang="pt-BR" sz="1415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n.10 Adicionar item</a:t>
            </a:r>
            <a:endParaRPr sz="14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Times New Roman"/>
              <a:buNone/>
            </a:pPr>
            <a:r>
              <a:t/>
            </a:r>
            <a:endParaRPr sz="181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38"/>
          <p:cNvSpPr txBox="1"/>
          <p:nvPr/>
        </p:nvSpPr>
        <p:spPr>
          <a:xfrm>
            <a:off x="5796350" y="3192075"/>
            <a:ext cx="32595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 mais produtos ao carrinho de compras antes de finalizar o pedido.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0" name="Google Shape;600;p38"/>
          <p:cNvCxnSpPr/>
          <p:nvPr/>
        </p:nvCxnSpPr>
        <p:spPr>
          <a:xfrm>
            <a:off x="2594425" y="830105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8"/>
          <p:cNvSpPr/>
          <p:nvPr/>
        </p:nvSpPr>
        <p:spPr>
          <a:xfrm>
            <a:off x="2946425" y="275000"/>
            <a:ext cx="2365500" cy="4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605150" y="425754"/>
            <a:ext cx="612600" cy="4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603" name="Google Shape;603;p38"/>
          <p:cNvSpPr/>
          <p:nvPr/>
        </p:nvSpPr>
        <p:spPr>
          <a:xfrm>
            <a:off x="3060622" y="1190143"/>
            <a:ext cx="2136900" cy="3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3275125" y="148503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605" name="Google Shape;605;p38"/>
          <p:cNvSpPr txBox="1"/>
          <p:nvPr/>
        </p:nvSpPr>
        <p:spPr>
          <a:xfrm>
            <a:off x="3253950" y="175564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8"/>
          <p:cNvSpPr txBox="1"/>
          <p:nvPr/>
        </p:nvSpPr>
        <p:spPr>
          <a:xfrm>
            <a:off x="3253950" y="204426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3253962" y="301930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2992181" y="386642"/>
            <a:ext cx="204600" cy="1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3300788" y="997251"/>
            <a:ext cx="16545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3253912" y="344247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611" name="Google Shape;611;p38"/>
          <p:cNvSpPr txBox="1"/>
          <p:nvPr/>
        </p:nvSpPr>
        <p:spPr>
          <a:xfrm>
            <a:off x="3253950" y="318240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279744" y="2297617"/>
            <a:ext cx="1656000" cy="69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3279856" y="2463738"/>
            <a:ext cx="16560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614" name="Google Shape;614;p38"/>
          <p:cNvSpPr/>
          <p:nvPr/>
        </p:nvSpPr>
        <p:spPr>
          <a:xfrm>
            <a:off x="3146875" y="4282950"/>
            <a:ext cx="8349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4238000" y="4282950"/>
            <a:ext cx="912600" cy="170700"/>
          </a:xfrm>
          <a:prstGeom prst="rect">
            <a:avLst/>
          </a:prstGeom>
          <a:solidFill>
            <a:srgbClr val="FFB443"/>
          </a:solidFill>
          <a:ln cap="flat" cmpd="sng" w="9525">
            <a:solidFill>
              <a:srgbClr val="FF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3253950" y="365877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3196775" y="3899100"/>
            <a:ext cx="18762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618" name="Google Shape;6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37397" y="3923171"/>
            <a:ext cx="132326" cy="132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19" name="Google Shape;619;p38"/>
          <p:cNvCxnSpPr/>
          <p:nvPr/>
        </p:nvCxnSpPr>
        <p:spPr>
          <a:xfrm>
            <a:off x="2243075" y="3711538"/>
            <a:ext cx="953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8"/>
          <p:cNvCxnSpPr/>
          <p:nvPr/>
        </p:nvCxnSpPr>
        <p:spPr>
          <a:xfrm flipH="1">
            <a:off x="3757898" y="3535871"/>
            <a:ext cx="5184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1" name="Google Shape;6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050" y="1507074"/>
            <a:ext cx="236100" cy="2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8"/>
          <p:cNvSpPr/>
          <p:nvPr/>
        </p:nvSpPr>
        <p:spPr>
          <a:xfrm>
            <a:off x="3253800" y="1174825"/>
            <a:ext cx="1707900" cy="2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9"/>
          <p:cNvSpPr txBox="1"/>
          <p:nvPr>
            <p:ph type="ctrTitle"/>
          </p:nvPr>
        </p:nvSpPr>
        <p:spPr>
          <a:xfrm>
            <a:off x="3190125" y="314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pt-BR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n.11 Botão “Finalizar pedido”</a:t>
            </a:r>
            <a:br>
              <a:rPr lang="pt-BR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8" name="Google Shape;628;p39"/>
          <p:cNvCxnSpPr/>
          <p:nvPr/>
        </p:nvCxnSpPr>
        <p:spPr>
          <a:xfrm>
            <a:off x="513365" y="3706719"/>
            <a:ext cx="394200" cy="465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9" name="Google Shape;629;p39"/>
          <p:cNvCxnSpPr/>
          <p:nvPr/>
        </p:nvCxnSpPr>
        <p:spPr>
          <a:xfrm>
            <a:off x="1151868" y="3675188"/>
            <a:ext cx="31500" cy="457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p39"/>
          <p:cNvSpPr txBox="1"/>
          <p:nvPr/>
        </p:nvSpPr>
        <p:spPr>
          <a:xfrm>
            <a:off x="2993478" y="1025642"/>
            <a:ext cx="4729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finalizar o pedido e notificar a empresa sobre o pedido realizado, por uma mensagem do WhatsApp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1" name="Google Shape;6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3475" y="1967050"/>
            <a:ext cx="6007850" cy="2621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Google Shape;632;p39"/>
          <p:cNvCxnSpPr/>
          <p:nvPr/>
        </p:nvCxnSpPr>
        <p:spPr>
          <a:xfrm>
            <a:off x="551275" y="707980"/>
            <a:ext cx="260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9"/>
          <p:cNvSpPr/>
          <p:nvPr/>
        </p:nvSpPr>
        <p:spPr>
          <a:xfrm>
            <a:off x="617525" y="31450"/>
            <a:ext cx="2365500" cy="450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"/>
          <p:cNvSpPr/>
          <p:nvPr/>
        </p:nvSpPr>
        <p:spPr>
          <a:xfrm>
            <a:off x="2276250" y="182204"/>
            <a:ext cx="612600" cy="43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635" name="Google Shape;635;p39"/>
          <p:cNvSpPr/>
          <p:nvPr/>
        </p:nvSpPr>
        <p:spPr>
          <a:xfrm>
            <a:off x="731722" y="946593"/>
            <a:ext cx="2136900" cy="3397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9"/>
          <p:cNvSpPr/>
          <p:nvPr/>
        </p:nvSpPr>
        <p:spPr>
          <a:xfrm>
            <a:off x="925000" y="1208400"/>
            <a:ext cx="1707900" cy="23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Endereço</a:t>
            </a:r>
            <a:endParaRPr sz="900"/>
          </a:p>
        </p:txBody>
      </p:sp>
      <p:sp>
        <p:nvSpPr>
          <p:cNvPr id="637" name="Google Shape;637;p39"/>
          <p:cNvSpPr/>
          <p:nvPr/>
        </p:nvSpPr>
        <p:spPr>
          <a:xfrm>
            <a:off x="925000" y="970127"/>
            <a:ext cx="17079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Número de Telefone</a:t>
            </a:r>
            <a:endParaRPr sz="900"/>
          </a:p>
        </p:txBody>
      </p:sp>
      <p:sp>
        <p:nvSpPr>
          <p:cNvPr id="638" name="Google Shape;638;p39"/>
          <p:cNvSpPr txBox="1"/>
          <p:nvPr/>
        </p:nvSpPr>
        <p:spPr>
          <a:xfrm>
            <a:off x="925050" y="1512093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Resumo do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9"/>
          <p:cNvSpPr txBox="1"/>
          <p:nvPr/>
        </p:nvSpPr>
        <p:spPr>
          <a:xfrm>
            <a:off x="925050" y="1800712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Produtos Selecionados: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9"/>
          <p:cNvSpPr txBox="1"/>
          <p:nvPr/>
        </p:nvSpPr>
        <p:spPr>
          <a:xfrm>
            <a:off x="925062" y="2775751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Total: PreçoProdutos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9"/>
          <p:cNvSpPr/>
          <p:nvPr/>
        </p:nvSpPr>
        <p:spPr>
          <a:xfrm>
            <a:off x="663281" y="143092"/>
            <a:ext cx="204600" cy="170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&lt;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42" name="Google Shape;642;p39"/>
          <p:cNvSpPr/>
          <p:nvPr/>
        </p:nvSpPr>
        <p:spPr>
          <a:xfrm>
            <a:off x="971888" y="753701"/>
            <a:ext cx="16545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Nunca foi tão fácil </a:t>
            </a:r>
            <a:r>
              <a:rPr lang="pt-BR" sz="800">
                <a:solidFill>
                  <a:srgbClr val="FF0000"/>
                </a:solidFill>
              </a:rPr>
              <a:t>Pedir Lanche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643" name="Google Shape;643;p39"/>
          <p:cNvSpPr/>
          <p:nvPr/>
        </p:nvSpPr>
        <p:spPr>
          <a:xfrm>
            <a:off x="925012" y="319892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644" name="Google Shape;644;p39"/>
          <p:cNvSpPr txBox="1"/>
          <p:nvPr/>
        </p:nvSpPr>
        <p:spPr>
          <a:xfrm>
            <a:off x="925050" y="2938857"/>
            <a:ext cx="14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Observação Pedido: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9"/>
          <p:cNvSpPr/>
          <p:nvPr/>
        </p:nvSpPr>
        <p:spPr>
          <a:xfrm>
            <a:off x="950844" y="2054067"/>
            <a:ext cx="1656000" cy="696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9"/>
          <p:cNvSpPr/>
          <p:nvPr/>
        </p:nvSpPr>
        <p:spPr>
          <a:xfrm>
            <a:off x="950956" y="2220188"/>
            <a:ext cx="16560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NomeProduto x quatidade = R$ PreçoProduto</a:t>
            </a:r>
            <a:endParaRPr sz="600"/>
          </a:p>
        </p:txBody>
      </p:sp>
      <p:sp>
        <p:nvSpPr>
          <p:cNvPr id="647" name="Google Shape;647;p39"/>
          <p:cNvSpPr/>
          <p:nvPr/>
        </p:nvSpPr>
        <p:spPr>
          <a:xfrm>
            <a:off x="817975" y="4039400"/>
            <a:ext cx="834900" cy="1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FFFF"/>
                </a:solidFill>
              </a:rPr>
              <a:t>Adicionar item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648" name="Google Shape;648;p39"/>
          <p:cNvSpPr/>
          <p:nvPr/>
        </p:nvSpPr>
        <p:spPr>
          <a:xfrm>
            <a:off x="1909100" y="4039400"/>
            <a:ext cx="912600" cy="170700"/>
          </a:xfrm>
          <a:prstGeom prst="rect">
            <a:avLst/>
          </a:prstGeom>
          <a:solidFill>
            <a:srgbClr val="FFB443"/>
          </a:solidFill>
          <a:ln cap="flat" cmpd="sng" w="9525">
            <a:solidFill>
              <a:srgbClr val="FFB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2"/>
                </a:solidFill>
              </a:rPr>
              <a:t>Finalizar Pedido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925050" y="3415225"/>
            <a:ext cx="1166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"/>
                <a:ea typeface="Roboto"/>
                <a:cs typeface="Roboto"/>
                <a:sym typeface="Roboto"/>
              </a:rPr>
              <a:t>Forma de Pagamento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867875" y="3655550"/>
            <a:ext cx="1876200" cy="17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Dinheiro</a:t>
            </a:r>
            <a:endParaRPr sz="900"/>
          </a:p>
        </p:txBody>
      </p:sp>
      <p:pic>
        <p:nvPicPr>
          <p:cNvPr id="651" name="Google Shape;65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508497" y="3679621"/>
            <a:ext cx="132326" cy="132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52" name="Google Shape;652;p39"/>
          <p:cNvCxnSpPr/>
          <p:nvPr/>
        </p:nvCxnSpPr>
        <p:spPr>
          <a:xfrm>
            <a:off x="1261913" y="3434813"/>
            <a:ext cx="9537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39"/>
          <p:cNvCxnSpPr/>
          <p:nvPr/>
        </p:nvCxnSpPr>
        <p:spPr>
          <a:xfrm flipH="1">
            <a:off x="2508510" y="3283071"/>
            <a:ext cx="5184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4" name="Google Shape;65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7850" y="1296391"/>
            <a:ext cx="132325" cy="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0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n.11 Caso de teste: Finalizar Pedido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0"/>
          <p:cNvSpPr txBox="1"/>
          <p:nvPr>
            <p:ph idx="1" type="subTitle"/>
          </p:nvPr>
        </p:nvSpPr>
        <p:spPr>
          <a:xfrm>
            <a:off x="226629" y="1118244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Identificação: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Nome: Teste de finalizar pedido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ID: RN N.11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Data de criação: 05/05/2023 15:00 PM.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Autor: Pedro Marcelo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Descrição: caso de teste para finalizar o pedido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lang="pt-BR" sz="1100">
                <a:solidFill>
                  <a:schemeClr val="lt1"/>
                </a:solidFill>
              </a:rPr>
              <a:t> </a:t>
            </a:r>
            <a:r>
              <a:rPr b="1" lang="pt-BR" sz="1100">
                <a:solidFill>
                  <a:schemeClr val="lt1"/>
                </a:solidFill>
              </a:rPr>
              <a:t>Pré-requisitos: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1.Acesso ao cardápio da empresa selecionada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2.Ter produtos dentro do carrinho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1.acesso a tela principal do cardápio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2.Selecionar a categoria desejada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3.escolher o produto e a quantidade do produto desejado a partir da lista de produtos disponíveis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4.clicar no botão “adicionar pedido”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5.Adicione informação nos campos (“Endereço, Nome e Número de telefone”)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6.clique no botão de finalizar pedido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90909"/>
              <a:buNone/>
            </a:pPr>
            <a:r>
              <a:rPr b="1" lang="pt-BR" sz="1100">
                <a:solidFill>
                  <a:schemeClr val="lt1"/>
                </a:solidFill>
              </a:rPr>
              <a:t>7. clicar no botão de confirmar mensagem na tela do WhatsApp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40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ao clicar no botão de finalizar pedido deve ser redirecionado a tela de confirmar mensagem do WhatsApp e ao clicar em enviar mensagem o cliente deve ser redirecionado ao chat do respectivo estabelecimento com as informações do pedido já inseridas na mensagem.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cliente deve ser capaz de clicar no botão de finalizar pedido e ser redirecionado ao chat do respectivo estabelecimento com as informações do pedido já inseridas no chat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realizado em 05/05/23 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às 15:27</a:t>
            </a:r>
            <a:r>
              <a:rPr lang="pt-BR" sz="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PM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1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n.12 Tela de “Cadastro”</a:t>
            </a:r>
            <a:b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41"/>
          <p:cNvSpPr txBox="1"/>
          <p:nvPr/>
        </p:nvSpPr>
        <p:spPr>
          <a:xfrm>
            <a:off x="4807151" y="157604"/>
            <a:ext cx="2715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 cadastrar seus dados no sistema.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116425" y="624450"/>
            <a:ext cx="4057800" cy="38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1"/>
          <p:cNvSpPr txBox="1"/>
          <p:nvPr>
            <p:ph type="ctrTitle"/>
          </p:nvPr>
        </p:nvSpPr>
        <p:spPr>
          <a:xfrm>
            <a:off x="70950" y="685050"/>
            <a:ext cx="3686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Cadastre-se</a:t>
            </a:r>
            <a:b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0" name="Google Shape;670;p41"/>
          <p:cNvSpPr/>
          <p:nvPr/>
        </p:nvSpPr>
        <p:spPr>
          <a:xfrm>
            <a:off x="2947174" y="3368800"/>
            <a:ext cx="10176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1" name="Google Shape;671;p41"/>
          <p:cNvSpPr/>
          <p:nvPr/>
        </p:nvSpPr>
        <p:spPr>
          <a:xfrm>
            <a:off x="303300" y="159868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Nome da Empresa</a:t>
            </a:r>
            <a:endParaRPr sz="900"/>
          </a:p>
        </p:txBody>
      </p:sp>
      <p:sp>
        <p:nvSpPr>
          <p:cNvPr id="672" name="Google Shape;672;p41"/>
          <p:cNvSpPr txBox="1"/>
          <p:nvPr/>
        </p:nvSpPr>
        <p:spPr>
          <a:xfrm>
            <a:off x="303300" y="12529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1"/>
          <p:cNvSpPr/>
          <p:nvPr/>
        </p:nvSpPr>
        <p:spPr>
          <a:xfrm>
            <a:off x="303300" y="234878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Senha</a:t>
            </a:r>
            <a:endParaRPr sz="900"/>
          </a:p>
        </p:txBody>
      </p:sp>
      <p:sp>
        <p:nvSpPr>
          <p:cNvPr id="674" name="Google Shape;674;p41"/>
          <p:cNvSpPr txBox="1"/>
          <p:nvPr/>
        </p:nvSpPr>
        <p:spPr>
          <a:xfrm>
            <a:off x="303300" y="20030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1"/>
          <p:cNvSpPr/>
          <p:nvPr/>
        </p:nvSpPr>
        <p:spPr>
          <a:xfrm>
            <a:off x="260450" y="328103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Confirme Senha</a:t>
            </a:r>
            <a:endParaRPr sz="900"/>
          </a:p>
        </p:txBody>
      </p:sp>
      <p:sp>
        <p:nvSpPr>
          <p:cNvPr id="676" name="Google Shape;676;p41"/>
          <p:cNvSpPr txBox="1"/>
          <p:nvPr/>
        </p:nvSpPr>
        <p:spPr>
          <a:xfrm>
            <a:off x="260450" y="293533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Confimar 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41"/>
          <p:cNvSpPr/>
          <p:nvPr/>
        </p:nvSpPr>
        <p:spPr>
          <a:xfrm>
            <a:off x="2363075" y="167608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+xx (xx) xxxx-xxxx</a:t>
            </a:r>
            <a:endParaRPr sz="900"/>
          </a:p>
        </p:txBody>
      </p:sp>
      <p:sp>
        <p:nvSpPr>
          <p:cNvPr id="678" name="Google Shape;678;p41"/>
          <p:cNvSpPr txBox="1"/>
          <p:nvPr/>
        </p:nvSpPr>
        <p:spPr>
          <a:xfrm>
            <a:off x="2363075" y="1330388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Telefone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41"/>
          <p:cNvSpPr/>
          <p:nvPr/>
        </p:nvSpPr>
        <p:spPr>
          <a:xfrm>
            <a:off x="2308300" y="2656581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Cnpj</a:t>
            </a:r>
            <a:endParaRPr sz="900"/>
          </a:p>
        </p:txBody>
      </p:sp>
      <p:sp>
        <p:nvSpPr>
          <p:cNvPr id="680" name="Google Shape;680;p41"/>
          <p:cNvSpPr txBox="1"/>
          <p:nvPr/>
        </p:nvSpPr>
        <p:spPr>
          <a:xfrm>
            <a:off x="2308300" y="2310900"/>
            <a:ext cx="158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Cnpj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41"/>
          <p:cNvSpPr/>
          <p:nvPr/>
        </p:nvSpPr>
        <p:spPr>
          <a:xfrm>
            <a:off x="4928374" y="1235200"/>
            <a:ext cx="10176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2" name="Google Shape;682;p41"/>
          <p:cNvSpPr/>
          <p:nvPr/>
        </p:nvSpPr>
        <p:spPr>
          <a:xfrm>
            <a:off x="6700125" y="839804"/>
            <a:ext cx="1707900" cy="119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Envia os dados para o banco, </a:t>
            </a:r>
            <a:r>
              <a:rPr lang="pt-BR" sz="900">
                <a:solidFill>
                  <a:schemeClr val="lt1"/>
                </a:solidFill>
              </a:rPr>
              <a:t>botão</a:t>
            </a:r>
            <a:r>
              <a:rPr lang="pt-BR" sz="900">
                <a:solidFill>
                  <a:schemeClr val="lt1"/>
                </a:solidFill>
              </a:rPr>
              <a:t> de finalizar cadastro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683" name="Google Shape;683;p41"/>
          <p:cNvCxnSpPr>
            <a:stCxn id="682" idx="1"/>
            <a:endCxn id="681" idx="3"/>
          </p:cNvCxnSpPr>
          <p:nvPr/>
        </p:nvCxnSpPr>
        <p:spPr>
          <a:xfrm rot="10800000">
            <a:off x="5945925" y="1438754"/>
            <a:ext cx="754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5"/>
          <p:cNvGraphicFramePr/>
          <p:nvPr/>
        </p:nvGraphicFramePr>
        <p:xfrm>
          <a:off x="197618" y="1240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1589800"/>
                <a:gridCol w="1589800"/>
                <a:gridCol w="1589800"/>
                <a:gridCol w="1589800"/>
                <a:gridCol w="1589800"/>
              </a:tblGrid>
              <a:tr h="266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09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8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 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</a:t>
                      </a:r>
                      <a:r>
                        <a:rPr lang="pt-BR" sz="1400"/>
                        <a:t> nulo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6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CategoriaDescricao 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61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CATEGORIAFOTO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(999)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00" name="Google Shape;100;p15"/>
          <p:cNvSpPr/>
          <p:nvPr/>
        </p:nvSpPr>
        <p:spPr>
          <a:xfrm>
            <a:off x="430750" y="165843"/>
            <a:ext cx="1153500" cy="604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n.12 Caso de teste: Acesso a tela de cadastro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42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no botão de Confirmar será redirecionado para a tela de Login, para assim colocar os dados cadastrados e efetuar o login no cardápio como empresa.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clicar no botão de Confirmar e ser redirecionado para a tela de login.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15:37 PM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1" name="Google Shape;691;p42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cadastro de empresa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OP3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15:30 PM.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Mário César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cadastro de empresa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à tela de cadastro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2.Ter os dados solicitados na tela</a:t>
            </a:r>
            <a:endParaRPr sz="1100">
              <a:solidFill>
                <a:schemeClr val="lt1"/>
              </a:solidFill>
            </a:endParaRPr>
          </a:p>
          <a:p>
            <a:pPr indent="-1016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de Cadastro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2.Preencha todas as informações solicitadas na tela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3.Verifique se as informações digitadas estão corretas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4.clicar no botão “Confirmar”</a:t>
            </a:r>
            <a:endParaRPr sz="1100">
              <a:solidFill>
                <a:schemeClr val="lt1"/>
              </a:solidFill>
            </a:endParaRPr>
          </a:p>
          <a:p>
            <a:pPr indent="-1016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3"/>
          <p:cNvSpPr txBox="1"/>
          <p:nvPr/>
        </p:nvSpPr>
        <p:spPr>
          <a:xfrm>
            <a:off x="4572004" y="684103"/>
            <a:ext cx="2889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designada para a empresa fazer login com os dados cadastrados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4572004" y="1311541"/>
            <a:ext cx="2889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Requisito: ter cadastro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43"/>
          <p:cNvSpPr txBox="1"/>
          <p:nvPr>
            <p:ph type="ctrTitle"/>
          </p:nvPr>
        </p:nvSpPr>
        <p:spPr>
          <a:xfrm>
            <a:off x="108299" y="5715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n.13: tela de Login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9" name="Google Shape;699;p43"/>
          <p:cNvSpPr/>
          <p:nvPr/>
        </p:nvSpPr>
        <p:spPr>
          <a:xfrm>
            <a:off x="108300" y="799350"/>
            <a:ext cx="4057800" cy="38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43"/>
          <p:cNvSpPr txBox="1"/>
          <p:nvPr>
            <p:ph type="ctrTitle"/>
          </p:nvPr>
        </p:nvSpPr>
        <p:spPr>
          <a:xfrm>
            <a:off x="215475" y="1377525"/>
            <a:ext cx="36867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</a:t>
            </a: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43"/>
          <p:cNvSpPr/>
          <p:nvPr/>
        </p:nvSpPr>
        <p:spPr>
          <a:xfrm>
            <a:off x="2984524" y="3525950"/>
            <a:ext cx="10176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2" name="Google Shape;702;p43"/>
          <p:cNvSpPr/>
          <p:nvPr/>
        </p:nvSpPr>
        <p:spPr>
          <a:xfrm>
            <a:off x="340650" y="238170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o Nome da Empresa</a:t>
            </a:r>
            <a:endParaRPr sz="900"/>
          </a:p>
        </p:txBody>
      </p:sp>
      <p:sp>
        <p:nvSpPr>
          <p:cNvPr id="703" name="Google Shape;703;p43"/>
          <p:cNvSpPr txBox="1"/>
          <p:nvPr/>
        </p:nvSpPr>
        <p:spPr>
          <a:xfrm>
            <a:off x="340650" y="2036013"/>
            <a:ext cx="411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Nome da Empresa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3"/>
          <p:cNvSpPr/>
          <p:nvPr/>
        </p:nvSpPr>
        <p:spPr>
          <a:xfrm>
            <a:off x="2348050" y="2381706"/>
            <a:ext cx="1707900" cy="2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Digite Senha</a:t>
            </a:r>
            <a:endParaRPr sz="900"/>
          </a:p>
        </p:txBody>
      </p:sp>
      <p:sp>
        <p:nvSpPr>
          <p:cNvPr id="705" name="Google Shape;705;p43"/>
          <p:cNvSpPr txBox="1"/>
          <p:nvPr/>
        </p:nvSpPr>
        <p:spPr>
          <a:xfrm>
            <a:off x="2348050" y="2036025"/>
            <a:ext cx="15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"/>
                <a:ea typeface="Roboto"/>
                <a:cs typeface="Roboto"/>
                <a:sym typeface="Roboto"/>
              </a:rPr>
              <a:t>Senha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3"/>
          <p:cNvSpPr/>
          <p:nvPr/>
        </p:nvSpPr>
        <p:spPr>
          <a:xfrm>
            <a:off x="290650" y="3487100"/>
            <a:ext cx="12168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Cadastre-se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7" name="Google Shape;707;p43"/>
          <p:cNvSpPr/>
          <p:nvPr/>
        </p:nvSpPr>
        <p:spPr>
          <a:xfrm>
            <a:off x="4455449" y="2318250"/>
            <a:ext cx="10176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Continuar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8" name="Google Shape;708;p43"/>
          <p:cNvSpPr/>
          <p:nvPr/>
        </p:nvSpPr>
        <p:spPr>
          <a:xfrm>
            <a:off x="4455450" y="3525950"/>
            <a:ext cx="1216800" cy="407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Cadastre-se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9" name="Google Shape;709;p43"/>
          <p:cNvSpPr/>
          <p:nvPr/>
        </p:nvSpPr>
        <p:spPr>
          <a:xfrm>
            <a:off x="6523450" y="1972804"/>
            <a:ext cx="1707900" cy="119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Valida as informações dos dados </a:t>
            </a:r>
            <a:r>
              <a:rPr lang="pt-BR" sz="900">
                <a:solidFill>
                  <a:schemeClr val="lt1"/>
                </a:solidFill>
              </a:rPr>
              <a:t>inseridos</a:t>
            </a:r>
            <a:r>
              <a:rPr lang="pt-BR" sz="900">
                <a:solidFill>
                  <a:schemeClr val="lt1"/>
                </a:solidFill>
              </a:rPr>
              <a:t> e se for igual ao cadastro  redireciona para a tela.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710" name="Google Shape;710;p43"/>
          <p:cNvCxnSpPr>
            <a:stCxn id="709" idx="1"/>
            <a:endCxn id="707" idx="3"/>
          </p:cNvCxnSpPr>
          <p:nvPr/>
        </p:nvCxnSpPr>
        <p:spPr>
          <a:xfrm rot="10800000">
            <a:off x="5473150" y="2521654"/>
            <a:ext cx="1050300" cy="50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43"/>
          <p:cNvSpPr/>
          <p:nvPr/>
        </p:nvSpPr>
        <p:spPr>
          <a:xfrm>
            <a:off x="6523450" y="3293579"/>
            <a:ext cx="1707900" cy="119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Botão que redireciona para a tela de cadastro.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712" name="Google Shape;712;p43"/>
          <p:cNvCxnSpPr>
            <a:stCxn id="711" idx="1"/>
            <a:endCxn id="708" idx="3"/>
          </p:cNvCxnSpPr>
          <p:nvPr/>
        </p:nvCxnSpPr>
        <p:spPr>
          <a:xfrm rot="10800000">
            <a:off x="5672350" y="3729629"/>
            <a:ext cx="851100" cy="162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4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n.13 Caso de teste: Acesso a tela de cadastro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no botão continuar será redirecionado para a tela de adicionar categorias no cardápio.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clicar no botão de confirmar e ser redirecionado para a tela de gerenciamento de categorias.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15:45 PM</a:t>
            </a:r>
            <a:endParaRPr sz="1100">
              <a:solidFill>
                <a:schemeClr val="lt1"/>
              </a:solidFill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-152241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Identificação: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Login de empresa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OP4 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15:38 PM.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Mário César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login da empresa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à tela de Login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2.Ter se cadastrado no sistema do cardápio anteriormente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3.Ter acesso aos dados de cadastro da empresa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de Login 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2.Digitar as informações solicitadas</a:t>
            </a:r>
            <a:endParaRPr sz="1100">
              <a:solidFill>
                <a:schemeClr val="lt1"/>
              </a:solidFill>
            </a:endParaRPr>
          </a:p>
          <a:p>
            <a:pPr indent="-152241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3.clicar no botão “Continuar”</a:t>
            </a:r>
            <a:endParaRPr sz="1100">
              <a:solidFill>
                <a:schemeClr val="lt1"/>
              </a:solidFill>
            </a:endParaRPr>
          </a:p>
          <a:p>
            <a:pPr indent="-762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5"/>
          <p:cNvSpPr txBox="1"/>
          <p:nvPr>
            <p:ph type="ctrTitle"/>
          </p:nvPr>
        </p:nvSpPr>
        <p:spPr>
          <a:xfrm>
            <a:off x="70950" y="-88100"/>
            <a:ext cx="9244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129854" y="647607"/>
            <a:ext cx="262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empresa: criar produtos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excluir, editar produtos criados.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5"/>
          <p:cNvSpPr/>
          <p:nvPr/>
        </p:nvSpPr>
        <p:spPr>
          <a:xfrm>
            <a:off x="59139" y="1562003"/>
            <a:ext cx="5962800" cy="340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5"/>
          <p:cNvSpPr/>
          <p:nvPr/>
        </p:nvSpPr>
        <p:spPr>
          <a:xfrm>
            <a:off x="127993" y="2390110"/>
            <a:ext cx="2367900" cy="36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Empresa</a:t>
            </a:r>
            <a:r>
              <a:rPr lang="pt-BR"/>
              <a:t> - Produtos</a:t>
            </a:r>
            <a:endParaRPr/>
          </a:p>
        </p:txBody>
      </p:sp>
      <p:sp>
        <p:nvSpPr>
          <p:cNvPr id="729" name="Google Shape;729;p45"/>
          <p:cNvSpPr/>
          <p:nvPr/>
        </p:nvSpPr>
        <p:spPr>
          <a:xfrm>
            <a:off x="116210" y="2865510"/>
            <a:ext cx="900600" cy="1719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Novo Produto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116190" y="3103347"/>
            <a:ext cx="1107300" cy="2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ProdutoID</a:t>
            </a:r>
            <a:endParaRPr sz="900"/>
          </a:p>
        </p:txBody>
      </p:sp>
      <p:sp>
        <p:nvSpPr>
          <p:cNvPr id="731" name="Google Shape;731;p45"/>
          <p:cNvSpPr/>
          <p:nvPr/>
        </p:nvSpPr>
        <p:spPr>
          <a:xfrm>
            <a:off x="834550" y="3103347"/>
            <a:ext cx="1107300" cy="2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NomeProduto</a:t>
            </a:r>
            <a:endParaRPr sz="900"/>
          </a:p>
        </p:txBody>
      </p:sp>
      <p:sp>
        <p:nvSpPr>
          <p:cNvPr id="732" name="Google Shape;732;p45"/>
          <p:cNvSpPr/>
          <p:nvPr/>
        </p:nvSpPr>
        <p:spPr>
          <a:xfrm>
            <a:off x="1983926" y="3103347"/>
            <a:ext cx="1107300" cy="2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Descrição</a:t>
            </a:r>
            <a:endParaRPr sz="900"/>
          </a:p>
        </p:txBody>
      </p:sp>
      <p:sp>
        <p:nvSpPr>
          <p:cNvPr id="733" name="Google Shape;733;p45"/>
          <p:cNvSpPr/>
          <p:nvPr/>
        </p:nvSpPr>
        <p:spPr>
          <a:xfrm>
            <a:off x="2814519" y="3102109"/>
            <a:ext cx="1107300" cy="2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900"/>
          </a:p>
        </p:txBody>
      </p:sp>
      <p:sp>
        <p:nvSpPr>
          <p:cNvPr id="734" name="Google Shape;734;p45"/>
          <p:cNvSpPr/>
          <p:nvPr/>
        </p:nvSpPr>
        <p:spPr>
          <a:xfrm>
            <a:off x="3922084" y="3103347"/>
            <a:ext cx="1107300" cy="20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PreçoProduto</a:t>
            </a:r>
            <a:endParaRPr sz="900"/>
          </a:p>
        </p:txBody>
      </p:sp>
      <p:cxnSp>
        <p:nvCxnSpPr>
          <p:cNvPr id="735" name="Google Shape;735;p45"/>
          <p:cNvCxnSpPr/>
          <p:nvPr/>
        </p:nvCxnSpPr>
        <p:spPr>
          <a:xfrm>
            <a:off x="128000" y="3381441"/>
            <a:ext cx="56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45"/>
          <p:cNvSpPr/>
          <p:nvPr/>
        </p:nvSpPr>
        <p:spPr>
          <a:xfrm>
            <a:off x="128000" y="3364545"/>
            <a:ext cx="5777700" cy="650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5"/>
          <p:cNvSpPr/>
          <p:nvPr/>
        </p:nvSpPr>
        <p:spPr>
          <a:xfrm>
            <a:off x="122099" y="4163670"/>
            <a:ext cx="5777700" cy="6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5"/>
          <p:cNvSpPr/>
          <p:nvPr/>
        </p:nvSpPr>
        <p:spPr>
          <a:xfrm>
            <a:off x="188004" y="3637660"/>
            <a:ext cx="6537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ProdutoID</a:t>
            </a:r>
            <a:endParaRPr sz="800"/>
          </a:p>
        </p:txBody>
      </p:sp>
      <p:sp>
        <p:nvSpPr>
          <p:cNvPr id="739" name="Google Shape;739;p45"/>
          <p:cNvSpPr/>
          <p:nvPr/>
        </p:nvSpPr>
        <p:spPr>
          <a:xfrm>
            <a:off x="841598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NomeProduto</a:t>
            </a:r>
            <a:endParaRPr sz="800"/>
          </a:p>
        </p:txBody>
      </p:sp>
      <p:sp>
        <p:nvSpPr>
          <p:cNvPr id="740" name="Google Shape;740;p45"/>
          <p:cNvSpPr/>
          <p:nvPr/>
        </p:nvSpPr>
        <p:spPr>
          <a:xfrm>
            <a:off x="1850460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DescriçãoProduto</a:t>
            </a:r>
            <a:endParaRPr sz="800"/>
          </a:p>
        </p:txBody>
      </p:sp>
      <p:sp>
        <p:nvSpPr>
          <p:cNvPr id="741" name="Google Shape;741;p45"/>
          <p:cNvSpPr/>
          <p:nvPr/>
        </p:nvSpPr>
        <p:spPr>
          <a:xfrm>
            <a:off x="2814519" y="3637660"/>
            <a:ext cx="12570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800"/>
          </a:p>
        </p:txBody>
      </p:sp>
      <p:sp>
        <p:nvSpPr>
          <p:cNvPr id="742" name="Google Shape;742;p45"/>
          <p:cNvSpPr/>
          <p:nvPr/>
        </p:nvSpPr>
        <p:spPr>
          <a:xfrm>
            <a:off x="3820223" y="3637660"/>
            <a:ext cx="938100" cy="29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PrecoProduto</a:t>
            </a:r>
            <a:endParaRPr sz="800"/>
          </a:p>
        </p:txBody>
      </p:sp>
      <p:sp>
        <p:nvSpPr>
          <p:cNvPr id="743" name="Google Shape;743;p45"/>
          <p:cNvSpPr/>
          <p:nvPr/>
        </p:nvSpPr>
        <p:spPr>
          <a:xfrm>
            <a:off x="4692173" y="3626765"/>
            <a:ext cx="483300" cy="291600"/>
          </a:xfrm>
          <a:prstGeom prst="rect">
            <a:avLst/>
          </a:prstGeom>
          <a:solidFill>
            <a:srgbClr val="FFA3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44" name="Google Shape;744;p45"/>
          <p:cNvSpPr/>
          <p:nvPr/>
        </p:nvSpPr>
        <p:spPr>
          <a:xfrm>
            <a:off x="5240661" y="3626452"/>
            <a:ext cx="580800" cy="29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45" name="Google Shape;745;p45"/>
          <p:cNvSpPr/>
          <p:nvPr/>
        </p:nvSpPr>
        <p:spPr>
          <a:xfrm>
            <a:off x="182104" y="4272571"/>
            <a:ext cx="6537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ProdutoID</a:t>
            </a:r>
            <a:endParaRPr sz="800"/>
          </a:p>
        </p:txBody>
      </p:sp>
      <p:sp>
        <p:nvSpPr>
          <p:cNvPr id="746" name="Google Shape;746;p45"/>
          <p:cNvSpPr/>
          <p:nvPr/>
        </p:nvSpPr>
        <p:spPr>
          <a:xfrm>
            <a:off x="835698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NomeProduto</a:t>
            </a:r>
            <a:endParaRPr sz="800"/>
          </a:p>
        </p:txBody>
      </p:sp>
      <p:sp>
        <p:nvSpPr>
          <p:cNvPr id="747" name="Google Shape;747;p45"/>
          <p:cNvSpPr/>
          <p:nvPr/>
        </p:nvSpPr>
        <p:spPr>
          <a:xfrm>
            <a:off x="1844560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DescriçãoProduto</a:t>
            </a:r>
            <a:endParaRPr sz="800"/>
          </a:p>
        </p:txBody>
      </p:sp>
      <p:sp>
        <p:nvSpPr>
          <p:cNvPr id="748" name="Google Shape;748;p45"/>
          <p:cNvSpPr/>
          <p:nvPr/>
        </p:nvSpPr>
        <p:spPr>
          <a:xfrm>
            <a:off x="2808619" y="4272571"/>
            <a:ext cx="12570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NutriçãoProduto</a:t>
            </a:r>
            <a:endParaRPr sz="800"/>
          </a:p>
        </p:txBody>
      </p:sp>
      <p:sp>
        <p:nvSpPr>
          <p:cNvPr id="749" name="Google Shape;749;p45"/>
          <p:cNvSpPr/>
          <p:nvPr/>
        </p:nvSpPr>
        <p:spPr>
          <a:xfrm>
            <a:off x="3814323" y="4272571"/>
            <a:ext cx="9381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PrecoProduto</a:t>
            </a:r>
            <a:endParaRPr sz="800"/>
          </a:p>
        </p:txBody>
      </p:sp>
      <p:sp>
        <p:nvSpPr>
          <p:cNvPr id="750" name="Google Shape;750;p45"/>
          <p:cNvSpPr/>
          <p:nvPr/>
        </p:nvSpPr>
        <p:spPr>
          <a:xfrm>
            <a:off x="4692173" y="4261363"/>
            <a:ext cx="483300" cy="291600"/>
          </a:xfrm>
          <a:prstGeom prst="rect">
            <a:avLst/>
          </a:prstGeom>
          <a:solidFill>
            <a:srgbClr val="FFA3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1" name="Google Shape;751;p45"/>
          <p:cNvSpPr/>
          <p:nvPr/>
        </p:nvSpPr>
        <p:spPr>
          <a:xfrm>
            <a:off x="5234761" y="4261363"/>
            <a:ext cx="580800" cy="29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2" name="Google Shape;752;p45"/>
          <p:cNvSpPr/>
          <p:nvPr/>
        </p:nvSpPr>
        <p:spPr>
          <a:xfrm>
            <a:off x="59100" y="1560550"/>
            <a:ext cx="5962800" cy="576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53" name="Google Shape;753;p45"/>
          <p:cNvSpPr/>
          <p:nvPr/>
        </p:nvSpPr>
        <p:spPr>
          <a:xfrm>
            <a:off x="6063850" y="2712375"/>
            <a:ext cx="559500" cy="291600"/>
          </a:xfrm>
          <a:prstGeom prst="rect">
            <a:avLst/>
          </a:prstGeom>
          <a:solidFill>
            <a:srgbClr val="FFA3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Editar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7150025" y="2418375"/>
            <a:ext cx="1266300" cy="92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que leva para a tela de edição de produto, que permite mudar as informações dos produtos desejados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5" name="Google Shape;755;p45"/>
          <p:cNvCxnSpPr>
            <a:stCxn id="754" idx="1"/>
            <a:endCxn id="753" idx="3"/>
          </p:cNvCxnSpPr>
          <p:nvPr/>
        </p:nvCxnSpPr>
        <p:spPr>
          <a:xfrm rot="10800000">
            <a:off x="6623225" y="2858175"/>
            <a:ext cx="526800" cy="21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6" name="Google Shape;756;p45"/>
          <p:cNvSpPr/>
          <p:nvPr/>
        </p:nvSpPr>
        <p:spPr>
          <a:xfrm>
            <a:off x="6044350" y="3770175"/>
            <a:ext cx="580800" cy="291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Excluir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7" name="Google Shape;757;p45"/>
          <p:cNvSpPr txBox="1"/>
          <p:nvPr/>
        </p:nvSpPr>
        <p:spPr>
          <a:xfrm>
            <a:off x="7150025" y="3605925"/>
            <a:ext cx="12663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exclusão do produto selecionado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5"/>
          <p:cNvCxnSpPr>
            <a:stCxn id="757" idx="1"/>
            <a:endCxn id="756" idx="3"/>
          </p:cNvCxnSpPr>
          <p:nvPr/>
        </p:nvCxnSpPr>
        <p:spPr>
          <a:xfrm flipH="1">
            <a:off x="6625025" y="3882975"/>
            <a:ext cx="525000" cy="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9" name="Google Shape;759;p45"/>
          <p:cNvSpPr txBox="1"/>
          <p:nvPr/>
        </p:nvSpPr>
        <p:spPr>
          <a:xfrm>
            <a:off x="7150025" y="1463050"/>
            <a:ext cx="1266300" cy="8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que leva a empresa para a tela de criação de produto onde ela pode criar novos produtos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0" name="Google Shape;760;p45"/>
          <p:cNvCxnSpPr>
            <a:stCxn id="759" idx="1"/>
            <a:endCxn id="761" idx="3"/>
          </p:cNvCxnSpPr>
          <p:nvPr/>
        </p:nvCxnSpPr>
        <p:spPr>
          <a:xfrm rot="10800000">
            <a:off x="6944825" y="1860250"/>
            <a:ext cx="205200" cy="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5"/>
          <p:cNvSpPr/>
          <p:nvPr/>
        </p:nvSpPr>
        <p:spPr>
          <a:xfrm>
            <a:off x="6044360" y="1774285"/>
            <a:ext cx="900600" cy="1719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Novo Produto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6"/>
          <p:cNvSpPr txBox="1"/>
          <p:nvPr>
            <p:ph type="ctrTitle"/>
          </p:nvPr>
        </p:nvSpPr>
        <p:spPr>
          <a:xfrm>
            <a:off x="70950" y="-88100"/>
            <a:ext cx="92445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46"/>
          <p:cNvSpPr txBox="1"/>
          <p:nvPr/>
        </p:nvSpPr>
        <p:spPr>
          <a:xfrm>
            <a:off x="6290354" y="124607"/>
            <a:ext cx="2620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Tela feita para a empresa: criar produtos</a:t>
            </a:r>
            <a:r>
              <a:rPr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excluir, editar produtos criados.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6"/>
          <p:cNvSpPr/>
          <p:nvPr/>
        </p:nvSpPr>
        <p:spPr>
          <a:xfrm>
            <a:off x="70950" y="923475"/>
            <a:ext cx="4944000" cy="664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69" name="Google Shape;769;p46"/>
          <p:cNvSpPr/>
          <p:nvPr/>
        </p:nvSpPr>
        <p:spPr>
          <a:xfrm>
            <a:off x="90300" y="1477950"/>
            <a:ext cx="4924500" cy="316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6"/>
          <p:cNvSpPr/>
          <p:nvPr/>
        </p:nvSpPr>
        <p:spPr>
          <a:xfrm>
            <a:off x="70950" y="1477950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Atualizar</a:t>
            </a:r>
            <a:r>
              <a:rPr lang="pt-BR"/>
              <a:t> Produto</a:t>
            </a: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70950" y="1634344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Código</a:t>
            </a:r>
            <a:endParaRPr sz="1000"/>
          </a:p>
        </p:txBody>
      </p:sp>
      <p:sp>
        <p:nvSpPr>
          <p:cNvPr id="772" name="Google Shape;772;p46"/>
          <p:cNvSpPr/>
          <p:nvPr/>
        </p:nvSpPr>
        <p:spPr>
          <a:xfrm>
            <a:off x="119287" y="1851257"/>
            <a:ext cx="23685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proID</a:t>
            </a:r>
            <a:endParaRPr sz="1000"/>
          </a:p>
        </p:txBody>
      </p:sp>
      <p:sp>
        <p:nvSpPr>
          <p:cNvPr id="773" name="Google Shape;773;p46"/>
          <p:cNvSpPr/>
          <p:nvPr/>
        </p:nvSpPr>
        <p:spPr>
          <a:xfrm>
            <a:off x="70950" y="1979436"/>
            <a:ext cx="265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</a:t>
            </a:r>
            <a:endParaRPr sz="1000"/>
          </a:p>
        </p:txBody>
      </p:sp>
      <p:sp>
        <p:nvSpPr>
          <p:cNvPr id="774" name="Google Shape;774;p46"/>
          <p:cNvSpPr/>
          <p:nvPr/>
        </p:nvSpPr>
        <p:spPr>
          <a:xfrm>
            <a:off x="119287" y="2196349"/>
            <a:ext cx="23685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NomeProduto</a:t>
            </a:r>
            <a:endParaRPr sz="1000"/>
          </a:p>
        </p:txBody>
      </p:sp>
      <p:sp>
        <p:nvSpPr>
          <p:cNvPr id="775" name="Google Shape;775;p46"/>
          <p:cNvSpPr/>
          <p:nvPr/>
        </p:nvSpPr>
        <p:spPr>
          <a:xfrm>
            <a:off x="70950" y="2324525"/>
            <a:ext cx="1413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Descrição do produto</a:t>
            </a:r>
            <a:endParaRPr sz="1000"/>
          </a:p>
        </p:txBody>
      </p:sp>
      <p:sp>
        <p:nvSpPr>
          <p:cNvPr id="776" name="Google Shape;776;p46"/>
          <p:cNvSpPr/>
          <p:nvPr/>
        </p:nvSpPr>
        <p:spPr>
          <a:xfrm>
            <a:off x="119287" y="2541442"/>
            <a:ext cx="23685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DescricaoProduto</a:t>
            </a:r>
            <a:endParaRPr sz="1000"/>
          </a:p>
        </p:txBody>
      </p:sp>
      <p:sp>
        <p:nvSpPr>
          <p:cNvPr id="777" name="Google Shape;777;p46"/>
          <p:cNvSpPr/>
          <p:nvPr/>
        </p:nvSpPr>
        <p:spPr>
          <a:xfrm>
            <a:off x="70950" y="2664000"/>
            <a:ext cx="20097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NutricaoProuto</a:t>
            </a:r>
            <a:endParaRPr sz="1000"/>
          </a:p>
        </p:txBody>
      </p:sp>
      <p:sp>
        <p:nvSpPr>
          <p:cNvPr id="778" name="Google Shape;778;p46"/>
          <p:cNvSpPr/>
          <p:nvPr/>
        </p:nvSpPr>
        <p:spPr>
          <a:xfrm>
            <a:off x="119287" y="2880919"/>
            <a:ext cx="23685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NutricaoProduto</a:t>
            </a:r>
            <a:endParaRPr sz="1000"/>
          </a:p>
        </p:txBody>
      </p:sp>
      <p:sp>
        <p:nvSpPr>
          <p:cNvPr id="779" name="Google Shape;779;p46"/>
          <p:cNvSpPr/>
          <p:nvPr/>
        </p:nvSpPr>
        <p:spPr>
          <a:xfrm>
            <a:off x="70950" y="3003475"/>
            <a:ext cx="723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Preco</a:t>
            </a:r>
            <a:endParaRPr sz="1000"/>
          </a:p>
        </p:txBody>
      </p:sp>
      <p:sp>
        <p:nvSpPr>
          <p:cNvPr id="780" name="Google Shape;780;p46"/>
          <p:cNvSpPr/>
          <p:nvPr/>
        </p:nvSpPr>
        <p:spPr>
          <a:xfrm>
            <a:off x="119287" y="3220396"/>
            <a:ext cx="2368500" cy="21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ProcoProduto</a:t>
            </a:r>
            <a:endParaRPr sz="1000"/>
          </a:p>
        </p:txBody>
      </p:sp>
      <p:sp>
        <p:nvSpPr>
          <p:cNvPr id="781" name="Google Shape;781;p46"/>
          <p:cNvSpPr/>
          <p:nvPr/>
        </p:nvSpPr>
        <p:spPr>
          <a:xfrm>
            <a:off x="70950" y="3559875"/>
            <a:ext cx="24168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Escolha uma categoria:</a:t>
            </a:r>
            <a:endParaRPr sz="1000"/>
          </a:p>
        </p:txBody>
      </p:sp>
      <p:sp>
        <p:nvSpPr>
          <p:cNvPr id="782" name="Google Shape;782;p46"/>
          <p:cNvSpPr/>
          <p:nvPr/>
        </p:nvSpPr>
        <p:spPr>
          <a:xfrm>
            <a:off x="1580950" y="3659500"/>
            <a:ext cx="1224600" cy="1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NomeCateg</a:t>
            </a:r>
            <a:r>
              <a:rPr lang="pt-BR" sz="1000"/>
              <a:t>o</a:t>
            </a:r>
            <a:r>
              <a:rPr lang="pt-BR" sz="1000"/>
              <a:t>ria</a:t>
            </a:r>
            <a:endParaRPr sz="1000"/>
          </a:p>
        </p:txBody>
      </p:sp>
      <p:sp>
        <p:nvSpPr>
          <p:cNvPr id="783" name="Google Shape;783;p46"/>
          <p:cNvSpPr/>
          <p:nvPr/>
        </p:nvSpPr>
        <p:spPr>
          <a:xfrm>
            <a:off x="259950" y="4244450"/>
            <a:ext cx="663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Voltar</a:t>
            </a:r>
            <a:endParaRPr/>
          </a:p>
        </p:txBody>
      </p:sp>
      <p:sp>
        <p:nvSpPr>
          <p:cNvPr id="784" name="Google Shape;784;p46"/>
          <p:cNvSpPr/>
          <p:nvPr/>
        </p:nvSpPr>
        <p:spPr>
          <a:xfrm>
            <a:off x="1125425" y="4244450"/>
            <a:ext cx="885300" cy="251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submit</a:t>
            </a:r>
            <a:endParaRPr/>
          </a:p>
        </p:txBody>
      </p:sp>
      <p:sp>
        <p:nvSpPr>
          <p:cNvPr id="785" name="Google Shape;785;p46"/>
          <p:cNvSpPr/>
          <p:nvPr/>
        </p:nvSpPr>
        <p:spPr>
          <a:xfrm>
            <a:off x="5088675" y="1226550"/>
            <a:ext cx="885300" cy="251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submit</a:t>
            </a:r>
            <a:endParaRPr/>
          </a:p>
        </p:txBody>
      </p:sp>
      <p:sp>
        <p:nvSpPr>
          <p:cNvPr id="786" name="Google Shape;786;p46"/>
          <p:cNvSpPr/>
          <p:nvPr/>
        </p:nvSpPr>
        <p:spPr>
          <a:xfrm>
            <a:off x="5199525" y="2757750"/>
            <a:ext cx="663600" cy="2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Voltar</a:t>
            </a:r>
            <a:endParaRPr/>
          </a:p>
        </p:txBody>
      </p:sp>
      <p:sp>
        <p:nvSpPr>
          <p:cNvPr id="787" name="Google Shape;787;p46"/>
          <p:cNvSpPr txBox="1"/>
          <p:nvPr/>
        </p:nvSpPr>
        <p:spPr>
          <a:xfrm>
            <a:off x="6498975" y="978525"/>
            <a:ext cx="12663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Manda os dados para o banco, substituindo dos dados antigos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8" name="Google Shape;788;p46"/>
          <p:cNvCxnSpPr>
            <a:stCxn id="787" idx="1"/>
          </p:cNvCxnSpPr>
          <p:nvPr/>
        </p:nvCxnSpPr>
        <p:spPr>
          <a:xfrm flipH="1">
            <a:off x="5973975" y="1255575"/>
            <a:ext cx="525000" cy="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46"/>
          <p:cNvSpPr txBox="1"/>
          <p:nvPr/>
        </p:nvSpPr>
        <p:spPr>
          <a:xfrm>
            <a:off x="6388125" y="2729550"/>
            <a:ext cx="12663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Volta para tela de CRU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0" name="Google Shape;790;p46"/>
          <p:cNvCxnSpPr>
            <a:stCxn id="789" idx="1"/>
          </p:cNvCxnSpPr>
          <p:nvPr/>
        </p:nvCxnSpPr>
        <p:spPr>
          <a:xfrm flipH="1">
            <a:off x="5863125" y="2883450"/>
            <a:ext cx="525000" cy="33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7"/>
          <p:cNvSpPr txBox="1"/>
          <p:nvPr>
            <p:ph type="ctrTitle"/>
          </p:nvPr>
        </p:nvSpPr>
        <p:spPr>
          <a:xfrm>
            <a:off x="70945" y="0"/>
            <a:ext cx="98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lang="pt-BR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n.14 Caso de teste: Gerenciamento de Produtos</a:t>
            </a:r>
            <a:endParaRPr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47"/>
          <p:cNvSpPr txBox="1"/>
          <p:nvPr/>
        </p:nvSpPr>
        <p:spPr>
          <a:xfrm>
            <a:off x="4524703" y="1117136"/>
            <a:ext cx="3588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7" name="Google Shape;797;p47"/>
          <p:cNvSpPr txBox="1"/>
          <p:nvPr/>
        </p:nvSpPr>
        <p:spPr>
          <a:xfrm>
            <a:off x="4611177" y="1117136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8" name="Google Shape;798;p47"/>
          <p:cNvSpPr txBox="1"/>
          <p:nvPr/>
        </p:nvSpPr>
        <p:spPr>
          <a:xfrm>
            <a:off x="340929" y="1232544"/>
            <a:ext cx="3588600" cy="3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9" name="Google Shape;799;p47"/>
          <p:cNvSpPr/>
          <p:nvPr/>
        </p:nvSpPr>
        <p:spPr>
          <a:xfrm>
            <a:off x="222057" y="1381206"/>
            <a:ext cx="45720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Nome: Teste de gerenciamento de produtos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ID: OP6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criação: 05/05/2023 16:08 PM.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Autor: Pedro Marcelo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Descrição: caso de teste para remover, adicionar e editar produtos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Pré-requisitos: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1.Ter uma conta logada no sistema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2.Acesso a tela de gerenciamento de produtos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1.acesso a tela principal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2.Selecionar uma das opções disponíveis (“Nova”, “Deletar”, “Editar”) 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3.Caso tenha clicado no botão “Nova”: Coloque as informações solicitadas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4.Clique no botão “Salvar” para adicionar uma nova categoria, ou, no botão “Voltar” para retornar a tela de gerenciamento de categorias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5.Caso tenha clicado no botão “Editar”: Altere a informação que deseja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6.clique no botão de Submit para salvar as alterações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7.Caso tenha clicado no botão “Deletar”: estará deletando automaticamente o produto do seu cardápio tenha cuidado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00" name="Google Shape;800;p47"/>
          <p:cNvSpPr/>
          <p:nvPr/>
        </p:nvSpPr>
        <p:spPr>
          <a:xfrm>
            <a:off x="5519034" y="1317727"/>
            <a:ext cx="32760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Resultado Esperado: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ao clicar na função “nova” deve ser redirecionado para tela de adicionar novo produto, ao clicar na função “deletar” ele deletara o produto selecionada e ao clicar na função editar ele irá para tela de editar produto.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Critérios de sucesso: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cliente deve ser capaz de adicionar, deletar e editar todas os produtos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Notas de teste: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Durante a execução do teste, nenhum comportamento anormal ou inesperado foi detectado.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realizado em 05/05/23 as 16:13 PM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8"/>
          <p:cNvSpPr/>
          <p:nvPr/>
        </p:nvSpPr>
        <p:spPr>
          <a:xfrm>
            <a:off x="241600" y="1047103"/>
            <a:ext cx="6310800" cy="38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1390045" y="2032564"/>
            <a:ext cx="3841800" cy="292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1535541" y="3102285"/>
            <a:ext cx="3550800" cy="22560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Nomempresa</a:t>
            </a:r>
            <a:endParaRPr sz="1000"/>
          </a:p>
        </p:txBody>
      </p:sp>
      <p:sp>
        <p:nvSpPr>
          <p:cNvPr id="808" name="Google Shape;808;p48"/>
          <p:cNvSpPr/>
          <p:nvPr/>
        </p:nvSpPr>
        <p:spPr>
          <a:xfrm>
            <a:off x="1535541" y="3493585"/>
            <a:ext cx="3550800" cy="22560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TelefoneEmpresa</a:t>
            </a:r>
            <a:endParaRPr sz="1000"/>
          </a:p>
        </p:txBody>
      </p:sp>
      <p:sp>
        <p:nvSpPr>
          <p:cNvPr id="809" name="Google Shape;809;p48"/>
          <p:cNvSpPr/>
          <p:nvPr/>
        </p:nvSpPr>
        <p:spPr>
          <a:xfrm>
            <a:off x="1535541" y="3884884"/>
            <a:ext cx="3550800" cy="22560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Cnpj</a:t>
            </a:r>
            <a:endParaRPr sz="1000"/>
          </a:p>
        </p:txBody>
      </p:sp>
      <p:sp>
        <p:nvSpPr>
          <p:cNvPr id="810" name="Google Shape;810;p48"/>
          <p:cNvSpPr/>
          <p:nvPr/>
        </p:nvSpPr>
        <p:spPr>
          <a:xfrm>
            <a:off x="1535541" y="4276184"/>
            <a:ext cx="3550800" cy="22560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SenhaEmpresa</a:t>
            </a:r>
            <a:endParaRPr sz="1000"/>
          </a:p>
        </p:txBody>
      </p:sp>
      <p:sp>
        <p:nvSpPr>
          <p:cNvPr id="811" name="Google Shape;811;p48"/>
          <p:cNvSpPr/>
          <p:nvPr/>
        </p:nvSpPr>
        <p:spPr>
          <a:xfrm>
            <a:off x="1535541" y="4667484"/>
            <a:ext cx="3550800" cy="225600"/>
          </a:xfrm>
          <a:prstGeom prst="rect">
            <a:avLst/>
          </a:prstGeom>
          <a:solidFill>
            <a:srgbClr val="E4E4E4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taxaempresa</a:t>
            </a:r>
            <a:endParaRPr sz="1000"/>
          </a:p>
        </p:txBody>
      </p:sp>
      <p:sp>
        <p:nvSpPr>
          <p:cNvPr id="812" name="Google Shape;812;p48"/>
          <p:cNvSpPr/>
          <p:nvPr/>
        </p:nvSpPr>
        <p:spPr>
          <a:xfrm>
            <a:off x="1535541" y="29405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</a:t>
            </a:r>
            <a:endParaRPr sz="200"/>
          </a:p>
        </p:txBody>
      </p:sp>
      <p:sp>
        <p:nvSpPr>
          <p:cNvPr id="813" name="Google Shape;813;p48"/>
          <p:cNvSpPr/>
          <p:nvPr/>
        </p:nvSpPr>
        <p:spPr>
          <a:xfrm>
            <a:off x="1535541" y="33318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Telefone</a:t>
            </a:r>
            <a:endParaRPr sz="200"/>
          </a:p>
        </p:txBody>
      </p:sp>
      <p:sp>
        <p:nvSpPr>
          <p:cNvPr id="814" name="Google Shape;814;p48"/>
          <p:cNvSpPr/>
          <p:nvPr/>
        </p:nvSpPr>
        <p:spPr>
          <a:xfrm>
            <a:off x="1535541" y="3723143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Cnpj</a:t>
            </a:r>
            <a:endParaRPr sz="200"/>
          </a:p>
        </p:txBody>
      </p:sp>
      <p:sp>
        <p:nvSpPr>
          <p:cNvPr id="815" name="Google Shape;815;p48"/>
          <p:cNvSpPr/>
          <p:nvPr/>
        </p:nvSpPr>
        <p:spPr>
          <a:xfrm>
            <a:off x="1535541" y="4114442"/>
            <a:ext cx="5712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Senha</a:t>
            </a:r>
            <a:endParaRPr sz="200"/>
          </a:p>
        </p:txBody>
      </p:sp>
      <p:sp>
        <p:nvSpPr>
          <p:cNvPr id="816" name="Google Shape;816;p48"/>
          <p:cNvSpPr/>
          <p:nvPr/>
        </p:nvSpPr>
        <p:spPr>
          <a:xfrm>
            <a:off x="1535541" y="4505742"/>
            <a:ext cx="9477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TaxaEmpresa</a:t>
            </a:r>
            <a:endParaRPr sz="200"/>
          </a:p>
        </p:txBody>
      </p:sp>
      <p:sp>
        <p:nvSpPr>
          <p:cNvPr id="817" name="Google Shape;817;p48"/>
          <p:cNvSpPr/>
          <p:nvPr/>
        </p:nvSpPr>
        <p:spPr>
          <a:xfrm>
            <a:off x="2301219" y="2269577"/>
            <a:ext cx="1407000" cy="15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LinkEmpresa</a:t>
            </a:r>
            <a:endParaRPr sz="1000"/>
          </a:p>
        </p:txBody>
      </p:sp>
      <p:sp>
        <p:nvSpPr>
          <p:cNvPr id="818" name="Google Shape;818;p48"/>
          <p:cNvSpPr/>
          <p:nvPr/>
        </p:nvSpPr>
        <p:spPr>
          <a:xfrm>
            <a:off x="3770750" y="2269577"/>
            <a:ext cx="571200" cy="153600"/>
          </a:xfrm>
          <a:prstGeom prst="rect">
            <a:avLst/>
          </a:prstGeom>
          <a:solidFill>
            <a:srgbClr val="D1D1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Copiar</a:t>
            </a:r>
            <a:endParaRPr sz="1000"/>
          </a:p>
        </p:txBody>
      </p:sp>
      <p:sp>
        <p:nvSpPr>
          <p:cNvPr id="819" name="Google Shape;819;p48"/>
          <p:cNvSpPr/>
          <p:nvPr/>
        </p:nvSpPr>
        <p:spPr>
          <a:xfrm>
            <a:off x="4655168" y="1754210"/>
            <a:ext cx="571200" cy="1536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Editar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20" name="Google Shape;820;p48"/>
          <p:cNvSpPr/>
          <p:nvPr/>
        </p:nvSpPr>
        <p:spPr>
          <a:xfrm>
            <a:off x="2818951" y="1522575"/>
            <a:ext cx="984000" cy="2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*Foto Empresa*</a:t>
            </a:r>
            <a:endParaRPr sz="900"/>
          </a:p>
        </p:txBody>
      </p:sp>
      <p:sp>
        <p:nvSpPr>
          <p:cNvPr id="821" name="Google Shape;821;p48"/>
          <p:cNvSpPr/>
          <p:nvPr/>
        </p:nvSpPr>
        <p:spPr>
          <a:xfrm>
            <a:off x="2837101" y="1832313"/>
            <a:ext cx="947700" cy="16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Nome Empresa</a:t>
            </a:r>
            <a:endParaRPr sz="800"/>
          </a:p>
        </p:txBody>
      </p:sp>
      <p:sp>
        <p:nvSpPr>
          <p:cNvPr id="822" name="Google Shape;822;p48"/>
          <p:cNvSpPr/>
          <p:nvPr/>
        </p:nvSpPr>
        <p:spPr>
          <a:xfrm>
            <a:off x="6668293" y="1522585"/>
            <a:ext cx="571200" cy="1536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</a:rPr>
              <a:t>Editar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823" name="Google Shape;823;p48"/>
          <p:cNvSpPr txBox="1"/>
          <p:nvPr/>
        </p:nvSpPr>
        <p:spPr>
          <a:xfrm>
            <a:off x="7683425" y="1199175"/>
            <a:ext cx="1266300" cy="8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designado para levar a empresa a tela de editar onde ela </a:t>
            </a: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poderá</a:t>
            </a: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trocar as informações exibidas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4" name="Google Shape;824;p48"/>
          <p:cNvCxnSpPr>
            <a:stCxn id="823" idx="1"/>
            <a:endCxn id="822" idx="3"/>
          </p:cNvCxnSpPr>
          <p:nvPr/>
        </p:nvCxnSpPr>
        <p:spPr>
          <a:xfrm rot="10800000">
            <a:off x="7239425" y="1599375"/>
            <a:ext cx="4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48"/>
          <p:cNvSpPr/>
          <p:nvPr/>
        </p:nvSpPr>
        <p:spPr>
          <a:xfrm>
            <a:off x="6666350" y="2802977"/>
            <a:ext cx="571200" cy="153600"/>
          </a:xfrm>
          <a:prstGeom prst="rect">
            <a:avLst/>
          </a:prstGeom>
          <a:solidFill>
            <a:srgbClr val="D1D1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Copiar</a:t>
            </a:r>
            <a:endParaRPr sz="1000"/>
          </a:p>
        </p:txBody>
      </p:sp>
      <p:sp>
        <p:nvSpPr>
          <p:cNvPr id="826" name="Google Shape;826;p48"/>
          <p:cNvSpPr txBox="1"/>
          <p:nvPr/>
        </p:nvSpPr>
        <p:spPr>
          <a:xfrm>
            <a:off x="7683425" y="2570775"/>
            <a:ext cx="1266300" cy="55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copiar o link do </a:t>
            </a: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cardápio</a:t>
            </a: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 empresa selecionada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7" name="Google Shape;827;p48"/>
          <p:cNvCxnSpPr>
            <a:stCxn id="826" idx="1"/>
          </p:cNvCxnSpPr>
          <p:nvPr/>
        </p:nvCxnSpPr>
        <p:spPr>
          <a:xfrm rot="10800000">
            <a:off x="7239425" y="2847825"/>
            <a:ext cx="4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48"/>
          <p:cNvSpPr/>
          <p:nvPr/>
        </p:nvSpPr>
        <p:spPr>
          <a:xfrm>
            <a:off x="241500" y="1053425"/>
            <a:ext cx="6310800" cy="469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29" name="Google Shape;829;p48"/>
          <p:cNvSpPr txBox="1"/>
          <p:nvPr/>
        </p:nvSpPr>
        <p:spPr>
          <a:xfrm>
            <a:off x="402725" y="299175"/>
            <a:ext cx="7191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n.15 tela de perfil de empresa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9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1264425" y="1433194"/>
            <a:ext cx="6143700" cy="363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1357861" y="1544396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</a:t>
            </a:r>
            <a:endParaRPr sz="900"/>
          </a:p>
        </p:txBody>
      </p:sp>
      <p:sp>
        <p:nvSpPr>
          <p:cNvPr id="837" name="Google Shape;837;p49"/>
          <p:cNvSpPr/>
          <p:nvPr/>
        </p:nvSpPr>
        <p:spPr>
          <a:xfrm>
            <a:off x="1384196" y="1771450"/>
            <a:ext cx="56433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da Empresa</a:t>
            </a: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1384196" y="4129218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Taxa  Empresa</a:t>
            </a:r>
            <a:endParaRPr sz="900"/>
          </a:p>
        </p:txBody>
      </p:sp>
      <p:sp>
        <p:nvSpPr>
          <p:cNvPr id="839" name="Google Shape;839;p49"/>
          <p:cNvSpPr/>
          <p:nvPr/>
        </p:nvSpPr>
        <p:spPr>
          <a:xfrm>
            <a:off x="1384200" y="4370276"/>
            <a:ext cx="56433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taxa de entrega</a:t>
            </a: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1384196" y="3547023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Foto Empresa</a:t>
            </a:r>
            <a:endParaRPr sz="900"/>
          </a:p>
        </p:txBody>
      </p:sp>
      <p:sp>
        <p:nvSpPr>
          <p:cNvPr id="841" name="Google Shape;841;p49"/>
          <p:cNvSpPr/>
          <p:nvPr/>
        </p:nvSpPr>
        <p:spPr>
          <a:xfrm>
            <a:off x="1384196" y="3813857"/>
            <a:ext cx="5643300" cy="3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                    Selecionar Imagem</a:t>
            </a: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1357850" y="3824550"/>
            <a:ext cx="19215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Escolher Arquivo</a:t>
            </a:r>
            <a:endParaRPr sz="1100"/>
          </a:p>
        </p:txBody>
      </p:sp>
      <p:sp>
        <p:nvSpPr>
          <p:cNvPr id="843" name="Google Shape;843;p49"/>
          <p:cNvSpPr/>
          <p:nvPr/>
        </p:nvSpPr>
        <p:spPr>
          <a:xfrm>
            <a:off x="1384196" y="3031309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844" name="Google Shape;844;p49"/>
          <p:cNvSpPr/>
          <p:nvPr/>
        </p:nvSpPr>
        <p:spPr>
          <a:xfrm>
            <a:off x="1384196" y="3290938"/>
            <a:ext cx="56433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da empresa</a:t>
            </a: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1384196" y="2574955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846" name="Google Shape;846;p49"/>
          <p:cNvSpPr/>
          <p:nvPr/>
        </p:nvSpPr>
        <p:spPr>
          <a:xfrm>
            <a:off x="1384196" y="2807539"/>
            <a:ext cx="56433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Cnpj da empresa</a:t>
            </a: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1384196" y="2057006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Senha</a:t>
            </a:r>
            <a:endParaRPr sz="900"/>
          </a:p>
        </p:txBody>
      </p:sp>
      <p:sp>
        <p:nvSpPr>
          <p:cNvPr id="848" name="Google Shape;848;p49"/>
          <p:cNvSpPr/>
          <p:nvPr/>
        </p:nvSpPr>
        <p:spPr>
          <a:xfrm>
            <a:off x="1384196" y="2289591"/>
            <a:ext cx="5643300" cy="25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</a:t>
            </a:r>
            <a:r>
              <a:rPr lang="pt-BR"/>
              <a:t>da empresa</a:t>
            </a:r>
            <a:endParaRPr/>
          </a:p>
        </p:txBody>
      </p:sp>
      <p:sp>
        <p:nvSpPr>
          <p:cNvPr id="849" name="Google Shape;849;p49"/>
          <p:cNvSpPr/>
          <p:nvPr/>
        </p:nvSpPr>
        <p:spPr>
          <a:xfrm>
            <a:off x="5930043" y="4675746"/>
            <a:ext cx="471900" cy="28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Voltar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50" name="Google Shape;850;p49"/>
          <p:cNvSpPr/>
          <p:nvPr/>
        </p:nvSpPr>
        <p:spPr>
          <a:xfrm>
            <a:off x="6459998" y="4675746"/>
            <a:ext cx="567300" cy="2820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</a:rPr>
              <a:t>Salvar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851" name="Google Shape;851;p49"/>
          <p:cNvSpPr/>
          <p:nvPr/>
        </p:nvSpPr>
        <p:spPr>
          <a:xfrm>
            <a:off x="3423287" y="1079949"/>
            <a:ext cx="1081200" cy="19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Nome Empresa</a:t>
            </a:r>
            <a:endParaRPr sz="900"/>
          </a:p>
        </p:txBody>
      </p:sp>
      <p:sp>
        <p:nvSpPr>
          <p:cNvPr id="852" name="Google Shape;852;p49"/>
          <p:cNvSpPr/>
          <p:nvPr/>
        </p:nvSpPr>
        <p:spPr>
          <a:xfrm>
            <a:off x="3423287" y="664375"/>
            <a:ext cx="1081200" cy="3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*Foto Empresa*</a:t>
            </a:r>
            <a:endParaRPr sz="900"/>
          </a:p>
        </p:txBody>
      </p:sp>
      <p:sp>
        <p:nvSpPr>
          <p:cNvPr id="853" name="Google Shape;853;p49"/>
          <p:cNvSpPr/>
          <p:nvPr/>
        </p:nvSpPr>
        <p:spPr>
          <a:xfrm>
            <a:off x="-89" y="0"/>
            <a:ext cx="9144000" cy="576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</a:t>
            </a:r>
            <a:r>
              <a:rPr lang="pt-BR" sz="900">
                <a:solidFill>
                  <a:schemeClr val="dk1"/>
                </a:solidFill>
              </a:rPr>
              <a:t> Empresa Produtos Categorias DashBoard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4" name="Google Shape;854;p49"/>
          <p:cNvSpPr txBox="1"/>
          <p:nvPr/>
        </p:nvSpPr>
        <p:spPr>
          <a:xfrm>
            <a:off x="121450" y="714500"/>
            <a:ext cx="27645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n.16 Editar Perfil de Empresa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9"/>
          <p:cNvSpPr/>
          <p:nvPr/>
        </p:nvSpPr>
        <p:spPr>
          <a:xfrm>
            <a:off x="7446850" y="2828575"/>
            <a:ext cx="559500" cy="2916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voltar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8045075" y="2512675"/>
            <a:ext cx="12663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voltar para a tela de perfil sem efetuar nenhuma alteração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49"/>
          <p:cNvSpPr/>
          <p:nvPr/>
        </p:nvSpPr>
        <p:spPr>
          <a:xfrm>
            <a:off x="7408125" y="3707300"/>
            <a:ext cx="580800" cy="2916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</a:rPr>
              <a:t>Salvar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8045075" y="3586800"/>
            <a:ext cx="1048800" cy="67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botão feito para salvar as alterações feitas pela empresa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0"/>
          <p:cNvSpPr/>
          <p:nvPr/>
        </p:nvSpPr>
        <p:spPr>
          <a:xfrm>
            <a:off x="161100" y="747950"/>
            <a:ext cx="7318200" cy="420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0"/>
          <p:cNvSpPr/>
          <p:nvPr/>
        </p:nvSpPr>
        <p:spPr>
          <a:xfrm>
            <a:off x="278975" y="1744500"/>
            <a:ext cx="2252400" cy="9408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rgbClr val="E4E4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</a:rPr>
              <a:t>Pedidos nos </a:t>
            </a:r>
            <a:r>
              <a:rPr lang="pt-BR" sz="1300">
                <a:solidFill>
                  <a:schemeClr val="lt1"/>
                </a:solidFill>
              </a:rPr>
              <a:t>últimos</a:t>
            </a:r>
            <a:r>
              <a:rPr lang="pt-BR" sz="1300">
                <a:solidFill>
                  <a:schemeClr val="lt1"/>
                </a:solidFill>
              </a:rPr>
              <a:t> 7 dias: quantidade de pedidos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865" name="Google Shape;865;p50"/>
          <p:cNvSpPr/>
          <p:nvPr/>
        </p:nvSpPr>
        <p:spPr>
          <a:xfrm>
            <a:off x="2744225" y="1744500"/>
            <a:ext cx="2252400" cy="9408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Pedidos nos </a:t>
            </a:r>
            <a:r>
              <a:rPr lang="pt-BR" sz="1200">
                <a:solidFill>
                  <a:schemeClr val="lt1"/>
                </a:solidFill>
              </a:rPr>
              <a:t>últimos</a:t>
            </a:r>
            <a:r>
              <a:rPr lang="pt-BR" sz="1200">
                <a:solidFill>
                  <a:schemeClr val="lt1"/>
                </a:solidFill>
              </a:rPr>
              <a:t> 15 dias: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quantidade de pedidos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6" name="Google Shape;866;p50"/>
          <p:cNvSpPr/>
          <p:nvPr/>
        </p:nvSpPr>
        <p:spPr>
          <a:xfrm>
            <a:off x="5128925" y="1744500"/>
            <a:ext cx="2252400" cy="9408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Pedidos nos </a:t>
            </a:r>
            <a:r>
              <a:rPr lang="pt-BR" sz="1200">
                <a:solidFill>
                  <a:schemeClr val="lt1"/>
                </a:solidFill>
              </a:rPr>
              <a:t>últimos</a:t>
            </a:r>
            <a:r>
              <a:rPr lang="pt-BR" sz="1200">
                <a:solidFill>
                  <a:schemeClr val="lt1"/>
                </a:solidFill>
              </a:rPr>
              <a:t> 30 dias: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</a:rPr>
              <a:t>quantidade de pedidos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67" name="Google Shape;867;p50"/>
          <p:cNvSpPr/>
          <p:nvPr/>
        </p:nvSpPr>
        <p:spPr>
          <a:xfrm>
            <a:off x="278975" y="2923800"/>
            <a:ext cx="3368700" cy="9408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4E4E4"/>
                </a:solidFill>
              </a:rPr>
              <a:t>Quantidade de </a:t>
            </a:r>
            <a:r>
              <a:rPr lang="pt-BR" sz="1200">
                <a:solidFill>
                  <a:srgbClr val="E4E4E4"/>
                </a:solidFill>
              </a:rPr>
              <a:t>produtos:</a:t>
            </a:r>
            <a:endParaRPr sz="1200">
              <a:solidFill>
                <a:srgbClr val="E4E4E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4E4E4"/>
                </a:solidFill>
              </a:rPr>
              <a:t>qtdProdutos</a:t>
            </a:r>
            <a:endParaRPr sz="1200">
              <a:solidFill>
                <a:srgbClr val="E4E4E4"/>
              </a:solidFill>
            </a:endParaRPr>
          </a:p>
        </p:txBody>
      </p:sp>
      <p:sp>
        <p:nvSpPr>
          <p:cNvPr id="868" name="Google Shape;868;p50"/>
          <p:cNvSpPr/>
          <p:nvPr/>
        </p:nvSpPr>
        <p:spPr>
          <a:xfrm>
            <a:off x="4012625" y="2923800"/>
            <a:ext cx="3368700" cy="940800"/>
          </a:xfrm>
          <a:prstGeom prst="rect">
            <a:avLst/>
          </a:prstGeom>
          <a:solidFill>
            <a:srgbClr val="0D6E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4E4E4"/>
                </a:solidFill>
              </a:rPr>
              <a:t>Produto mais procurado:</a:t>
            </a:r>
            <a:endParaRPr>
              <a:solidFill>
                <a:srgbClr val="E4E4E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4E4E4"/>
                </a:solidFill>
              </a:rPr>
              <a:t>Produto com mais pedidos</a:t>
            </a:r>
            <a:endParaRPr>
              <a:solidFill>
                <a:srgbClr val="E4E4E4"/>
              </a:solidFill>
            </a:endParaRPr>
          </a:p>
        </p:txBody>
      </p:sp>
      <p:sp>
        <p:nvSpPr>
          <p:cNvPr id="869" name="Google Shape;869;p50"/>
          <p:cNvSpPr/>
          <p:nvPr/>
        </p:nvSpPr>
        <p:spPr>
          <a:xfrm>
            <a:off x="161102" y="747950"/>
            <a:ext cx="7318200" cy="576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</a:rPr>
              <a:t>Cardápio Empresa Produtos Categorias DashBoard Logout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70" name="Google Shape;870;p50"/>
          <p:cNvSpPr txBox="1"/>
          <p:nvPr/>
        </p:nvSpPr>
        <p:spPr>
          <a:xfrm>
            <a:off x="161100" y="162950"/>
            <a:ext cx="77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RN N.17 DASHBOARD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6"/>
          <p:cNvGraphicFramePr/>
          <p:nvPr/>
        </p:nvGraphicFramePr>
        <p:xfrm>
          <a:off x="456188" y="1178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1583100"/>
                <a:gridCol w="1583100"/>
                <a:gridCol w="1583100"/>
                <a:gridCol w="1583100"/>
                <a:gridCol w="1583100"/>
              </a:tblGrid>
              <a:tr h="27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7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83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TELEFONEEMPRESA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</a:t>
                      </a:r>
                      <a:r>
                        <a:rPr lang="pt-BR"/>
                        <a:t>20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</a:t>
                      </a:r>
                      <a:r>
                        <a:rPr lang="pt-BR" sz="1400"/>
                        <a:t> nulo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5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r>
                        <a:rPr lang="pt-BR"/>
                        <a:t>EMPRESA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</a:t>
                      </a:r>
                      <a:r>
                        <a:rPr lang="pt-BR" sz="1400"/>
                        <a:t> nulo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5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SENHAEMPRESA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(100)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 aceita</a:t>
                      </a:r>
                      <a:r>
                        <a:rPr lang="pt-BR" sz="1400"/>
                        <a:t> nulo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5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taxaEMPRESA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float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06" name="Google Shape;106;p16"/>
          <p:cNvSpPr/>
          <p:nvPr/>
        </p:nvSpPr>
        <p:spPr>
          <a:xfrm>
            <a:off x="129592" y="421572"/>
            <a:ext cx="1315800" cy="53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7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1581075"/>
                <a:gridCol w="1731100"/>
                <a:gridCol w="1431050"/>
                <a:gridCol w="1581075"/>
                <a:gridCol w="1581075"/>
              </a:tblGrid>
              <a:tr h="2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PROID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</a:t>
                      </a:r>
                      <a:r>
                        <a:rPr lang="pt-BR"/>
                        <a:t>PRODUTO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Não 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DESCRICAOP</a:t>
                      </a:r>
                      <a:r>
                        <a:rPr lang="pt-BR"/>
                        <a:t>RODUTO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NUTRICAOPRODUTO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(500)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PRECOPRODUTO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float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3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CategoriaID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(Categoria)</a:t>
                      </a:r>
                      <a:r>
                        <a:rPr lang="pt-BR" sz="1400"/>
                        <a:t> 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9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(Empresa)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2" name="Google Shape;112;p17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18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1581075"/>
                <a:gridCol w="1731100"/>
                <a:gridCol w="1431050"/>
                <a:gridCol w="1581075"/>
                <a:gridCol w="1581075"/>
              </a:tblGrid>
              <a:tr h="2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35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02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PedNomeCliente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</a:t>
                      </a:r>
                      <a:r>
                        <a:rPr lang="pt-BR"/>
                        <a:t>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Não 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03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PedEnderecoCliente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(25</a:t>
                      </a:r>
                      <a:r>
                        <a:rPr lang="pt-BR"/>
                        <a:t>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04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PedTelefoneCliente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</a:t>
                      </a:r>
                      <a:r>
                        <a:rPr lang="pt-BR" sz="1400"/>
                        <a:t>(</a:t>
                      </a:r>
                      <a:r>
                        <a:rPr lang="pt-BR"/>
                        <a:t>255</a:t>
                      </a:r>
                      <a:r>
                        <a:rPr lang="pt-BR" sz="1400"/>
                        <a:t>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Aceita nulo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0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05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PedDataPedido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date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Não aceita nulo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537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06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TipoPagamento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varchar(255)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/>
                        <a:t>Não aceita nulo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49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07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EmpresaID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INT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FK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Relação com (Empresa)</a:t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8" name="Google Shape;118;p18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9"/>
          <p:cNvGraphicFramePr/>
          <p:nvPr/>
        </p:nvGraphicFramePr>
        <p:xfrm>
          <a:off x="121525" y="888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1581075"/>
                <a:gridCol w="1731100"/>
                <a:gridCol w="1431050"/>
                <a:gridCol w="1581075"/>
                <a:gridCol w="1581075"/>
              </a:tblGrid>
              <a:tr h="25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CAMPO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TIPO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RESTRIÇÃO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OBS</a:t>
                      </a:r>
                      <a:endParaRPr sz="1400"/>
                    </a:p>
                  </a:txBody>
                  <a:tcPr marT="34300" marB="34300" marR="68600" marL="68600"/>
                </a:tc>
              </a:tr>
              <a:tr h="71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01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Per_nome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varchar(255)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/>
                        <a:t>PK</a:t>
                      </a:r>
                      <a:endParaRPr sz="14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pt-BR" sz="1400"/>
                        <a:t>Numeração automática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4" name="Google Shape;124;p19"/>
          <p:cNvSpPr/>
          <p:nvPr/>
        </p:nvSpPr>
        <p:spPr>
          <a:xfrm>
            <a:off x="121525" y="124125"/>
            <a:ext cx="1510500" cy="59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2469186" y="1395840"/>
            <a:ext cx="1402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100"/>
          </a:p>
        </p:txBody>
      </p:sp>
      <p:sp>
        <p:nvSpPr>
          <p:cNvPr id="130" name="Google Shape;130;p20"/>
          <p:cNvSpPr/>
          <p:nvPr/>
        </p:nvSpPr>
        <p:spPr>
          <a:xfrm>
            <a:off x="4669269" y="1395840"/>
            <a:ext cx="1402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76327" y="1395840"/>
            <a:ext cx="1402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</a:t>
            </a:r>
            <a:endParaRPr sz="1100"/>
          </a:p>
        </p:txBody>
      </p:sp>
      <p:sp>
        <p:nvSpPr>
          <p:cNvPr id="132" name="Google Shape;132;p20"/>
          <p:cNvSpPr txBox="1"/>
          <p:nvPr/>
        </p:nvSpPr>
        <p:spPr>
          <a:xfrm>
            <a:off x="1965893" y="158586"/>
            <a:ext cx="5212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  MODELO CONCEITUAL 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0"/>
          <p:cNvCxnSpPr/>
          <p:nvPr/>
        </p:nvCxnSpPr>
        <p:spPr>
          <a:xfrm>
            <a:off x="1585983" y="1785826"/>
            <a:ext cx="88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3887873" y="1785826"/>
            <a:ext cx="781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0"/>
          <p:cNvSpPr/>
          <p:nvPr/>
        </p:nvSpPr>
        <p:spPr>
          <a:xfrm>
            <a:off x="1821640" y="1573852"/>
            <a:ext cx="436500" cy="423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060362" y="1573852"/>
            <a:ext cx="436500" cy="423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194624" y="1486684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3947340" y="1473119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672187" y="1486679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418960" y="1473115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669269" y="3062015"/>
            <a:ext cx="1402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0"/>
          <p:cNvCxnSpPr>
            <a:stCxn id="130" idx="2"/>
            <a:endCxn id="141" idx="0"/>
          </p:cNvCxnSpPr>
          <p:nvPr/>
        </p:nvCxnSpPr>
        <p:spPr>
          <a:xfrm>
            <a:off x="5370669" y="2131440"/>
            <a:ext cx="0" cy="93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0"/>
          <p:cNvSpPr/>
          <p:nvPr/>
        </p:nvSpPr>
        <p:spPr>
          <a:xfrm>
            <a:off x="5152437" y="2420502"/>
            <a:ext cx="436500" cy="4239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718290" y="2710894"/>
            <a:ext cx="25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730310" y="2210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7106677" y="1418015"/>
            <a:ext cx="1402800" cy="735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E-Perfil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20"/>
          <p:cNvCxnSpPr>
            <a:stCxn id="130" idx="3"/>
            <a:endCxn id="146" idx="1"/>
          </p:cNvCxnSpPr>
          <p:nvPr/>
        </p:nvCxnSpPr>
        <p:spPr>
          <a:xfrm>
            <a:off x="6072069" y="1763640"/>
            <a:ext cx="1034700" cy="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6371125" y="1537572"/>
            <a:ext cx="436500" cy="496500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6112385" y="1395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6869385" y="1395840"/>
            <a:ext cx="22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1"/>
          <p:cNvGraphicFramePr/>
          <p:nvPr/>
        </p:nvGraphicFramePr>
        <p:xfrm>
          <a:off x="67007" y="486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{17E02EAA-1A0F-48DE-A0CE-FC10E6BAA1DB}</a:tableStyleId>
              </a:tblPr>
              <a:tblGrid>
                <a:gridCol w="2344625"/>
                <a:gridCol w="2724650"/>
                <a:gridCol w="3940700"/>
              </a:tblGrid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Campo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Atividade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Regra</a:t>
                      </a:r>
                      <a:r>
                        <a:rPr lang="pt-BR" sz="1100"/>
                        <a:t> de negócio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Categoria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Categorizar produtos</a:t>
                      </a:r>
                      <a:r>
                        <a:rPr lang="pt-BR" sz="1100"/>
                        <a:t> para facilitar a navegação do cliente dentro do cardápio.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</a:t>
                      </a:r>
                      <a:r>
                        <a:rPr lang="pt-BR" sz="1100"/>
                        <a:t> n.</a:t>
                      </a:r>
                      <a:r>
                        <a:rPr lang="pt-BR" sz="1100"/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Produtos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Listagem</a:t>
                      </a:r>
                      <a:r>
                        <a:rPr lang="pt-BR" sz="1100"/>
                        <a:t> dos Produtos da categoria selecionada.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</a:t>
                      </a:r>
                      <a:r>
                        <a:rPr lang="pt-BR" sz="1100"/>
                        <a:t> “voltar”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Volta à página anterior</a:t>
                      </a:r>
                      <a:r>
                        <a:rPr lang="pt-BR" sz="1100"/>
                        <a:t>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19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Caixa</a:t>
                      </a:r>
                      <a:r>
                        <a:rPr lang="pt-BR" sz="1100"/>
                        <a:t> </a:t>
                      </a:r>
                      <a:r>
                        <a:rPr lang="pt-BR" sz="1100"/>
                        <a:t>de seleção “quantidade”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Quantidade</a:t>
                      </a:r>
                      <a:r>
                        <a:rPr lang="pt-BR" sz="1100"/>
                        <a:t> de pedidos a serem adicionados no carrinho, sendo no máximo cinco por vez.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Botão “adicionar Pedido”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Adiciona pedido selecionado ao carrinho.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33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RN n.6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Informações</a:t>
                      </a:r>
                      <a:r>
                        <a:rPr lang="pt-BR" sz="1100"/>
                        <a:t> do cliente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Feita</a:t>
                      </a:r>
                      <a:r>
                        <a:rPr lang="pt-BR" sz="1100"/>
                        <a:t> para o cliente informar seu endereço, nome e número de telefone.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55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pt-BR" sz="1100"/>
                        <a:t>RN n.7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Resumo do pedido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Mostra os produtos selecionados , a</a:t>
                      </a:r>
                      <a:r>
                        <a:rPr lang="pt-BR" sz="1100"/>
                        <a:t> quantidade, o preço de cada pedido, e o preço total da compra, a seleção da forma de pagamento do pedido e a caixa de observação.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56" name="Google Shape;156;p21"/>
          <p:cNvSpPr/>
          <p:nvPr/>
        </p:nvSpPr>
        <p:spPr>
          <a:xfrm>
            <a:off x="70945" y="0"/>
            <a:ext cx="2454300" cy="53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 de negócio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