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0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77" r:id="rId10"/>
    <p:sldId id="269" r:id="rId11"/>
    <p:sldId id="278" r:id="rId12"/>
    <p:sldId id="270" r:id="rId13"/>
    <p:sldId id="279" r:id="rId14"/>
    <p:sldId id="271" r:id="rId15"/>
    <p:sldId id="280" r:id="rId16"/>
    <p:sldId id="272" r:id="rId17"/>
    <p:sldId id="281" r:id="rId18"/>
    <p:sldId id="273" r:id="rId19"/>
    <p:sldId id="282" r:id="rId20"/>
    <p:sldId id="274" r:id="rId21"/>
    <p:sldId id="283" r:id="rId22"/>
    <p:sldId id="275" r:id="rId23"/>
    <p:sldId id="284" r:id="rId24"/>
    <p:sldId id="276" r:id="rId25"/>
    <p:sldId id="285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75" autoAdjust="0"/>
    <p:restoredTop sz="94660"/>
  </p:normalViewPr>
  <p:slideViewPr>
    <p:cSldViewPr snapToGrid="0">
      <p:cViewPr varScale="1">
        <p:scale>
          <a:sx n="91" d="100"/>
          <a:sy n="91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75476-0A5F-4725-AEDC-6B3686DF1DF9}" type="datetimeFigureOut">
              <a:rPr lang="pt-BR" smtClean="0"/>
              <a:t>09/05/2023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2F3C6-E518-453E-A6B6-978366901F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364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09/05/2023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8090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09/05/2023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15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09/05/2023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965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09/05/2023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73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09/05/2023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711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09/05/2023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625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09/05/2023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88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09/05/2023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167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09/05/2023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663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09/05/2023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44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09/05/2023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420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57E7D-422E-4C11-AC48-44668C5C76E3}" type="datetimeFigureOut">
              <a:rPr lang="pt-BR" smtClean="0"/>
              <a:t>09/05/2023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429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099954" y="1825157"/>
            <a:ext cx="1870364" cy="980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5" name="Retângulo 4"/>
          <p:cNvSpPr/>
          <p:nvPr/>
        </p:nvSpPr>
        <p:spPr>
          <a:xfrm>
            <a:off x="8997142" y="1810353"/>
            <a:ext cx="1870364" cy="980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Empresa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084915" y="4836685"/>
            <a:ext cx="1870364" cy="980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FinalizarPedido</a:t>
            </a:r>
          </a:p>
        </p:txBody>
      </p:sp>
      <p:sp>
        <p:nvSpPr>
          <p:cNvPr id="7" name="Retângulo 6"/>
          <p:cNvSpPr/>
          <p:nvPr/>
        </p:nvSpPr>
        <p:spPr>
          <a:xfrm>
            <a:off x="202274" y="1839884"/>
            <a:ext cx="1870364" cy="980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Categoria</a:t>
            </a:r>
          </a:p>
        </p:txBody>
      </p:sp>
      <p:sp>
        <p:nvSpPr>
          <p:cNvPr id="8" name="Retângulo 7"/>
          <p:cNvSpPr/>
          <p:nvPr/>
        </p:nvSpPr>
        <p:spPr>
          <a:xfrm>
            <a:off x="6084916" y="1839884"/>
            <a:ext cx="1870364" cy="980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ProdutoEmpresa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867890" y="182881"/>
            <a:ext cx="6949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/>
              <a:t>DER  MODELO CONCEITUAL </a:t>
            </a:r>
            <a:endParaRPr lang="pt-BR" sz="4400" dirty="0"/>
          </a:p>
        </p:txBody>
      </p:sp>
      <p:cxnSp>
        <p:nvCxnSpPr>
          <p:cNvPr id="12" name="Conector reto 11"/>
          <p:cNvCxnSpPr>
            <a:stCxn id="7" idx="3"/>
            <a:endCxn id="4" idx="1"/>
          </p:cNvCxnSpPr>
          <p:nvPr/>
        </p:nvCxnSpPr>
        <p:spPr>
          <a:xfrm flipV="1">
            <a:off x="2072638" y="2315608"/>
            <a:ext cx="1027316" cy="14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4" idx="3"/>
            <a:endCxn id="8" idx="1"/>
          </p:cNvCxnSpPr>
          <p:nvPr/>
        </p:nvCxnSpPr>
        <p:spPr>
          <a:xfrm>
            <a:off x="4970318" y="2315608"/>
            <a:ext cx="1114598" cy="14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7955280" y="2330335"/>
            <a:ext cx="1041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osango 28"/>
          <p:cNvSpPr/>
          <p:nvPr/>
        </p:nvSpPr>
        <p:spPr>
          <a:xfrm>
            <a:off x="2304878" y="2047702"/>
            <a:ext cx="581890" cy="5652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Losango 29"/>
          <p:cNvSpPr/>
          <p:nvPr/>
        </p:nvSpPr>
        <p:spPr>
          <a:xfrm>
            <a:off x="5200304" y="2047702"/>
            <a:ext cx="581890" cy="5652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Losango 30"/>
          <p:cNvSpPr/>
          <p:nvPr/>
        </p:nvSpPr>
        <p:spPr>
          <a:xfrm>
            <a:off x="8185266" y="2047702"/>
            <a:ext cx="581890" cy="5652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025181" y="1917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2792370" y="193147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5800548" y="1948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7966536" y="1897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5001032" y="193147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8663396" y="191338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5" name="Losango 44"/>
          <p:cNvSpPr/>
          <p:nvPr/>
        </p:nvSpPr>
        <p:spPr>
          <a:xfrm>
            <a:off x="6646025" y="3523573"/>
            <a:ext cx="748145" cy="58189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7" name="Conector reto 46"/>
          <p:cNvCxnSpPr>
            <a:stCxn id="45" idx="0"/>
            <a:endCxn id="8" idx="2"/>
          </p:cNvCxnSpPr>
          <p:nvPr/>
        </p:nvCxnSpPr>
        <p:spPr>
          <a:xfrm flipV="1">
            <a:off x="7020098" y="2820786"/>
            <a:ext cx="0" cy="702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>
            <a:stCxn id="45" idx="2"/>
            <a:endCxn id="6" idx="0"/>
          </p:cNvCxnSpPr>
          <p:nvPr/>
        </p:nvCxnSpPr>
        <p:spPr>
          <a:xfrm flipH="1">
            <a:off x="7020097" y="4105464"/>
            <a:ext cx="1" cy="731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7110611" y="43231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7107955" y="2933892"/>
            <a:ext cx="24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285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n.2 Botão “voltar”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Botão designado para a pessoa que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navegando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site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voltar a pagina anterior com mais facilidade sem ter que voltar a pagina pelo navegador.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15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RN n.2 Botão “voltar”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39" y="2005780"/>
            <a:ext cx="2848347" cy="117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n.3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Botão “adicionar Pedido”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Botão designado 	o cliente selecionar o pedido desejado, além de levar o produto para o carrinho.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49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n.3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Botão “adicionar Pedido”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03" y="1301545"/>
            <a:ext cx="7889925" cy="371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6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n.4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Caixa de seleção “quantidade”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Caixa de seleção designada para o cliente escolher a quantidade deseja de cada produto tendo que a quantidade máxima a ser selecionada é cinco de cada produto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29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n.4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Caixa de seleção “quantidade”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957" y="1218739"/>
            <a:ext cx="5139352" cy="315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9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n.5 Informações do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Área designada para inserir as informações necessárias para facilitar a comunicação entre a empresa e o cliente tendo as informações necessárias, Nome do cliente, o endereço do cliente  e por fim o numero de telefone. 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82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n.5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cliente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87872"/>
            <a:ext cx="5460277" cy="478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0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n.6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Resumo do pedido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parte de resumo do pedido mostra a quantidade, os produtos selecionados, o preço de cada item e o total do pedido, um botão “X” designado a excluir pedidos, além da caixa de Observação que facilita a comunicação entre o estabelecimento e o cliente.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32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n.6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Resumo do pedido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2926"/>
            <a:ext cx="35147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0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719145"/>
              </p:ext>
            </p:extLst>
          </p:nvPr>
        </p:nvGraphicFramePr>
        <p:xfrm>
          <a:off x="1080657" y="1323515"/>
          <a:ext cx="10598725" cy="3815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745">
                  <a:extLst>
                    <a:ext uri="{9D8B030D-6E8A-4147-A177-3AD203B41FA5}">
                      <a16:colId xmlns:a16="http://schemas.microsoft.com/office/drawing/2014/main" val="264937062"/>
                    </a:ext>
                  </a:extLst>
                </a:gridCol>
                <a:gridCol w="2119745">
                  <a:extLst>
                    <a:ext uri="{9D8B030D-6E8A-4147-A177-3AD203B41FA5}">
                      <a16:colId xmlns:a16="http://schemas.microsoft.com/office/drawing/2014/main" val="3229167417"/>
                    </a:ext>
                  </a:extLst>
                </a:gridCol>
                <a:gridCol w="2119745">
                  <a:extLst>
                    <a:ext uri="{9D8B030D-6E8A-4147-A177-3AD203B41FA5}">
                      <a16:colId xmlns:a16="http://schemas.microsoft.com/office/drawing/2014/main" val="1868414819"/>
                    </a:ext>
                  </a:extLst>
                </a:gridCol>
                <a:gridCol w="2119745">
                  <a:extLst>
                    <a:ext uri="{9D8B030D-6E8A-4147-A177-3AD203B41FA5}">
                      <a16:colId xmlns:a16="http://schemas.microsoft.com/office/drawing/2014/main" val="2177546931"/>
                    </a:ext>
                  </a:extLst>
                </a:gridCol>
                <a:gridCol w="2119745">
                  <a:extLst>
                    <a:ext uri="{9D8B030D-6E8A-4147-A177-3AD203B41FA5}">
                      <a16:colId xmlns:a16="http://schemas.microsoft.com/office/drawing/2014/main" val="3228809551"/>
                    </a:ext>
                  </a:extLst>
                </a:gridCol>
              </a:tblGrid>
              <a:tr h="31656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599076"/>
                  </a:ext>
                </a:extLst>
              </a:tr>
              <a:tr h="54640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CATEGORIAID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26191"/>
                  </a:ext>
                </a:extLst>
              </a:tr>
              <a:tr h="780572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 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Não aceita</a:t>
                      </a:r>
                      <a:r>
                        <a:rPr lang="pt-BR" baseline="0" dirty="0" smtClean="0"/>
                        <a:t> nulo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32111"/>
                  </a:ext>
                </a:extLst>
              </a:tr>
              <a:tr h="1014743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CategoriaDescricao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NÃO ACEITA NULO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216491"/>
                  </a:ext>
                </a:extLst>
              </a:tr>
              <a:tr h="1014743">
                <a:tc>
                  <a:txBody>
                    <a:bodyPr/>
                    <a:lstStyle/>
                    <a:p>
                      <a:r>
                        <a:rPr lang="pt-BR" dirty="0" smtClean="0"/>
                        <a:t>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CATEGORIAFOTO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TEXTO(999)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79806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739833" y="407324"/>
            <a:ext cx="1537854" cy="806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Categoria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615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n.7 Forma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pagamento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Caixa de seleção com as informações de pagamento disponíveis, sendo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ix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cartão e dinheiro para serem selecionados.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6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n.7 Forma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pagamento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84" y="1694067"/>
            <a:ext cx="10062722" cy="413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7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n.8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Botão “adicionar item”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Volta a tela de seleção de pedido e adiciona o pedido escolhido novamente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142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n.8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Botão “adicionar item”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7490"/>
            <a:ext cx="3477393" cy="241288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413" y="1557490"/>
            <a:ext cx="3174755" cy="493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4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n.9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Botão “Finalizar pedido”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Leva a tela de finalização de pedido, junto com uma mensagem do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whatsapp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 o numero do estabelecimento com os detalhes dos pedido e informações do cliente.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94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n.9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Botão “Finalizar pedido”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4322"/>
            <a:ext cx="3976688" cy="238601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194" y="1135626"/>
            <a:ext cx="5066148" cy="435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8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680189"/>
              </p:ext>
            </p:extLst>
          </p:nvPr>
        </p:nvGraphicFramePr>
        <p:xfrm>
          <a:off x="1125417" y="1333027"/>
          <a:ext cx="10553965" cy="3806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793">
                  <a:extLst>
                    <a:ext uri="{9D8B030D-6E8A-4147-A177-3AD203B41FA5}">
                      <a16:colId xmlns:a16="http://schemas.microsoft.com/office/drawing/2014/main" val="264937062"/>
                    </a:ext>
                  </a:extLst>
                </a:gridCol>
                <a:gridCol w="2110793">
                  <a:extLst>
                    <a:ext uri="{9D8B030D-6E8A-4147-A177-3AD203B41FA5}">
                      <a16:colId xmlns:a16="http://schemas.microsoft.com/office/drawing/2014/main" val="3229167417"/>
                    </a:ext>
                  </a:extLst>
                </a:gridCol>
                <a:gridCol w="2110793">
                  <a:extLst>
                    <a:ext uri="{9D8B030D-6E8A-4147-A177-3AD203B41FA5}">
                      <a16:colId xmlns:a16="http://schemas.microsoft.com/office/drawing/2014/main" val="1868414819"/>
                    </a:ext>
                  </a:extLst>
                </a:gridCol>
                <a:gridCol w="2110793">
                  <a:extLst>
                    <a:ext uri="{9D8B030D-6E8A-4147-A177-3AD203B41FA5}">
                      <a16:colId xmlns:a16="http://schemas.microsoft.com/office/drawing/2014/main" val="2177546931"/>
                    </a:ext>
                  </a:extLst>
                </a:gridCol>
                <a:gridCol w="2110793">
                  <a:extLst>
                    <a:ext uri="{9D8B030D-6E8A-4147-A177-3AD203B41FA5}">
                      <a16:colId xmlns:a16="http://schemas.microsoft.com/office/drawing/2014/main" val="3228809551"/>
                    </a:ext>
                  </a:extLst>
                </a:gridCol>
              </a:tblGrid>
              <a:tr h="36452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599076"/>
                  </a:ext>
                </a:extLst>
              </a:tr>
              <a:tr h="637913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EMPRESAID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26191"/>
                  </a:ext>
                </a:extLst>
              </a:tr>
              <a:tr h="77793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TELEFONE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Texto(11)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aceita</a:t>
                      </a:r>
                      <a:r>
                        <a:rPr lang="pt-BR" baseline="0" dirty="0" smtClean="0"/>
                        <a:t> nulo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32111"/>
                  </a:ext>
                </a:extLst>
              </a:tr>
              <a:tr h="1011308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 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aceita</a:t>
                      </a:r>
                      <a:r>
                        <a:rPr lang="pt-BR" baseline="0" dirty="0" smtClean="0"/>
                        <a:t> nulo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216491"/>
                  </a:ext>
                </a:extLst>
              </a:tr>
              <a:tr h="1011308">
                <a:tc>
                  <a:txBody>
                    <a:bodyPr/>
                    <a:lstStyle/>
                    <a:p>
                      <a:r>
                        <a:rPr lang="pt-BR" dirty="0" smtClean="0"/>
                        <a:t>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aceita</a:t>
                      </a:r>
                      <a:r>
                        <a:rPr lang="pt-BR" baseline="0" dirty="0" smtClean="0"/>
                        <a:t> nulo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79806"/>
                  </a:ext>
                </a:extLst>
              </a:tr>
            </a:tbl>
          </a:graphicData>
        </a:graphic>
      </p:graphicFrame>
      <p:sp>
        <p:nvSpPr>
          <p:cNvPr id="2" name="Retângulo 1"/>
          <p:cNvSpPr/>
          <p:nvPr/>
        </p:nvSpPr>
        <p:spPr>
          <a:xfrm>
            <a:off x="689956" y="324196"/>
            <a:ext cx="1754306" cy="714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EMPRESA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200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988299"/>
              </p:ext>
            </p:extLst>
          </p:nvPr>
        </p:nvGraphicFramePr>
        <p:xfrm>
          <a:off x="1138842" y="1352865"/>
          <a:ext cx="10540540" cy="3784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108">
                  <a:extLst>
                    <a:ext uri="{9D8B030D-6E8A-4147-A177-3AD203B41FA5}">
                      <a16:colId xmlns:a16="http://schemas.microsoft.com/office/drawing/2014/main" val="264937062"/>
                    </a:ext>
                  </a:extLst>
                </a:gridCol>
                <a:gridCol w="2108108">
                  <a:extLst>
                    <a:ext uri="{9D8B030D-6E8A-4147-A177-3AD203B41FA5}">
                      <a16:colId xmlns:a16="http://schemas.microsoft.com/office/drawing/2014/main" val="3229167417"/>
                    </a:ext>
                  </a:extLst>
                </a:gridCol>
                <a:gridCol w="2108108">
                  <a:extLst>
                    <a:ext uri="{9D8B030D-6E8A-4147-A177-3AD203B41FA5}">
                      <a16:colId xmlns:a16="http://schemas.microsoft.com/office/drawing/2014/main" val="1868414819"/>
                    </a:ext>
                  </a:extLst>
                </a:gridCol>
                <a:gridCol w="2108108">
                  <a:extLst>
                    <a:ext uri="{9D8B030D-6E8A-4147-A177-3AD203B41FA5}">
                      <a16:colId xmlns:a16="http://schemas.microsoft.com/office/drawing/2014/main" val="2177546931"/>
                    </a:ext>
                  </a:extLst>
                </a:gridCol>
                <a:gridCol w="2108108">
                  <a:extLst>
                    <a:ext uri="{9D8B030D-6E8A-4147-A177-3AD203B41FA5}">
                      <a16:colId xmlns:a16="http://schemas.microsoft.com/office/drawing/2014/main" val="3228809551"/>
                    </a:ext>
                  </a:extLst>
                </a:gridCol>
              </a:tblGrid>
              <a:tr h="36365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599076"/>
                  </a:ext>
                </a:extLst>
              </a:tr>
              <a:tr h="634233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EMPRESAID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26191"/>
                  </a:ext>
                </a:extLst>
              </a:tr>
              <a:tr h="773442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PRODUTOID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32111"/>
                  </a:ext>
                </a:extLst>
              </a:tr>
              <a:tr h="1005473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CATEGORIAID 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216491"/>
                  </a:ext>
                </a:extLst>
              </a:tr>
              <a:tr h="100547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79806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689956" y="324196"/>
            <a:ext cx="1754306" cy="714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PRODUTOEMPRESA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11234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228525"/>
              </p:ext>
            </p:extLst>
          </p:nvPr>
        </p:nvGraphicFramePr>
        <p:xfrm>
          <a:off x="943816" y="1068299"/>
          <a:ext cx="10553965" cy="5716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793">
                  <a:extLst>
                    <a:ext uri="{9D8B030D-6E8A-4147-A177-3AD203B41FA5}">
                      <a16:colId xmlns:a16="http://schemas.microsoft.com/office/drawing/2014/main" val="264937062"/>
                    </a:ext>
                  </a:extLst>
                </a:gridCol>
                <a:gridCol w="2110793">
                  <a:extLst>
                    <a:ext uri="{9D8B030D-6E8A-4147-A177-3AD203B41FA5}">
                      <a16:colId xmlns:a16="http://schemas.microsoft.com/office/drawing/2014/main" val="3229167417"/>
                    </a:ext>
                  </a:extLst>
                </a:gridCol>
                <a:gridCol w="2110793">
                  <a:extLst>
                    <a:ext uri="{9D8B030D-6E8A-4147-A177-3AD203B41FA5}">
                      <a16:colId xmlns:a16="http://schemas.microsoft.com/office/drawing/2014/main" val="1868414819"/>
                    </a:ext>
                  </a:extLst>
                </a:gridCol>
                <a:gridCol w="2110793">
                  <a:extLst>
                    <a:ext uri="{9D8B030D-6E8A-4147-A177-3AD203B41FA5}">
                      <a16:colId xmlns:a16="http://schemas.microsoft.com/office/drawing/2014/main" val="2177546931"/>
                    </a:ext>
                  </a:extLst>
                </a:gridCol>
                <a:gridCol w="2110793">
                  <a:extLst>
                    <a:ext uri="{9D8B030D-6E8A-4147-A177-3AD203B41FA5}">
                      <a16:colId xmlns:a16="http://schemas.microsoft.com/office/drawing/2014/main" val="3228809551"/>
                    </a:ext>
                  </a:extLst>
                </a:gridCol>
              </a:tblGrid>
              <a:tr h="30606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599076"/>
                  </a:ext>
                </a:extLst>
              </a:tr>
              <a:tr h="765172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PEDIDOID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Numeração automática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26191"/>
                  </a:ext>
                </a:extLst>
              </a:tr>
              <a:tr h="439259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DATAPEDIDO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TIMESTAMP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32111"/>
                  </a:ext>
                </a:extLst>
              </a:tr>
              <a:tr h="571037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TEXTO(250)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 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216491"/>
                  </a:ext>
                </a:extLst>
              </a:tr>
              <a:tr h="571037">
                <a:tc>
                  <a:txBody>
                    <a:bodyPr/>
                    <a:lstStyle/>
                    <a:p>
                      <a:r>
                        <a:rPr lang="pt-BR" dirty="0" smtClean="0"/>
                        <a:t>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ENDEREÇO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TEXTO(250)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 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79806"/>
                  </a:ext>
                </a:extLst>
              </a:tr>
              <a:tr h="571037">
                <a:tc>
                  <a:txBody>
                    <a:bodyPr/>
                    <a:lstStyle/>
                    <a:p>
                      <a:r>
                        <a:rPr lang="pt-BR" dirty="0" smtClean="0"/>
                        <a:t>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COMPLEMENTO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596734"/>
                  </a:ext>
                </a:extLst>
              </a:tr>
              <a:tr h="571037">
                <a:tc>
                  <a:txBody>
                    <a:bodyPr/>
                    <a:lstStyle/>
                    <a:p>
                      <a:r>
                        <a:rPr lang="pt-BR" dirty="0" smtClean="0"/>
                        <a:t>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TELEFONE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TEXTO(11)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 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540718"/>
                  </a:ext>
                </a:extLst>
              </a:tr>
              <a:tr h="571037">
                <a:tc>
                  <a:txBody>
                    <a:bodyPr/>
                    <a:lstStyle/>
                    <a:p>
                      <a:r>
                        <a:rPr lang="pt-BR" dirty="0" smtClean="0"/>
                        <a:t>07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TAMANHOPEDIDO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TEXTO(50)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Aceita nulo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541487"/>
                  </a:ext>
                </a:extLst>
              </a:tr>
              <a:tr h="571037">
                <a:tc>
                  <a:txBody>
                    <a:bodyPr/>
                    <a:lstStyle/>
                    <a:p>
                      <a:r>
                        <a:rPr lang="pt-BR" dirty="0" smtClean="0"/>
                        <a:t>08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SABORESPEDIDO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Aceita nulo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155923"/>
                  </a:ext>
                </a:extLst>
              </a:tr>
              <a:tr h="571037">
                <a:tc>
                  <a:txBody>
                    <a:bodyPr/>
                    <a:lstStyle/>
                    <a:p>
                      <a:r>
                        <a:rPr lang="pt-BR" dirty="0" smtClean="0"/>
                        <a:t>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OBSERVAÇÃO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TEXTO(250)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Aceita</a:t>
                      </a:r>
                      <a:r>
                        <a:rPr lang="pt-BR" baseline="0" dirty="0" smtClean="0"/>
                        <a:t> nulo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797666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606828" y="182880"/>
            <a:ext cx="1754306" cy="714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FINALIZAR PEDIDO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19829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921815"/>
              </p:ext>
            </p:extLst>
          </p:nvPr>
        </p:nvGraphicFramePr>
        <p:xfrm>
          <a:off x="725185" y="782506"/>
          <a:ext cx="10540540" cy="6075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108">
                  <a:extLst>
                    <a:ext uri="{9D8B030D-6E8A-4147-A177-3AD203B41FA5}">
                      <a16:colId xmlns:a16="http://schemas.microsoft.com/office/drawing/2014/main" val="264937062"/>
                    </a:ext>
                  </a:extLst>
                </a:gridCol>
                <a:gridCol w="2108108">
                  <a:extLst>
                    <a:ext uri="{9D8B030D-6E8A-4147-A177-3AD203B41FA5}">
                      <a16:colId xmlns:a16="http://schemas.microsoft.com/office/drawing/2014/main" val="3229167417"/>
                    </a:ext>
                  </a:extLst>
                </a:gridCol>
                <a:gridCol w="2108108">
                  <a:extLst>
                    <a:ext uri="{9D8B030D-6E8A-4147-A177-3AD203B41FA5}">
                      <a16:colId xmlns:a16="http://schemas.microsoft.com/office/drawing/2014/main" val="1868414819"/>
                    </a:ext>
                  </a:extLst>
                </a:gridCol>
                <a:gridCol w="2108108">
                  <a:extLst>
                    <a:ext uri="{9D8B030D-6E8A-4147-A177-3AD203B41FA5}">
                      <a16:colId xmlns:a16="http://schemas.microsoft.com/office/drawing/2014/main" val="2177546931"/>
                    </a:ext>
                  </a:extLst>
                </a:gridCol>
                <a:gridCol w="2108108">
                  <a:extLst>
                    <a:ext uri="{9D8B030D-6E8A-4147-A177-3AD203B41FA5}">
                      <a16:colId xmlns:a16="http://schemas.microsoft.com/office/drawing/2014/main" val="3228809551"/>
                    </a:ext>
                  </a:extLst>
                </a:gridCol>
              </a:tblGrid>
              <a:tr h="36365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599076"/>
                  </a:ext>
                </a:extLst>
              </a:tr>
              <a:tr h="634233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Numeração automática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26191"/>
                  </a:ext>
                </a:extLst>
              </a:tr>
              <a:tr h="773442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</a:t>
                      </a:r>
                      <a:r>
                        <a:rPr lang="pt-B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TEXTO(250)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 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32111"/>
                  </a:ext>
                </a:extLst>
              </a:tr>
              <a:tr h="1005473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TEXTO(250)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Não aceita nulo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216491"/>
                  </a:ext>
                </a:extLst>
              </a:tr>
              <a:tr h="1005473">
                <a:tc>
                  <a:txBody>
                    <a:bodyPr/>
                    <a:lstStyle/>
                    <a:p>
                      <a:r>
                        <a:rPr lang="pt-BR" dirty="0" smtClean="0"/>
                        <a:t>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NUTRICAO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TEXTO(500)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79806"/>
                  </a:ext>
                </a:extLst>
              </a:tr>
              <a:tr h="1005473">
                <a:tc>
                  <a:txBody>
                    <a:bodyPr/>
                    <a:lstStyle/>
                    <a:p>
                      <a:r>
                        <a:rPr lang="pt-BR" dirty="0" smtClean="0"/>
                        <a:t>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PRECO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Não aceita nulo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649757"/>
                  </a:ext>
                </a:extLst>
              </a:tr>
              <a:tr h="1005473">
                <a:tc>
                  <a:txBody>
                    <a:bodyPr/>
                    <a:lstStyle/>
                    <a:p>
                      <a:r>
                        <a:rPr lang="pt-BR" dirty="0" smtClean="0"/>
                        <a:t>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CATEGORIAProduto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Aceita nulo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599743"/>
                  </a:ext>
                </a:extLst>
              </a:tr>
            </a:tbl>
          </a:graphicData>
        </a:graphic>
      </p:graphicFrame>
      <p:sp>
        <p:nvSpPr>
          <p:cNvPr id="2" name="Retângulo 1"/>
          <p:cNvSpPr/>
          <p:nvPr/>
        </p:nvSpPr>
        <p:spPr>
          <a:xfrm>
            <a:off x="762000" y="0"/>
            <a:ext cx="2013857" cy="7946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440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793665"/>
              </p:ext>
            </p:extLst>
          </p:nvPr>
        </p:nvGraphicFramePr>
        <p:xfrm>
          <a:off x="94593" y="714895"/>
          <a:ext cx="12013324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173">
                  <a:extLst>
                    <a:ext uri="{9D8B030D-6E8A-4147-A177-3AD203B41FA5}">
                      <a16:colId xmlns:a16="http://schemas.microsoft.com/office/drawing/2014/main" val="3229167417"/>
                    </a:ext>
                  </a:extLst>
                </a:gridCol>
                <a:gridCol w="3632867">
                  <a:extLst>
                    <a:ext uri="{9D8B030D-6E8A-4147-A177-3AD203B41FA5}">
                      <a16:colId xmlns:a16="http://schemas.microsoft.com/office/drawing/2014/main" val="1868414819"/>
                    </a:ext>
                  </a:extLst>
                </a:gridCol>
                <a:gridCol w="5254284">
                  <a:extLst>
                    <a:ext uri="{9D8B030D-6E8A-4147-A177-3AD203B41FA5}">
                      <a16:colId xmlns:a16="http://schemas.microsoft.com/office/drawing/2014/main" val="2177546931"/>
                    </a:ext>
                  </a:extLst>
                </a:gridCol>
              </a:tblGrid>
              <a:tr h="257674"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Atividade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Regra</a:t>
                      </a:r>
                      <a:r>
                        <a:rPr lang="pt-BR" baseline="0" dirty="0" smtClean="0"/>
                        <a:t> de negócio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599076"/>
                  </a:ext>
                </a:extLst>
              </a:tr>
              <a:tr h="450930">
                <a:tc>
                  <a:txBody>
                    <a:bodyPr/>
                    <a:lstStyle/>
                    <a:p>
                      <a:r>
                        <a:rPr lang="pt-BR" dirty="0" smtClean="0"/>
                        <a:t>RN n.1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Categoria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Categorizar produtos</a:t>
                      </a:r>
                      <a:r>
                        <a:rPr lang="pt-BR" baseline="0" dirty="0" smtClean="0"/>
                        <a:t> para facilitar a navegação do cliente dentro do cardápio.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26191"/>
                  </a:ext>
                </a:extLst>
              </a:tr>
              <a:tr h="257674">
                <a:tc>
                  <a:txBody>
                    <a:bodyPr/>
                    <a:lstStyle/>
                    <a:p>
                      <a:r>
                        <a:rPr lang="pt-BR" dirty="0" smtClean="0"/>
                        <a:t>RN n.2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r>
                        <a:rPr lang="pt-BR" baseline="0" dirty="0" smtClean="0"/>
                        <a:t> “voltar”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Volta a pagina anterior</a:t>
                      </a:r>
                      <a:r>
                        <a:rPr lang="pt-BR" baseline="0" dirty="0" smtClean="0"/>
                        <a:t>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32111"/>
                  </a:ext>
                </a:extLst>
              </a:tr>
              <a:tr h="257674">
                <a:tc>
                  <a:txBody>
                    <a:bodyPr/>
                    <a:lstStyle/>
                    <a:p>
                      <a:r>
                        <a:rPr lang="pt-BR" dirty="0" smtClean="0"/>
                        <a:t>RN n.3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 “adicionar Pedido”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Adiciona pedido selecionado ao carrinho.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216491"/>
                  </a:ext>
                </a:extLst>
              </a:tr>
              <a:tr h="450930">
                <a:tc>
                  <a:txBody>
                    <a:bodyPr/>
                    <a:lstStyle/>
                    <a:p>
                      <a:r>
                        <a:rPr lang="pt-BR" dirty="0" smtClean="0"/>
                        <a:t>RN n.4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Caixa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de seleção “quantidade”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Quantidade</a:t>
                      </a:r>
                      <a:r>
                        <a:rPr lang="pt-BR" baseline="0" dirty="0" smtClean="0"/>
                        <a:t> de pedidos a serem adicionados no carrinho, sendo no máximo cinco por vez.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79806"/>
                  </a:ext>
                </a:extLst>
              </a:tr>
              <a:tr h="450930">
                <a:tc>
                  <a:txBody>
                    <a:bodyPr/>
                    <a:lstStyle/>
                    <a:p>
                      <a:r>
                        <a:rPr lang="pt-BR" dirty="0" smtClean="0"/>
                        <a:t>RN n.</a:t>
                      </a:r>
                      <a:r>
                        <a:rPr lang="pt-BR" baseline="0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Informações</a:t>
                      </a:r>
                      <a:r>
                        <a:rPr lang="pt-BR" baseline="0" dirty="0" smtClean="0"/>
                        <a:t> do cliente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Feita</a:t>
                      </a:r>
                      <a:r>
                        <a:rPr lang="pt-BR" baseline="0" dirty="0" smtClean="0"/>
                        <a:t> para o cliente informar seu endereço, nome e número de telefone.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223969"/>
                  </a:ext>
                </a:extLst>
              </a:tr>
              <a:tr h="7439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RN n.</a:t>
                      </a:r>
                      <a:r>
                        <a:rPr lang="pt-BR" baseline="0" dirty="0" smtClean="0"/>
                        <a:t>6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Resumo do pedido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Mostra os produtos selecionados , a</a:t>
                      </a:r>
                      <a:r>
                        <a:rPr lang="pt-BR" baseline="0" dirty="0" smtClean="0"/>
                        <a:t> quantidade, o preço de cada pedido, </a:t>
                      </a:r>
                      <a:r>
                        <a:rPr lang="pt-BR" baseline="0" dirty="0" smtClean="0"/>
                        <a:t>o botão de excluir item, e </a:t>
                      </a:r>
                      <a:r>
                        <a:rPr lang="pt-BR" baseline="0" dirty="0" smtClean="0"/>
                        <a:t>o preço total da compra, além da seleção da forma de pagamento do pedido.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185238"/>
                  </a:ext>
                </a:extLst>
              </a:tr>
              <a:tr h="450930">
                <a:tc>
                  <a:txBody>
                    <a:bodyPr/>
                    <a:lstStyle/>
                    <a:p>
                      <a:r>
                        <a:rPr lang="pt-BR" dirty="0" smtClean="0"/>
                        <a:t>RN</a:t>
                      </a:r>
                      <a:r>
                        <a:rPr lang="pt-BR" baseline="0" dirty="0" smtClean="0"/>
                        <a:t> n.7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Forma</a:t>
                      </a:r>
                      <a:r>
                        <a:rPr lang="pt-BR" baseline="0" dirty="0" smtClean="0"/>
                        <a:t> de pagamento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Caixa</a:t>
                      </a:r>
                      <a:r>
                        <a:rPr lang="pt-BR" baseline="0" dirty="0" smtClean="0"/>
                        <a:t> de seleção com as informações de pagamento de cada estabelecimento.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923852"/>
                  </a:ext>
                </a:extLst>
              </a:tr>
              <a:tr h="257674">
                <a:tc>
                  <a:txBody>
                    <a:bodyPr/>
                    <a:lstStyle/>
                    <a:p>
                      <a:r>
                        <a:rPr lang="pt-BR" dirty="0" smtClean="0"/>
                        <a:t>RN n.8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r>
                        <a:rPr lang="pt-BR" baseline="0" dirty="0" smtClean="0"/>
                        <a:t> “adicionar item”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Adiciona</a:t>
                      </a:r>
                      <a:r>
                        <a:rPr lang="pt-BR" baseline="0" dirty="0" smtClean="0"/>
                        <a:t> um novo produto escolhido pelo cliente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791044"/>
                  </a:ext>
                </a:extLst>
              </a:tr>
              <a:tr h="257674">
                <a:tc>
                  <a:txBody>
                    <a:bodyPr/>
                    <a:lstStyle/>
                    <a:p>
                      <a:r>
                        <a:rPr lang="pt-BR" dirty="0" smtClean="0"/>
                        <a:t>RN</a:t>
                      </a:r>
                      <a:r>
                        <a:rPr lang="pt-BR" baseline="0" dirty="0" smtClean="0"/>
                        <a:t> n.9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r>
                        <a:rPr lang="pt-BR" baseline="0" dirty="0" smtClean="0"/>
                        <a:t> “</a:t>
                      </a:r>
                      <a:r>
                        <a:rPr lang="pt-BR" dirty="0" smtClean="0"/>
                        <a:t>Finalizar</a:t>
                      </a:r>
                      <a:r>
                        <a:rPr lang="pt-BR" baseline="0" dirty="0" smtClean="0"/>
                        <a:t> pedido”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Finaliza</a:t>
                      </a:r>
                      <a:r>
                        <a:rPr lang="pt-BR" baseline="0" dirty="0" smtClean="0"/>
                        <a:t> o pedido.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89783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416687" y="0"/>
            <a:ext cx="1754306" cy="714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Regras de negócio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2691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n.1 Categoria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Categorizar produtos para facilitar a navegação do cliente dentro do cardápio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Cada produto possui uma categoria, por exemplo: massas, frios, Carnes e etc.. Essa categorização facilita a busca do cliente pelo produto desejado além de uma tela mais limpa.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70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n.1 Categoria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70345"/>
            <a:ext cx="3113690" cy="9620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35204"/>
            <a:ext cx="33909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8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766</Words>
  <Application>Microsoft Office PowerPoint</Application>
  <PresentationFormat>Widescreen</PresentationFormat>
  <Paragraphs>206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RN n.1 Categoria</vt:lpstr>
      <vt:lpstr>RN n.1 Categoria</vt:lpstr>
      <vt:lpstr>RN n.2 Botão “voltar”</vt:lpstr>
      <vt:lpstr>RN n.2 Botão “voltar”</vt:lpstr>
      <vt:lpstr>RN n.3 Botão “adicionar Pedido” </vt:lpstr>
      <vt:lpstr>RN n.3 Botão “adicionar Pedido” </vt:lpstr>
      <vt:lpstr>RN n.4 Caixa de seleção “quantidade” </vt:lpstr>
      <vt:lpstr>RN n.4 Caixa de seleção “quantidade” </vt:lpstr>
      <vt:lpstr>RN n.5 Informações do cliente </vt:lpstr>
      <vt:lpstr>RN n.5 Informações do cliente </vt:lpstr>
      <vt:lpstr>RN n.6 Resumo do pedido </vt:lpstr>
      <vt:lpstr>RN n.6 Resumo do pedido </vt:lpstr>
      <vt:lpstr>RN n.7 Forma de pagamento </vt:lpstr>
      <vt:lpstr>RN n.7 Forma de pagamento </vt:lpstr>
      <vt:lpstr>RN n.8 Botão “adicionar item” </vt:lpstr>
      <vt:lpstr>RN n.8 Botão “adicionar item” </vt:lpstr>
      <vt:lpstr>RN n.9 Botão “Finalizar pedido” </vt:lpstr>
      <vt:lpstr>RN n.9 Botão “Finalizar pedido”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Modelo Conceitual</dc:title>
  <dc:creator>Android</dc:creator>
  <cp:lastModifiedBy>Android</cp:lastModifiedBy>
  <cp:revision>29</cp:revision>
  <dcterms:created xsi:type="dcterms:W3CDTF">2023-05-02T14:10:21Z</dcterms:created>
  <dcterms:modified xsi:type="dcterms:W3CDTF">2023-05-09T20:02:04Z</dcterms:modified>
</cp:coreProperties>
</file>