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262" r:id="rId3"/>
    <p:sldId id="263" r:id="rId4"/>
    <p:sldId id="266" r:id="rId5"/>
    <p:sldId id="294" r:id="rId6"/>
    <p:sldId id="295" r:id="rId7"/>
    <p:sldId id="267" r:id="rId8"/>
    <p:sldId id="297" r:id="rId9"/>
    <p:sldId id="268" r:id="rId10"/>
    <p:sldId id="269" r:id="rId11"/>
    <p:sldId id="287" r:id="rId12"/>
    <p:sldId id="288" r:id="rId13"/>
    <p:sldId id="278" r:id="rId14"/>
    <p:sldId id="286" r:id="rId15"/>
    <p:sldId id="289" r:id="rId16"/>
    <p:sldId id="293" r:id="rId17"/>
    <p:sldId id="290" r:id="rId18"/>
    <p:sldId id="282" r:id="rId19"/>
    <p:sldId id="283" r:id="rId20"/>
    <p:sldId id="284" r:id="rId21"/>
    <p:sldId id="291" r:id="rId22"/>
    <p:sldId id="285" r:id="rId23"/>
    <p:sldId id="292" r:id="rId24"/>
    <p:sldId id="296" r:id="rId25"/>
    <p:sldId id="298" r:id="rId26"/>
    <p:sldId id="299" r:id="rId27"/>
    <p:sldId id="300" r:id="rId28"/>
    <p:sldId id="301" r:id="rId29"/>
    <p:sldId id="302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5476-0A5F-4725-AEDC-6B3686DF1DF9}" type="datetimeFigureOut">
              <a:rPr lang="pt-BR" smtClean="0"/>
              <a:t>17/05/2023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F3C6-E518-453E-A6B6-978366901F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64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17/05/2023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0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17/05/2023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15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17/05/2023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65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17/05/2023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17/05/2023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1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17/05/2023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25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17/05/2023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17/05/2023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67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17/05/2023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6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17/05/2023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4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17/05/2023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2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7E7D-422E-4C11-AC48-44668C5C76E3}" type="datetimeFigureOut">
              <a:rPr lang="pt-BR" smtClean="0"/>
              <a:t>17/05/2023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2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063698" y="1810353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7142" y="1810353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006553" y="1810353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867890" y="182881"/>
            <a:ext cx="6949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DER  MODELO CONCEITUAL </a:t>
            </a:r>
            <a:endParaRPr lang="pt-BR" sz="4400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4886094" y="2330335"/>
            <a:ext cx="11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955280" y="2330335"/>
            <a:ext cx="10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osango 29"/>
          <p:cNvSpPr/>
          <p:nvPr/>
        </p:nvSpPr>
        <p:spPr>
          <a:xfrm>
            <a:off x="5200304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Losango 30"/>
          <p:cNvSpPr/>
          <p:nvPr/>
        </p:nvSpPr>
        <p:spPr>
          <a:xfrm>
            <a:off x="8185266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800548" y="194824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7966536" y="18971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001032" y="1931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8663396" y="1913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8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 Caso de teste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Categorias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Identificação: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Teste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Categorias 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RN n.1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criação: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10/05/2023 15:20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Pedro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Marcelo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para visualizar as categorias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Pré-requisitos: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1.Acesso ao cardápio da empresa selecionada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Etapas de teste: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1.acesse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tela principal do cardápio</a:t>
            </a:r>
          </a:p>
          <a:p>
            <a:pPr marL="0" indent="0"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redirecionado para tela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inicial do cardápio e visualizar as categorias disponíveis.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as categorias colocadas pela empresa no cardápio.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10/05/23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15:32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3" y="922166"/>
            <a:ext cx="3458981" cy="5747500"/>
          </a:xfrm>
          <a:prstGeom prst="rect">
            <a:avLst/>
          </a:prstGeom>
        </p:spPr>
      </p:pic>
      <p:sp>
        <p:nvSpPr>
          <p:cNvPr id="47" name="Título 1"/>
          <p:cNvSpPr txBox="1">
            <a:spLocks/>
          </p:cNvSpPr>
          <p:nvPr/>
        </p:nvSpPr>
        <p:spPr>
          <a:xfrm>
            <a:off x="300860" y="-284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n.2 Produtos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43438" y="2448911"/>
            <a:ext cx="1296713" cy="55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-56579" y="4370201"/>
            <a:ext cx="1664575" cy="16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3464815" y="5475051"/>
            <a:ext cx="1174589" cy="22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518672" y="1476566"/>
            <a:ext cx="434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apresentada após a seleção da categoria pelo cliente, apresenta os produtos da categoria selecionada.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518672" y="2727435"/>
            <a:ext cx="229051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0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n.2 Caso de teste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Produtos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Identificação: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Teste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Produtos 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RN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n.2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criação: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10/05/2023 15:42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Pedro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Marcelo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para visualização de Produtos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Pré-requisitos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1.Acesso ao cardápio da empresa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selecionada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2.Ter selecionado a categoria desejada na tela anterior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Etapas de teste: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1.acesse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tela principal do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cardápio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2.Selecione a categoria desejada.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3.Visualize os Produtos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redirecionado para tela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produtos correspondente a categoria que ele selecionou anteriormente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os produtos da respectiva categoria selecionada pelo mesmo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10/05/23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15:50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75" y="1040733"/>
            <a:ext cx="3394020" cy="56395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n.3 Botão “Voltar”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254883" y="1415208"/>
            <a:ext cx="656292" cy="4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859630" y="1325563"/>
            <a:ext cx="507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Botão permite o cliente voltar para tela inicial, onde se encontram as categorias.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349195" y="1052294"/>
            <a:ext cx="467669" cy="14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43" y="1138969"/>
            <a:ext cx="3049295" cy="50667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n.4 Botão “Seleção de Quantidade”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2319509" y="3881201"/>
            <a:ext cx="199697" cy="50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565432" y="1459867"/>
            <a:ext cx="507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selecionar a quantidade de 1 a 5, do produto que ele deseja pedir.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2824868" y="3742943"/>
            <a:ext cx="446690" cy="40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6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02" y="916629"/>
            <a:ext cx="3461927" cy="57523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n.5 Botão “Adicionar Pedido”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451104" y="4065313"/>
            <a:ext cx="616597" cy="3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321176" y="1557606"/>
            <a:ext cx="507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adicionar o produto desejado ao carrinho do cardápio, para depois finalizar o pedido.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2421676" y="4123584"/>
            <a:ext cx="194441" cy="56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n.5 Adicionar Pedido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 fontScale="32500" lnSpcReduction="20000"/>
          </a:bodyPr>
          <a:lstStyle/>
          <a:p>
            <a:r>
              <a:rPr lang="pt-BR" b="1" dirty="0"/>
              <a:t>Identificação: </a:t>
            </a:r>
            <a:endParaRPr lang="pt-BR" dirty="0"/>
          </a:p>
          <a:p>
            <a:r>
              <a:rPr lang="pt-BR" b="1" dirty="0"/>
              <a:t>Nome: Teste de adicionar pedido </a:t>
            </a:r>
            <a:endParaRPr lang="pt-BR" dirty="0"/>
          </a:p>
          <a:p>
            <a:r>
              <a:rPr lang="pt-BR" b="1" dirty="0"/>
              <a:t>ID: RN </a:t>
            </a:r>
            <a:r>
              <a:rPr lang="pt-BR" b="1" dirty="0" smtClean="0"/>
              <a:t>n.5</a:t>
            </a:r>
            <a:endParaRPr lang="pt-BR" dirty="0"/>
          </a:p>
          <a:p>
            <a:r>
              <a:rPr lang="pt-BR" b="1" dirty="0"/>
              <a:t>Data de criação: 05/05/2023 14:15 PM.</a:t>
            </a:r>
            <a:endParaRPr lang="pt-BR" dirty="0"/>
          </a:p>
          <a:p>
            <a:r>
              <a:rPr lang="pt-BR" b="1" dirty="0"/>
              <a:t>Autor: Pedro Marcelo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Descrição: caso de teste para confirmar um produto no carrinho de compras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 </a:t>
            </a:r>
            <a:r>
              <a:rPr lang="pt-BR" b="1" dirty="0"/>
              <a:t>Pré-requisitos: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1.Acesso ao cardápio da empresa selecionada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Etapas de teste:</a:t>
            </a:r>
            <a:endParaRPr lang="pt-BR" dirty="0"/>
          </a:p>
          <a:p>
            <a:r>
              <a:rPr lang="pt-BR" b="1" dirty="0"/>
              <a:t>1.acesso a tela principal do cardápio</a:t>
            </a:r>
            <a:endParaRPr lang="pt-BR" dirty="0"/>
          </a:p>
          <a:p>
            <a:r>
              <a:rPr lang="pt-BR" b="1" dirty="0"/>
              <a:t>2.Selecionar a categoria desejada</a:t>
            </a:r>
            <a:endParaRPr lang="pt-BR" dirty="0"/>
          </a:p>
          <a:p>
            <a:r>
              <a:rPr lang="pt-BR" b="1" dirty="0"/>
              <a:t>3.escolher o produto e quantidade desejado a partir da lista de produtos disponíveis</a:t>
            </a:r>
            <a:endParaRPr lang="pt-BR" dirty="0"/>
          </a:p>
          <a:p>
            <a:r>
              <a:rPr lang="pt-BR" b="1" dirty="0"/>
              <a:t>4.cliclar no botão “adicionar </a:t>
            </a:r>
            <a:r>
              <a:rPr lang="pt-BR" b="1" dirty="0" smtClean="0"/>
              <a:t>pedido”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redirecionado para tela de finalizar pedido onde contém os campos vazios “empresa, Nome e endereço” também deve conter o resumo do pedido com os produtos selecionados sua quantidade e seu preço total, com botões para voltar as categorias, adicionar um novo item e uma forma de pagamento, contem também o “botão de finalizar pedido”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adicionar pedido ao carrinho e ser redirecionado a tela “finalizar pedido”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05/05/23 as 14:30 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97" y="903869"/>
            <a:ext cx="3413434" cy="578953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n.6 Informações do Cliente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3530272" y="3552582"/>
            <a:ext cx="763300" cy="57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3643364" y="3121301"/>
            <a:ext cx="80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643364" y="2435221"/>
            <a:ext cx="646481" cy="2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289645" y="1600003"/>
            <a:ext cx="507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Exibida após adicionar um produto ao carrinho, possibilita o cliente a adicionar seus dados pessoais, antes de finalizar o pedido.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9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116494"/>
            <a:ext cx="3334364" cy="56554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n.7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Resumo do pedido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1862013" y="4193838"/>
            <a:ext cx="231227" cy="262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3648982" y="4276296"/>
            <a:ext cx="446689" cy="423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895376" y="5187066"/>
            <a:ext cx="405962" cy="35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121479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parte de resumo do pedido mostra a quantidade, os produtos selecionados, o preço de cada item e o total do pedido, além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disso, 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caixa de Observação que facilita a comunicação entre o estabelecimento e o cliente.</a:t>
            </a:r>
          </a:p>
        </p:txBody>
      </p:sp>
    </p:spTree>
    <p:extLst>
      <p:ext uri="{BB962C8B-B14F-4D97-AF65-F5344CB8AC3E}">
        <p14:creationId xmlns:p14="http://schemas.microsoft.com/office/powerpoint/2010/main" val="20666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75" y="1043162"/>
            <a:ext cx="3219203" cy="54601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69" y="70652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n.8 Botão De Remover Item “X”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3407033" y="4133345"/>
            <a:ext cx="903890" cy="38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 flipV="1">
            <a:off x="3372199" y="4814041"/>
            <a:ext cx="840828" cy="64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67076" y="1743056"/>
            <a:ext cx="463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clicar no botão “X” e ao clicar, o produto ao lado do botão será excluído do carrinho.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0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19145"/>
              </p:ext>
            </p:extLst>
          </p:nvPr>
        </p:nvGraphicFramePr>
        <p:xfrm>
          <a:off x="1080657" y="1323515"/>
          <a:ext cx="10598725" cy="38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745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1656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54640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CategoriaDescricao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CATEGORIAFOTO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TEXTO(999)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739833" y="407324"/>
            <a:ext cx="1537854" cy="806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1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1" y="717220"/>
            <a:ext cx="3467955" cy="57886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559" y="91856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n.9 “Forma de Pagamento”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502467" y="553432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1919609" y="5726877"/>
            <a:ext cx="252249" cy="69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87918" y="1417419"/>
            <a:ext cx="48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selecionar a Forma de pagamento desejada para finalizar o pedido.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9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68" y="797278"/>
            <a:ext cx="3630931" cy="60607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559" y="91856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n.10 “Adicionar item”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4056993" y="6591668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60735" y="5859727"/>
            <a:ext cx="588580" cy="49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87918" y="1417419"/>
            <a:ext cx="58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adicionar mais produtos ao carrinho de compras antes de finalizar o pedido.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4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6" y="1027906"/>
            <a:ext cx="3428213" cy="57223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n.11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“Finalizar pedido”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493986" y="5749159"/>
            <a:ext cx="525517" cy="62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345324" y="5707117"/>
            <a:ext cx="4204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991304" y="1367522"/>
            <a:ext cx="6306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finalizar o pedido e notificar a empresa sobre o pedido realizado, por uma mensagem do WhatsApp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091" y="2552458"/>
            <a:ext cx="8313682" cy="36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n.11 Caso de teste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Finalizar Pedido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b="1" dirty="0"/>
              <a:t>Identificação: 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Nome: Teste de finalizar pedido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ID: </a:t>
            </a:r>
            <a:r>
              <a:rPr lang="pt-BR" b="1" dirty="0" smtClean="0"/>
              <a:t>RN N.11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Data de criação: 05/05/2023 15:00 PM.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Autor: Pedro Marcelo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Descrição: caso de teste para finalizar o pedido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b="1" dirty="0"/>
              <a:t>Pré-requisitos: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1.Acesso ao cardápio da empresa selecionada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2.Ter produtos dentro do carrinho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Etapas de teste: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1.acesso a tela principal do cardápio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2.Selecionar a categoria desejada</a:t>
            </a:r>
            <a:endParaRPr lang="pt-BR" dirty="0"/>
          </a:p>
          <a:p>
            <a:pPr marL="0" indent="0">
              <a:buNone/>
            </a:pPr>
            <a:r>
              <a:rPr lang="pt-BR" b="1" dirty="0" smtClean="0"/>
              <a:t>3.escolher </a:t>
            </a:r>
            <a:r>
              <a:rPr lang="pt-BR" b="1" dirty="0"/>
              <a:t>o produto e a quantidade do produto desejado a partir da lista de produtos disponíveis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4.clicar no botão “adicionar pedido”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5.Adicione informação nos campos (“Endereço, Nome e Número de telefone”)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6.clique no botão de finalizar pedido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7. clicar no botão de confirmar mensagem na tela do WhatsApp </a:t>
            </a:r>
            <a:endParaRPr lang="pt-BR" dirty="0"/>
          </a:p>
          <a:p>
            <a:pPr marL="0" indent="0"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ao clicar no botão de finalizar pedido deve ser redirecionado a tela de confirmar mensagem do WhatsApp e ao clicar em enviar mensagem o cliente deve ser redirecionado ao chat do respectivo estabelecimento com as informações do pedido já inseridas na mensagem.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clicar no botão de finalizar pedido e ser redirecionado ao chat do respectivo estabelecimento com as informações do pedido já inseridas no chat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05/05/23 as 15:27 PM</a:t>
            </a:r>
          </a:p>
        </p:txBody>
      </p:sp>
    </p:spTree>
    <p:extLst>
      <p:ext uri="{BB962C8B-B14F-4D97-AF65-F5344CB8AC3E}">
        <p14:creationId xmlns:p14="http://schemas.microsoft.com/office/powerpoint/2010/main" val="13589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n.12 Tela de “Cadastro”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7" y="927735"/>
            <a:ext cx="5448567" cy="519264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45368" y="1414272"/>
            <a:ext cx="362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feita para a empresa cadastrar seus dados no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6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n.12 Caso de teste: Acesso a tela de cadastro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48236" y="1489515"/>
            <a:ext cx="4784835" cy="526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300" dirty="0"/>
              <a:t>Resultado Esperado:</a:t>
            </a:r>
          </a:p>
          <a:p>
            <a:pPr marL="0" indent="0">
              <a:buNone/>
            </a:pPr>
            <a:r>
              <a:rPr lang="pt-BR" sz="1300" dirty="0"/>
              <a:t>O cliente ao clicar no botão de Confirmar será redirecionado para a tela de Login, para assim colocar os dados cadastrados e efetuar o login no cardápio como empresa.</a:t>
            </a:r>
          </a:p>
          <a:p>
            <a:pPr marL="0" indent="0">
              <a:buNone/>
            </a:pPr>
            <a:r>
              <a:rPr lang="pt-BR" sz="1300" dirty="0"/>
              <a:t>Critérios de sucesso:</a:t>
            </a:r>
          </a:p>
          <a:p>
            <a:pPr marL="0" indent="0">
              <a:buNone/>
            </a:pPr>
            <a:r>
              <a:rPr lang="pt-BR" sz="1300" dirty="0"/>
              <a:t>O cliente deve ser capaz de clicar no botão de Confirmar e ser redirecionado para a tela de login.</a:t>
            </a:r>
          </a:p>
          <a:p>
            <a:pPr marL="0" indent="0">
              <a:buNone/>
            </a:pPr>
            <a:r>
              <a:rPr lang="pt-BR" sz="1300" dirty="0"/>
              <a:t>Notas de teste:</a:t>
            </a:r>
          </a:p>
          <a:p>
            <a:pPr marL="0" indent="0">
              <a:buNone/>
            </a:pPr>
            <a:r>
              <a:rPr lang="pt-BR" sz="1300" dirty="0"/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300" dirty="0"/>
              <a:t>Teste realizado em 05/05/23 as 15:37 PM</a:t>
            </a:r>
          </a:p>
          <a:p>
            <a:pPr marL="0" indent="0">
              <a:buNone/>
            </a:pPr>
            <a:r>
              <a:rPr lang="pt-BR" sz="1300" dirty="0"/>
              <a:t> </a:t>
            </a:r>
          </a:p>
          <a:p>
            <a:endParaRPr lang="pt-BR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4572" y="1643392"/>
            <a:ext cx="4784835" cy="526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 smtClean="0"/>
              <a:t>Identificação</a:t>
            </a:r>
          </a:p>
          <a:p>
            <a:pPr marL="0" indent="0">
              <a:buNone/>
            </a:pPr>
            <a:r>
              <a:rPr lang="pt-BR" sz="3600" dirty="0" smtClean="0"/>
              <a:t>Nome: Teste de cadastro de empresa</a:t>
            </a:r>
          </a:p>
          <a:p>
            <a:pPr marL="0" indent="0">
              <a:buNone/>
            </a:pPr>
            <a:r>
              <a:rPr lang="pt-BR" sz="3600" dirty="0" smtClean="0"/>
              <a:t>ID: OP3 </a:t>
            </a:r>
          </a:p>
          <a:p>
            <a:pPr marL="0" indent="0">
              <a:buNone/>
            </a:pPr>
            <a:r>
              <a:rPr lang="pt-BR" sz="3600" dirty="0" smtClean="0"/>
              <a:t>Data de criação: 05/05/2023 15:30 PM.</a:t>
            </a:r>
          </a:p>
          <a:p>
            <a:pPr marL="0" indent="0">
              <a:buNone/>
            </a:pPr>
            <a:r>
              <a:rPr lang="pt-BR" sz="3600" dirty="0" smtClean="0"/>
              <a:t>Autor: Mário César</a:t>
            </a:r>
          </a:p>
          <a:p>
            <a:pPr marL="0" indent="0">
              <a:buNone/>
            </a:pPr>
            <a:r>
              <a:rPr lang="pt-BR" sz="3600" dirty="0" smtClean="0"/>
              <a:t>Descrição: caso de teste para cadastro de empresa </a:t>
            </a:r>
          </a:p>
          <a:p>
            <a:pPr marL="0" indent="0">
              <a:buNone/>
            </a:pPr>
            <a:r>
              <a:rPr lang="pt-BR" sz="3600" dirty="0" smtClean="0"/>
              <a:t> </a:t>
            </a:r>
          </a:p>
          <a:p>
            <a:pPr marL="0" indent="0">
              <a:buNone/>
            </a:pPr>
            <a:r>
              <a:rPr lang="pt-BR" sz="3600" dirty="0" smtClean="0"/>
              <a:t> Pré-requisitos:</a:t>
            </a:r>
          </a:p>
          <a:p>
            <a:pPr marL="0" indent="0">
              <a:buNone/>
            </a:pPr>
            <a:r>
              <a:rPr lang="pt-BR" sz="3600" dirty="0" smtClean="0"/>
              <a:t>1.Acesso à tela de cadastro </a:t>
            </a:r>
          </a:p>
          <a:p>
            <a:pPr marL="0" indent="0">
              <a:buNone/>
            </a:pPr>
            <a:r>
              <a:rPr lang="pt-BR" sz="3600" dirty="0" smtClean="0"/>
              <a:t>2.Ter os dados solicitados na tela</a:t>
            </a:r>
          </a:p>
          <a:p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Etapas de teste:</a:t>
            </a:r>
          </a:p>
          <a:p>
            <a:pPr marL="0" indent="0">
              <a:buNone/>
            </a:pPr>
            <a:r>
              <a:rPr lang="pt-BR" sz="3600" dirty="0" smtClean="0"/>
              <a:t>1.acesso a tela de Cadastro </a:t>
            </a:r>
          </a:p>
          <a:p>
            <a:pPr marL="0" indent="0">
              <a:buNone/>
            </a:pPr>
            <a:r>
              <a:rPr lang="pt-BR" sz="3600" dirty="0" smtClean="0"/>
              <a:t>2.Preencha todas as informações solicitadas na tela</a:t>
            </a:r>
          </a:p>
          <a:p>
            <a:pPr marL="0" indent="0">
              <a:buNone/>
            </a:pPr>
            <a:r>
              <a:rPr lang="pt-BR" sz="3600" dirty="0" smtClean="0"/>
              <a:t>3.Verifique se as informações digitadas estão corretas </a:t>
            </a:r>
          </a:p>
          <a:p>
            <a:pPr marL="0" indent="0">
              <a:buNone/>
            </a:pPr>
            <a:r>
              <a:rPr lang="pt-BR" sz="3600" dirty="0" smtClean="0"/>
              <a:t>4.clicar no botão “Confirmar”</a:t>
            </a:r>
          </a:p>
          <a:p>
            <a:endParaRPr lang="pt-BR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23" y="1409700"/>
            <a:ext cx="5331915" cy="496671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291072" y="1670304"/>
            <a:ext cx="385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designada para a empresa fazer login com os dados cadastrados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91072" y="2761488"/>
            <a:ext cx="385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Requisito: ter cadastro</a:t>
            </a: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44399" y="762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n.13: tela de Login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n.12 Caso de teste: Acesso a tela de cadastro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48236" y="1489515"/>
            <a:ext cx="4784835" cy="526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Resultado Esperado:</a:t>
            </a:r>
          </a:p>
          <a:p>
            <a:r>
              <a:rPr lang="pt-BR" sz="1600" dirty="0"/>
              <a:t>O cliente ao clicar no botão continuar será redirecionado para a tela de adicionar categorias no cardápio.</a:t>
            </a:r>
          </a:p>
          <a:p>
            <a:r>
              <a:rPr lang="pt-BR" sz="1600" dirty="0"/>
              <a:t>Critérios de sucesso:</a:t>
            </a:r>
          </a:p>
          <a:p>
            <a:r>
              <a:rPr lang="pt-BR" sz="1600" dirty="0"/>
              <a:t>O cliente deve ser capaz de clicar no botão de confirmar e ser redirecionado para a tela de gerenciamento de categorias.</a:t>
            </a:r>
          </a:p>
          <a:p>
            <a:r>
              <a:rPr lang="pt-BR" sz="1600" dirty="0"/>
              <a:t>Notas de teste:</a:t>
            </a:r>
          </a:p>
          <a:p>
            <a:r>
              <a:rPr lang="pt-BR" sz="1600" dirty="0"/>
              <a:t>Durante a execução do teste, nenhum comportamento anormal ou inesperado foi detectado.</a:t>
            </a:r>
          </a:p>
          <a:p>
            <a:r>
              <a:rPr lang="pt-BR" sz="1600" dirty="0"/>
              <a:t>Teste realizado em 05/05/23 as 15:45 PM</a:t>
            </a:r>
          </a:p>
          <a:p>
            <a:endParaRPr lang="pt-BR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4572" y="1643392"/>
            <a:ext cx="4784835" cy="526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Identificação:</a:t>
            </a:r>
          </a:p>
          <a:p>
            <a:r>
              <a:rPr lang="pt-BR" dirty="0"/>
              <a:t>Nome: Teste de Login de empresa</a:t>
            </a:r>
          </a:p>
          <a:p>
            <a:r>
              <a:rPr lang="pt-BR" dirty="0"/>
              <a:t>ID: OP4 </a:t>
            </a:r>
          </a:p>
          <a:p>
            <a:r>
              <a:rPr lang="pt-BR" dirty="0"/>
              <a:t>Data de criação: 05/05/2023 15:38 PM.</a:t>
            </a:r>
          </a:p>
          <a:p>
            <a:r>
              <a:rPr lang="pt-BR" dirty="0"/>
              <a:t>Autor: Mário César</a:t>
            </a:r>
          </a:p>
          <a:p>
            <a:r>
              <a:rPr lang="pt-BR" dirty="0"/>
              <a:t>Descrição: caso de teste para login da empresa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 Pré-requisitos:</a:t>
            </a:r>
          </a:p>
          <a:p>
            <a:r>
              <a:rPr lang="pt-BR" dirty="0"/>
              <a:t>1.Acesso à tela de Login</a:t>
            </a:r>
          </a:p>
          <a:p>
            <a:r>
              <a:rPr lang="pt-BR" dirty="0"/>
              <a:t>2.Ter se cadastrado no sistema do cardápio anteriormente</a:t>
            </a:r>
          </a:p>
          <a:p>
            <a:r>
              <a:rPr lang="pt-BR" dirty="0"/>
              <a:t>3.Ter acesso aos dados de cadastro da empresa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Etapas de teste:</a:t>
            </a:r>
          </a:p>
          <a:p>
            <a:r>
              <a:rPr lang="pt-BR" dirty="0"/>
              <a:t>1.acesso a tela de Login </a:t>
            </a:r>
          </a:p>
          <a:p>
            <a:r>
              <a:rPr lang="pt-BR" dirty="0"/>
              <a:t>2.Digitar as informações solicitadas</a:t>
            </a:r>
          </a:p>
          <a:p>
            <a:r>
              <a:rPr lang="pt-BR" dirty="0"/>
              <a:t>3.clicar no botão “Continuar”</a:t>
            </a:r>
          </a:p>
          <a:p>
            <a:endParaRPr lang="pt-BR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8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n.12 gerenciamento de produtos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5" y="1112015"/>
            <a:ext cx="7509320" cy="510633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144256" y="2292096"/>
            <a:ext cx="3706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feita para a empresa: criar produtos, e excluir, editar produtos criados.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9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n.12 Caso de teste: Gerenciamento de Produtos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48236" y="1489515"/>
            <a:ext cx="4784835" cy="526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4572" y="1643392"/>
            <a:ext cx="4784835" cy="526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6076" y="1841608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/>
              <a:t>Identificação</a:t>
            </a:r>
          </a:p>
          <a:p>
            <a:r>
              <a:rPr lang="pt-BR" sz="1100" dirty="0"/>
              <a:t>Nome: Teste de gerenciamento de produtos</a:t>
            </a:r>
          </a:p>
          <a:p>
            <a:r>
              <a:rPr lang="pt-BR" sz="1100" dirty="0"/>
              <a:t>ID: OP6 </a:t>
            </a:r>
          </a:p>
          <a:p>
            <a:r>
              <a:rPr lang="pt-BR" sz="1100" dirty="0"/>
              <a:t>Data de criação: 05/05/2023 16:08 PM.</a:t>
            </a:r>
          </a:p>
          <a:p>
            <a:r>
              <a:rPr lang="pt-BR" sz="1100" dirty="0"/>
              <a:t>Autor: Pedro Marcelo </a:t>
            </a:r>
          </a:p>
          <a:p>
            <a:r>
              <a:rPr lang="pt-BR" sz="1100" dirty="0"/>
              <a:t>Descrição: caso de teste para remover, adicionar e editar produtos</a:t>
            </a:r>
          </a:p>
          <a:p>
            <a:r>
              <a:rPr lang="pt-BR" sz="1100" dirty="0"/>
              <a:t> </a:t>
            </a:r>
          </a:p>
          <a:p>
            <a:r>
              <a:rPr lang="pt-BR" sz="1100" dirty="0"/>
              <a:t> Pré-requisitos:</a:t>
            </a:r>
          </a:p>
          <a:p>
            <a:r>
              <a:rPr lang="pt-BR" sz="1100" dirty="0"/>
              <a:t>1.Ter uma conta </a:t>
            </a:r>
            <a:r>
              <a:rPr lang="pt-BR" sz="1100" dirty="0" err="1"/>
              <a:t>logada</a:t>
            </a:r>
            <a:r>
              <a:rPr lang="pt-BR" sz="1100" dirty="0"/>
              <a:t> no sistema</a:t>
            </a:r>
          </a:p>
          <a:p>
            <a:r>
              <a:rPr lang="pt-BR" sz="1100" dirty="0"/>
              <a:t>2.Acesso a tela de gerenciamento de produtos</a:t>
            </a:r>
          </a:p>
          <a:p>
            <a:r>
              <a:rPr lang="pt-BR" sz="1100" dirty="0"/>
              <a:t> </a:t>
            </a:r>
          </a:p>
          <a:p>
            <a:r>
              <a:rPr lang="pt-BR" sz="1100" dirty="0"/>
              <a:t>Etapas de teste:</a:t>
            </a:r>
          </a:p>
          <a:p>
            <a:r>
              <a:rPr lang="pt-BR" sz="1100" dirty="0"/>
              <a:t>1.acesso a tela principal</a:t>
            </a:r>
          </a:p>
          <a:p>
            <a:r>
              <a:rPr lang="pt-BR" sz="1100" dirty="0"/>
              <a:t>2.Selecionar uma das opções disponíveis (“Nova”, “Deletar”, “Editar”) </a:t>
            </a:r>
          </a:p>
          <a:p>
            <a:r>
              <a:rPr lang="pt-BR" sz="1100" dirty="0"/>
              <a:t>3.Caso tenha clicado no botão “Nova”: Coloque as informações solicitadas</a:t>
            </a:r>
          </a:p>
          <a:p>
            <a:r>
              <a:rPr lang="pt-BR" sz="1100" dirty="0"/>
              <a:t>4.Clique no botão “Salvar” para adicionar uma nova categoria, ou, no botão “Voltar” para retornar a tela de gerenciamento de categorias</a:t>
            </a:r>
          </a:p>
          <a:p>
            <a:r>
              <a:rPr lang="pt-BR" sz="1100" dirty="0"/>
              <a:t>5.Caso tenha clicado no botão “Editar”: Altere a informação que deseja</a:t>
            </a:r>
          </a:p>
          <a:p>
            <a:r>
              <a:rPr lang="pt-BR" sz="1100" dirty="0"/>
              <a:t>6.clique no botão de </a:t>
            </a:r>
            <a:r>
              <a:rPr lang="pt-BR" sz="1100" dirty="0" err="1"/>
              <a:t>Submit</a:t>
            </a:r>
            <a:r>
              <a:rPr lang="pt-BR" sz="1100" dirty="0"/>
              <a:t> para salvar as alterações</a:t>
            </a:r>
          </a:p>
          <a:p>
            <a:r>
              <a:rPr lang="pt-BR" sz="1100" dirty="0"/>
              <a:t>7.Caso tenha clicado no botão “Deletar”: estará deletando automaticamente o produto do seu cardápio tenha cuidado</a:t>
            </a:r>
          </a:p>
        </p:txBody>
      </p:sp>
      <p:sp>
        <p:nvSpPr>
          <p:cNvPr id="7" name="Retângulo 6"/>
          <p:cNvSpPr/>
          <p:nvPr/>
        </p:nvSpPr>
        <p:spPr>
          <a:xfrm>
            <a:off x="7358712" y="1756969"/>
            <a:ext cx="4367889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Resultado Esperado:</a:t>
            </a:r>
          </a:p>
          <a:p>
            <a:r>
              <a:rPr lang="pt-BR" sz="1200" dirty="0"/>
              <a:t>O cliente ao clicar na função “nova” deve ser redirecionado para tela de adicionar novo produto, ao clicar na função “deletar” ele deletara o produto selecionada e ao clicar na função editar ele irá para tela de editar produto.</a:t>
            </a:r>
          </a:p>
          <a:p>
            <a:r>
              <a:rPr lang="pt-BR" sz="1200" dirty="0"/>
              <a:t>Critérios de sucesso:</a:t>
            </a:r>
          </a:p>
          <a:p>
            <a:r>
              <a:rPr lang="pt-BR" sz="1200" dirty="0"/>
              <a:t>O cliente deve ser capaz de adicionar, deletar e editar todas os produtos</a:t>
            </a:r>
          </a:p>
          <a:p>
            <a:r>
              <a:rPr lang="pt-BR" sz="1200" dirty="0"/>
              <a:t>Notas de teste:</a:t>
            </a:r>
          </a:p>
          <a:p>
            <a:r>
              <a:rPr lang="pt-BR" sz="1200" dirty="0"/>
              <a:t>Durante a execução do teste, nenhum comportamento anormal ou inesperado foi detectado.</a:t>
            </a:r>
          </a:p>
          <a:p>
            <a:r>
              <a:rPr lang="pt-BR" sz="1200" dirty="0"/>
              <a:t>Teste realizado em 05/05/23 as 16:13 PM</a:t>
            </a:r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4276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80189"/>
              </p:ext>
            </p:extLst>
          </p:nvPr>
        </p:nvGraphicFramePr>
        <p:xfrm>
          <a:off x="1125417" y="1333027"/>
          <a:ext cx="10553965" cy="380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3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45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791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793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689956" y="324196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0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41966"/>
              </p:ext>
            </p:extLst>
          </p:nvPr>
        </p:nvGraphicFramePr>
        <p:xfrm>
          <a:off x="762000" y="998575"/>
          <a:ext cx="10540540" cy="512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08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8240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956017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Numeração automática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474758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669212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594805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NUTRICAO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TEXTO(500)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669212">
                <a:tc>
                  <a:txBody>
                    <a:bodyPr/>
                    <a:lstStyle/>
                    <a:p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49757"/>
                  </a:ext>
                </a:extLst>
              </a:tr>
              <a:tr h="716362">
                <a:tc>
                  <a:txBody>
                    <a:bodyPr/>
                    <a:lstStyle/>
                    <a:p>
                      <a:r>
                        <a:rPr lang="pt-BR" dirty="0" smtClean="0"/>
                        <a:t>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99743"/>
                  </a:ext>
                </a:extLst>
              </a:tr>
              <a:tr h="663879">
                <a:tc>
                  <a:txBody>
                    <a:bodyPr/>
                    <a:lstStyle/>
                    <a:p>
                      <a:r>
                        <a:rPr lang="pt-BR" dirty="0" smtClean="0"/>
                        <a:t>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53562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762000" y="0"/>
            <a:ext cx="2013857" cy="794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4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848" y="2246477"/>
            <a:ext cx="10515600" cy="1325563"/>
          </a:xfrm>
        </p:spPr>
        <p:txBody>
          <a:bodyPr/>
          <a:lstStyle/>
          <a:p>
            <a:r>
              <a:rPr lang="pt-BR" dirty="0" smtClean="0"/>
              <a:t>Requisitos Funcionais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3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09751" y="2421920"/>
            <a:ext cx="1202215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Abriu o </a:t>
            </a:r>
            <a:br>
              <a:rPr lang="pt-BR" dirty="0" smtClean="0"/>
            </a:br>
            <a:r>
              <a:rPr lang="pt-BR" dirty="0" smtClean="0"/>
              <a:t>Cardápio</a:t>
            </a:r>
            <a:endParaRPr lang="pt-BR" dirty="0"/>
          </a:p>
        </p:txBody>
      </p:sp>
      <p:cxnSp>
        <p:nvCxnSpPr>
          <p:cNvPr id="5" name="Conector de Seta Reta 4"/>
          <p:cNvCxnSpPr>
            <a:stCxn id="36" idx="3"/>
            <a:endCxn id="4" idx="1"/>
          </p:cNvCxnSpPr>
          <p:nvPr/>
        </p:nvCxnSpPr>
        <p:spPr>
          <a:xfrm>
            <a:off x="880462" y="2688046"/>
            <a:ext cx="229289" cy="1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4" idx="3"/>
          </p:cNvCxnSpPr>
          <p:nvPr/>
        </p:nvCxnSpPr>
        <p:spPr>
          <a:xfrm flipV="1">
            <a:off x="2311966" y="2702850"/>
            <a:ext cx="336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6128126" y="2437970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Escolhe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10" name="Retângulo Arredondado 9"/>
          <p:cNvSpPr/>
          <p:nvPr/>
        </p:nvSpPr>
        <p:spPr>
          <a:xfrm>
            <a:off x="4041810" y="3812303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12" name="Retângulo Arredondado 11"/>
          <p:cNvSpPr/>
          <p:nvPr/>
        </p:nvSpPr>
        <p:spPr>
          <a:xfrm>
            <a:off x="9577535" y="2309559"/>
            <a:ext cx="1562262" cy="82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Escolhe forma de</a:t>
            </a:r>
            <a:br>
              <a:rPr lang="pt-BR" dirty="0" smtClean="0"/>
            </a:br>
            <a:r>
              <a:rPr lang="pt-BR" dirty="0" smtClean="0"/>
              <a:t>Pagamento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765446" y="3339076"/>
            <a:ext cx="2117335" cy="7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748920" y="3333576"/>
            <a:ext cx="33052" cy="47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31" idx="1"/>
          </p:cNvCxnSpPr>
          <p:nvPr/>
        </p:nvCxnSpPr>
        <p:spPr>
          <a:xfrm>
            <a:off x="7637436" y="2718901"/>
            <a:ext cx="221821" cy="1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8" idx="2"/>
          </p:cNvCxnSpPr>
          <p:nvPr/>
        </p:nvCxnSpPr>
        <p:spPr>
          <a:xfrm>
            <a:off x="6882781" y="2999831"/>
            <a:ext cx="0" cy="39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0" idx="2"/>
          </p:cNvCxnSpPr>
          <p:nvPr/>
        </p:nvCxnSpPr>
        <p:spPr>
          <a:xfrm flipH="1">
            <a:off x="4781972" y="4374164"/>
            <a:ext cx="14493" cy="6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439875" y="4982311"/>
            <a:ext cx="1388916" cy="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53" idx="0"/>
          </p:cNvCxnSpPr>
          <p:nvPr/>
        </p:nvCxnSpPr>
        <p:spPr>
          <a:xfrm>
            <a:off x="6965400" y="4319856"/>
            <a:ext cx="33050" cy="65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8607340" y="3169829"/>
            <a:ext cx="111579" cy="311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45"/>
          <p:cNvSpPr txBox="1"/>
          <p:nvPr/>
        </p:nvSpPr>
        <p:spPr>
          <a:xfrm>
            <a:off x="3446078" y="3027001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RN01</a:t>
            </a:r>
            <a:endParaRPr lang="pt-BR" dirty="0"/>
          </a:p>
        </p:txBody>
      </p:sp>
      <p:sp>
        <p:nvSpPr>
          <p:cNvPr id="25" name="CaixaDeTexto 46"/>
          <p:cNvSpPr txBox="1"/>
          <p:nvPr/>
        </p:nvSpPr>
        <p:spPr>
          <a:xfrm>
            <a:off x="5984547" y="297711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RN02</a:t>
            </a:r>
            <a:endParaRPr lang="pt-BR" dirty="0"/>
          </a:p>
        </p:txBody>
      </p:sp>
      <p:sp>
        <p:nvSpPr>
          <p:cNvPr id="26" name="CaixaDeTexto 47"/>
          <p:cNvSpPr txBox="1"/>
          <p:nvPr/>
        </p:nvSpPr>
        <p:spPr>
          <a:xfrm>
            <a:off x="4828791" y="4391178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RN03</a:t>
            </a:r>
            <a:endParaRPr lang="pt-BR" dirty="0"/>
          </a:p>
        </p:txBody>
      </p:sp>
      <p:sp>
        <p:nvSpPr>
          <p:cNvPr id="27" name="CaixaDeTexto 48"/>
          <p:cNvSpPr txBox="1"/>
          <p:nvPr/>
        </p:nvSpPr>
        <p:spPr>
          <a:xfrm>
            <a:off x="7075313" y="553434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RN04</a:t>
            </a:r>
            <a:endParaRPr lang="pt-BR" dirty="0"/>
          </a:p>
        </p:txBody>
      </p:sp>
      <p:sp>
        <p:nvSpPr>
          <p:cNvPr id="28" name="CaixaDeTexto 49"/>
          <p:cNvSpPr txBox="1"/>
          <p:nvPr/>
        </p:nvSpPr>
        <p:spPr>
          <a:xfrm>
            <a:off x="7753105" y="6500642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RN05</a:t>
            </a:r>
            <a:endParaRPr lang="pt-BR" dirty="0"/>
          </a:p>
        </p:txBody>
      </p:sp>
      <p:sp>
        <p:nvSpPr>
          <p:cNvPr id="29" name="CaixaDeTexto 50"/>
          <p:cNvSpPr txBox="1"/>
          <p:nvPr/>
        </p:nvSpPr>
        <p:spPr>
          <a:xfrm>
            <a:off x="7832633" y="3162084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RN06</a:t>
            </a:r>
            <a:endParaRPr lang="pt-BR" dirty="0"/>
          </a:p>
        </p:txBody>
      </p:sp>
      <p:sp>
        <p:nvSpPr>
          <p:cNvPr id="30" name="Retângulo Arredondado 29"/>
          <p:cNvSpPr/>
          <p:nvPr/>
        </p:nvSpPr>
        <p:spPr>
          <a:xfrm>
            <a:off x="7666322" y="1056722"/>
            <a:ext cx="1864604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Resumo do Pedido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7859257" y="2324201"/>
            <a:ext cx="1496457" cy="82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 Informações</a:t>
            </a:r>
            <a:br>
              <a:rPr lang="pt-BR" dirty="0" smtClean="0"/>
            </a:br>
            <a:r>
              <a:rPr lang="pt-BR" dirty="0" smtClean="0"/>
              <a:t>do Cliente</a:t>
            </a:r>
            <a:endParaRPr lang="pt-BR" dirty="0"/>
          </a:p>
        </p:txBody>
      </p:sp>
      <p:cxnSp>
        <p:nvCxnSpPr>
          <p:cNvPr id="33" name="Conector de Seta Reta 32"/>
          <p:cNvCxnSpPr>
            <a:stCxn id="30" idx="2"/>
            <a:endCxn id="31" idx="0"/>
          </p:cNvCxnSpPr>
          <p:nvPr/>
        </p:nvCxnSpPr>
        <p:spPr>
          <a:xfrm>
            <a:off x="8598624" y="1618583"/>
            <a:ext cx="8862" cy="7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62"/>
          <p:cNvSpPr txBox="1"/>
          <p:nvPr/>
        </p:nvSpPr>
        <p:spPr>
          <a:xfrm>
            <a:off x="7376350" y="160206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RN07</a:t>
            </a:r>
            <a:endParaRPr lang="pt-BR" dirty="0"/>
          </a:p>
        </p:txBody>
      </p:sp>
      <p:sp>
        <p:nvSpPr>
          <p:cNvPr id="35" name="CaixaDeTexto 63"/>
          <p:cNvSpPr txBox="1"/>
          <p:nvPr/>
        </p:nvSpPr>
        <p:spPr>
          <a:xfrm>
            <a:off x="9441522" y="314891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RN09</a:t>
            </a:r>
            <a:endParaRPr lang="pt-BR" dirty="0"/>
          </a:p>
        </p:txBody>
      </p:sp>
      <p:sp>
        <p:nvSpPr>
          <p:cNvPr id="36" name="Retângulo Arredondado 35"/>
          <p:cNvSpPr/>
          <p:nvPr/>
        </p:nvSpPr>
        <p:spPr>
          <a:xfrm>
            <a:off x="78067" y="2588893"/>
            <a:ext cx="802395" cy="19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11308017" y="2579941"/>
            <a:ext cx="802395" cy="19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Jornada do Cliente – Usuário (Cardápio)</a:t>
            </a:r>
            <a:endParaRPr lang="pt-BR" dirty="0"/>
          </a:p>
        </p:txBody>
      </p:sp>
      <p:sp>
        <p:nvSpPr>
          <p:cNvPr id="40" name="Retângulo Arredondado 39"/>
          <p:cNvSpPr/>
          <p:nvPr/>
        </p:nvSpPr>
        <p:spPr>
          <a:xfrm>
            <a:off x="2653616" y="2406832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Seleciona</a:t>
            </a:r>
            <a:br>
              <a:rPr lang="pt-BR" dirty="0" smtClean="0"/>
            </a:br>
            <a:r>
              <a:rPr lang="pt-BR" dirty="0" smtClean="0"/>
              <a:t>Categoria</a:t>
            </a:r>
            <a:endParaRPr lang="pt-BR" dirty="0"/>
          </a:p>
        </p:txBody>
      </p:sp>
      <p:cxnSp>
        <p:nvCxnSpPr>
          <p:cNvPr id="48" name="Conector de Seta Reta 47"/>
          <p:cNvCxnSpPr>
            <a:stCxn id="40" idx="3"/>
            <a:endCxn id="8" idx="1"/>
          </p:cNvCxnSpPr>
          <p:nvPr/>
        </p:nvCxnSpPr>
        <p:spPr>
          <a:xfrm>
            <a:off x="4162926" y="2687763"/>
            <a:ext cx="1965200" cy="3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 flipV="1">
            <a:off x="3383065" y="2983781"/>
            <a:ext cx="56810" cy="200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Arredondado 52"/>
          <p:cNvSpPr/>
          <p:nvPr/>
        </p:nvSpPr>
        <p:spPr>
          <a:xfrm>
            <a:off x="6243795" y="4978201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Escolhe </a:t>
            </a:r>
            <a:br>
              <a:rPr lang="pt-BR" dirty="0" smtClean="0"/>
            </a:br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60" name="Retângulo Arredondado 59"/>
          <p:cNvSpPr/>
          <p:nvPr/>
        </p:nvSpPr>
        <p:spPr>
          <a:xfrm>
            <a:off x="6243795" y="6008568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Adiciona ao </a:t>
            </a:r>
            <a:br>
              <a:rPr lang="pt-BR" dirty="0" smtClean="0"/>
            </a:br>
            <a:r>
              <a:rPr lang="pt-BR" dirty="0" smtClean="0"/>
              <a:t>Carrinho</a:t>
            </a:r>
            <a:endParaRPr lang="pt-BR" dirty="0"/>
          </a:p>
        </p:txBody>
      </p:sp>
      <p:cxnSp>
        <p:nvCxnSpPr>
          <p:cNvPr id="62" name="Conector de Seta Reta 61"/>
          <p:cNvCxnSpPr>
            <a:stCxn id="53" idx="2"/>
            <a:endCxn id="60" idx="0"/>
          </p:cNvCxnSpPr>
          <p:nvPr/>
        </p:nvCxnSpPr>
        <p:spPr>
          <a:xfrm>
            <a:off x="6998450" y="5540062"/>
            <a:ext cx="0" cy="4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0" idx="3"/>
          </p:cNvCxnSpPr>
          <p:nvPr/>
        </p:nvCxnSpPr>
        <p:spPr>
          <a:xfrm>
            <a:off x="7753105" y="6289499"/>
            <a:ext cx="965814" cy="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Arredondado 89"/>
          <p:cNvSpPr/>
          <p:nvPr/>
        </p:nvSpPr>
        <p:spPr>
          <a:xfrm>
            <a:off x="9577535" y="3850023"/>
            <a:ext cx="1562262" cy="82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Finalizar Pedido</a:t>
            </a:r>
            <a:endParaRPr lang="pt-BR" dirty="0"/>
          </a:p>
        </p:txBody>
      </p:sp>
      <p:cxnSp>
        <p:nvCxnSpPr>
          <p:cNvPr id="92" name="Conector de Seta Reta 91"/>
          <p:cNvCxnSpPr>
            <a:stCxn id="12" idx="2"/>
            <a:endCxn id="90" idx="0"/>
          </p:cNvCxnSpPr>
          <p:nvPr/>
        </p:nvCxnSpPr>
        <p:spPr>
          <a:xfrm>
            <a:off x="10358666" y="3130947"/>
            <a:ext cx="0" cy="7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90" idx="3"/>
          </p:cNvCxnSpPr>
          <p:nvPr/>
        </p:nvCxnSpPr>
        <p:spPr>
          <a:xfrm>
            <a:off x="11139797" y="4260717"/>
            <a:ext cx="569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>
            <a:endCxn id="37" idx="2"/>
          </p:cNvCxnSpPr>
          <p:nvPr/>
        </p:nvCxnSpPr>
        <p:spPr>
          <a:xfrm flipV="1">
            <a:off x="11709214" y="2778246"/>
            <a:ext cx="1" cy="148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49"/>
          <p:cNvSpPr txBox="1"/>
          <p:nvPr/>
        </p:nvSpPr>
        <p:spPr>
          <a:xfrm>
            <a:off x="9536681" y="4801666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RN11</a:t>
            </a:r>
            <a:endParaRPr lang="pt-BR" dirty="0"/>
          </a:p>
        </p:txBody>
      </p:sp>
      <p:cxnSp>
        <p:nvCxnSpPr>
          <p:cNvPr id="100" name="Conector de Seta Reta 99"/>
          <p:cNvCxnSpPr>
            <a:stCxn id="31" idx="3"/>
            <a:endCxn id="12" idx="1"/>
          </p:cNvCxnSpPr>
          <p:nvPr/>
        </p:nvCxnSpPr>
        <p:spPr>
          <a:xfrm flipV="1">
            <a:off x="9355714" y="2720253"/>
            <a:ext cx="221821" cy="1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endCxn id="53" idx="0"/>
          </p:cNvCxnSpPr>
          <p:nvPr/>
        </p:nvCxnSpPr>
        <p:spPr>
          <a:xfrm>
            <a:off x="6882781" y="3342759"/>
            <a:ext cx="115669" cy="16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6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33459"/>
              </p:ext>
            </p:extLst>
          </p:nvPr>
        </p:nvGraphicFramePr>
        <p:xfrm>
          <a:off x="94593" y="714895"/>
          <a:ext cx="12013324" cy="568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17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3632867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5254284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</a:tblGrid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Campo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Atividade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Regra</a:t>
                      </a:r>
                      <a:r>
                        <a:rPr lang="pt-BR" sz="1400" baseline="0" dirty="0" smtClean="0"/>
                        <a:t> de negócio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Categoria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Categorizar produtos</a:t>
                      </a:r>
                      <a:r>
                        <a:rPr lang="pt-BR" sz="1400" baseline="0" dirty="0" smtClean="0"/>
                        <a:t> para facilitar a navegação do cliente dentro do cardápio.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</a:t>
                      </a:r>
                      <a:r>
                        <a:rPr lang="pt-BR" sz="1400" baseline="0" dirty="0" smtClean="0"/>
                        <a:t> n.2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Produtos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Listagem</a:t>
                      </a:r>
                      <a:r>
                        <a:rPr lang="pt-BR" sz="1400" baseline="0" dirty="0" smtClean="0"/>
                        <a:t> dos Produtos da categoria selecionada.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2447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n.3 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“voltar”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Volta a pagina anterior</a:t>
                      </a:r>
                      <a:r>
                        <a:rPr lang="pt-BR" sz="1400" baseline="0" dirty="0" smtClean="0"/>
                        <a:t>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Caixa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de seleção “quantidade”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Quantidade</a:t>
                      </a:r>
                      <a:r>
                        <a:rPr lang="pt-BR" sz="1400" baseline="0" dirty="0" smtClean="0"/>
                        <a:t> de pedidos a serem adicionados no carrinho, sendo no máximo cinco por vez.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85590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 “adicionar Pedido”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Adiciona pedido selecionado ao carrinho.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</a:t>
                      </a:r>
                      <a:r>
                        <a:rPr lang="pt-BR" sz="1400" baseline="0" dirty="0" smtClean="0"/>
                        <a:t>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Informações</a:t>
                      </a:r>
                      <a:r>
                        <a:rPr lang="pt-BR" sz="1400" baseline="0" dirty="0" smtClean="0"/>
                        <a:t> do cliente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Feita</a:t>
                      </a:r>
                      <a:r>
                        <a:rPr lang="pt-BR" sz="1400" baseline="0" dirty="0" smtClean="0"/>
                        <a:t> para o cliente informar seu endereço, nome e número de telefone.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23969"/>
                  </a:ext>
                </a:extLst>
              </a:tr>
              <a:tr h="743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RN n.</a:t>
                      </a:r>
                      <a:r>
                        <a:rPr lang="pt-BR" sz="1400" baseline="0" dirty="0" smtClean="0"/>
                        <a:t>7</a:t>
                      </a:r>
                      <a:endParaRPr lang="pt-BR" sz="1400" dirty="0" smtClean="0"/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Resumo do pedido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Mostra os produtos selecionados , a</a:t>
                      </a:r>
                      <a:r>
                        <a:rPr lang="pt-BR" sz="1400" baseline="0" dirty="0" smtClean="0"/>
                        <a:t> quantidade, o preço de cada pedido, e o preço total da compra, a seleção da forma de pagamento do pedido e a caixa de observação.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5238"/>
                  </a:ext>
                </a:extLst>
              </a:tr>
              <a:tr h="74399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“X”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feito para o cliente excluir um o produto indesejado do carrinho de compras.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8669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</a:t>
                      </a:r>
                      <a:r>
                        <a:rPr lang="pt-BR" sz="1400" baseline="0" dirty="0" smtClean="0"/>
                        <a:t> n.9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Forma</a:t>
                      </a:r>
                      <a:r>
                        <a:rPr lang="pt-BR" sz="1400" baseline="0" dirty="0" smtClean="0"/>
                        <a:t> de pagamento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Caixa</a:t>
                      </a:r>
                      <a:r>
                        <a:rPr lang="pt-BR" sz="1400" baseline="0" dirty="0" smtClean="0"/>
                        <a:t> de seleção com as informações de pagamento de cada estabelecimento.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23852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n.10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“adicionar item”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Adiciona</a:t>
                      </a:r>
                      <a:r>
                        <a:rPr lang="pt-BR" sz="1400" baseline="0" dirty="0" smtClean="0"/>
                        <a:t> um novo produto escolhido pelo cliente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91044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</a:t>
                      </a:r>
                      <a:r>
                        <a:rPr lang="pt-BR" sz="1400" baseline="0" dirty="0" smtClean="0"/>
                        <a:t> n.11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</a:t>
                      </a:r>
                      <a:r>
                        <a:rPr lang="pt-BR" sz="1400" dirty="0" smtClean="0"/>
                        <a:t>Finalizar</a:t>
                      </a:r>
                      <a:r>
                        <a:rPr lang="pt-BR" sz="1400" baseline="0" dirty="0" smtClean="0"/>
                        <a:t> pedido”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Finaliza</a:t>
                      </a:r>
                      <a:r>
                        <a:rPr lang="pt-BR" sz="1400" baseline="0" dirty="0" smtClean="0"/>
                        <a:t> o pedido.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8978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94593" y="0"/>
            <a:ext cx="3272444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Regras de negócio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69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69588"/>
              </p:ext>
            </p:extLst>
          </p:nvPr>
        </p:nvGraphicFramePr>
        <p:xfrm>
          <a:off x="94593" y="714895"/>
          <a:ext cx="12013324" cy="151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17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3632867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5254284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</a:tblGrid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Campo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Atividade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Regra</a:t>
                      </a:r>
                      <a:r>
                        <a:rPr lang="pt-BR" sz="1400" baseline="0" dirty="0" smtClean="0"/>
                        <a:t> de negócio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n.12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Tela de “Cadastro“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Tela</a:t>
                      </a:r>
                      <a:r>
                        <a:rPr lang="pt-BR" sz="1400" baseline="0" dirty="0" smtClean="0"/>
                        <a:t> designada para a empresa cadastrar seus dados no sistema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</a:t>
                      </a:r>
                      <a:r>
                        <a:rPr lang="pt-BR" sz="1400" baseline="0" dirty="0" smtClean="0"/>
                        <a:t> n.13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Tela</a:t>
                      </a:r>
                      <a:r>
                        <a:rPr lang="pt-BR" sz="1400" baseline="0" dirty="0" smtClean="0"/>
                        <a:t> de “Login”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Tela</a:t>
                      </a:r>
                      <a:r>
                        <a:rPr lang="pt-BR" sz="1400" baseline="0" dirty="0" smtClean="0"/>
                        <a:t> feita para a empresa efetuar login no sistema 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2447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n.14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aseline="0" dirty="0" smtClean="0"/>
                        <a:t>Tela de  “Gerenciamento de Produtos”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Tela</a:t>
                      </a:r>
                      <a:r>
                        <a:rPr lang="pt-BR" sz="1400" baseline="0" dirty="0" smtClean="0"/>
                        <a:t> designada para a empresa Gerenciar seus produtos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94593" y="0"/>
            <a:ext cx="3272444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Regras de negócio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125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812" y="0"/>
            <a:ext cx="3462684" cy="581873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 Categorias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68614" cy="4351338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 entrar no cardápio da empresa é exibido as categorias que existe produtos vinculados.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6586046" y="2060029"/>
            <a:ext cx="777766" cy="4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6312777" y="3174125"/>
            <a:ext cx="1051035" cy="2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6302267" y="3930869"/>
            <a:ext cx="1061545" cy="9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085910" y="3440418"/>
            <a:ext cx="2445566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7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2100</Words>
  <Application>Microsoft Office PowerPoint</Application>
  <PresentationFormat>Widescreen</PresentationFormat>
  <Paragraphs>369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Requisitos Funcionais </vt:lpstr>
      <vt:lpstr>Jornada do Cliente – Usuário (Cardápio)</vt:lpstr>
      <vt:lpstr>Apresentação do PowerPoint</vt:lpstr>
      <vt:lpstr>Apresentação do PowerPoint</vt:lpstr>
      <vt:lpstr>RN n.1 Categorias</vt:lpstr>
      <vt:lpstr>RN n.1 Caso de teste: Categorias</vt:lpstr>
      <vt:lpstr>Apresentação do PowerPoint</vt:lpstr>
      <vt:lpstr>RN n.2 Caso de teste: Produtos</vt:lpstr>
      <vt:lpstr>RN n.3 Botão “Voltar”</vt:lpstr>
      <vt:lpstr>RN n.4 Botão “Seleção de Quantidade”</vt:lpstr>
      <vt:lpstr>RN n.5 Botão “Adicionar Pedido”</vt:lpstr>
      <vt:lpstr>RN n.5 Adicionar Pedido</vt:lpstr>
      <vt:lpstr>RN n.6 Informações do Cliente</vt:lpstr>
      <vt:lpstr>RN n.7 Resumo do pedido </vt:lpstr>
      <vt:lpstr>RN n.8 Botão De Remover Item “X”</vt:lpstr>
      <vt:lpstr>RN n.9 “Forma de Pagamento” </vt:lpstr>
      <vt:lpstr>RN n.10 “Adicionar item” </vt:lpstr>
      <vt:lpstr>RN n.11 Botão “Finalizar pedido” </vt:lpstr>
      <vt:lpstr>RN n.11 Caso de teste: Finalizar Pedido</vt:lpstr>
      <vt:lpstr>RN n.12 Tela de “Cadastro” </vt:lpstr>
      <vt:lpstr>RN n.12 Caso de teste: Acesso a tela de cadastro</vt:lpstr>
      <vt:lpstr>RN n.13: tela de Login</vt:lpstr>
      <vt:lpstr>RN n.12 Caso de teste: Acesso a tela de cadastro</vt:lpstr>
      <vt:lpstr>RN n.12 gerenciamento de produtos</vt:lpstr>
      <vt:lpstr>RN n.12 Caso de teste: Gerenciamento de Produtos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Modelo Conceitual</dc:title>
  <dc:creator>Android</dc:creator>
  <cp:lastModifiedBy>Android</cp:lastModifiedBy>
  <cp:revision>58</cp:revision>
  <dcterms:created xsi:type="dcterms:W3CDTF">2023-05-02T14:10:21Z</dcterms:created>
  <dcterms:modified xsi:type="dcterms:W3CDTF">2023-05-17T21:26:40Z</dcterms:modified>
</cp:coreProperties>
</file>