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56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45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3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9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2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6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7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F117-3080-4F2C-8A90-8285D9B1E811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DC71-6026-462F-BD2A-13C2A3173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98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6C1D9F-BD14-0F20-515E-496040F5AA09}"/>
              </a:ext>
            </a:extLst>
          </p:cNvPr>
          <p:cNvSpPr/>
          <p:nvPr/>
        </p:nvSpPr>
        <p:spPr>
          <a:xfrm>
            <a:off x="10925907" y="6137463"/>
            <a:ext cx="1139483" cy="192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8803B-2B53-0FDE-DAD9-485BE5940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0294"/>
            <a:ext cx="12192000" cy="1759325"/>
          </a:xfrm>
          <a:solidFill>
            <a:schemeClr val="tx1">
              <a:lumMod val="75000"/>
            </a:schemeClr>
          </a:solidFill>
          <a:effectLst>
            <a:outerShdw blurRad="50800" dist="50800" dir="5400000" sx="1000" sy="1000" algn="ctr" rotWithShape="0">
              <a:srgbClr val="000000"/>
            </a:outerShdw>
            <a:reflection blurRad="38100" endPos="69000" dir="5400000" sy="-100000" algn="bl" rotWithShape="0"/>
          </a:effectLst>
        </p:spPr>
        <p:txBody>
          <a:bodyPr>
            <a:noAutofit/>
          </a:bodyPr>
          <a:lstStyle/>
          <a:p>
            <a:r>
              <a:rPr lang="pt-BR" sz="19300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MORE BEM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FDF484-0DCF-581D-6741-EFDCBBD0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9692" y="5777333"/>
            <a:ext cx="951914" cy="720260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pt-BR" sz="4400" dirty="0">
                <a:latin typeface="Colonna MT" panose="04020805060202030203" pitchFamily="82" charset="0"/>
              </a:rPr>
              <a:t>MB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E8EE5D1-3D49-A1A3-63FB-1F06331623A9}"/>
              </a:ext>
            </a:extLst>
          </p:cNvPr>
          <p:cNvSpPr/>
          <p:nvPr/>
        </p:nvSpPr>
        <p:spPr>
          <a:xfrm>
            <a:off x="3737113" y="2709726"/>
            <a:ext cx="5102087" cy="144448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3F2F17-EBB6-5A8E-A8CA-40C02A68C756}"/>
              </a:ext>
            </a:extLst>
          </p:cNvPr>
          <p:cNvSpPr txBox="1"/>
          <p:nvPr/>
        </p:nvSpPr>
        <p:spPr>
          <a:xfrm>
            <a:off x="4744278" y="2764513"/>
            <a:ext cx="3313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/>
              <a:t>Entrar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9386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B66A-95DF-44EB-2113-037271455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723" y="60739"/>
            <a:ext cx="9144000" cy="959678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D3BCD1-522B-383D-3D05-A26EAA5C9B69}"/>
              </a:ext>
            </a:extLst>
          </p:cNvPr>
          <p:cNvSpPr/>
          <p:nvPr/>
        </p:nvSpPr>
        <p:spPr>
          <a:xfrm>
            <a:off x="8766" y="-59635"/>
            <a:ext cx="19835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8DED4E-08E2-A9E7-285E-3A3DCF08CA71}"/>
              </a:ext>
            </a:extLst>
          </p:cNvPr>
          <p:cNvSpPr/>
          <p:nvPr/>
        </p:nvSpPr>
        <p:spPr>
          <a:xfrm>
            <a:off x="278296" y="1020417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REGISTRAR</a:t>
            </a:r>
            <a:r>
              <a:rPr lang="pt-BR" dirty="0"/>
              <a:t>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247D014-0E29-526B-0372-5DF77BE6563F}"/>
              </a:ext>
            </a:extLst>
          </p:cNvPr>
          <p:cNvSpPr/>
          <p:nvPr/>
        </p:nvSpPr>
        <p:spPr>
          <a:xfrm>
            <a:off x="278294" y="195470"/>
            <a:ext cx="1444487" cy="569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25400" dir="5400000" sx="109000" sy="109000" algn="ctr" rotWithShape="0">
              <a:srgbClr val="029C09">
                <a:alpha val="95000"/>
              </a:srgbClr>
            </a:outerShdw>
            <a:reflection endPos="2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LOGIN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485171-67B5-CD6E-878D-F8167FD073ED}"/>
              </a:ext>
            </a:extLst>
          </p:cNvPr>
          <p:cNvSpPr txBox="1"/>
          <p:nvPr/>
        </p:nvSpPr>
        <p:spPr>
          <a:xfrm>
            <a:off x="2899811" y="1590260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E-mail: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6B28AA-0F87-E3F3-0F55-EEB368D7ADFC}"/>
              </a:ext>
            </a:extLst>
          </p:cNvPr>
          <p:cNvSpPr/>
          <p:nvPr/>
        </p:nvSpPr>
        <p:spPr>
          <a:xfrm>
            <a:off x="3941113" y="1697655"/>
            <a:ext cx="6806400" cy="296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6E242E-3A3B-16F7-0670-F44CA5955747}"/>
              </a:ext>
            </a:extLst>
          </p:cNvPr>
          <p:cNvSpPr txBox="1"/>
          <p:nvPr/>
        </p:nvSpPr>
        <p:spPr>
          <a:xfrm>
            <a:off x="5036827" y="2671333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CPF: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EDD6CB-D5D8-AB08-F0CD-195686B2852F}"/>
              </a:ext>
            </a:extLst>
          </p:cNvPr>
          <p:cNvSpPr/>
          <p:nvPr/>
        </p:nvSpPr>
        <p:spPr>
          <a:xfrm>
            <a:off x="5755069" y="2729815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3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B66A-95DF-44EB-2113-037271455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723" y="153504"/>
            <a:ext cx="9144000" cy="86691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Registrar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D3BCD1-522B-383D-3D05-A26EAA5C9B69}"/>
              </a:ext>
            </a:extLst>
          </p:cNvPr>
          <p:cNvSpPr/>
          <p:nvPr/>
        </p:nvSpPr>
        <p:spPr>
          <a:xfrm>
            <a:off x="-1" y="0"/>
            <a:ext cx="19835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3D9133-3A55-5DE5-2FA8-C96ACC85F649}"/>
              </a:ext>
            </a:extLst>
          </p:cNvPr>
          <p:cNvSpPr/>
          <p:nvPr/>
        </p:nvSpPr>
        <p:spPr>
          <a:xfrm>
            <a:off x="268729" y="928922"/>
            <a:ext cx="1444487" cy="569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25400" dir="5400000" sx="109000" sy="109000" algn="ctr" rotWithShape="0">
              <a:srgbClr val="029C09">
                <a:alpha val="95000"/>
              </a:srgbClr>
            </a:outerShdw>
            <a:reflection endPos="2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REGISTRAR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8DED4E-08E2-A9E7-285E-3A3DCF08CA71}"/>
              </a:ext>
            </a:extLst>
          </p:cNvPr>
          <p:cNvSpPr/>
          <p:nvPr/>
        </p:nvSpPr>
        <p:spPr>
          <a:xfrm>
            <a:off x="269527" y="180008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LOGIN</a:t>
            </a:r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B4C647-EEC8-D7DF-DB95-AD4D4F2426DD}"/>
              </a:ext>
            </a:extLst>
          </p:cNvPr>
          <p:cNvSpPr txBox="1"/>
          <p:nvPr/>
        </p:nvSpPr>
        <p:spPr>
          <a:xfrm>
            <a:off x="2836966" y="1590260"/>
            <a:ext cx="165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Estado civil: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2A68B1-E7E5-FB88-C409-098FFE6189D9}"/>
              </a:ext>
            </a:extLst>
          </p:cNvPr>
          <p:cNvSpPr txBox="1"/>
          <p:nvPr/>
        </p:nvSpPr>
        <p:spPr>
          <a:xfrm>
            <a:off x="2836966" y="3907088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CPF: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D3C5F5-C801-C7A9-A415-9445258AA5BB}"/>
              </a:ext>
            </a:extLst>
          </p:cNvPr>
          <p:cNvSpPr txBox="1"/>
          <p:nvPr/>
        </p:nvSpPr>
        <p:spPr>
          <a:xfrm>
            <a:off x="9667284" y="43975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CEP: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946AE7-831A-48A2-1C22-12280C875BC6}"/>
              </a:ext>
            </a:extLst>
          </p:cNvPr>
          <p:cNvSpPr txBox="1"/>
          <p:nvPr/>
        </p:nvSpPr>
        <p:spPr>
          <a:xfrm>
            <a:off x="6869241" y="439755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Cidade: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593ECC-51FA-9966-365B-C93390BA5C3C}"/>
              </a:ext>
            </a:extLst>
          </p:cNvPr>
          <p:cNvSpPr txBox="1"/>
          <p:nvPr/>
        </p:nvSpPr>
        <p:spPr>
          <a:xfrm>
            <a:off x="2833550" y="4397560"/>
            <a:ext cx="110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Estado: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294A7E-008B-D7D2-DE07-67B988693FC5}"/>
              </a:ext>
            </a:extLst>
          </p:cNvPr>
          <p:cNvSpPr txBox="1"/>
          <p:nvPr/>
        </p:nvSpPr>
        <p:spPr>
          <a:xfrm>
            <a:off x="6869241" y="3907088"/>
            <a:ext cx="624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RG: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2E2D98-F623-EDEB-AFBB-27BF0939DC50}"/>
              </a:ext>
            </a:extLst>
          </p:cNvPr>
          <p:cNvSpPr txBox="1"/>
          <p:nvPr/>
        </p:nvSpPr>
        <p:spPr>
          <a:xfrm>
            <a:off x="6869723" y="1131908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(opcional) Esposa(o):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BC0D21-E58D-C83D-FA10-21E0F8AA9C81}"/>
              </a:ext>
            </a:extLst>
          </p:cNvPr>
          <p:cNvSpPr txBox="1"/>
          <p:nvPr/>
        </p:nvSpPr>
        <p:spPr>
          <a:xfrm>
            <a:off x="2833550" y="1131908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Nome: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A58040-940E-FB4C-3C47-DFF2CA8F4360}"/>
              </a:ext>
            </a:extLst>
          </p:cNvPr>
          <p:cNvSpPr txBox="1"/>
          <p:nvPr/>
        </p:nvSpPr>
        <p:spPr>
          <a:xfrm>
            <a:off x="2833550" y="488803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Celular1: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099BAC-9FBD-2680-6971-D275A3CBEC69}"/>
              </a:ext>
            </a:extLst>
          </p:cNvPr>
          <p:cNvSpPr txBox="1"/>
          <p:nvPr/>
        </p:nvSpPr>
        <p:spPr>
          <a:xfrm>
            <a:off x="6869241" y="488803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Celular2: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2D72C1-304D-38D1-A918-7CD7918843F0}"/>
              </a:ext>
            </a:extLst>
          </p:cNvPr>
          <p:cNvSpPr txBox="1"/>
          <p:nvPr/>
        </p:nvSpPr>
        <p:spPr>
          <a:xfrm>
            <a:off x="2833550" y="5396948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E-mail: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213A0B-20ED-C31B-C1C9-CC1C7A0CBF1B}"/>
              </a:ext>
            </a:extLst>
          </p:cNvPr>
          <p:cNvSpPr txBox="1"/>
          <p:nvPr/>
        </p:nvSpPr>
        <p:spPr>
          <a:xfrm>
            <a:off x="2852786" y="2051925"/>
            <a:ext cx="278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Data de Nascimento: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CB16C4-0001-473E-F8D8-44BA8349B793}"/>
              </a:ext>
            </a:extLst>
          </p:cNvPr>
          <p:cNvSpPr txBox="1"/>
          <p:nvPr/>
        </p:nvSpPr>
        <p:spPr>
          <a:xfrm>
            <a:off x="2833550" y="2777915"/>
            <a:ext cx="172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Tem Filhos?: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000B5E-1722-D8C2-DBB9-7A72869BD733}"/>
              </a:ext>
            </a:extLst>
          </p:cNvPr>
          <p:cNvSpPr txBox="1"/>
          <p:nvPr/>
        </p:nvSpPr>
        <p:spPr>
          <a:xfrm>
            <a:off x="2833550" y="3189017"/>
            <a:ext cx="21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Se sim quantos: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3C3D3E-2412-5BA7-DCB6-BD614C64679E}"/>
              </a:ext>
            </a:extLst>
          </p:cNvPr>
          <p:cNvSpPr/>
          <p:nvPr/>
        </p:nvSpPr>
        <p:spPr>
          <a:xfrm>
            <a:off x="3859792" y="1231732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5B9B1E-E7E4-2C25-2EF3-01F3C36C58D1}"/>
              </a:ext>
            </a:extLst>
          </p:cNvPr>
          <p:cNvSpPr/>
          <p:nvPr/>
        </p:nvSpPr>
        <p:spPr>
          <a:xfrm>
            <a:off x="4412926" y="1662212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11FD867-D83B-9927-53C3-73031FC10CA0}"/>
              </a:ext>
            </a:extLst>
          </p:cNvPr>
          <p:cNvSpPr/>
          <p:nvPr/>
        </p:nvSpPr>
        <p:spPr>
          <a:xfrm>
            <a:off x="9594979" y="1231732"/>
            <a:ext cx="259702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0ECADC8-75BB-066E-C92A-AEBFD76541C8}"/>
              </a:ext>
            </a:extLst>
          </p:cNvPr>
          <p:cNvSpPr/>
          <p:nvPr/>
        </p:nvSpPr>
        <p:spPr>
          <a:xfrm>
            <a:off x="5639383" y="2130357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863125F-7B11-1450-41AB-7805F46A27AC}"/>
              </a:ext>
            </a:extLst>
          </p:cNvPr>
          <p:cNvSpPr/>
          <p:nvPr/>
        </p:nvSpPr>
        <p:spPr>
          <a:xfrm>
            <a:off x="4560177" y="2846258"/>
            <a:ext cx="1079206" cy="31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435DB90-1A3D-AE57-B8A2-058D630CFD82}"/>
              </a:ext>
            </a:extLst>
          </p:cNvPr>
          <p:cNvSpPr/>
          <p:nvPr/>
        </p:nvSpPr>
        <p:spPr>
          <a:xfrm>
            <a:off x="4980804" y="3306553"/>
            <a:ext cx="1079206" cy="31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79EDE3C-332A-ABF5-1DC9-904E295A6937}"/>
              </a:ext>
            </a:extLst>
          </p:cNvPr>
          <p:cNvSpPr/>
          <p:nvPr/>
        </p:nvSpPr>
        <p:spPr>
          <a:xfrm>
            <a:off x="3555208" y="3965570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D4C68F3-9D31-6BE6-6ACD-2355116F5708}"/>
              </a:ext>
            </a:extLst>
          </p:cNvPr>
          <p:cNvSpPr/>
          <p:nvPr/>
        </p:nvSpPr>
        <p:spPr>
          <a:xfrm>
            <a:off x="7443065" y="3989405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47DAC0B-6A91-35F5-D0B5-AF0168D5AF6D}"/>
              </a:ext>
            </a:extLst>
          </p:cNvPr>
          <p:cNvSpPr/>
          <p:nvPr/>
        </p:nvSpPr>
        <p:spPr>
          <a:xfrm>
            <a:off x="3937507" y="4470457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E75DC3D-314F-8A17-AB38-F1994B269582}"/>
              </a:ext>
            </a:extLst>
          </p:cNvPr>
          <p:cNvSpPr/>
          <p:nvPr/>
        </p:nvSpPr>
        <p:spPr>
          <a:xfrm>
            <a:off x="7959669" y="4454602"/>
            <a:ext cx="1707133" cy="3206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BD42C67-24E3-9A5C-D73E-3E041786972E}"/>
              </a:ext>
            </a:extLst>
          </p:cNvPr>
          <p:cNvSpPr/>
          <p:nvPr/>
        </p:nvSpPr>
        <p:spPr>
          <a:xfrm>
            <a:off x="10406589" y="4470457"/>
            <a:ext cx="1785411" cy="3100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4A99AD3-1F22-C449-998D-3CFF5BE99AFE}"/>
              </a:ext>
            </a:extLst>
          </p:cNvPr>
          <p:cNvSpPr/>
          <p:nvPr/>
        </p:nvSpPr>
        <p:spPr>
          <a:xfrm>
            <a:off x="4071680" y="4951852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23623C8-2911-4CE4-B4AB-A6E922A17C46}"/>
              </a:ext>
            </a:extLst>
          </p:cNvPr>
          <p:cNvSpPr/>
          <p:nvPr/>
        </p:nvSpPr>
        <p:spPr>
          <a:xfrm>
            <a:off x="8107371" y="4971998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688BDC5-5CE7-13C2-6071-CC0DC3E2A1B5}"/>
              </a:ext>
            </a:extLst>
          </p:cNvPr>
          <p:cNvSpPr/>
          <p:nvPr/>
        </p:nvSpPr>
        <p:spPr>
          <a:xfrm>
            <a:off x="3874852" y="5504343"/>
            <a:ext cx="6806400" cy="296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D3BCD1-522B-383D-3D05-A26EAA5C9B69}"/>
              </a:ext>
            </a:extLst>
          </p:cNvPr>
          <p:cNvSpPr/>
          <p:nvPr/>
        </p:nvSpPr>
        <p:spPr>
          <a:xfrm>
            <a:off x="8766" y="-14069"/>
            <a:ext cx="1974779" cy="6812433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8DED4E-08E2-A9E7-285E-3A3DCF08CA71}"/>
              </a:ext>
            </a:extLst>
          </p:cNvPr>
          <p:cNvSpPr/>
          <p:nvPr/>
        </p:nvSpPr>
        <p:spPr>
          <a:xfrm>
            <a:off x="278296" y="1020417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CASAS </a:t>
            </a:r>
            <a:r>
              <a:rPr lang="pt-BR" dirty="0"/>
              <a:t>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247D014-0E29-526B-0372-5DF77BE6563F}"/>
              </a:ext>
            </a:extLst>
          </p:cNvPr>
          <p:cNvSpPr/>
          <p:nvPr/>
        </p:nvSpPr>
        <p:spPr>
          <a:xfrm>
            <a:off x="278294" y="195470"/>
            <a:ext cx="1444487" cy="569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25400" dir="5400000" sx="109000" sy="109000" algn="ctr" rotWithShape="0">
              <a:srgbClr val="029C09">
                <a:alpha val="95000"/>
              </a:srgbClr>
            </a:outerShdw>
            <a:reflection endPos="2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PERFIL</a:t>
            </a:r>
          </a:p>
        </p:txBody>
      </p:sp>
      <p:pic>
        <p:nvPicPr>
          <p:cNvPr id="1032" name="Picture 8" descr="Conta Avatar Perfil PNG Clipart | PNG Mart">
            <a:extLst>
              <a:ext uri="{FF2B5EF4-FFF2-40B4-BE49-F238E27FC236}">
                <a16:creationId xmlns:a16="http://schemas.microsoft.com/office/drawing/2014/main" id="{164E78FB-5E6A-D307-D692-D370D342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60" y="92766"/>
            <a:ext cx="2319130" cy="21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7B995D-891C-34A7-EE7D-AB507CD0264E}"/>
              </a:ext>
            </a:extLst>
          </p:cNvPr>
          <p:cNvSpPr txBox="1"/>
          <p:nvPr/>
        </p:nvSpPr>
        <p:spPr>
          <a:xfrm>
            <a:off x="6557606" y="186077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(Nome)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D20EEF-CE4A-A95C-29F3-4DB8DC3A2A39}"/>
              </a:ext>
            </a:extLst>
          </p:cNvPr>
          <p:cNvSpPr txBox="1"/>
          <p:nvPr/>
        </p:nvSpPr>
        <p:spPr>
          <a:xfrm>
            <a:off x="2329967" y="2627244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E-mail: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A28C01-2A76-ECD9-0CD6-26F65CCD6A3C}"/>
              </a:ext>
            </a:extLst>
          </p:cNvPr>
          <p:cNvSpPr/>
          <p:nvPr/>
        </p:nvSpPr>
        <p:spPr>
          <a:xfrm>
            <a:off x="3371269" y="2734639"/>
            <a:ext cx="6806400" cy="296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634060-3131-8DB6-007E-76EAFAAF06A0}"/>
              </a:ext>
            </a:extLst>
          </p:cNvPr>
          <p:cNvSpPr txBox="1"/>
          <p:nvPr/>
        </p:nvSpPr>
        <p:spPr>
          <a:xfrm>
            <a:off x="2329967" y="335497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CPF: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0F7D81-A9EE-FE88-95DB-F91DBD12365C}"/>
              </a:ext>
            </a:extLst>
          </p:cNvPr>
          <p:cNvSpPr txBox="1"/>
          <p:nvPr/>
        </p:nvSpPr>
        <p:spPr>
          <a:xfrm>
            <a:off x="6362242" y="3354975"/>
            <a:ext cx="624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RG: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CBF48A-7B58-97D5-A5C8-769151C82AAA}"/>
              </a:ext>
            </a:extLst>
          </p:cNvPr>
          <p:cNvSpPr/>
          <p:nvPr/>
        </p:nvSpPr>
        <p:spPr>
          <a:xfrm>
            <a:off x="3048209" y="3413457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FEF5502-5C98-E741-B09D-0821D810517C}"/>
              </a:ext>
            </a:extLst>
          </p:cNvPr>
          <p:cNvSpPr/>
          <p:nvPr/>
        </p:nvSpPr>
        <p:spPr>
          <a:xfrm>
            <a:off x="6936066" y="3437292"/>
            <a:ext cx="2797561" cy="304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66AB55A-4FBB-98D6-094D-3B690E5C8E5E}"/>
              </a:ext>
            </a:extLst>
          </p:cNvPr>
          <p:cNvCxnSpPr/>
          <p:nvPr/>
        </p:nvCxnSpPr>
        <p:spPr>
          <a:xfrm>
            <a:off x="3158128" y="3608060"/>
            <a:ext cx="2544417" cy="0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3770F87-EEB1-6FA6-D552-BCE47435D956}"/>
              </a:ext>
            </a:extLst>
          </p:cNvPr>
          <p:cNvCxnSpPr>
            <a:cxnSpLocks/>
          </p:cNvCxnSpPr>
          <p:nvPr/>
        </p:nvCxnSpPr>
        <p:spPr>
          <a:xfrm>
            <a:off x="3418843" y="2876540"/>
            <a:ext cx="6541083" cy="0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49E6ADA-31F1-ED74-14DD-227731BAD706}"/>
              </a:ext>
            </a:extLst>
          </p:cNvPr>
          <p:cNvCxnSpPr/>
          <p:nvPr/>
        </p:nvCxnSpPr>
        <p:spPr>
          <a:xfrm>
            <a:off x="6986452" y="3608060"/>
            <a:ext cx="2544417" cy="0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F2EDD64-2035-68A7-BA15-FFBE00755AF1}"/>
              </a:ext>
            </a:extLst>
          </p:cNvPr>
          <p:cNvSpPr/>
          <p:nvPr/>
        </p:nvSpPr>
        <p:spPr>
          <a:xfrm>
            <a:off x="278294" y="1806687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APARTAMENTO </a:t>
            </a:r>
            <a:r>
              <a:rPr lang="pt-BR" dirty="0"/>
              <a:t>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BA854B-4A6A-72BF-2847-868E98B668C4}"/>
              </a:ext>
            </a:extLst>
          </p:cNvPr>
          <p:cNvSpPr/>
          <p:nvPr/>
        </p:nvSpPr>
        <p:spPr>
          <a:xfrm>
            <a:off x="278293" y="2514601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Documento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2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D3BCD1-522B-383D-3D05-A26EAA5C9B69}"/>
              </a:ext>
            </a:extLst>
          </p:cNvPr>
          <p:cNvSpPr/>
          <p:nvPr/>
        </p:nvSpPr>
        <p:spPr>
          <a:xfrm>
            <a:off x="8766" y="-1"/>
            <a:ext cx="1974779" cy="6798365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8DED4E-08E2-A9E7-285E-3A3DCF08CA71}"/>
              </a:ext>
            </a:extLst>
          </p:cNvPr>
          <p:cNvSpPr/>
          <p:nvPr/>
        </p:nvSpPr>
        <p:spPr>
          <a:xfrm>
            <a:off x="278292" y="234648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PERFIL </a:t>
            </a:r>
            <a:r>
              <a:rPr lang="pt-BR" dirty="0"/>
              <a:t>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F2EDD64-2035-68A7-BA15-FFBE00755AF1}"/>
              </a:ext>
            </a:extLst>
          </p:cNvPr>
          <p:cNvSpPr/>
          <p:nvPr/>
        </p:nvSpPr>
        <p:spPr>
          <a:xfrm>
            <a:off x="278294" y="1806687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APARTAMENTO </a:t>
            </a:r>
            <a:r>
              <a:rPr lang="pt-BR" dirty="0"/>
              <a:t>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BA854B-4A6A-72BF-2847-868E98B668C4}"/>
              </a:ext>
            </a:extLst>
          </p:cNvPr>
          <p:cNvSpPr/>
          <p:nvPr/>
        </p:nvSpPr>
        <p:spPr>
          <a:xfrm>
            <a:off x="278293" y="2514601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Documento</a:t>
            </a:r>
            <a:r>
              <a:rPr lang="pt-BR" dirty="0"/>
              <a:t> 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85B7CDE-58B5-73CF-93CC-D1B8B1074BFC}"/>
              </a:ext>
            </a:extLst>
          </p:cNvPr>
          <p:cNvSpPr/>
          <p:nvPr/>
        </p:nvSpPr>
        <p:spPr>
          <a:xfrm>
            <a:off x="278292" y="966195"/>
            <a:ext cx="1444487" cy="569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25400" dir="5400000" sx="109000" sy="109000" algn="ctr" rotWithShape="0">
              <a:srgbClr val="029C09">
                <a:alpha val="95000"/>
              </a:srgbClr>
            </a:outerShdw>
            <a:reflection endPos="2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CASAS</a:t>
            </a:r>
          </a:p>
        </p:txBody>
      </p:sp>
      <p:pic>
        <p:nvPicPr>
          <p:cNvPr id="2050" name="Picture 2" descr="Casa Z / MdA Arquitectura | ArchDaily Brasil">
            <a:extLst>
              <a:ext uri="{FF2B5EF4-FFF2-40B4-BE49-F238E27FC236}">
                <a16:creationId xmlns:a16="http://schemas.microsoft.com/office/drawing/2014/main" id="{9610CB06-EC37-FAE5-911B-03F78DA4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983129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9E4EA7B-0C5C-6DAD-4EA1-B88B44F7EE27}"/>
              </a:ext>
            </a:extLst>
          </p:cNvPr>
          <p:cNvSpPr/>
          <p:nvPr/>
        </p:nvSpPr>
        <p:spPr>
          <a:xfrm>
            <a:off x="2600434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8" name="Picture 2" descr="Casa Z / MdA Arquitectura | ArchDaily Brasil">
            <a:extLst>
              <a:ext uri="{FF2B5EF4-FFF2-40B4-BE49-F238E27FC236}">
                <a16:creationId xmlns:a16="http://schemas.microsoft.com/office/drawing/2014/main" id="{3D50F49B-5F0A-F154-06F8-1BBB7889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20" y="983129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EE5094A-3E53-7CBB-64C3-73C63109D71A}"/>
              </a:ext>
            </a:extLst>
          </p:cNvPr>
          <p:cNvSpPr/>
          <p:nvPr/>
        </p:nvSpPr>
        <p:spPr>
          <a:xfrm>
            <a:off x="10663120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32" name="Picture 2" descr="Casa Z / MdA Arquitectura | ArchDaily Brasil">
            <a:extLst>
              <a:ext uri="{FF2B5EF4-FFF2-40B4-BE49-F238E27FC236}">
                <a16:creationId xmlns:a16="http://schemas.microsoft.com/office/drawing/2014/main" id="{386C315E-C18B-D6E9-477A-5CFE8EA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5" y="983129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3C73715B-A368-4F03-3FDA-6D4FD700CFD6}"/>
              </a:ext>
            </a:extLst>
          </p:cNvPr>
          <p:cNvSpPr/>
          <p:nvPr/>
        </p:nvSpPr>
        <p:spPr>
          <a:xfrm>
            <a:off x="7953965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34" name="Picture 2" descr="Casa Z / MdA Arquitectura | ArchDaily Brasil">
            <a:extLst>
              <a:ext uri="{FF2B5EF4-FFF2-40B4-BE49-F238E27FC236}">
                <a16:creationId xmlns:a16="http://schemas.microsoft.com/office/drawing/2014/main" id="{9897DC85-B0B8-E9A1-9E05-16CCED4A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asa Z / MdA Arquitectura | ArchDaily Brasil">
            <a:extLst>
              <a:ext uri="{FF2B5EF4-FFF2-40B4-BE49-F238E27FC236}">
                <a16:creationId xmlns:a16="http://schemas.microsoft.com/office/drawing/2014/main" id="{B7DF8E48-C037-ADCC-FBAC-3DABD310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20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asa Z / MdA Arquitectura | ArchDaily Brasil">
            <a:extLst>
              <a:ext uri="{FF2B5EF4-FFF2-40B4-BE49-F238E27FC236}">
                <a16:creationId xmlns:a16="http://schemas.microsoft.com/office/drawing/2014/main" id="{A2769A2C-D4CC-AAD7-10B3-F061D746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78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asa Z / MdA Arquitectura | ArchDaily Brasil">
            <a:extLst>
              <a:ext uri="{FF2B5EF4-FFF2-40B4-BE49-F238E27FC236}">
                <a16:creationId xmlns:a16="http://schemas.microsoft.com/office/drawing/2014/main" id="{A2029ED1-9F17-5AE8-89CC-8D665081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5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48FF50DC-901A-8216-7FE7-BAF730871FB8}"/>
              </a:ext>
            </a:extLst>
          </p:cNvPr>
          <p:cNvSpPr/>
          <p:nvPr/>
        </p:nvSpPr>
        <p:spPr>
          <a:xfrm>
            <a:off x="7953965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52" name="Picture 4" descr="Projeto de Casa Popular Econômica - Cód. 101 Pág. 6| Só Projetos">
            <a:extLst>
              <a:ext uri="{FF2B5EF4-FFF2-40B4-BE49-F238E27FC236}">
                <a16:creationId xmlns:a16="http://schemas.microsoft.com/office/drawing/2014/main" id="{B07540EB-AEFC-2144-8217-949FD832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89" y="1019073"/>
            <a:ext cx="2124934" cy="17082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14AD37BA-3AE2-8632-89A3-CBAA3B42204C}"/>
              </a:ext>
            </a:extLst>
          </p:cNvPr>
          <p:cNvSpPr/>
          <p:nvPr/>
        </p:nvSpPr>
        <p:spPr>
          <a:xfrm>
            <a:off x="5277478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54" name="Picture 6" descr="Casa Moderna - Decoração, +1.000 Fotos, Dicas e Ideias - Viva Decora!">
            <a:extLst>
              <a:ext uri="{FF2B5EF4-FFF2-40B4-BE49-F238E27FC236}">
                <a16:creationId xmlns:a16="http://schemas.microsoft.com/office/drawing/2014/main" id="{7F613E41-C80C-987C-A22E-0A71136D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3940629"/>
            <a:ext cx="2157045" cy="173347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26DBDF1A-682D-7623-055F-F6B3B28A6696}"/>
              </a:ext>
            </a:extLst>
          </p:cNvPr>
          <p:cNvSpPr/>
          <p:nvPr/>
        </p:nvSpPr>
        <p:spPr>
          <a:xfrm>
            <a:off x="2600434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56" name="Picture 8" descr="Casas modernas - Casas de Campo">
            <a:extLst>
              <a:ext uri="{FF2B5EF4-FFF2-40B4-BE49-F238E27FC236}">
                <a16:creationId xmlns:a16="http://schemas.microsoft.com/office/drawing/2014/main" id="{779E0471-D407-31E7-0D62-2852B071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5" y="983129"/>
            <a:ext cx="2157045" cy="17082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sas bonitas: veja as 15 casas mais bonitas encontradas no Instagram">
            <a:extLst>
              <a:ext uri="{FF2B5EF4-FFF2-40B4-BE49-F238E27FC236}">
                <a16:creationId xmlns:a16="http://schemas.microsoft.com/office/drawing/2014/main" id="{E41DCFF2-6D79-E564-7497-44E305BC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78" y="3941549"/>
            <a:ext cx="2157045" cy="173255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D73C166C-B654-A7CA-3589-CFCDF3CD46F5}"/>
              </a:ext>
            </a:extLst>
          </p:cNvPr>
          <p:cNvSpPr/>
          <p:nvPr/>
        </p:nvSpPr>
        <p:spPr>
          <a:xfrm>
            <a:off x="5277478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60" name="Picture 12" descr="Descubra o mundo de ponta cabeça da arquitetura invertida! | CASA.COM.BR">
            <a:extLst>
              <a:ext uri="{FF2B5EF4-FFF2-40B4-BE49-F238E27FC236}">
                <a16:creationId xmlns:a16="http://schemas.microsoft.com/office/drawing/2014/main" id="{547B3884-6554-F993-372B-75DAA09E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20" y="3940629"/>
            <a:ext cx="2157045" cy="17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6C68885C-F808-B4E4-2BE6-FC57DFB51AA4}"/>
              </a:ext>
            </a:extLst>
          </p:cNvPr>
          <p:cNvSpPr/>
          <p:nvPr/>
        </p:nvSpPr>
        <p:spPr>
          <a:xfrm>
            <a:off x="10663120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</p:spTree>
    <p:extLst>
      <p:ext uri="{BB962C8B-B14F-4D97-AF65-F5344CB8AC3E}">
        <p14:creationId xmlns:p14="http://schemas.microsoft.com/office/powerpoint/2010/main" val="334608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D3BCD1-522B-383D-3D05-A26EAA5C9B69}"/>
              </a:ext>
            </a:extLst>
          </p:cNvPr>
          <p:cNvSpPr/>
          <p:nvPr/>
        </p:nvSpPr>
        <p:spPr>
          <a:xfrm>
            <a:off x="8766" y="-1"/>
            <a:ext cx="1974779" cy="6798365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8DED4E-08E2-A9E7-285E-3A3DCF08CA71}"/>
              </a:ext>
            </a:extLst>
          </p:cNvPr>
          <p:cNvSpPr/>
          <p:nvPr/>
        </p:nvSpPr>
        <p:spPr>
          <a:xfrm>
            <a:off x="278292" y="234648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PERFIL </a:t>
            </a:r>
            <a:r>
              <a:rPr lang="pt-BR" dirty="0"/>
              <a:t>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F2EDD64-2035-68A7-BA15-FFBE00755AF1}"/>
              </a:ext>
            </a:extLst>
          </p:cNvPr>
          <p:cNvSpPr/>
          <p:nvPr/>
        </p:nvSpPr>
        <p:spPr>
          <a:xfrm>
            <a:off x="278292" y="983129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CASAS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BA854B-4A6A-72BF-2847-868E98B668C4}"/>
              </a:ext>
            </a:extLst>
          </p:cNvPr>
          <p:cNvSpPr/>
          <p:nvPr/>
        </p:nvSpPr>
        <p:spPr>
          <a:xfrm>
            <a:off x="278293" y="2514601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Documento</a:t>
            </a:r>
            <a:r>
              <a:rPr lang="pt-BR" dirty="0"/>
              <a:t> </a:t>
            </a:r>
          </a:p>
        </p:txBody>
      </p:sp>
      <p:pic>
        <p:nvPicPr>
          <p:cNvPr id="2050" name="Picture 2" descr="Casa Z / MdA Arquitectura | ArchDaily Brasil">
            <a:extLst>
              <a:ext uri="{FF2B5EF4-FFF2-40B4-BE49-F238E27FC236}">
                <a16:creationId xmlns:a16="http://schemas.microsoft.com/office/drawing/2014/main" id="{9610CB06-EC37-FAE5-911B-03F78DA4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983129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asa Z / MdA Arquitectura | ArchDaily Brasil">
            <a:extLst>
              <a:ext uri="{FF2B5EF4-FFF2-40B4-BE49-F238E27FC236}">
                <a16:creationId xmlns:a16="http://schemas.microsoft.com/office/drawing/2014/main" id="{3D50F49B-5F0A-F154-06F8-1BBB7889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20" y="983129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asa Z / MdA Arquitectura | ArchDaily Brasil">
            <a:extLst>
              <a:ext uri="{FF2B5EF4-FFF2-40B4-BE49-F238E27FC236}">
                <a16:creationId xmlns:a16="http://schemas.microsoft.com/office/drawing/2014/main" id="{386C315E-C18B-D6E9-477A-5CFE8EA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5" y="983129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asa Z / MdA Arquitectura | ArchDaily Brasil">
            <a:extLst>
              <a:ext uri="{FF2B5EF4-FFF2-40B4-BE49-F238E27FC236}">
                <a16:creationId xmlns:a16="http://schemas.microsoft.com/office/drawing/2014/main" id="{9897DC85-B0B8-E9A1-9E05-16CCED4A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asa Z / MdA Arquitectura | ArchDaily Brasil">
            <a:extLst>
              <a:ext uri="{FF2B5EF4-FFF2-40B4-BE49-F238E27FC236}">
                <a16:creationId xmlns:a16="http://schemas.microsoft.com/office/drawing/2014/main" id="{B7DF8E48-C037-ADCC-FBAC-3DABD310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20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asa Z / MdA Arquitectura | ArchDaily Brasil">
            <a:extLst>
              <a:ext uri="{FF2B5EF4-FFF2-40B4-BE49-F238E27FC236}">
                <a16:creationId xmlns:a16="http://schemas.microsoft.com/office/drawing/2014/main" id="{A2769A2C-D4CC-AAD7-10B3-F061D746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78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asa Z / MdA Arquitectura | ArchDaily Brasil">
            <a:extLst>
              <a:ext uri="{FF2B5EF4-FFF2-40B4-BE49-F238E27FC236}">
                <a16:creationId xmlns:a16="http://schemas.microsoft.com/office/drawing/2014/main" id="{A2029ED1-9F17-5AE8-89CC-8D665081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5" y="3965815"/>
            <a:ext cx="2157045" cy="1708287"/>
          </a:xfrm>
          <a:prstGeom prst="rect">
            <a:avLst/>
          </a:prstGeom>
          <a:noFill/>
          <a:ln w="762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48FF50DC-901A-8216-7FE7-BAF730871FB8}"/>
              </a:ext>
            </a:extLst>
          </p:cNvPr>
          <p:cNvSpPr/>
          <p:nvPr/>
        </p:nvSpPr>
        <p:spPr>
          <a:xfrm>
            <a:off x="7953965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52" name="Picture 4" descr="Projeto de Casa Popular Econômica - Cód. 101 Pág. 6| Só Projetos">
            <a:extLst>
              <a:ext uri="{FF2B5EF4-FFF2-40B4-BE49-F238E27FC236}">
                <a16:creationId xmlns:a16="http://schemas.microsoft.com/office/drawing/2014/main" id="{B07540EB-AEFC-2144-8217-949FD832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89" y="1019073"/>
            <a:ext cx="2124934" cy="17082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sa Moderna - Decoração, +1.000 Fotos, Dicas e Ideias - Viva Decora!">
            <a:extLst>
              <a:ext uri="{FF2B5EF4-FFF2-40B4-BE49-F238E27FC236}">
                <a16:creationId xmlns:a16="http://schemas.microsoft.com/office/drawing/2014/main" id="{7F613E41-C80C-987C-A22E-0A71136D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3940629"/>
            <a:ext cx="2157045" cy="173347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26DBDF1A-682D-7623-055F-F6B3B28A6696}"/>
              </a:ext>
            </a:extLst>
          </p:cNvPr>
          <p:cNvSpPr/>
          <p:nvPr/>
        </p:nvSpPr>
        <p:spPr>
          <a:xfrm>
            <a:off x="2600434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56" name="Picture 8" descr="Casas modernas - Casas de Campo">
            <a:extLst>
              <a:ext uri="{FF2B5EF4-FFF2-40B4-BE49-F238E27FC236}">
                <a16:creationId xmlns:a16="http://schemas.microsoft.com/office/drawing/2014/main" id="{779E0471-D407-31E7-0D62-2852B071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5" y="983129"/>
            <a:ext cx="2157045" cy="17082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sas bonitas: veja as 15 casas mais bonitas encontradas no Instagram">
            <a:extLst>
              <a:ext uri="{FF2B5EF4-FFF2-40B4-BE49-F238E27FC236}">
                <a16:creationId xmlns:a16="http://schemas.microsoft.com/office/drawing/2014/main" id="{E41DCFF2-6D79-E564-7497-44E305BC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78" y="3941549"/>
            <a:ext cx="2157045" cy="173255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D73C166C-B654-A7CA-3589-CFCDF3CD46F5}"/>
              </a:ext>
            </a:extLst>
          </p:cNvPr>
          <p:cNvSpPr/>
          <p:nvPr/>
        </p:nvSpPr>
        <p:spPr>
          <a:xfrm>
            <a:off x="5277478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60" name="Picture 12" descr="Descubra o mundo de ponta cabeça da arquitetura invertida! | CASA.COM.BR">
            <a:extLst>
              <a:ext uri="{FF2B5EF4-FFF2-40B4-BE49-F238E27FC236}">
                <a16:creationId xmlns:a16="http://schemas.microsoft.com/office/drawing/2014/main" id="{547B3884-6554-F993-372B-75DAA09E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20" y="3940629"/>
            <a:ext cx="2157045" cy="17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BF909CB8-A7E2-8994-710C-756E23FEB509}"/>
              </a:ext>
            </a:extLst>
          </p:cNvPr>
          <p:cNvSpPr/>
          <p:nvPr/>
        </p:nvSpPr>
        <p:spPr>
          <a:xfrm>
            <a:off x="273911" y="1730508"/>
            <a:ext cx="1444487" cy="569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25400" dir="5400000" sx="109000" sy="109000" algn="ctr" rotWithShape="0">
              <a:srgbClr val="029C09">
                <a:alpha val="95000"/>
              </a:srgbClr>
            </a:outerShdw>
            <a:reflection endPos="2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APARTAMENTO</a:t>
            </a:r>
          </a:p>
        </p:txBody>
      </p:sp>
      <p:pic>
        <p:nvPicPr>
          <p:cNvPr id="2062" name="Picture 14" descr="Apartamento moderno de 60m² é prático e confortável | CASA.COM.BR">
            <a:extLst>
              <a:ext uri="{FF2B5EF4-FFF2-40B4-BE49-F238E27FC236}">
                <a16:creationId xmlns:a16="http://schemas.microsoft.com/office/drawing/2014/main" id="{C90123FD-FB9D-224A-037E-9088E81E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983129"/>
            <a:ext cx="2157045" cy="17082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9E4EA7B-0C5C-6DAD-4EA1-B88B44F7EE27}"/>
              </a:ext>
            </a:extLst>
          </p:cNvPr>
          <p:cNvSpPr/>
          <p:nvPr/>
        </p:nvSpPr>
        <p:spPr>
          <a:xfrm>
            <a:off x="2600434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66" name="Picture 18" descr="Como Comprar Um Apartamento: Tudo o Que Você Precisa Saber">
            <a:extLst>
              <a:ext uri="{FF2B5EF4-FFF2-40B4-BE49-F238E27FC236}">
                <a16:creationId xmlns:a16="http://schemas.microsoft.com/office/drawing/2014/main" id="{184EDBD6-23EB-C69B-15CD-818D86667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22" y="1007147"/>
            <a:ext cx="2157045" cy="16842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14AD37BA-3AE2-8632-89A3-CBAA3B42204C}"/>
              </a:ext>
            </a:extLst>
          </p:cNvPr>
          <p:cNvSpPr/>
          <p:nvPr/>
        </p:nvSpPr>
        <p:spPr>
          <a:xfrm>
            <a:off x="5277478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68" name="Picture 20" descr="Apartamento Klabin / Estúdio Brasileiro de Arquitetura | ArchDaily Brasil">
            <a:extLst>
              <a:ext uri="{FF2B5EF4-FFF2-40B4-BE49-F238E27FC236}">
                <a16:creationId xmlns:a16="http://schemas.microsoft.com/office/drawing/2014/main" id="{D724B541-CADF-BC7A-4711-2FC838F0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15" y="983130"/>
            <a:ext cx="2178996" cy="17082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3C73715B-A368-4F03-3FDA-6D4FD700CFD6}"/>
              </a:ext>
            </a:extLst>
          </p:cNvPr>
          <p:cNvSpPr/>
          <p:nvPr/>
        </p:nvSpPr>
        <p:spPr>
          <a:xfrm>
            <a:off x="7953965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70" name="Picture 22" descr="Multihouse - Moderno Apartamento Vila Olímpia, São Paulo – Preços  atualizados 2022">
            <a:extLst>
              <a:ext uri="{FF2B5EF4-FFF2-40B4-BE49-F238E27FC236}">
                <a16:creationId xmlns:a16="http://schemas.microsoft.com/office/drawing/2014/main" id="{66D288E6-541F-70F5-3FD5-B5F95ABE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119" y="980346"/>
            <a:ext cx="2157045" cy="17082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EE5094A-3E53-7CBB-64C3-73C63109D71A}"/>
              </a:ext>
            </a:extLst>
          </p:cNvPr>
          <p:cNvSpPr/>
          <p:nvPr/>
        </p:nvSpPr>
        <p:spPr>
          <a:xfrm>
            <a:off x="10663120" y="2691416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  <p:pic>
        <p:nvPicPr>
          <p:cNvPr id="2072" name="Picture 24" descr="Apartamentos à venda no Brasil | ZAP Imóveis">
            <a:extLst>
              <a:ext uri="{FF2B5EF4-FFF2-40B4-BE49-F238E27FC236}">
                <a16:creationId xmlns:a16="http://schemas.microsoft.com/office/drawing/2014/main" id="{1AEFF17F-4BF2-E319-BA9D-2C734126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34" y="3940629"/>
            <a:ext cx="2157045" cy="175773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LANÇAMENTO!! APARTAMENTO A VENDA NO TATUAPÉ- 80 M² , VARANDA GOURMET - COM  3 VAGAS E DEPÓSITO - Personalité Consultoria Imobiliária">
            <a:extLst>
              <a:ext uri="{FF2B5EF4-FFF2-40B4-BE49-F238E27FC236}">
                <a16:creationId xmlns:a16="http://schemas.microsoft.com/office/drawing/2014/main" id="{8806D6A9-1B36-2214-1047-C9837B9D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21" y="3940629"/>
            <a:ext cx="2157045" cy="175773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Excelente Empreendimento Na Planta Gran Vic Astúrias - 11160">
            <a:extLst>
              <a:ext uri="{FF2B5EF4-FFF2-40B4-BE49-F238E27FC236}">
                <a16:creationId xmlns:a16="http://schemas.microsoft.com/office/drawing/2014/main" id="{CFC0DF15-CC72-EB2D-DAB4-D4A1EBA3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09" y="3939709"/>
            <a:ext cx="2157046" cy="175773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tor de imóveis de luxo e superluxo é ponto fora da curva | Cimento Itambé">
            <a:extLst>
              <a:ext uri="{FF2B5EF4-FFF2-40B4-BE49-F238E27FC236}">
                <a16:creationId xmlns:a16="http://schemas.microsoft.com/office/drawing/2014/main" id="{1E1048A4-EF5A-C751-6578-E6485799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65" y="3928503"/>
            <a:ext cx="2157598" cy="17689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6C68885C-F808-B4E4-2BE6-FC57DFB51AA4}"/>
              </a:ext>
            </a:extLst>
          </p:cNvPr>
          <p:cNvSpPr/>
          <p:nvPr/>
        </p:nvSpPr>
        <p:spPr>
          <a:xfrm>
            <a:off x="10663120" y="5674102"/>
            <a:ext cx="2157045" cy="8504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Cidade: -------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Valor: R$-----</a:t>
            </a:r>
          </a:p>
        </p:txBody>
      </p:sp>
    </p:spTree>
    <p:extLst>
      <p:ext uri="{BB962C8B-B14F-4D97-AF65-F5344CB8AC3E}">
        <p14:creationId xmlns:p14="http://schemas.microsoft.com/office/powerpoint/2010/main" val="38361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D3BCD1-522B-383D-3D05-A26EAA5C9B69}"/>
              </a:ext>
            </a:extLst>
          </p:cNvPr>
          <p:cNvSpPr/>
          <p:nvPr/>
        </p:nvSpPr>
        <p:spPr>
          <a:xfrm>
            <a:off x="8766" y="-1"/>
            <a:ext cx="1974779" cy="6798365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bg2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8DED4E-08E2-A9E7-285E-3A3DCF08CA71}"/>
              </a:ext>
            </a:extLst>
          </p:cNvPr>
          <p:cNvSpPr/>
          <p:nvPr/>
        </p:nvSpPr>
        <p:spPr>
          <a:xfrm>
            <a:off x="278292" y="234648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PERFIL </a:t>
            </a:r>
            <a:r>
              <a:rPr lang="pt-BR" dirty="0"/>
              <a:t>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F2EDD64-2035-68A7-BA15-FFBE00755AF1}"/>
              </a:ext>
            </a:extLst>
          </p:cNvPr>
          <p:cNvSpPr/>
          <p:nvPr/>
        </p:nvSpPr>
        <p:spPr>
          <a:xfrm>
            <a:off x="278292" y="983129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CASAS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BA854B-4A6A-72BF-2847-868E98B668C4}"/>
              </a:ext>
            </a:extLst>
          </p:cNvPr>
          <p:cNvSpPr/>
          <p:nvPr/>
        </p:nvSpPr>
        <p:spPr>
          <a:xfrm>
            <a:off x="290923" y="1731610"/>
            <a:ext cx="1444487" cy="56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APARTAMENTO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C4AE35A-6982-CF1D-9E71-D81A023FD5D9}"/>
              </a:ext>
            </a:extLst>
          </p:cNvPr>
          <p:cNvSpPr/>
          <p:nvPr/>
        </p:nvSpPr>
        <p:spPr>
          <a:xfrm>
            <a:off x="297435" y="2483103"/>
            <a:ext cx="1444487" cy="569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25400" dir="5400000" sx="109000" sy="109000" algn="ctr" rotWithShape="0">
              <a:srgbClr val="029C09">
                <a:alpha val="95000"/>
              </a:srgbClr>
            </a:outerShdw>
            <a:reflection endPos="2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Documento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26BF37-68AC-F570-C6BB-990E217F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93" y="276408"/>
            <a:ext cx="4991100" cy="5553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03DCACE-6B46-7F47-F9CA-D1FD8844C87F}"/>
              </a:ext>
            </a:extLst>
          </p:cNvPr>
          <p:cNvSpPr/>
          <p:nvPr/>
        </p:nvSpPr>
        <p:spPr>
          <a:xfrm>
            <a:off x="2481036" y="4755425"/>
            <a:ext cx="5036457" cy="1074058"/>
          </a:xfrm>
          <a:prstGeom prst="rect">
            <a:avLst/>
          </a:prstGeom>
          <a:solidFill>
            <a:schemeClr val="bg1">
              <a:lumMod val="50000"/>
              <a:lumOff val="50000"/>
              <a:alpha val="78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VER MAIS</a:t>
            </a:r>
          </a:p>
        </p:txBody>
      </p:sp>
      <p:pic>
        <p:nvPicPr>
          <p:cNvPr id="3076" name="Picture 4" descr="Símbolo de download - ícones de setas grátis">
            <a:extLst>
              <a:ext uri="{FF2B5EF4-FFF2-40B4-BE49-F238E27FC236}">
                <a16:creationId xmlns:a16="http://schemas.microsoft.com/office/drawing/2014/main" id="{33A11650-919F-2098-E993-F2DD84D0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01" y="2146754"/>
            <a:ext cx="672699" cy="67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9F4FD4B-E25C-AC34-047A-B27EFB91D78A}"/>
              </a:ext>
            </a:extLst>
          </p:cNvPr>
          <p:cNvSpPr txBox="1"/>
          <p:nvPr/>
        </p:nvSpPr>
        <p:spPr>
          <a:xfrm>
            <a:off x="8553624" y="2190715"/>
            <a:ext cx="2572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DOWNLOAND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090" name="Picture 18" descr="Símbolo de compartilhamento no botão quadrado - ícones de interface grátis">
            <a:extLst>
              <a:ext uri="{FF2B5EF4-FFF2-40B4-BE49-F238E27FC236}">
                <a16:creationId xmlns:a16="http://schemas.microsoft.com/office/drawing/2014/main" id="{4630D245-0659-FC0D-8F90-47B6D2CC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00" y="3563480"/>
            <a:ext cx="672699" cy="67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12A1B0-FD16-3117-56DE-075F87878282}"/>
              </a:ext>
            </a:extLst>
          </p:cNvPr>
          <p:cNvSpPr txBox="1"/>
          <p:nvPr/>
        </p:nvSpPr>
        <p:spPr>
          <a:xfrm>
            <a:off x="8246057" y="3613491"/>
            <a:ext cx="2926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COMPARTILHAR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BDA9B0-231C-962F-B01F-94F649100C2B}"/>
              </a:ext>
            </a:extLst>
          </p:cNvPr>
          <p:cNvSpPr/>
          <p:nvPr/>
        </p:nvSpPr>
        <p:spPr>
          <a:xfrm>
            <a:off x="10925907" y="6137463"/>
            <a:ext cx="1139483" cy="192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2771E0C9-98DD-EB8C-DC8A-2F921DB1F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9692" y="5777333"/>
            <a:ext cx="951914" cy="720260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pt-BR" sz="4400" dirty="0">
                <a:latin typeface="Colonna MT" panose="04020805060202030203" pitchFamily="82" charset="0"/>
              </a:rPr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376167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195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Colonna MT</vt:lpstr>
      <vt:lpstr>Office Theme</vt:lpstr>
      <vt:lpstr>MORE BEM</vt:lpstr>
      <vt:lpstr>Login</vt:lpstr>
      <vt:lpstr>Registrar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BEM</dc:title>
  <dc:creator>PEDRO AUGUSTO BERGAMINI</dc:creator>
  <cp:lastModifiedBy>PEDRO AUGUSTO BERGAMINI</cp:lastModifiedBy>
  <cp:revision>1</cp:revision>
  <dcterms:created xsi:type="dcterms:W3CDTF">2022-10-30T23:00:22Z</dcterms:created>
  <dcterms:modified xsi:type="dcterms:W3CDTF">2022-10-31T01:12:42Z</dcterms:modified>
</cp:coreProperties>
</file>