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80" r:id="rId15"/>
    <p:sldId id="281" r:id="rId16"/>
    <p:sldId id="282" r:id="rId17"/>
    <p:sldId id="279" r:id="rId18"/>
    <p:sldId id="268" r:id="rId19"/>
    <p:sldId id="283" r:id="rId20"/>
    <p:sldId id="269" r:id="rId21"/>
    <p:sldId id="284" r:id="rId22"/>
    <p:sldId id="271" r:id="rId23"/>
    <p:sldId id="286" r:id="rId24"/>
    <p:sldId id="275" r:id="rId25"/>
    <p:sldId id="272" r:id="rId26"/>
    <p:sldId id="270" r:id="rId27"/>
    <p:sldId id="277" r:id="rId28"/>
    <p:sldId id="276" r:id="rId29"/>
    <p:sldId id="273" r:id="rId30"/>
    <p:sldId id="285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-pkgs.had.co.nz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mlRFinance</a:t>
            </a:r>
            <a:br>
              <a:rPr lang="pt-BR" dirty="0"/>
            </a:br>
            <a:r>
              <a:rPr lang="pt-BR" sz="3200" dirty="0"/>
              <a:t>https://github.com/PedroBSB/mlRFinance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Aprendizado de máquina em finanças</a:t>
            </a:r>
          </a:p>
        </p:txBody>
      </p:sp>
    </p:spTree>
    <p:extLst>
      <p:ext uri="{BB962C8B-B14F-4D97-AF65-F5344CB8AC3E}">
        <p14:creationId xmlns:p14="http://schemas.microsoft.com/office/powerpoint/2010/main" val="130215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manuais (help)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Entrar na pasta </a:t>
            </a:r>
            <a:r>
              <a:rPr lang="pt-BR" sz="3600" b="1" dirty="0"/>
              <a:t>MAN</a:t>
            </a:r>
            <a:r>
              <a:rPr lang="pt-BR" sz="3600" dirty="0"/>
              <a:t>.</a:t>
            </a:r>
          </a:p>
          <a:p>
            <a:r>
              <a:rPr lang="pt-BR" sz="3600" dirty="0"/>
              <a:t>Olhar o arquivo </a:t>
            </a:r>
            <a:r>
              <a:rPr lang="pt-BR" sz="3600" dirty="0" err="1"/>
              <a:t>template</a:t>
            </a:r>
            <a:r>
              <a:rPr lang="pt-BR" sz="3600" dirty="0"/>
              <a:t> </a:t>
            </a:r>
            <a:r>
              <a:rPr lang="pt-BR" sz="3600" b="1" dirty="0" err="1"/>
              <a:t>Hello.Rd</a:t>
            </a:r>
            <a:r>
              <a:rPr lang="pt-BR" sz="3600" dirty="0"/>
              <a:t> 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36" y="3153266"/>
            <a:ext cx="4916973" cy="28992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850091" y="4015820"/>
            <a:ext cx="560109" cy="18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12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manuais (help)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1) O nome do arquivo deve ser igual ao nome da função.</a:t>
            </a:r>
          </a:p>
          <a:p>
            <a:r>
              <a:rPr lang="pt-BR" sz="3600" dirty="0"/>
              <a:t>2) Utilize o arquivo </a:t>
            </a:r>
            <a:r>
              <a:rPr lang="pt-BR" sz="3600" i="1" dirty="0" err="1"/>
              <a:t>template</a:t>
            </a:r>
            <a:r>
              <a:rPr lang="pt-BR" sz="3600" dirty="0"/>
              <a:t> </a:t>
            </a:r>
            <a:r>
              <a:rPr lang="pt-BR" sz="3600" dirty="0" err="1"/>
              <a:t>hello.Rd</a:t>
            </a:r>
            <a:r>
              <a:rPr lang="pt-BR" sz="3600" dirty="0"/>
              <a:t> como base para a criação de outras documentações.</a:t>
            </a:r>
          </a:p>
        </p:txBody>
      </p:sp>
    </p:spTree>
    <p:extLst>
      <p:ext uri="{BB962C8B-B14F-4D97-AF65-F5344CB8AC3E}">
        <p14:creationId xmlns:p14="http://schemas.microsoft.com/office/powerpoint/2010/main" val="41848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Documentar as funções em C++ e R.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Documentar os </a:t>
            </a:r>
            <a:r>
              <a:rPr lang="pt-BR" dirty="0" err="1"/>
              <a:t>kernels</a:t>
            </a:r>
            <a:r>
              <a:rPr lang="pt-BR" dirty="0"/>
              <a:t> (no R e </a:t>
            </a:r>
            <a:r>
              <a:rPr lang="pt-BR" dirty="0" err="1"/>
              <a:t>github</a:t>
            </a:r>
            <a:r>
              <a:rPr lang="pt-BR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/>
              <a:t>Criar exemplos no </a:t>
            </a:r>
            <a:r>
              <a:rPr lang="pt-BR" dirty="0" err="1"/>
              <a:t>github</a:t>
            </a:r>
            <a:r>
              <a:rPr lang="pt-BR" dirty="0"/>
              <a:t> do uso das funções.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11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Kernels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1) </a:t>
            </a:r>
            <a:r>
              <a:rPr lang="pt-BR" sz="2800" b="1" dirty="0" err="1">
                <a:solidFill>
                  <a:srgbClr val="FF0000"/>
                </a:solidFill>
              </a:rPr>
              <a:t>KernelComputation</a:t>
            </a: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dirty="0"/>
              <a:t>2) </a:t>
            </a:r>
            <a:r>
              <a:rPr lang="pt-BR" sz="2800" dirty="0" err="1"/>
              <a:t>KernelMatrix</a:t>
            </a:r>
            <a:endParaRPr lang="pt-BR" sz="2800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178859" y="2998708"/>
            <a:ext cx="9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" y="3304451"/>
            <a:ext cx="10439400" cy="26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9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Colocar os </a:t>
            </a:r>
            <a:r>
              <a:rPr lang="pt-BR" sz="3200" dirty="0" err="1"/>
              <a:t>kernels</a:t>
            </a:r>
            <a:r>
              <a:rPr lang="pt-BR" sz="3200" dirty="0"/>
              <a:t> em ordem alfabética no arquivo KernelComputation.cpp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Documentar no </a:t>
            </a:r>
            <a:r>
              <a:rPr lang="pt-BR" sz="3200" dirty="0" err="1"/>
              <a:t>github</a:t>
            </a:r>
            <a:r>
              <a:rPr lang="pt-BR" sz="3200" dirty="0"/>
              <a:t> e no manual do R a ordem dos parâmetros de cada </a:t>
            </a:r>
            <a:r>
              <a:rPr lang="pt-BR" sz="3200" dirty="0" err="1"/>
              <a:t>kernel</a:t>
            </a:r>
            <a:r>
              <a:rPr lang="pt-BR" sz="32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22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Kernels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1) </a:t>
            </a:r>
            <a:r>
              <a:rPr lang="pt-BR" sz="2800" dirty="0" err="1">
                <a:solidFill>
                  <a:schemeClr val="tx1"/>
                </a:solidFill>
              </a:rPr>
              <a:t>KernelComputation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/>
              <a:t>2) </a:t>
            </a:r>
            <a:r>
              <a:rPr lang="pt-BR" sz="2800" b="1" dirty="0" err="1">
                <a:solidFill>
                  <a:srgbClr val="FF0000"/>
                </a:solidFill>
              </a:rPr>
              <a:t>KernelMatrix</a:t>
            </a:r>
            <a:endParaRPr lang="pt-BR" sz="2800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178859" y="2998708"/>
            <a:ext cx="9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81" y="1388102"/>
            <a:ext cx="6543966" cy="477961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25553" y="4728882"/>
            <a:ext cx="2447365" cy="201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Implementar o paralelismo (ou CUDA) na construção da matriz </a:t>
            </a:r>
            <a:r>
              <a:rPr lang="pt-BR" sz="3200" dirty="0" err="1"/>
              <a:t>kernel</a:t>
            </a:r>
            <a:r>
              <a:rPr lang="pt-BR" sz="3200" dirty="0"/>
              <a:t>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Remover a conversão de ARMA para Eigen.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69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1) SVM</a:t>
            </a:r>
          </a:p>
          <a:p>
            <a:r>
              <a:rPr lang="pt-BR" sz="2800" dirty="0"/>
              <a:t>2) SVR</a:t>
            </a:r>
          </a:p>
          <a:p>
            <a:r>
              <a:rPr lang="pt-BR" sz="2800" dirty="0"/>
              <a:t>3) SVC</a:t>
            </a:r>
          </a:p>
          <a:p>
            <a:r>
              <a:rPr lang="pt-BR" sz="3600" dirty="0"/>
              <a:t>Auxiliares:</a:t>
            </a:r>
          </a:p>
          <a:p>
            <a:r>
              <a:rPr lang="pt-BR" sz="2400" dirty="0"/>
              <a:t>KernelComputation.cpp</a:t>
            </a:r>
          </a:p>
          <a:p>
            <a:r>
              <a:rPr lang="pt-BR" sz="2400" dirty="0"/>
              <a:t>KernelMatrix.cpp</a:t>
            </a:r>
          </a:p>
          <a:p>
            <a:r>
              <a:rPr lang="pt-BR" sz="2400" dirty="0"/>
              <a:t>ErrorMeasure.cpp</a:t>
            </a:r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241612" y="3581414"/>
            <a:ext cx="9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7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SVM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4">
                    <a:lumMod val="75000"/>
                  </a:schemeClr>
                </a:solidFill>
              </a:rPr>
              <a:t>CSVML1</a:t>
            </a: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y</a:t>
            </a:r>
            <a:r>
              <a:rPr lang="pt-BR" sz="3200" dirty="0"/>
              <a:t>, </a:t>
            </a:r>
            <a:r>
              <a:rPr lang="pt-BR" sz="3200" b="1" dirty="0">
                <a:solidFill>
                  <a:srgbClr val="FF0000"/>
                </a:solidFill>
              </a:rPr>
              <a:t>X</a:t>
            </a:r>
            <a:r>
              <a:rPr lang="pt-BR" sz="3200" dirty="0"/>
              <a:t>, </a:t>
            </a:r>
            <a:r>
              <a:rPr lang="pt-BR" sz="3200" b="1" dirty="0">
                <a:solidFill>
                  <a:srgbClr val="FF0000"/>
                </a:solidFill>
              </a:rPr>
              <a:t>C</a:t>
            </a:r>
            <a:r>
              <a:rPr lang="pt-BR" sz="3200" dirty="0"/>
              <a:t>, </a:t>
            </a:r>
            <a:r>
              <a:rPr lang="pt-BR" sz="3200" b="1" dirty="0" err="1">
                <a:solidFill>
                  <a:srgbClr val="FF0000"/>
                </a:solidFill>
              </a:rPr>
              <a:t>kernel</a:t>
            </a:r>
            <a:r>
              <a:rPr lang="pt-BR" sz="3200" dirty="0"/>
              <a:t>, </a:t>
            </a:r>
            <a:r>
              <a:rPr lang="pt-BR" sz="3200" b="1" dirty="0" err="1">
                <a:solidFill>
                  <a:srgbClr val="FF0000"/>
                </a:solidFill>
              </a:rPr>
              <a:t>parms</a:t>
            </a:r>
            <a:r>
              <a:rPr lang="pt-BR" sz="3200" dirty="0"/>
              <a:t>)</a:t>
            </a:r>
          </a:p>
          <a:p>
            <a:r>
              <a:rPr lang="pt-BR" sz="2400" dirty="0"/>
              <a:t>PredictedCSVML1(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CSVML1</a:t>
            </a:r>
            <a:r>
              <a:rPr lang="pt-BR" sz="2400" dirty="0"/>
              <a:t>, </a:t>
            </a:r>
            <a:r>
              <a:rPr lang="pt-BR" sz="2400" b="1" dirty="0">
                <a:solidFill>
                  <a:srgbClr val="FF0000"/>
                </a:solidFill>
              </a:rPr>
              <a:t>y</a:t>
            </a:r>
            <a:r>
              <a:rPr lang="pt-BR" sz="2400" dirty="0"/>
              <a:t>, </a:t>
            </a:r>
            <a:r>
              <a:rPr lang="pt-BR" sz="2400" b="1" dirty="0">
                <a:solidFill>
                  <a:srgbClr val="FF0000"/>
                </a:solidFill>
              </a:rPr>
              <a:t>X</a:t>
            </a:r>
            <a:r>
              <a:rPr lang="pt-BR" sz="2400" dirty="0"/>
              <a:t>, </a:t>
            </a:r>
            <a:r>
              <a:rPr lang="pt-BR" sz="2400" b="1" dirty="0" err="1">
                <a:solidFill>
                  <a:srgbClr val="FF0000"/>
                </a:solidFill>
              </a:rPr>
              <a:t>Xprev</a:t>
            </a:r>
            <a:r>
              <a:rPr lang="pt-BR" sz="2400" dirty="0"/>
              <a:t>,  </a:t>
            </a:r>
            <a:r>
              <a:rPr lang="pt-BR" sz="2400" b="1" dirty="0" err="1">
                <a:solidFill>
                  <a:srgbClr val="FF0000"/>
                </a:solidFill>
              </a:rPr>
              <a:t>kernel</a:t>
            </a:r>
            <a:r>
              <a:rPr lang="pt-BR" sz="2400" dirty="0"/>
              <a:t>,  </a:t>
            </a:r>
            <a:r>
              <a:rPr lang="pt-BR" sz="2400" b="1" dirty="0" err="1">
                <a:solidFill>
                  <a:srgbClr val="FF0000"/>
                </a:solidFill>
              </a:rPr>
              <a:t>parms</a:t>
            </a:r>
            <a:r>
              <a:rPr lang="pt-BR" sz="2400" dirty="0"/>
              <a:t>,  </a:t>
            </a:r>
            <a:r>
              <a:rPr lang="pt-BR" sz="2400" b="1" dirty="0" err="1">
                <a:solidFill>
                  <a:srgbClr val="FF0000"/>
                </a:solidFill>
              </a:rPr>
              <a:t>typePredict</a:t>
            </a:r>
            <a:r>
              <a:rPr lang="pt-BR" sz="2400" dirty="0"/>
              <a:t>)</a:t>
            </a:r>
          </a:p>
          <a:p>
            <a:r>
              <a:rPr lang="pt-BR" sz="3600" dirty="0"/>
              <a:t>CSVML2(</a:t>
            </a:r>
            <a:r>
              <a:rPr lang="pt-BR" sz="3600" b="1" dirty="0">
                <a:solidFill>
                  <a:srgbClr val="FF0000"/>
                </a:solidFill>
              </a:rPr>
              <a:t>y</a:t>
            </a:r>
            <a:r>
              <a:rPr lang="pt-BR" sz="3600" dirty="0"/>
              <a:t>,  </a:t>
            </a:r>
            <a:r>
              <a:rPr lang="pt-BR" sz="3600" b="1" dirty="0">
                <a:solidFill>
                  <a:srgbClr val="FF0000"/>
                </a:solidFill>
              </a:rPr>
              <a:t>X</a:t>
            </a:r>
            <a:r>
              <a:rPr lang="pt-BR" sz="3600" dirty="0"/>
              <a:t>, </a:t>
            </a:r>
            <a:r>
              <a:rPr lang="pt-BR" sz="3600" b="1" dirty="0">
                <a:solidFill>
                  <a:srgbClr val="FF0000"/>
                </a:solidFill>
              </a:rPr>
              <a:t>C</a:t>
            </a:r>
            <a:r>
              <a:rPr lang="pt-BR" sz="3600" dirty="0"/>
              <a:t>, </a:t>
            </a:r>
            <a:r>
              <a:rPr lang="pt-BR" sz="3600" b="1" dirty="0" err="1">
                <a:solidFill>
                  <a:srgbClr val="FF0000"/>
                </a:solidFill>
              </a:rPr>
              <a:t>kernel</a:t>
            </a:r>
            <a:r>
              <a:rPr lang="pt-BR" sz="3600" dirty="0"/>
              <a:t>,  </a:t>
            </a:r>
            <a:r>
              <a:rPr lang="pt-BR" sz="3600" b="1" dirty="0" err="1">
                <a:solidFill>
                  <a:srgbClr val="FF0000"/>
                </a:solidFill>
              </a:rPr>
              <a:t>parms</a:t>
            </a:r>
            <a:r>
              <a:rPr lang="pt-BR" sz="3600" dirty="0"/>
              <a:t>)</a:t>
            </a:r>
          </a:p>
          <a:p>
            <a:r>
              <a:rPr lang="pt-BR" sz="3600" dirty="0" err="1"/>
              <a:t>nuSVM</a:t>
            </a:r>
            <a:r>
              <a:rPr lang="pt-BR" sz="3600" dirty="0"/>
              <a:t>( </a:t>
            </a:r>
            <a:r>
              <a:rPr lang="pt-BR" sz="3600" b="1" dirty="0">
                <a:solidFill>
                  <a:srgbClr val="FF0000"/>
                </a:solidFill>
              </a:rPr>
              <a:t>y</a:t>
            </a:r>
            <a:r>
              <a:rPr lang="pt-BR" sz="3600" dirty="0"/>
              <a:t>, </a:t>
            </a:r>
            <a:r>
              <a:rPr lang="pt-BR" sz="3600" b="1" dirty="0">
                <a:solidFill>
                  <a:srgbClr val="FF0000"/>
                </a:solidFill>
              </a:rPr>
              <a:t>X</a:t>
            </a:r>
            <a:r>
              <a:rPr lang="pt-BR" sz="3600" dirty="0"/>
              <a:t>,  </a:t>
            </a:r>
            <a:r>
              <a:rPr lang="pt-BR" sz="3600" b="1" dirty="0">
                <a:solidFill>
                  <a:srgbClr val="FF0000"/>
                </a:solidFill>
              </a:rPr>
              <a:t>nu</a:t>
            </a:r>
            <a:r>
              <a:rPr lang="pt-BR" sz="3600" dirty="0"/>
              <a:t>,  </a:t>
            </a:r>
            <a:r>
              <a:rPr lang="pt-BR" sz="3600" b="1" dirty="0" err="1">
                <a:solidFill>
                  <a:srgbClr val="FF0000"/>
                </a:solidFill>
              </a:rPr>
              <a:t>kernel</a:t>
            </a:r>
            <a:r>
              <a:rPr lang="pt-BR" sz="3600" dirty="0"/>
              <a:t>,  </a:t>
            </a:r>
            <a:r>
              <a:rPr lang="pt-BR" sz="3600" b="1" dirty="0" err="1">
                <a:solidFill>
                  <a:srgbClr val="FF0000"/>
                </a:solidFill>
              </a:rPr>
              <a:t>parms</a:t>
            </a:r>
            <a:r>
              <a:rPr lang="pt-BR" sz="3600" dirty="0"/>
              <a:t>)</a:t>
            </a:r>
          </a:p>
          <a:p>
            <a:r>
              <a:rPr lang="pt-BR" sz="3600" dirty="0"/>
              <a:t>Exemplo: </a:t>
            </a:r>
            <a:r>
              <a:rPr lang="pt-BR" sz="3600" dirty="0" err="1"/>
              <a:t>test</a:t>
            </a:r>
            <a:r>
              <a:rPr lang="pt-BR" sz="3600" dirty="0"/>
              <a:t>\Exemplo02.R </a:t>
            </a:r>
          </a:p>
        </p:txBody>
      </p:sp>
    </p:spTree>
    <p:extLst>
      <p:ext uri="{BB962C8B-B14F-4D97-AF65-F5344CB8AC3E}">
        <p14:creationId xmlns:p14="http://schemas.microsoft.com/office/powerpoint/2010/main" val="120488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Programar os </a:t>
            </a:r>
            <a:r>
              <a:rPr lang="pt-BR" sz="3200" dirty="0" err="1"/>
              <a:t>Predicts</a:t>
            </a:r>
            <a:r>
              <a:rPr lang="pt-BR" sz="3200" dirty="0"/>
              <a:t> para outros SVM.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Buscar novos modelos de SVM para dados binários.</a:t>
            </a:r>
          </a:p>
          <a:p>
            <a:pPr marL="1035558" lvl="1" indent="-742950" algn="just">
              <a:buFont typeface="+mj-lt"/>
              <a:buAutoNum type="arabicPeriod"/>
            </a:pPr>
            <a:r>
              <a:rPr lang="pt-BR" sz="3000" dirty="0"/>
              <a:t>Múltiplos </a:t>
            </a:r>
            <a:r>
              <a:rPr lang="pt-BR" sz="3000" dirty="0" err="1"/>
              <a:t>C’s</a:t>
            </a:r>
            <a:endParaRPr lang="pt-BR" sz="3000" dirty="0"/>
          </a:p>
          <a:p>
            <a:pPr marL="1035558" lvl="1" indent="-742950" algn="just">
              <a:buFont typeface="+mj-lt"/>
              <a:buAutoNum type="arabicPeriod"/>
            </a:pPr>
            <a:r>
              <a:rPr lang="pt-BR" sz="3000" dirty="0" err="1"/>
              <a:t>AdaBoosting</a:t>
            </a:r>
            <a:endParaRPr lang="pt-BR" sz="3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a construção e edição da biblioteca aconselha-se a leitura de:</a:t>
            </a:r>
          </a:p>
          <a:p>
            <a:pPr algn="ctr"/>
            <a:r>
              <a:rPr lang="pt-BR" sz="2800" b="1" dirty="0">
                <a:hlinkClick r:id="rId2"/>
              </a:rPr>
              <a:t>http://r-pkgs.had.co.nz/</a:t>
            </a:r>
            <a:endParaRPr lang="pt-BR" sz="2800" b="1" dirty="0"/>
          </a:p>
          <a:p>
            <a:pPr algn="ctr"/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45" y="3077852"/>
            <a:ext cx="2969317" cy="30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SVR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4">
                    <a:lumMod val="75000"/>
                  </a:schemeClr>
                </a:solidFill>
              </a:rPr>
              <a:t>CSVRL1</a:t>
            </a:r>
            <a:r>
              <a:rPr lang="pt-BR" sz="3200" dirty="0"/>
              <a:t>(</a:t>
            </a:r>
            <a:r>
              <a:rPr lang="pt-BR" sz="3200" b="1" dirty="0">
                <a:solidFill>
                  <a:srgbClr val="FF0000"/>
                </a:solidFill>
              </a:rPr>
              <a:t>y</a:t>
            </a:r>
            <a:r>
              <a:rPr lang="pt-BR" sz="3200" dirty="0"/>
              <a:t>,  </a:t>
            </a:r>
            <a:r>
              <a:rPr lang="pt-BR" sz="3200" b="1" dirty="0">
                <a:solidFill>
                  <a:srgbClr val="FF0000"/>
                </a:solidFill>
              </a:rPr>
              <a:t>X</a:t>
            </a:r>
            <a:r>
              <a:rPr lang="pt-BR" sz="3200" dirty="0"/>
              <a:t>,  </a:t>
            </a:r>
            <a:r>
              <a:rPr lang="pt-BR" sz="3200" b="1" dirty="0">
                <a:solidFill>
                  <a:srgbClr val="FF0000"/>
                </a:solidFill>
              </a:rPr>
              <a:t>C</a:t>
            </a:r>
            <a:r>
              <a:rPr lang="pt-BR" sz="3200" dirty="0"/>
              <a:t>,  </a:t>
            </a:r>
            <a:r>
              <a:rPr lang="pt-BR" sz="3200" b="1" dirty="0" err="1">
                <a:solidFill>
                  <a:srgbClr val="FF0000"/>
                </a:solidFill>
              </a:rPr>
              <a:t>epsilon</a:t>
            </a:r>
            <a:r>
              <a:rPr lang="pt-BR" sz="3200" dirty="0"/>
              <a:t>,  </a:t>
            </a:r>
            <a:r>
              <a:rPr lang="pt-BR" sz="3200" b="1" dirty="0" err="1">
                <a:solidFill>
                  <a:srgbClr val="FF0000"/>
                </a:solidFill>
              </a:rPr>
              <a:t>kernel</a:t>
            </a:r>
            <a:r>
              <a:rPr lang="pt-BR" sz="3200" dirty="0"/>
              <a:t>,  </a:t>
            </a:r>
            <a:r>
              <a:rPr lang="pt-BR" sz="3200" b="1" dirty="0" err="1">
                <a:solidFill>
                  <a:srgbClr val="FF0000"/>
                </a:solidFill>
              </a:rPr>
              <a:t>parms</a:t>
            </a:r>
            <a:r>
              <a:rPr lang="pt-BR" sz="3200" dirty="0"/>
              <a:t>)</a:t>
            </a:r>
          </a:p>
          <a:p>
            <a:r>
              <a:rPr lang="pt-BR" sz="3200" dirty="0"/>
              <a:t>PredictedCSVRL1(</a:t>
            </a: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</a:rPr>
              <a:t>CSVRL1</a:t>
            </a:r>
            <a:r>
              <a:rPr lang="pt-BR" sz="3200" dirty="0"/>
              <a:t>,  </a:t>
            </a:r>
            <a:r>
              <a:rPr lang="pt-BR" sz="3200" b="1" dirty="0">
                <a:solidFill>
                  <a:srgbClr val="FF0000"/>
                </a:solidFill>
              </a:rPr>
              <a:t>X</a:t>
            </a:r>
            <a:r>
              <a:rPr lang="pt-BR" sz="3200" dirty="0"/>
              <a:t>, </a:t>
            </a:r>
            <a:r>
              <a:rPr lang="pt-BR" sz="3200" b="1" dirty="0" err="1">
                <a:solidFill>
                  <a:srgbClr val="FF0000"/>
                </a:solidFill>
              </a:rPr>
              <a:t>Xprev</a:t>
            </a:r>
            <a:r>
              <a:rPr lang="pt-BR" sz="3200" dirty="0"/>
              <a:t>, </a:t>
            </a:r>
            <a:r>
              <a:rPr lang="pt-BR" sz="3200" b="1" dirty="0" err="1">
                <a:solidFill>
                  <a:srgbClr val="FF0000"/>
                </a:solidFill>
              </a:rPr>
              <a:t>kernel</a:t>
            </a:r>
            <a:r>
              <a:rPr lang="pt-BR" sz="3200" dirty="0"/>
              <a:t>,  </a:t>
            </a:r>
            <a:r>
              <a:rPr lang="pt-BR" sz="3200" b="1" dirty="0" err="1">
                <a:solidFill>
                  <a:srgbClr val="FF0000"/>
                </a:solidFill>
              </a:rPr>
              <a:t>parms</a:t>
            </a:r>
            <a:r>
              <a:rPr lang="pt-BR" sz="3200" dirty="0"/>
              <a:t>)</a:t>
            </a:r>
          </a:p>
          <a:p>
            <a:endParaRPr lang="pt-BR" sz="3200" dirty="0"/>
          </a:p>
          <a:p>
            <a:r>
              <a:rPr lang="pt-BR" sz="3200" dirty="0"/>
              <a:t>Exemplo: </a:t>
            </a:r>
            <a:r>
              <a:rPr lang="pt-BR" sz="3200" dirty="0" err="1"/>
              <a:t>test</a:t>
            </a:r>
            <a:r>
              <a:rPr lang="pt-BR" sz="3200" dirty="0"/>
              <a:t>\Exemplo03.R 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1621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Programar outros modelos de SVR e seus </a:t>
            </a:r>
            <a:r>
              <a:rPr lang="pt-BR" sz="3200" dirty="0" err="1"/>
              <a:t>Predicts</a:t>
            </a:r>
            <a:r>
              <a:rPr lang="pt-BR" sz="3200" dirty="0"/>
              <a:t>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Buscar um modelo SVR para Regressão </a:t>
            </a:r>
            <a:r>
              <a:rPr lang="pt-BR" sz="3200" dirty="0" err="1"/>
              <a:t>Quantílica</a:t>
            </a:r>
            <a:r>
              <a:rPr lang="pt-BR" sz="3200" dirty="0"/>
              <a:t>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Programar a seleção de variáveis (artigo do espanhol).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65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WOCSCM( </a:t>
            </a:r>
            <a:r>
              <a:rPr lang="pt-BR" sz="3200" b="1" dirty="0">
                <a:solidFill>
                  <a:srgbClr val="FF0000"/>
                </a:solidFill>
              </a:rPr>
              <a:t>X</a:t>
            </a:r>
            <a:r>
              <a:rPr lang="pt-BR" sz="3200" dirty="0"/>
              <a:t>,  </a:t>
            </a:r>
            <a:r>
              <a:rPr lang="pt-BR" sz="3200" b="1" dirty="0">
                <a:solidFill>
                  <a:srgbClr val="FF0000"/>
                </a:solidFill>
              </a:rPr>
              <a:t>C</a:t>
            </a:r>
            <a:r>
              <a:rPr lang="pt-BR" sz="3200" dirty="0"/>
              <a:t>, 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pt-BR" sz="3200" dirty="0"/>
              <a:t>,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sigma</a:t>
            </a:r>
            <a:r>
              <a:rPr lang="pt-BR" sz="3200" dirty="0"/>
              <a:t>,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inter</a:t>
            </a:r>
            <a:r>
              <a:rPr lang="pt-BR" sz="3200" dirty="0"/>
              <a:t>,  </a:t>
            </a:r>
            <a:r>
              <a:rPr lang="pt-BR" sz="3200" b="1" dirty="0" err="1">
                <a:solidFill>
                  <a:srgbClr val="FF0000"/>
                </a:solidFill>
              </a:rPr>
              <a:t>kernel</a:t>
            </a:r>
            <a:r>
              <a:rPr lang="pt-BR" sz="3200" dirty="0"/>
              <a:t>,  </a:t>
            </a:r>
            <a:r>
              <a:rPr lang="pt-BR" sz="3200" b="1" dirty="0" err="1">
                <a:solidFill>
                  <a:srgbClr val="FF0000"/>
                </a:solidFill>
              </a:rPr>
              <a:t>parms</a:t>
            </a:r>
            <a:r>
              <a:rPr lang="pt-BR" sz="3200" dirty="0"/>
              <a:t>)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Exemplo: </a:t>
            </a:r>
            <a:r>
              <a:rPr lang="pt-BR" sz="3200" dirty="0" err="1"/>
              <a:t>test</a:t>
            </a:r>
            <a:r>
              <a:rPr lang="pt-BR" sz="3200" dirty="0"/>
              <a:t>\Exemplo01.R 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967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t-BR" sz="3200" dirty="0"/>
              <a:t>Outros algoritmos de </a:t>
            </a:r>
            <a:r>
              <a:rPr lang="pt-BR" sz="3200" dirty="0" err="1"/>
              <a:t>clusterização</a:t>
            </a:r>
            <a:r>
              <a:rPr lang="pt-BR" sz="3200" dirty="0"/>
              <a:t> via SVM.</a:t>
            </a:r>
          </a:p>
          <a:p>
            <a:pPr marL="742950" indent="-742950" algn="just">
              <a:buFont typeface="+mj-lt"/>
              <a:buAutoNum type="arabicPeriod"/>
            </a:pP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42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99775"/>
            <a:ext cx="6909801" cy="4595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pt-BR" sz="3700" err="1"/>
              <a:t>Spatial</a:t>
            </a:r>
            <a:r>
              <a:rPr lang="pt-BR" sz="3700"/>
              <a:t> Support Vector </a:t>
            </a:r>
            <a:r>
              <a:rPr lang="pt-BR" sz="3700" err="1"/>
              <a:t>Clustering</a:t>
            </a:r>
            <a:r>
              <a:rPr lang="pt-BR" sz="3700"/>
              <a:t>.</a:t>
            </a:r>
            <a:br>
              <a:rPr lang="pt-BR" sz="3700"/>
            </a:br>
            <a:endParaRPr lang="pt-BR" sz="37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220456" cy="3670180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pt-BR" sz="3200" dirty="0"/>
              <a:t>Artigo baseado no WOCSCM para a construção de clusters espaciais.</a:t>
            </a:r>
          </a:p>
          <a:p>
            <a:pPr marL="914400" indent="-914400">
              <a:buFont typeface="+mj-lt"/>
              <a:buAutoNum type="arabicPeriod"/>
            </a:pPr>
            <a:r>
              <a:rPr lang="pt-BR" sz="1800" dirty="0"/>
              <a:t>https://www.overleaf.com/7048927dwtbbbzsrhhh</a:t>
            </a:r>
          </a:p>
        </p:txBody>
      </p:sp>
    </p:spTree>
    <p:extLst>
      <p:ext uri="{BB962C8B-B14F-4D97-AF65-F5344CB8AC3E}">
        <p14:creationId xmlns:p14="http://schemas.microsoft.com/office/powerpoint/2010/main" val="186985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1) </a:t>
            </a:r>
            <a:r>
              <a:rPr lang="pt-BR" sz="2800" dirty="0" err="1"/>
              <a:t>PortfolioSelection.R</a:t>
            </a:r>
            <a:endParaRPr lang="pt-BR" sz="2800" dirty="0"/>
          </a:p>
          <a:p>
            <a:r>
              <a:rPr lang="pt-BR" sz="2800" dirty="0"/>
              <a:t>2) </a:t>
            </a:r>
            <a:r>
              <a:rPr lang="pt-BR" sz="2800" dirty="0" err="1"/>
              <a:t>GarchSVR.R</a:t>
            </a:r>
            <a:endParaRPr lang="pt-BR" sz="2800" dirty="0"/>
          </a:p>
          <a:p>
            <a:r>
              <a:rPr lang="pt-BR" sz="2800" dirty="0"/>
              <a:t>3) </a:t>
            </a:r>
            <a:r>
              <a:rPr lang="pt-BR" sz="2800" dirty="0" err="1"/>
              <a:t>SPAtests.R</a:t>
            </a:r>
            <a:r>
              <a:rPr lang="pt-BR" sz="2800" dirty="0"/>
              <a:t>                                    (</a:t>
            </a:r>
            <a:r>
              <a:rPr lang="pt-BR" sz="2800" b="1" dirty="0" err="1">
                <a:solidFill>
                  <a:srgbClr val="FF0000"/>
                </a:solidFill>
              </a:rPr>
              <a:t>tests</a:t>
            </a:r>
            <a:r>
              <a:rPr lang="pt-BR" sz="2800" b="1" dirty="0">
                <a:solidFill>
                  <a:srgbClr val="FF0000"/>
                </a:solidFill>
              </a:rPr>
              <a:t>/</a:t>
            </a:r>
            <a:r>
              <a:rPr lang="pt-BR" sz="2800" b="1" dirty="0" err="1">
                <a:solidFill>
                  <a:srgbClr val="FF0000"/>
                </a:solidFill>
              </a:rPr>
              <a:t>Spatests.R</a:t>
            </a:r>
            <a:r>
              <a:rPr lang="pt-BR" sz="2800" dirty="0"/>
              <a:t>)</a:t>
            </a:r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241612" y="3581414"/>
            <a:ext cx="9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8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PortfolioSVML1(</a:t>
            </a:r>
            <a:r>
              <a:rPr lang="pt-BR" sz="2800" b="1" dirty="0" err="1">
                <a:solidFill>
                  <a:srgbClr val="FF0000"/>
                </a:solidFill>
              </a:rPr>
              <a:t>train</a:t>
            </a:r>
            <a:r>
              <a:rPr lang="pt-BR" sz="2800" dirty="0"/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valid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kernel</a:t>
            </a:r>
            <a:r>
              <a:rPr lang="pt-BR" sz="2800" dirty="0"/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parmMat</a:t>
            </a:r>
            <a:r>
              <a:rPr lang="pt-BR" sz="2800" dirty="0"/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typePredict</a:t>
            </a:r>
            <a:r>
              <a:rPr lang="pt-BR" sz="2800" dirty="0"/>
              <a:t>)</a:t>
            </a:r>
          </a:p>
          <a:p>
            <a:endParaRPr lang="pt-BR" sz="3200" dirty="0"/>
          </a:p>
          <a:p>
            <a:r>
              <a:rPr lang="pt-BR" sz="3200" dirty="0"/>
              <a:t>Exemplo: </a:t>
            </a:r>
            <a:r>
              <a:rPr lang="pt-BR" sz="3200" dirty="0" err="1"/>
              <a:t>test</a:t>
            </a:r>
            <a:r>
              <a:rPr lang="pt-BR" sz="3200" dirty="0"/>
              <a:t>\Exemplo04.R 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4901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800" dirty="0"/>
              <a:t>Criar outros algoritmos de escolha de portfolio:</a:t>
            </a:r>
          </a:p>
          <a:p>
            <a:pPr marL="1035558" lvl="1" indent="-742950">
              <a:buFont typeface="+mj-lt"/>
              <a:buAutoNum type="arabicPeriod"/>
            </a:pPr>
            <a:r>
              <a:rPr lang="pt-BR" sz="2400" dirty="0"/>
              <a:t>Usando SVR ai invés de SVM</a:t>
            </a:r>
          </a:p>
          <a:p>
            <a:pPr marL="1035558" lvl="1" indent="-742950">
              <a:buFont typeface="+mj-lt"/>
              <a:buAutoNum type="arabicPeriod"/>
            </a:pPr>
            <a:r>
              <a:rPr lang="pt-BR" sz="2400" dirty="0"/>
              <a:t>Usando a probabilidade ao invés da classe.</a:t>
            </a:r>
          </a:p>
          <a:p>
            <a:pPr marL="1035558" lvl="1" indent="-742950">
              <a:buFont typeface="+mj-lt"/>
              <a:buAutoNum type="arabicPeriod"/>
            </a:pPr>
            <a:r>
              <a:rPr lang="pt-BR" sz="2400" dirty="0"/>
              <a:t>Permitindo </a:t>
            </a:r>
            <a:r>
              <a:rPr lang="pt-BR" sz="2400" dirty="0" err="1"/>
              <a:t>C’s</a:t>
            </a:r>
            <a:r>
              <a:rPr lang="pt-BR" sz="2400" dirty="0"/>
              <a:t> diferentes para cada ativo.</a:t>
            </a:r>
          </a:p>
          <a:p>
            <a:pPr marL="1035558" lvl="1" indent="-742950">
              <a:buFont typeface="+mj-lt"/>
              <a:buAutoNum type="arabicPeriod"/>
            </a:pPr>
            <a:r>
              <a:rPr lang="pt-BR" sz="2400" dirty="0"/>
              <a:t>Permitindo aleatoriedade entre validação e treinamento.</a:t>
            </a:r>
          </a:p>
          <a:p>
            <a:pPr marL="1035558" lvl="1" indent="-742950">
              <a:buFont typeface="+mj-lt"/>
              <a:buAutoNum type="arabicPeriod"/>
            </a:pPr>
            <a:r>
              <a:rPr lang="pt-BR" sz="2400" dirty="0"/>
              <a:t>Outras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276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99775"/>
            <a:ext cx="6909801" cy="4595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 fontScale="90000"/>
          </a:bodyPr>
          <a:lstStyle/>
          <a:p>
            <a:pPr>
              <a:lnSpc>
                <a:spcPct val="65000"/>
              </a:lnSpc>
            </a:pPr>
            <a:r>
              <a:rPr lang="en-US" sz="3700" dirty="0"/>
              <a:t>Support Vector Regression forecast for high frequency data.</a:t>
            </a:r>
            <a:br>
              <a:rPr lang="pt-BR" sz="3700" dirty="0"/>
            </a:br>
            <a:endParaRPr lang="pt-BR" sz="3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220456" cy="3670180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pt-BR" sz="3200" dirty="0"/>
              <a:t>Artigo </a:t>
            </a:r>
            <a:r>
              <a:rPr lang="en-US" sz="3200" dirty="0"/>
              <a:t>Support Vector Regression forecast for high frequency data.</a:t>
            </a:r>
          </a:p>
          <a:p>
            <a:pPr marL="914400" indent="-914400">
              <a:buFont typeface="+mj-lt"/>
              <a:buAutoNum type="arabicPeriod"/>
            </a:pPr>
            <a:r>
              <a:rPr lang="pt-BR" sz="1800" dirty="0"/>
              <a:t>https://www.overleaf.com/7048900ffwqcbcjxsdk</a:t>
            </a:r>
          </a:p>
        </p:txBody>
      </p:sp>
    </p:spTree>
    <p:extLst>
      <p:ext uri="{BB962C8B-B14F-4D97-AF65-F5344CB8AC3E}">
        <p14:creationId xmlns:p14="http://schemas.microsoft.com/office/powerpoint/2010/main" val="2584844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GarchSVR</a:t>
            </a:r>
            <a:r>
              <a:rPr lang="pt-BR" sz="2800" dirty="0"/>
              <a:t>(</a:t>
            </a:r>
            <a:r>
              <a:rPr lang="pt-BR" sz="2800" b="1" dirty="0">
                <a:solidFill>
                  <a:srgbClr val="FF0000"/>
                </a:solidFill>
              </a:rPr>
              <a:t>train</a:t>
            </a:r>
            <a:r>
              <a:rPr lang="pt-BR" sz="2800" dirty="0"/>
              <a:t>,</a:t>
            </a:r>
            <a:r>
              <a:rPr lang="pt-BR" sz="2800" b="1" dirty="0">
                <a:solidFill>
                  <a:srgbClr val="FF0000"/>
                </a:solidFill>
              </a:rPr>
              <a:t>valid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4">
                    <a:lumMod val="75000"/>
                  </a:schemeClr>
                </a:solidFill>
              </a:rPr>
              <a:t>Cm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4">
                    <a:lumMod val="75000"/>
                  </a:schemeClr>
                </a:solidFill>
              </a:rPr>
              <a:t>epsilonM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4">
                    <a:lumMod val="75000"/>
                  </a:schemeClr>
                </a:solidFill>
              </a:rPr>
              <a:t>kernel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4">
                    <a:lumMod val="75000"/>
                  </a:schemeClr>
                </a:solidFill>
              </a:rPr>
              <a:t>parmMat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Cg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epsilonG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kernelGarch</a:t>
            </a:r>
            <a:r>
              <a:rPr lang="pt-BR" sz="2800" dirty="0"/>
              <a:t>,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parmMatGarch</a:t>
            </a:r>
            <a:r>
              <a:rPr lang="pt-BR" sz="2800" dirty="0"/>
              <a:t>)</a:t>
            </a:r>
          </a:p>
          <a:p>
            <a:endParaRPr lang="pt-BR" sz="2800" dirty="0"/>
          </a:p>
          <a:p>
            <a:endParaRPr lang="pt-BR" sz="3200" dirty="0"/>
          </a:p>
          <a:p>
            <a:r>
              <a:rPr lang="pt-BR" sz="3200" dirty="0"/>
              <a:t>Exemplo: </a:t>
            </a:r>
            <a:r>
              <a:rPr lang="pt-BR" sz="3200" dirty="0" err="1"/>
              <a:t>test</a:t>
            </a:r>
            <a:r>
              <a:rPr lang="pt-BR" sz="3200" dirty="0"/>
              <a:t>\Exemplo05.R 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331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pacote.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abrir o código fonte do pacote execute: </a:t>
            </a:r>
            <a:r>
              <a:rPr lang="pt-BR" sz="2800" b="1" dirty="0" err="1"/>
              <a:t>mlRFinance.Rproj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0" y="2479249"/>
            <a:ext cx="3736936" cy="37000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02976" y="2859741"/>
            <a:ext cx="1376083" cy="2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792506" y="3016624"/>
            <a:ext cx="7575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96396" y="2831958"/>
            <a:ext cx="333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Bases de dados </a:t>
            </a:r>
            <a:r>
              <a:rPr lang="pt-BR" i="1" dirty="0"/>
              <a:t>default</a:t>
            </a:r>
            <a:r>
              <a:rPr lang="pt-BR" dirty="0"/>
              <a:t> do pacote</a:t>
            </a:r>
          </a:p>
        </p:txBody>
      </p:sp>
    </p:spTree>
    <p:extLst>
      <p:ext uri="{BB962C8B-B14F-4D97-AF65-F5344CB8AC3E}">
        <p14:creationId xmlns:p14="http://schemas.microsoft.com/office/powerpoint/2010/main" val="58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172" r="30336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800" dirty="0"/>
              <a:t>Outras proxies para a volatilidade.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800" dirty="0"/>
              <a:t>Outras estruturas tipo </a:t>
            </a:r>
            <a:r>
              <a:rPr lang="pt-BR" sz="2800" dirty="0" err="1"/>
              <a:t>Garch</a:t>
            </a:r>
            <a:r>
              <a:rPr lang="pt-BR" sz="2800" dirty="0"/>
              <a:t>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432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99775"/>
            <a:ext cx="6909801" cy="4595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 fontScale="90000"/>
          </a:bodyPr>
          <a:lstStyle/>
          <a:p>
            <a:pPr>
              <a:lnSpc>
                <a:spcPct val="65000"/>
              </a:lnSpc>
            </a:pPr>
            <a:r>
              <a:rPr lang="en-US" sz="3700" dirty="0" err="1"/>
              <a:t>VaR</a:t>
            </a:r>
            <a:r>
              <a:rPr lang="en-US" sz="3700" dirty="0"/>
              <a:t> estimation through Support Vector Regression. </a:t>
            </a:r>
            <a:br>
              <a:rPr lang="pt-BR" sz="3700" dirty="0"/>
            </a:br>
            <a:endParaRPr lang="pt-BR" sz="3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9485" y="2198914"/>
            <a:ext cx="4220456" cy="3670180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pt-BR" sz="3200" dirty="0"/>
              <a:t>Artigo </a:t>
            </a:r>
            <a:r>
              <a:rPr lang="en-US" sz="3200" dirty="0" err="1"/>
              <a:t>VaR</a:t>
            </a:r>
            <a:r>
              <a:rPr lang="en-US" sz="3200" dirty="0"/>
              <a:t> estimation through Support Vector Regression.</a:t>
            </a:r>
          </a:p>
          <a:p>
            <a:pPr marL="914400" indent="-914400">
              <a:buFont typeface="+mj-lt"/>
              <a:buAutoNum type="arabicPeriod"/>
            </a:pPr>
            <a:r>
              <a:rPr lang="pt-BR" sz="1800" dirty="0"/>
              <a:t>https://www.overleaf.com/7048858nbnbypvshjrn</a:t>
            </a:r>
          </a:p>
        </p:txBody>
      </p:sp>
    </p:spTree>
    <p:extLst>
      <p:ext uri="{BB962C8B-B14F-4D97-AF65-F5344CB8AC3E}">
        <p14:creationId xmlns:p14="http://schemas.microsoft.com/office/powerpoint/2010/main" val="327332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pacote.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abrir o código fonte do pacote execute: </a:t>
            </a:r>
            <a:r>
              <a:rPr lang="pt-BR" sz="2800" b="1" dirty="0" err="1"/>
              <a:t>mlRFinance.Rproj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0" y="2479249"/>
            <a:ext cx="3736936" cy="37000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02976" y="3092826"/>
            <a:ext cx="1376083" cy="2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792506" y="3249709"/>
            <a:ext cx="7575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96396" y="3065043"/>
            <a:ext cx="402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Arquivos com a documentação (manual)</a:t>
            </a:r>
          </a:p>
        </p:txBody>
      </p:sp>
    </p:spTree>
    <p:extLst>
      <p:ext uri="{BB962C8B-B14F-4D97-AF65-F5344CB8AC3E}">
        <p14:creationId xmlns:p14="http://schemas.microsoft.com/office/powerpoint/2010/main" val="28456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pacote.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abrir o código fonte do pacote execute: </a:t>
            </a:r>
            <a:r>
              <a:rPr lang="pt-BR" sz="2800" b="1" dirty="0" err="1"/>
              <a:t>mlRFinance.Rproj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0" y="2479249"/>
            <a:ext cx="3736936" cy="37000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16423" y="3284676"/>
            <a:ext cx="1376083" cy="2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792506" y="3469342"/>
            <a:ext cx="7575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96396" y="3284676"/>
            <a:ext cx="306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Funções em R para os usuários</a:t>
            </a:r>
          </a:p>
        </p:txBody>
      </p:sp>
    </p:spTree>
    <p:extLst>
      <p:ext uri="{BB962C8B-B14F-4D97-AF65-F5344CB8AC3E}">
        <p14:creationId xmlns:p14="http://schemas.microsoft.com/office/powerpoint/2010/main" val="34772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pacote.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abrir o código fonte do pacote execute: </a:t>
            </a:r>
            <a:r>
              <a:rPr lang="pt-BR" sz="2800" b="1" dirty="0" err="1"/>
              <a:t>mlRFinance.Rproj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0" y="2479249"/>
            <a:ext cx="3736936" cy="37000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16423" y="3728421"/>
            <a:ext cx="1376083" cy="2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792506" y="3913087"/>
            <a:ext cx="7575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96396" y="3728421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Funções em C++</a:t>
            </a:r>
          </a:p>
        </p:txBody>
      </p:sp>
    </p:spTree>
    <p:extLst>
      <p:ext uri="{BB962C8B-B14F-4D97-AF65-F5344CB8AC3E}">
        <p14:creationId xmlns:p14="http://schemas.microsoft.com/office/powerpoint/2010/main" val="40546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pacote.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abrir o código fonte do pacote execute: </a:t>
            </a:r>
            <a:r>
              <a:rPr lang="pt-BR" sz="2800" b="1" dirty="0" err="1"/>
              <a:t>mlRFinance.Rproj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0" y="2479249"/>
            <a:ext cx="3736936" cy="37000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16423" y="3974952"/>
            <a:ext cx="1376083" cy="28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792506" y="4159618"/>
            <a:ext cx="7575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96396" y="397495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Arquivos teste</a:t>
            </a:r>
          </a:p>
        </p:txBody>
      </p:sp>
    </p:spTree>
    <p:extLst>
      <p:ext uri="{BB962C8B-B14F-4D97-AF65-F5344CB8AC3E}">
        <p14:creationId xmlns:p14="http://schemas.microsoft.com/office/powerpoint/2010/main" val="24075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o pacote.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72628"/>
            <a:ext cx="10058400" cy="4023360"/>
          </a:xfrm>
        </p:spPr>
        <p:txBody>
          <a:bodyPr/>
          <a:lstStyle/>
          <a:p>
            <a:r>
              <a:rPr lang="pt-BR" dirty="0"/>
              <a:t>Para compilar o pacote basta executar CTRL+SHIFT+B ou CMD+SHIFT+B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48" y="2339228"/>
            <a:ext cx="62293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Navegando entre 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05" y="1924050"/>
            <a:ext cx="5529393" cy="36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4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601</Words>
  <Application>Microsoft Office PowerPoint</Application>
  <PresentationFormat>Widescreen</PresentationFormat>
  <Paragraphs>112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Retrospectiva</vt:lpstr>
      <vt:lpstr>mlRFinance https://github.com/PedroBSB/mlRFinance</vt:lpstr>
      <vt:lpstr>Referências.</vt:lpstr>
      <vt:lpstr>Estrutura do pacote.</vt:lpstr>
      <vt:lpstr>Estrutura do pacote.</vt:lpstr>
      <vt:lpstr>Estrutura do pacote.</vt:lpstr>
      <vt:lpstr>Estrutura do pacote.</vt:lpstr>
      <vt:lpstr>Estrutura do pacote.</vt:lpstr>
      <vt:lpstr>Compilando o pacote.</vt:lpstr>
      <vt:lpstr>Navegando entre os arquivos</vt:lpstr>
      <vt:lpstr>Gerando manuais (help)</vt:lpstr>
      <vt:lpstr>Gerando manuais (help)</vt:lpstr>
      <vt:lpstr>Demanda</vt:lpstr>
      <vt:lpstr>Kernels</vt:lpstr>
      <vt:lpstr>Demanda</vt:lpstr>
      <vt:lpstr>Kernels</vt:lpstr>
      <vt:lpstr>Demanda</vt:lpstr>
      <vt:lpstr>Funções em C++</vt:lpstr>
      <vt:lpstr>SVM</vt:lpstr>
      <vt:lpstr>Demanda</vt:lpstr>
      <vt:lpstr>SVR</vt:lpstr>
      <vt:lpstr>Demanda</vt:lpstr>
      <vt:lpstr>SVC</vt:lpstr>
      <vt:lpstr>Demanda</vt:lpstr>
      <vt:lpstr>Spatial Support Vector Clustering. </vt:lpstr>
      <vt:lpstr>Funções em R</vt:lpstr>
      <vt:lpstr>Funções em R</vt:lpstr>
      <vt:lpstr>Demanda</vt:lpstr>
      <vt:lpstr>Support Vector Regression forecast for high frequency data. </vt:lpstr>
      <vt:lpstr>Funções em R</vt:lpstr>
      <vt:lpstr>Demanda</vt:lpstr>
      <vt:lpstr>VaR estimation through Support Vector Regression.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mlRFinance</dc:title>
  <dc:creator>Pedro Albuquerque</dc:creator>
  <cp:lastModifiedBy>Pedro Albuquerque</cp:lastModifiedBy>
  <cp:revision>22</cp:revision>
  <dcterms:created xsi:type="dcterms:W3CDTF">2016-11-16T11:12:06Z</dcterms:created>
  <dcterms:modified xsi:type="dcterms:W3CDTF">2016-11-16T19:19:12Z</dcterms:modified>
</cp:coreProperties>
</file>