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6" roundtripDataSignature="AMtx7mhzR/XeQ3l52d6nwfLdVIFMPia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5732BE-7CF9-4FCA-9740-6EC4A14EDD79}">
  <a:tblStyle styleId="{EB5732BE-7CF9-4FCA-9740-6EC4A14EDD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41dee344_1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3941dee344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442762dfc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5442762df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35fc8f31c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g1535fc8f31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0" name="Google Shape;260;g1535fc8f31c_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46213dd0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g1546213dd0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8" name="Google Shape;268;g1546213dd0a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4652d624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g154652d624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75" name="Google Shape;275;g154652d624d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17d2cc67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1817d2cc67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4652d624d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154652d624d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indent="-2286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indent="-2286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indent="-2286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indent="-2286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indent="-228600" lvl="5" marL="2743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indent="-228600" lvl="6" marL="3200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indent="-228600" lvl="7" marL="3657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indent="-228600" lvl="8" marL="4114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indent="-3429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indent="-3429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indent="-3429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indent="-3429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5pPr>
            <a:lvl6pPr indent="-2286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6pPr>
            <a:lvl7pPr indent="-2286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7pPr>
            <a:lvl8pPr indent="-2286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8pPr>
            <a:lvl9pPr indent="-2286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indent="-3302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indent="-3302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indent="-3302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indent="-3302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indent="-3302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indent="-3302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5pPr>
            <a:lvl6pPr indent="-2286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6pPr>
            <a:lvl7pPr indent="-2286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7pPr>
            <a:lvl8pPr indent="-2286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8pPr>
            <a:lvl9pPr indent="-2286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indent="-355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indent="-3302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indent="-3302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indent="-330200" lvl="5" marL="2743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indent="-330200" lvl="6" marL="3200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indent="-330200" lvl="7" marL="3657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indent="-330200" lvl="8" marL="4114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indent="-355600" lvl="5" marL="2743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indent="-355600" lvl="6" marL="3200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indent="-355600" lvl="7" marL="3657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indent="-355600" lvl="8" marL="4114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indent="-228600" lvl="5" marL="27432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indent="-228600" lvl="6" marL="32004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indent="-228600" lvl="7" marL="3657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indent="-228600" lvl="8" marL="4114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indent="-228600" lvl="5" marL="27432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indent="-228600" lvl="6" marL="32004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indent="-228600" lvl="7" marL="3657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indent="-228600" lvl="8" marL="4114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5.png"/><Relationship Id="rId15" Type="http://schemas.openxmlformats.org/officeDocument/2006/relationships/image" Target="../media/image12.png"/><Relationship Id="rId14" Type="http://schemas.openxmlformats.org/officeDocument/2006/relationships/image" Target="../media/image13.jpg"/><Relationship Id="rId17" Type="http://schemas.openxmlformats.org/officeDocument/2006/relationships/image" Target="../media/image6.jpg"/><Relationship Id="rId16" Type="http://schemas.openxmlformats.org/officeDocument/2006/relationships/image" Target="../media/image39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18" Type="http://schemas.openxmlformats.org/officeDocument/2006/relationships/image" Target="../media/image8.png"/><Relationship Id="rId7" Type="http://schemas.openxmlformats.org/officeDocument/2006/relationships/image" Target="../media/image37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5.png"/><Relationship Id="rId15" Type="http://schemas.openxmlformats.org/officeDocument/2006/relationships/image" Target="../media/image12.png"/><Relationship Id="rId14" Type="http://schemas.openxmlformats.org/officeDocument/2006/relationships/image" Target="../media/image13.jpg"/><Relationship Id="rId17" Type="http://schemas.openxmlformats.org/officeDocument/2006/relationships/image" Target="../media/image6.jpg"/><Relationship Id="rId16" Type="http://schemas.openxmlformats.org/officeDocument/2006/relationships/image" Target="../media/image39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18" Type="http://schemas.openxmlformats.org/officeDocument/2006/relationships/image" Target="../media/image8.png"/><Relationship Id="rId7" Type="http://schemas.openxmlformats.org/officeDocument/2006/relationships/image" Target="../media/image37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yperledger-fabric.readthedocs.io/pt/release-2.2/whatis.html" TargetMode="External"/><Relationship Id="rId4" Type="http://schemas.openxmlformats.org/officeDocument/2006/relationships/hyperlink" Target="https://hyperledger-fabric.readthedocs.io/pt/latest/peers/peers.html" TargetMode="External"/><Relationship Id="rId5" Type="http://schemas.openxmlformats.org/officeDocument/2006/relationships/hyperlink" Target="https://hyperledger-fabric.readthedocs.io/en/release-2.2/txflow.html" TargetMode="External"/><Relationship Id="rId6" Type="http://schemas.openxmlformats.org/officeDocument/2006/relationships/hyperlink" Target="https://thesecretlivesofdata.com/raft/" TargetMode="External"/><Relationship Id="rId7" Type="http://schemas.openxmlformats.org/officeDocument/2006/relationships/hyperlink" Target="https://raft.github.io/raf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/>
              <a:t>Introdução ao Hyperledger Fabric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 sz="2400"/>
              <a:t>Conceitos Básicos</a:t>
            </a:r>
            <a:endParaRPr b="1" sz="2400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flipH="1" rot="10800000">
              <a:off x="200661" y="2456322"/>
              <a:ext cx="732300" cy="486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flipH="1" rot="10800000">
              <a:off x="4112261" y="924122"/>
              <a:ext cx="1019700" cy="558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flipH="1" rot="10800000">
              <a:off x="2156461" y="3383822"/>
              <a:ext cx="453000" cy="689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Computador Base De Dados Rede - Gráfico vetorial grátis no Pixabay" id="131" name="Google Shape;131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-- signore" id="152" name="Google Shape;152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flipH="1" rot="10800000">
              <a:off x="5223371" y="2949762"/>
              <a:ext cx="58200" cy="580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flipH="1" rot="10800000">
              <a:off x="5390621" y="2699712"/>
              <a:ext cx="684600" cy="141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673" y="1080324"/>
              <a:ext cx="445800" cy="134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flipH="1" rot="10800000">
              <a:off x="6302821" y="3234312"/>
              <a:ext cx="736500" cy="177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flipH="1" rot="10800000">
              <a:off x="7411086" y="1837340"/>
              <a:ext cx="517200" cy="19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flipH="1" rot="10800000">
              <a:off x="7693661" y="2219222"/>
              <a:ext cx="711300" cy="5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flipH="1" rot="10800000">
              <a:off x="5018931" y="295462"/>
              <a:ext cx="260100" cy="639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flipH="1" rot="10800000">
              <a:off x="4914121" y="1900912"/>
              <a:ext cx="626700" cy="140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 flipH="1" rot="10800000">
              <a:off x="6171303" y="1961886"/>
              <a:ext cx="921300" cy="64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Orange grey man icon | Free SVG" id="198" name="Google Shape;198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System users | Free SVG" id="201" name="Google Shape;201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ree photo Icon Blue Pc Computer Digital Marketing Digital - Max Pixel" id="203" name="Google Shape;20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ile:User icon-cp.png - Wikimedia Commons" id="206" name="Google Shape;206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con User Avatar - Free image on Pixabay" id="209" name="Google Shape;209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Green blond man icon | Free SVG" id="212" name="Google Shape;212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magem de ícone do vetor de PC" id="213" name="Google Shape;213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 Science User Icon - Free image on Pixabay" id="214" name="Google Shape;214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computer user vector icon | Free SVG" id="217" name="Google Shape;217;p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user icon image | Public domain vectors" id="98" name="Google Shape;98;p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nonymous user icon | Free SVG" id="158" name="Google Shape;158;p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ree photo User Icons Web Account Rodentia Icons Symbol - Max Pixel" id="228" name="Google Shape;228;p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 id="175" name="Google Shape;175;p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ile:Mobile-Smartphone-icon.png - Wikimedia Commons" id="161" name="Google Shape;161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1945593" y="5510970"/>
            <a:ext cx="525294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Hyperledger</a:t>
            </a:r>
            <a:endParaRPr/>
          </a:p>
        </p:txBody>
      </p:sp>
      <p:sp>
        <p:nvSpPr>
          <p:cNvPr id="239" name="Google Shape;239;p2"/>
          <p:cNvSpPr txBox="1"/>
          <p:nvPr>
            <p:ph idx="1" type="body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Projeto da Linux Foundation, iniciado em 2015</a:t>
            </a:r>
            <a:endParaRPr sz="24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Contribuições: IBM, Intel e outras</a:t>
            </a:r>
            <a:endParaRPr sz="24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Frameworks e ferramentas com código aberto</a:t>
            </a:r>
            <a:endParaRPr sz="2400"/>
          </a:p>
        </p:txBody>
      </p:sp>
      <p:grpSp>
        <p:nvGrpSpPr>
          <p:cNvPr id="240" name="Google Shape;240;p2"/>
          <p:cNvGrpSpPr/>
          <p:nvPr/>
        </p:nvGrpSpPr>
        <p:grpSpPr>
          <a:xfrm>
            <a:off x="758900" y="3081570"/>
            <a:ext cx="7772298" cy="3414430"/>
            <a:chOff x="152402" y="2095100"/>
            <a:chExt cx="8839188" cy="3961975"/>
          </a:xfrm>
        </p:grpSpPr>
        <p:pic>
          <p:nvPicPr>
            <p:cNvPr id="241" name="Google Shape;241;p2"/>
            <p:cNvPicPr preferRelativeResize="0"/>
            <p:nvPr/>
          </p:nvPicPr>
          <p:blipFill rotWithShape="1">
            <a:blip r:embed="rId3">
              <a:alphaModFix/>
            </a:blip>
            <a:srcRect b="14456" l="0" r="0" t="0"/>
            <a:stretch/>
          </p:blipFill>
          <p:spPr>
            <a:xfrm>
              <a:off x="152402" y="3047995"/>
              <a:ext cx="8839188" cy="300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7537" y="2095100"/>
              <a:ext cx="1815024" cy="95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941dee344_1_15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Hyperledger Fabric</a:t>
            </a:r>
            <a:endParaRPr/>
          </a:p>
        </p:txBody>
      </p:sp>
      <p:sp>
        <p:nvSpPr>
          <p:cNvPr id="248" name="Google Shape;248;g13941dee344_1_151"/>
          <p:cNvSpPr txBox="1"/>
          <p:nvPr>
            <p:ph idx="1" type="body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Software Livre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Pode ser executado, copiado, modificado e redistribuído pelos usuários 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Código aberto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Licença Apache 2.0</a:t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Framework para construção de </a:t>
            </a:r>
            <a:r>
              <a:rPr b="1" lang="pt-BR" sz="2400"/>
              <a:t>blockchains permissionadas</a:t>
            </a:r>
            <a:endParaRPr b="1" sz="24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Os participantes receberam permissão para participar da rede, apesar de não confiarem uns nos outros necessariamente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Redes não-públicas: </a:t>
            </a:r>
            <a:r>
              <a:rPr b="1" lang="pt-BR" sz="2000"/>
              <a:t>privadas</a:t>
            </a:r>
            <a:r>
              <a:rPr lang="pt-BR" sz="2000"/>
              <a:t> e </a:t>
            </a:r>
            <a:r>
              <a:rPr b="1" lang="pt-BR" sz="2000"/>
              <a:t>consorciadas</a:t>
            </a:r>
            <a:r>
              <a:rPr lang="pt-BR" sz="2000"/>
              <a:t>. Ideais para cenários corporativos e organizacionais</a:t>
            </a:r>
            <a:endParaRPr sz="2000"/>
          </a:p>
        </p:txBody>
      </p:sp>
      <p:pic>
        <p:nvPicPr>
          <p:cNvPr id="249" name="Google Shape;249;g13941dee344_1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6687" y="1524000"/>
            <a:ext cx="1604976" cy="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442762dfc_0_16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Fabric: redes customizáveis</a:t>
            </a:r>
            <a:endParaRPr/>
          </a:p>
        </p:txBody>
      </p:sp>
      <p:sp>
        <p:nvSpPr>
          <p:cNvPr id="255" name="Google Shape;255;g15442762dfc_0_169"/>
          <p:cNvSpPr txBox="1"/>
          <p:nvPr>
            <p:ph idx="1" type="body"/>
          </p:nvPr>
        </p:nvSpPr>
        <p:spPr>
          <a:xfrm>
            <a:off x="685800" y="1524000"/>
            <a:ext cx="79185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Regras de rede (e.g. papéis, políticas)</a:t>
            </a:r>
            <a:endParaRPr sz="20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Contratos inteligentes</a:t>
            </a:r>
            <a:endParaRPr sz="24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Chaincodes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b="1" lang="pt-BR" sz="2000"/>
              <a:t>Go</a:t>
            </a:r>
            <a:r>
              <a:rPr lang="pt-BR" sz="2000"/>
              <a:t>, Node.js e Java</a:t>
            </a:r>
            <a:endParaRPr sz="2400"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Mecanismos de consenso</a:t>
            </a:r>
            <a:r>
              <a:rPr lang="pt-BR" sz="3000"/>
              <a:t> </a:t>
            </a:r>
            <a:endParaRPr sz="22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Padrão: Raft (CFT)</a:t>
            </a:r>
            <a:endParaRPr sz="2000"/>
          </a:p>
          <a:p>
            <a:pPr indent="-2984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Próprios (inclusive BFTs)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graphicFrame>
        <p:nvGraphicFramePr>
          <p:cNvPr id="256" name="Google Shape;256;g15442762dfc_0_169"/>
          <p:cNvGraphicFramePr/>
          <p:nvPr/>
        </p:nvGraphicFramePr>
        <p:xfrm>
          <a:off x="1169550" y="4838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{EB5732BE-7CF9-4FCA-9740-6EC4A14EDD79}</a:tableStyleId>
              </a:tblPr>
              <a:tblGrid>
                <a:gridCol w="1737625"/>
                <a:gridCol w="1737625"/>
                <a:gridCol w="1737625"/>
                <a:gridCol w="1737625"/>
              </a:tblGrid>
              <a:tr h="40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99"/>
                          </a:solidFill>
                        </a:rPr>
                        <a:t>Tolerância</a:t>
                      </a:r>
                      <a:endParaRPr b="1"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99"/>
                          </a:solidFill>
                        </a:rPr>
                        <a:t>Custo</a:t>
                      </a:r>
                      <a:endParaRPr b="1"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99"/>
                          </a:solidFill>
                        </a:rPr>
                        <a:t>Cenário (exemplo)</a:t>
                      </a:r>
                      <a:endParaRPr b="1"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99"/>
                          </a:solidFill>
                        </a:rPr>
                        <a:t>Crash Fault Tolerance (CFT)</a:t>
                      </a:r>
                      <a:endParaRPr b="1"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Falhas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Baixo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Rede privada empresarial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99"/>
                          </a:solidFill>
                        </a:rPr>
                        <a:t>Byzantine Fault Tolerance (BFT)</a:t>
                      </a:r>
                      <a:endParaRPr b="1"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Falhas e nós maliciosos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Alto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00099"/>
                          </a:solidFill>
                        </a:rPr>
                        <a:t>Redes públicas</a:t>
                      </a:r>
                      <a:endParaRPr sz="1400" u="none" cap="none" strike="noStrike">
                        <a:solidFill>
                          <a:srgbClr val="0000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35fc8f31c_0_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Estrutura da blockchain</a:t>
            </a:r>
            <a:endParaRPr/>
          </a:p>
        </p:txBody>
      </p:sp>
      <p:sp>
        <p:nvSpPr>
          <p:cNvPr id="263" name="Google Shape;263;g1535fc8f31c_0_4"/>
          <p:cNvSpPr txBox="1"/>
          <p:nvPr>
            <p:ph idx="1" type="body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Organizações</a:t>
            </a:r>
            <a:endParaRPr sz="1800"/>
          </a:p>
          <a:p>
            <a:pPr indent="-3302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1600"/>
              <a:t>Redes que podem ser independentes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1600"/>
              <a:t>Contêm os nós e podem possuir uma aplicação própria</a:t>
            </a:r>
            <a:endParaRPr sz="1800"/>
          </a:p>
          <a:p>
            <a:pPr indent="-3048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Canais</a:t>
            </a:r>
            <a:endParaRPr sz="1800"/>
          </a:p>
          <a:p>
            <a:pPr indent="-3302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1600"/>
              <a:t>Canais de comunicação entre nós de distintas organizações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1600"/>
              <a:t>Garantem a privacidade dos dados</a:t>
            </a:r>
            <a:endParaRPr sz="1600"/>
          </a:p>
          <a:p>
            <a:pPr indent="-3302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1600"/>
              <a:t>Nós podem participar de vários canais</a:t>
            </a:r>
            <a:endParaRPr sz="1600"/>
          </a:p>
        </p:txBody>
      </p:sp>
      <p:pic>
        <p:nvPicPr>
          <p:cNvPr id="264" name="Google Shape;264;g1535fc8f31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100" y="4165275"/>
            <a:ext cx="5241798" cy="23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46213dd0a_0_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Organização da rede</a:t>
            </a:r>
            <a:endParaRPr/>
          </a:p>
        </p:txBody>
      </p:sp>
      <p:sp>
        <p:nvSpPr>
          <p:cNvPr id="271" name="Google Shape;271;g1546213dd0a_0_1"/>
          <p:cNvSpPr txBox="1"/>
          <p:nvPr>
            <p:ph idx="1" type="body"/>
          </p:nvPr>
        </p:nvSpPr>
        <p:spPr>
          <a:xfrm>
            <a:off x="685800" y="12954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Principais tipos de de nós:</a:t>
            </a:r>
            <a:endParaRPr sz="19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b="1" lang="pt-BR" sz="1700"/>
              <a:t>Cliente</a:t>
            </a:r>
            <a:endParaRPr b="1"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BR" sz="1700"/>
              <a:t>Atua em nome do usuário final</a:t>
            </a:r>
            <a:endParaRPr sz="1700"/>
          </a:p>
          <a:p>
            <a:pPr indent="-3492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–"/>
            </a:pPr>
            <a:r>
              <a:rPr b="1" lang="pt-BR" sz="1700"/>
              <a:t>Peer </a:t>
            </a:r>
            <a:r>
              <a:rPr lang="pt-BR" sz="1700"/>
              <a:t>(nó </a:t>
            </a:r>
            <a:r>
              <a:rPr lang="pt-BR" sz="1700"/>
              <a:t>validador</a:t>
            </a:r>
            <a:r>
              <a:rPr lang="pt-BR" sz="1700"/>
              <a:t>)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BR" sz="1500"/>
              <a:t>Hospeda a ledger, executa os contratos inteligentes e valida as transações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BR" sz="1500"/>
              <a:t>Pode ou não ser de</a:t>
            </a:r>
            <a:r>
              <a:rPr b="1" lang="pt-BR" sz="1500"/>
              <a:t> endosso (endorsing peer)</a:t>
            </a:r>
            <a:r>
              <a:rPr lang="pt-BR" sz="1500"/>
              <a:t>, o qual</a:t>
            </a:r>
            <a:r>
              <a:rPr lang="pt-BR" sz="1500"/>
              <a:t> </a:t>
            </a:r>
            <a:r>
              <a:rPr b="1" lang="pt-BR" sz="1500"/>
              <a:t>s</a:t>
            </a:r>
            <a:r>
              <a:rPr b="1" lang="pt-BR" sz="1500"/>
              <a:t>imula a transação</a:t>
            </a:r>
            <a:r>
              <a:rPr lang="pt-BR" sz="1500"/>
              <a:t> em cima do seu ledger atual, gerando o </a:t>
            </a:r>
            <a:r>
              <a:rPr b="1" lang="pt-BR" sz="1500"/>
              <a:t>read/write set </a:t>
            </a:r>
            <a:r>
              <a:rPr lang="pt-BR" sz="1500"/>
              <a:t>(i.e. o que deve ser mudado)</a:t>
            </a:r>
            <a:endParaRPr sz="1500"/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b="1" lang="pt-BR" sz="1700"/>
              <a:t>Ordenador (ordering)</a:t>
            </a:r>
            <a:r>
              <a:rPr lang="pt-BR" sz="1700"/>
              <a:t>:</a:t>
            </a:r>
            <a:endParaRPr sz="17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Verifica as políticas</a:t>
            </a:r>
            <a:r>
              <a:rPr lang="pt-BR" sz="1500"/>
              <a:t> das transações recebidas (e.g. se todos os nós de endosso devem assinar, isso aconteceu?)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Verifica</a:t>
            </a:r>
            <a:r>
              <a:rPr lang="pt-BR" sz="1500"/>
              <a:t> se os </a:t>
            </a:r>
            <a:r>
              <a:rPr b="1" lang="pt-BR" sz="1500"/>
              <a:t>read/write sets</a:t>
            </a:r>
            <a:r>
              <a:rPr lang="pt-BR" sz="1500"/>
              <a:t> recebidos dos nós de endosso batem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pt-BR" sz="1500"/>
              <a:t>Ordena as transações</a:t>
            </a:r>
            <a:r>
              <a:rPr lang="pt-BR" sz="1500"/>
              <a:t> recebidas utilizando o mecanismo de consenso</a:t>
            </a:r>
            <a:endParaRPr sz="1500"/>
          </a:p>
          <a:p>
            <a:pPr indent="-32385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pt-BR" sz="1500"/>
              <a:t>Gera e distribui blocos</a:t>
            </a:r>
            <a:endParaRPr sz="1500"/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Autoridade certificadora (certificate authority, CA)</a:t>
            </a:r>
            <a:endParaRPr b="1" sz="1700"/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pt-BR" sz="1500"/>
              <a:t>Permite a identificação de usuários, nós e organizações</a:t>
            </a:r>
            <a:endParaRPr sz="1500"/>
          </a:p>
          <a:p>
            <a:pPr indent="-3492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pt-BR" sz="1900"/>
              <a:t>Todos os nós validam as assinaturas recebidas, realizam suas tarefas e assinam o  resultado antes de passá-lo adiante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4652d624d_0_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Fluxo das transações</a:t>
            </a:r>
            <a:endParaRPr/>
          </a:p>
        </p:txBody>
      </p:sp>
      <p:pic>
        <p:nvPicPr>
          <p:cNvPr id="278" name="Google Shape;278;g154652d624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881188"/>
            <a:ext cx="8096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17d2cc67a_0_0"/>
          <p:cNvSpPr txBox="1"/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84" name="Google Shape;284;g1817d2cc67a_0_0"/>
          <p:cNvSpPr txBox="1"/>
          <p:nvPr>
            <p:ph idx="1" type="subTitle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/>
              <a:t>Introdução ao Hyperledger Fabric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1" lang="pt-BR" sz="2400"/>
              <a:t>Conceitos Básicos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285" name="Google Shape;285;g1817d2cc67a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86" name="Google Shape;286;g1817d2cc67a_0_0"/>
            <p:cNvCxnSpPr>
              <a:stCxn id="287" idx="3"/>
            </p:cNvCxnSpPr>
            <p:nvPr/>
          </p:nvCxnSpPr>
          <p:spPr>
            <a:xfrm flipH="1" rot="10800000">
              <a:off x="200661" y="2456322"/>
              <a:ext cx="732300" cy="486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g1817d2cc67a_0_0"/>
            <p:cNvCxnSpPr>
              <a:stCxn id="289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g1817d2cc67a_0_0"/>
            <p:cNvCxnSpPr>
              <a:endCxn id="291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g1817d2cc67a_0_0"/>
            <p:cNvCxnSpPr>
              <a:endCxn id="293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g1817d2cc67a_0_0"/>
            <p:cNvCxnSpPr>
              <a:stCxn id="293" idx="3"/>
            </p:cNvCxnSpPr>
            <p:nvPr/>
          </p:nvCxnSpPr>
          <p:spPr>
            <a:xfrm flipH="1" rot="10800000">
              <a:off x="4112261" y="924122"/>
              <a:ext cx="1019700" cy="558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g1817d2cc67a_0_0"/>
            <p:cNvCxnSpPr>
              <a:stCxn id="296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g1817d2cc67a_0_0"/>
            <p:cNvCxnSpPr>
              <a:stCxn id="293" idx="2"/>
              <a:endCxn id="298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g1817d2cc67a_0_0"/>
            <p:cNvCxnSpPr>
              <a:stCxn id="298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g1817d2cc67a_0_0"/>
            <p:cNvCxnSpPr>
              <a:endCxn id="298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g1817d2cc67a_0_0"/>
            <p:cNvCxnSpPr>
              <a:endCxn id="302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g1817d2cc67a_0_0"/>
            <p:cNvCxnSpPr>
              <a:stCxn id="304" idx="7"/>
              <a:endCxn id="302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g1817d2cc67a_0_0"/>
            <p:cNvCxnSpPr>
              <a:stCxn id="304" idx="5"/>
              <a:endCxn id="306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g1817d2cc67a_0_0"/>
            <p:cNvCxnSpPr>
              <a:stCxn id="308" idx="3"/>
              <a:endCxn id="309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g1817d2cc67a_0_0"/>
            <p:cNvCxnSpPr>
              <a:stCxn id="311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2" name="Google Shape;312;g1817d2cc67a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g1817d2cc67a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g1817d2cc67a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g1817d2cc67a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g1817d2cc67a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g1817d2cc67a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g1817d2cc67a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g1817d2cc67a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g1817d2cc67a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g1817d2cc67a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g1817d2cc67a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g1817d2cc67a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g1817d2cc67a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g1817d2cc67a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g1817d2cc67a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g1817d2cc67a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g1817d2cc67a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g1817d2cc67a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2" name="Google Shape;322;g1817d2cc67a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g1817d2cc67a_0_0"/>
            <p:cNvCxnSpPr>
              <a:stCxn id="313" idx="6"/>
              <a:endCxn id="324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g1817d2cc67a_0_0"/>
            <p:cNvCxnSpPr>
              <a:endCxn id="326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g1817d2cc67a_0_0"/>
            <p:cNvCxnSpPr>
              <a:stCxn id="326" idx="3"/>
            </p:cNvCxnSpPr>
            <p:nvPr/>
          </p:nvCxnSpPr>
          <p:spPr>
            <a:xfrm flipH="1" rot="10800000">
              <a:off x="2156461" y="3383822"/>
              <a:ext cx="453000" cy="689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g1817d2cc67a_0_0"/>
            <p:cNvCxnSpPr>
              <a:stCxn id="309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g1817d2cc67a_0_0"/>
            <p:cNvCxnSpPr>
              <a:endCxn id="308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g1817d2cc67a_0_0"/>
            <p:cNvCxnSpPr>
              <a:endCxn id="308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g1817d2cc67a_0_0"/>
            <p:cNvCxnSpPr>
              <a:endCxn id="332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g1817d2cc67a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g1817d2cc67a_0_0"/>
            <p:cNvCxnSpPr>
              <a:stCxn id="314" idx="2"/>
              <a:endCxn id="335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g1817d2cc67a_0_0"/>
            <p:cNvCxnSpPr>
              <a:endCxn id="335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g1817d2cc67a_0_0"/>
            <p:cNvCxnSpPr>
              <a:endCxn id="338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8" name="Google Shape;338;g1817d2cc67a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g1817d2cc67a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9" name="Google Shape;339;g1817d2cc67a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40" name="Google Shape;340;g1817d2cc67a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Computador Base De Dados Rede - Gráfico vetorial grátis no Pixabay" id="324" name="Google Shape;324;g1817d2cc67a_0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8" name="Google Shape;308;g1817d2cc67a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g1817d2cc67a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1" name="Google Shape;341;g1817d2cc67a_0_0"/>
            <p:cNvCxnSpPr>
              <a:endCxn id="342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g1817d2cc67a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3" name="Google Shape;343;g1817d2cc67a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44" name="Google Shape;344;g1817d2cc67a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-- signore" id="345" name="Google Shape;345;g1817d2cc67a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46" name="Google Shape;346;g1817d2cc67a_0_0"/>
            <p:cNvCxnSpPr>
              <a:endCxn id="315" idx="4"/>
            </p:cNvCxnSpPr>
            <p:nvPr/>
          </p:nvCxnSpPr>
          <p:spPr>
            <a:xfrm flipH="1" rot="10800000">
              <a:off x="5223371" y="2949762"/>
              <a:ext cx="58200" cy="580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g1817d2cc67a_0_0"/>
            <p:cNvCxnSpPr>
              <a:stCxn id="315" idx="6"/>
            </p:cNvCxnSpPr>
            <p:nvPr/>
          </p:nvCxnSpPr>
          <p:spPr>
            <a:xfrm flipH="1" rot="10800000">
              <a:off x="5390621" y="2699712"/>
              <a:ext cx="684600" cy="141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g1817d2cc67a_0_0"/>
            <p:cNvCxnSpPr>
              <a:endCxn id="315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g1817d2cc67a_0_0"/>
            <p:cNvCxnSpPr>
              <a:stCxn id="350" idx="5"/>
              <a:endCxn id="351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g1817d2cc67a_0_0"/>
            <p:cNvCxnSpPr>
              <a:endCxn id="350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g1817d2cc67a_0_0"/>
            <p:cNvCxnSpPr>
              <a:stCxn id="354" idx="1"/>
              <a:endCxn id="312" idx="6"/>
            </p:cNvCxnSpPr>
            <p:nvPr/>
          </p:nvCxnSpPr>
          <p:spPr>
            <a:xfrm flipH="1">
              <a:off x="1275673" y="1080324"/>
              <a:ext cx="445800" cy="134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g1817d2cc67a_0_0"/>
            <p:cNvCxnSpPr>
              <a:endCxn id="342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g1817d2cc67a_0_0"/>
            <p:cNvCxnSpPr>
              <a:stCxn id="357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g1817d2cc67a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g1817d2cc67a_0_0"/>
            <p:cNvCxnSpPr>
              <a:stCxn id="321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g1817d2cc67a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g1817d2cc67a_0_0"/>
            <p:cNvCxnSpPr>
              <a:stCxn id="320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g1817d2cc67a_0_0"/>
            <p:cNvCxnSpPr>
              <a:stCxn id="363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g1817d2cc67a_0_0"/>
            <p:cNvCxnSpPr>
              <a:stCxn id="365" idx="2"/>
            </p:cNvCxnSpPr>
            <p:nvPr/>
          </p:nvCxnSpPr>
          <p:spPr>
            <a:xfrm flipH="1" rot="10800000">
              <a:off x="6302821" y="3234312"/>
              <a:ext cx="736500" cy="177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g1817d2cc67a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g1817d2cc67a_0_0"/>
            <p:cNvCxnSpPr>
              <a:endCxn id="368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1817d2cc67a_0_0"/>
            <p:cNvCxnSpPr>
              <a:stCxn id="368" idx="3"/>
              <a:endCxn id="319" idx="2"/>
            </p:cNvCxnSpPr>
            <p:nvPr/>
          </p:nvCxnSpPr>
          <p:spPr>
            <a:xfrm flipH="1" rot="10800000">
              <a:off x="7411086" y="1837340"/>
              <a:ext cx="517200" cy="19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g1817d2cc67a_0_0"/>
            <p:cNvCxnSpPr>
              <a:stCxn id="371" idx="3"/>
              <a:endCxn id="372" idx="3"/>
            </p:cNvCxnSpPr>
            <p:nvPr/>
          </p:nvCxnSpPr>
          <p:spPr>
            <a:xfrm flipH="1" rot="10800000">
              <a:off x="7693661" y="2219222"/>
              <a:ext cx="711300" cy="558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1817d2cc67a_0_0"/>
            <p:cNvCxnSpPr>
              <a:stCxn id="319" idx="5"/>
              <a:endCxn id="372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g1817d2cc67a_0_0"/>
            <p:cNvCxnSpPr>
              <a:endCxn id="304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g1817d2cc67a_0_0"/>
            <p:cNvCxnSpPr>
              <a:endCxn id="317" idx="4"/>
            </p:cNvCxnSpPr>
            <p:nvPr/>
          </p:nvCxnSpPr>
          <p:spPr>
            <a:xfrm flipH="1" rot="10800000">
              <a:off x="5018931" y="295462"/>
              <a:ext cx="260100" cy="639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g1817d2cc67a_0_0"/>
            <p:cNvCxnSpPr>
              <a:endCxn id="302" idx="2"/>
            </p:cNvCxnSpPr>
            <p:nvPr/>
          </p:nvCxnSpPr>
          <p:spPr>
            <a:xfrm flipH="1" rot="10800000">
              <a:off x="4914121" y="1900912"/>
              <a:ext cx="626700" cy="140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g1817d2cc67a_0_0"/>
            <p:cNvCxnSpPr>
              <a:endCxn id="306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g1817d2cc67a_0_0"/>
            <p:cNvCxnSpPr/>
            <p:nvPr/>
          </p:nvCxnSpPr>
          <p:spPr>
            <a:xfrm flipH="1" rot="10800000">
              <a:off x="6171303" y="1961886"/>
              <a:ext cx="921300" cy="6471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g1817d2cc67a_0_0"/>
            <p:cNvCxnSpPr>
              <a:stCxn id="302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g1817d2cc67a_0_0"/>
            <p:cNvCxnSpPr>
              <a:stCxn id="304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g1817d2cc67a_0_0"/>
            <p:cNvCxnSpPr>
              <a:stCxn id="316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g1817d2cc67a_0_0"/>
            <p:cNvCxnSpPr>
              <a:stCxn id="383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g1817d2cc67a_0_0"/>
            <p:cNvCxnSpPr>
              <a:endCxn id="319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g1817d2cc67a_0_0"/>
            <p:cNvCxnSpPr>
              <a:stCxn id="386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g1817d2cc67a_0_0"/>
            <p:cNvCxnSpPr>
              <a:stCxn id="342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g1817d2cc67a_0_0"/>
            <p:cNvCxnSpPr>
              <a:stCxn id="318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9" name="Google Shape;389;g1817d2cc67a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90" name="Google Shape;390;g1817d2cc67a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Orange grey man icon | Free SVG" id="391" name="Google Shape;391;g1817d2cc67a_0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2" name="Google Shape;392;g1817d2cc67a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93" name="Google Shape;393;g1817d2cc67a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System users | Free SVG" id="394" name="Google Shape;394;g1817d2cc67a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1" name="Google Shape;371;g1817d2cc67a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5" name="Google Shape;395;g1817d2cc67a_0_0"/>
            <p:cNvCxnSpPr>
              <a:endCxn id="371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ree photo Icon Blue Pc Computer Digital Marketing Digital - Max Pixel" id="396" name="Google Shape;396;g1817d2cc67a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7" name="Google Shape;397;g1817d2cc67a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98" name="Google Shape;398;g1817d2cc67a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ile:User icon-cp.png - Wikimedia Commons" id="399" name="Google Shape;399;g1817d2cc67a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0" name="Google Shape;400;g1817d2cc67a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1" name="Google Shape;401;g1817d2cc67a_0_0"/>
            <p:cNvCxnSpPr>
              <a:stCxn id="371" idx="6"/>
              <a:endCxn id="400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g1817d2cc67a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con User Avatar - Free image on Pixabay" id="402" name="Google Shape;402;g1817d2cc67a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3" name="Google Shape;403;g1817d2cc67a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404" name="Google Shape;404;g1817d2cc67a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rchitetto remix - Green blond man icon | Free SVG" id="405" name="Google Shape;405;g1817d2cc67a_0_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3" name="Google Shape;363;g1817d2cc67a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Imagem de ícone do vetor de PC" id="406" name="Google Shape;406;g1817d2cc67a_0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 Science User Icon - Free image on Pixabay" id="407" name="Google Shape;407;g1817d2cc67a_0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8" name="Google Shape;408;g1817d2cc67a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409" name="Google Shape;409;g1817d2cc67a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computer user vector icon | Free SVG" id="410" name="Google Shape;410;g1817d2cc67a_0_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1" name="Google Shape;411;g1817d2cc67a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412" name="Google Shape;412;g1817d2cc67a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emale user icon image | Public domain vectors" id="291" name="Google Shape;291;g1817d2cc67a_0_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13" name="Google Shape;413;g1817d2cc67a_0_0"/>
            <p:cNvCxnSpPr>
              <a:stCxn id="414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g1817d2cc67a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5" name="Google Shape;415;g1817d2cc67a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416" name="Google Shape;416;g1817d2cc67a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nonymous user icon | Free SVG" id="351" name="Google Shape;351;g1817d2cc67a_0_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2" name="Google Shape;332;g1817d2cc67a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g1817d2cc67a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g1817d2cc67a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g1817d2cc67a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g1817d2cc67a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7" name="Google Shape;417;g1817d2cc67a_0_0"/>
            <p:cNvCxnSpPr>
              <a:stCxn id="418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g1817d2cc67a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g1817d2cc67a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9" name="Google Shape;419;g1817d2cc67a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420" name="Google Shape;420;g1817d2cc67a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Free photo User Icons Web Account Rodentia Icons Symbol - Max Pixel" id="421" name="Google Shape;421;g1817d2cc67a_0_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g1817d2cc67a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423" name="Google Shape;423;g1817d2cc67a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 id="368" name="Google Shape;368;g1817d2cc67a_0_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7" name="Google Shape;357;g1817d2cc67a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g1817d2cc67a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5" name="Google Shape;425;g1817d2cc67a_0_0"/>
            <p:cNvCxnSpPr>
              <a:endCxn id="424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File:Mobile-Smartphone-icon.png - Wikimedia Commons" id="354" name="Google Shape;354;g1817d2cc67a_0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g1817d2cc67a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6" name="Google Shape;426;g1817d2cc67a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b="1" i="0" lang="pt-BR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4652d624d_0_15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32" name="Google Shape;432;g154652d624d_0_159"/>
          <p:cNvSpPr txBox="1"/>
          <p:nvPr>
            <p:ph idx="1" type="body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Documentação do Hyperledger Fabric (2020). Introdução. URL: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https://hyperledger-fabric.readthedocs.io/pt/release-2.2/whatis.html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Documentação do Hyperledger Fabric (2020). Pares. URL: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https://hyperledger-fabric.readthedocs.io/pt/latest/peers/peers.html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Documentação do Hyperledger Fabric (2022). Fluxo de Transação. URL: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https://hyperledger-fabric.readthedocs.io/pt/release-2.2/txflow.html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Visualização do Raft. The secret lives of data.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https://thesecretlivesofdata.com/raft/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In Search of an Understandable Consensus Algorithm. Paper original do Raft.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https://raft.github.io/raft.pdf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2002-05-26T13:17:00Z</dcterms:created>
  <dc:creator>Marcos Simplicio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