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6" roundtripDataSignature="AMtx7miyyC57HjUEwDKO1du57fG+wLV0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6C1FA3-10E7-4D30-992A-6CA547ACDA58}">
  <a:tblStyle styleId="{6D6C1FA3-10E7-4D30-992A-6CA547ACD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5019ab119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Funções com nomes específicos.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Argumentos e retornos das funções com tipo e nome específicos.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Facilita a comunicação de redes distintas, que inclusive podem ter contratos em linguagens distintas.</a:t>
            </a:r>
            <a:endParaRPr/>
          </a:p>
        </p:txBody>
      </p:sp>
      <p:sp>
        <p:nvSpPr>
          <p:cNvPr id="243" name="Google Shape;243;g185019ab119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5019ab119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85019ab119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5019ab119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Um bem fungível pode ser substituído por outro equivalente.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 Fabric possui os 3 padrões implementados em Go, para quem quiser adicioná-los ao próprio projeto.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Link nas referências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Os 3 já se encontram na VM (chaincode/_examples)</a:t>
            </a:r>
            <a:endParaRPr/>
          </a:p>
        </p:txBody>
      </p:sp>
      <p:sp>
        <p:nvSpPr>
          <p:cNvPr id="257" name="Google Shape;257;g185019ab119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5019ab119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85019ab119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18841f4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1818841f46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85019ab11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85019ab11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a6adb88e3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a6adb88e3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8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5938" y="6445250"/>
            <a:ext cx="1008062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/>
            </a:lvl1pPr>
            <a:lvl2pPr lvl="1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lvl="3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lvl="4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lvl="5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lvl="6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lvl="7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lvl="8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2514600" y="-3048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 rot="5400000">
            <a:off x="4781550" y="1962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 rot="5400000">
            <a:off x="819150" y="95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/>
            </a:lvl1pPr>
            <a:lvl2pPr indent="-2286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indent="-2286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/>
            </a:lvl3pPr>
            <a:lvl4pPr indent="-2286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4pPr>
            <a:lvl5pPr indent="-2286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5pPr>
            <a:lvl6pPr indent="-228600" lvl="5" marL="27432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6pPr>
            <a:lvl7pPr indent="-228600" lvl="6" marL="32004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7pPr>
            <a:lvl8pPr indent="-228600" lvl="7" marL="3657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8pPr>
            <a:lvl9pPr indent="-228600" lvl="8" marL="4114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6858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46482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5pPr>
            <a:lvl6pPr indent="-228600" lvl="5" marL="2743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6pPr>
            <a:lvl7pPr indent="-228600" lvl="6" marL="3200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7pPr>
            <a:lvl8pPr indent="-228600" lvl="7" marL="3657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8pPr>
            <a:lvl9pPr indent="-228600" lvl="8" marL="4114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indent="-355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indent="-3302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indent="-3302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indent="-330200" lvl="5" marL="2743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indent="-330200" lvl="6" marL="3200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indent="-330200" lvl="7" marL="3657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indent="-330200" lvl="8" marL="4114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5pPr>
            <a:lvl6pPr indent="-228600" lvl="5" marL="2743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6pPr>
            <a:lvl7pPr indent="-228600" lvl="6" marL="3200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7pPr>
            <a:lvl8pPr indent="-228600" lvl="7" marL="3657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8pPr>
            <a:lvl9pPr indent="-228600" lvl="8" marL="4114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indent="-355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indent="-3302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indent="-3302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indent="-330200" lvl="5" marL="2743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indent="-330200" lvl="6" marL="3200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indent="-330200" lvl="7" marL="3657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indent="-330200" lvl="8" marL="4114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Char char="•"/>
              <a:defRPr sz="3200"/>
            </a:lvl1pPr>
            <a:lvl2pPr indent="-40640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indent="-3810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3pPr>
            <a:lvl4pPr indent="-3556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5pPr>
            <a:lvl6pPr indent="-355600" lvl="5" marL="2743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6pPr>
            <a:lvl7pPr indent="-355600" lvl="6" marL="3200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7pPr>
            <a:lvl8pPr indent="-355600" lvl="7" marL="3657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8pPr>
            <a:lvl9pPr indent="-355600" lvl="8" marL="4114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indent="-228600" lvl="5" marL="27432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indent="-228600" lvl="6" marL="32004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indent="-228600" lvl="7" marL="3657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indent="-228600" lvl="8" marL="4114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indent="-228600" lvl="5" marL="27432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indent="-228600" lvl="6" marL="32004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indent="-228600" lvl="7" marL="3657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indent="-228600" lvl="8" marL="4114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16416" y="6557246"/>
            <a:ext cx="827584" cy="338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7"/>
          <p:cNvCxnSpPr/>
          <p:nvPr/>
        </p:nvCxnSpPr>
        <p:spPr>
          <a:xfrm>
            <a:off x="0" y="652953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13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5" Type="http://schemas.openxmlformats.org/officeDocument/2006/relationships/image" Target="../media/image5.png"/><Relationship Id="rId14" Type="http://schemas.openxmlformats.org/officeDocument/2006/relationships/image" Target="../media/image13.jpg"/><Relationship Id="rId17" Type="http://schemas.openxmlformats.org/officeDocument/2006/relationships/image" Target="../media/image11.jpg"/><Relationship Id="rId16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18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13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5" Type="http://schemas.openxmlformats.org/officeDocument/2006/relationships/image" Target="../media/image5.png"/><Relationship Id="rId14" Type="http://schemas.openxmlformats.org/officeDocument/2006/relationships/image" Target="../media/image13.jpg"/><Relationship Id="rId17" Type="http://schemas.openxmlformats.org/officeDocument/2006/relationships/image" Target="../media/image11.jpg"/><Relationship Id="rId16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18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eewayhertz.com/erc-20-vs-erc-721-vs-erc-1155/" TargetMode="External"/><Relationship Id="rId4" Type="http://schemas.openxmlformats.org/officeDocument/2006/relationships/hyperlink" Target="https://github.com/hyperledger/fabric-samples/blob/main/token-erc-20/README.md" TargetMode="External"/><Relationship Id="rId5" Type="http://schemas.openxmlformats.org/officeDocument/2006/relationships/hyperlink" Target="https://github.com/hyperledger/fabric-samples/blob/main/token-erc-721/README.md" TargetMode="External"/><Relationship Id="rId6" Type="http://schemas.openxmlformats.org/officeDocument/2006/relationships/hyperlink" Target="https://github.com/hyperledger/fabric-samples/tree/main/token-erc-1155" TargetMode="External"/><Relationship Id="rId7" Type="http://schemas.openxmlformats.org/officeDocument/2006/relationships/hyperlink" Target="https://stackoverflow.com/questions/34031801/function-declaration-syntax-things-in-parenthesis-before-function-nam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kg.go.dev/context" TargetMode="External"/><Relationship Id="rId4" Type="http://schemas.openxmlformats.org/officeDocument/2006/relationships/hyperlink" Target="https://hyperledger.github.io/fabric-chaincode-node/release-2.2/api/fabric-shim.ChaincodeStub.html" TargetMode="External"/><Relationship Id="rId5" Type="http://schemas.openxmlformats.org/officeDocument/2006/relationships/hyperlink" Target="https://learn.microsoft.com/pt-br/azure/iot-hub/tutorial-x509-certificates" TargetMode="External"/><Relationship Id="rId6" Type="http://schemas.openxmlformats.org/officeDocument/2006/relationships/hyperlink" Target="https://hyperledger-fabric-ca.readthedocs.io/en/release-1.4/users-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1" lang="pt-BR"/>
              <a:t>Introdução ao Hyperledger Fabric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1" lang="pt-BR" sz="2400"/>
              <a:t>Padrões ERC</a:t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1"/>
          </a:p>
        </p:txBody>
      </p:sp>
      <p:grpSp>
        <p:nvGrpSpPr>
          <p:cNvPr id="92" name="Google Shape;92;p1"/>
          <p:cNvGrpSpPr/>
          <p:nvPr/>
        </p:nvGrpSpPr>
        <p:grpSpPr>
          <a:xfrm>
            <a:off x="2270724" y="132093"/>
            <a:ext cx="4445814" cy="2099655"/>
            <a:chOff x="168721" y="13862"/>
            <a:chExt cx="8663634" cy="4091634"/>
          </a:xfrm>
        </p:grpSpPr>
        <p:cxnSp>
          <p:nvCxnSpPr>
            <p:cNvPr id="93" name="Google Shape;93;p1"/>
            <p:cNvCxnSpPr>
              <a:stCxn id="94" idx="3"/>
            </p:cNvCxnSpPr>
            <p:nvPr/>
          </p:nvCxnSpPr>
          <p:spPr>
            <a:xfrm flipH="1" rot="10800000">
              <a:off x="200666" y="2456351"/>
              <a:ext cx="732300" cy="486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"/>
            <p:cNvCxnSpPr>
              <a:stCxn id="96" idx="7"/>
            </p:cNvCxnSpPr>
            <p:nvPr/>
          </p:nvCxnSpPr>
          <p:spPr>
            <a:xfrm flipH="1">
              <a:off x="3444110" y="261707"/>
              <a:ext cx="733500" cy="581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"/>
            <p:cNvCxnSpPr>
              <a:endCxn id="98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>
              <a:endCxn id="100" idx="1"/>
            </p:cNvCxnSpPr>
            <p:nvPr/>
          </p:nvCxnSpPr>
          <p:spPr>
            <a:xfrm rot="10800000">
              <a:off x="4112266" y="1328507"/>
              <a:ext cx="715500" cy="686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"/>
            <p:cNvCxnSpPr>
              <a:stCxn id="100" idx="3"/>
            </p:cNvCxnSpPr>
            <p:nvPr/>
          </p:nvCxnSpPr>
          <p:spPr>
            <a:xfrm flipH="1" rot="10800000">
              <a:off x="4112266" y="924151"/>
              <a:ext cx="1019700" cy="558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"/>
            <p:cNvCxnSpPr>
              <a:stCxn id="103" idx="6"/>
            </p:cNvCxnSpPr>
            <p:nvPr/>
          </p:nvCxnSpPr>
          <p:spPr>
            <a:xfrm flipH="1">
              <a:off x="2678855" y="1837429"/>
              <a:ext cx="1060800" cy="201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"/>
            <p:cNvCxnSpPr>
              <a:stCxn id="100" idx="2"/>
              <a:endCxn id="105" idx="2"/>
            </p:cNvCxnSpPr>
            <p:nvPr/>
          </p:nvCxnSpPr>
          <p:spPr>
            <a:xfrm flipH="1">
              <a:off x="2810421" y="1405629"/>
              <a:ext cx="1269900" cy="50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"/>
            <p:cNvCxnSpPr>
              <a:stCxn id="105" idx="0"/>
            </p:cNvCxnSpPr>
            <p:nvPr/>
          </p:nvCxnSpPr>
          <p:spPr>
            <a:xfrm flipH="1">
              <a:off x="2768488" y="1347362"/>
              <a:ext cx="150900" cy="85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"/>
            <p:cNvCxnSpPr>
              <a:endCxn id="105" idx="3"/>
            </p:cNvCxnSpPr>
            <p:nvPr/>
          </p:nvCxnSpPr>
          <p:spPr>
            <a:xfrm flipH="1">
              <a:off x="2842266" y="845351"/>
              <a:ext cx="536700" cy="688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"/>
            <p:cNvCxnSpPr>
              <a:endCxn id="109" idx="4"/>
            </p:cNvCxnSpPr>
            <p:nvPr/>
          </p:nvCxnSpPr>
          <p:spPr>
            <a:xfrm flipH="1">
              <a:off x="5649888" y="1241096"/>
              <a:ext cx="106800" cy="76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"/>
            <p:cNvCxnSpPr>
              <a:stCxn id="111" idx="7"/>
              <a:endCxn id="109" idx="3"/>
            </p:cNvCxnSpPr>
            <p:nvPr/>
          </p:nvCxnSpPr>
          <p:spPr>
            <a:xfrm flipH="1">
              <a:off x="5572910" y="1315807"/>
              <a:ext cx="928800" cy="662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"/>
            <p:cNvCxnSpPr>
              <a:stCxn id="111" idx="5"/>
              <a:endCxn id="113" idx="1"/>
            </p:cNvCxnSpPr>
            <p:nvPr/>
          </p:nvCxnSpPr>
          <p:spPr>
            <a:xfrm rot="10800000">
              <a:off x="5712410" y="1137951"/>
              <a:ext cx="789300" cy="332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"/>
            <p:cNvCxnSpPr>
              <a:stCxn id="115" idx="3"/>
              <a:endCxn id="116" idx="3"/>
            </p:cNvCxnSpPr>
            <p:nvPr/>
          </p:nvCxnSpPr>
          <p:spPr>
            <a:xfrm flipH="1">
              <a:off x="1419866" y="2587651"/>
              <a:ext cx="533400" cy="495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"/>
            <p:cNvCxnSpPr>
              <a:stCxn id="118" idx="1"/>
            </p:cNvCxnSpPr>
            <p:nvPr/>
          </p:nvCxnSpPr>
          <p:spPr>
            <a:xfrm>
              <a:off x="505466" y="1607907"/>
              <a:ext cx="601200" cy="964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"/>
            <p:cNvSpPr/>
            <p:nvPr/>
          </p:nvSpPr>
          <p:spPr>
            <a:xfrm>
              <a:off x="10577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8721" y="27570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338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232721" y="36460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172521" y="27316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540821" y="17918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315521" y="12838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963221" y="9536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169981" y="773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991421" y="2297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165921" y="138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73521" y="15759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5215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080321" y="12965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810321" y="13473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9284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610921" y="37222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8614221" y="38619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>
              <a:off x="925132" y="2421629"/>
              <a:ext cx="263986" cy="112715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>
              <a:stCxn id="120" idx="6"/>
              <a:endCxn id="131" idx="1"/>
            </p:cNvCxnSpPr>
            <p:nvPr/>
          </p:nvCxnSpPr>
          <p:spPr>
            <a:xfrm>
              <a:off x="551955" y="3602729"/>
              <a:ext cx="486600" cy="12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>
              <a:endCxn id="133" idx="2"/>
            </p:cNvCxnSpPr>
            <p:nvPr/>
          </p:nvCxnSpPr>
          <p:spPr>
            <a:xfrm>
              <a:off x="1257221" y="3664929"/>
              <a:ext cx="867300" cy="331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>
              <a:stCxn id="133" idx="3"/>
            </p:cNvCxnSpPr>
            <p:nvPr/>
          </p:nvCxnSpPr>
          <p:spPr>
            <a:xfrm flipH="1" rot="10800000">
              <a:off x="2156466" y="3383851"/>
              <a:ext cx="453000" cy="689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>
              <a:stCxn id="116" idx="0"/>
            </p:cNvCxnSpPr>
            <p:nvPr/>
          </p:nvCxnSpPr>
          <p:spPr>
            <a:xfrm flipH="1">
              <a:off x="1189188" y="2896762"/>
              <a:ext cx="307800" cy="718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>
              <a:endCxn id="115" idx="3"/>
            </p:cNvCxnSpPr>
            <p:nvPr/>
          </p:nvCxnSpPr>
          <p:spPr>
            <a:xfrm flipH="1">
              <a:off x="1953266" y="2084851"/>
              <a:ext cx="687900" cy="502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>
              <a:endCxn id="115" idx="5"/>
            </p:cNvCxnSpPr>
            <p:nvPr/>
          </p:nvCxnSpPr>
          <p:spPr>
            <a:xfrm rot="10800000">
              <a:off x="2107510" y="2587651"/>
              <a:ext cx="449400" cy="72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>
              <a:endCxn id="139" idx="2"/>
            </p:cNvCxnSpPr>
            <p:nvPr/>
          </p:nvCxnSpPr>
          <p:spPr>
            <a:xfrm rot="10800000">
              <a:off x="2988121" y="2777229"/>
              <a:ext cx="946800" cy="19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 rot="10800000">
              <a:off x="2736015" y="2084027"/>
              <a:ext cx="1165758" cy="712984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>
              <a:stCxn id="121" idx="2"/>
              <a:endCxn id="142" idx="2"/>
            </p:cNvCxnSpPr>
            <p:nvPr/>
          </p:nvCxnSpPr>
          <p:spPr>
            <a:xfrm rot="10800000">
              <a:off x="3496221" y="3602729"/>
              <a:ext cx="736500" cy="15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>
              <a:endCxn id="142" idx="3"/>
            </p:cNvCxnSpPr>
            <p:nvPr/>
          </p:nvCxnSpPr>
          <p:spPr>
            <a:xfrm flipH="1">
              <a:off x="3528066" y="2830551"/>
              <a:ext cx="518400" cy="849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>
              <a:endCxn id="145" idx="5"/>
            </p:cNvCxnSpPr>
            <p:nvPr/>
          </p:nvCxnSpPr>
          <p:spPr>
            <a:xfrm>
              <a:off x="2531010" y="3419851"/>
              <a:ext cx="516300" cy="577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"/>
            <p:cNvSpPr/>
            <p:nvPr/>
          </p:nvSpPr>
          <p:spPr>
            <a:xfrm>
              <a:off x="2861121" y="38111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124521" y="38873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6" name="Google Shape;146;p1"/>
            <p:cNvGrpSpPr/>
            <p:nvPr/>
          </p:nvGrpSpPr>
          <p:grpSpPr>
            <a:xfrm>
              <a:off x="896083" y="3308487"/>
              <a:ext cx="648726" cy="648726"/>
              <a:chOff x="896083" y="3632337"/>
              <a:chExt cx="648726" cy="648726"/>
            </a:xfrm>
          </p:grpSpPr>
          <p:sp>
            <p:nvSpPr>
              <p:cNvPr id="147" name="Google Shape;147;p1"/>
              <p:cNvSpPr/>
              <p:nvPr/>
            </p:nvSpPr>
            <p:spPr>
              <a:xfrm>
                <a:off x="896083" y="3632337"/>
                <a:ext cx="648726" cy="648726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Computador Base De Dados Rede - Gráfico vetorial grátis no Pixabay" id="131" name="Google Shape;131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1"/>
            <p:cNvSpPr/>
            <p:nvPr/>
          </p:nvSpPr>
          <p:spPr>
            <a:xfrm>
              <a:off x="1921321" y="24014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87921" y="28967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" name="Google Shape;148;p1"/>
            <p:cNvCxnSpPr>
              <a:endCxn id="149" idx="2"/>
            </p:cNvCxnSpPr>
            <p:nvPr/>
          </p:nvCxnSpPr>
          <p:spPr>
            <a:xfrm rot="10800000">
              <a:off x="1759684" y="1939707"/>
              <a:ext cx="834600" cy="13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"/>
            <p:cNvSpPr/>
            <p:nvPr/>
          </p:nvSpPr>
          <p:spPr>
            <a:xfrm>
              <a:off x="1759684" y="1830640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0" name="Google Shape;150;p1"/>
            <p:cNvGrpSpPr/>
            <p:nvPr/>
          </p:nvGrpSpPr>
          <p:grpSpPr>
            <a:xfrm>
              <a:off x="2380478" y="1783737"/>
              <a:ext cx="648726" cy="648726"/>
              <a:chOff x="2946111" y="1326815"/>
              <a:chExt cx="648726" cy="648726"/>
            </a:xfrm>
          </p:grpSpPr>
          <p:sp>
            <p:nvSpPr>
              <p:cNvPr id="151" name="Google Shape;151;p1"/>
              <p:cNvSpPr/>
              <p:nvPr/>
            </p:nvSpPr>
            <p:spPr>
              <a:xfrm>
                <a:off x="2946111" y="1326815"/>
                <a:ext cx="648726" cy="648726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-- signore" id="152" name="Google Shape;152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3" name="Google Shape;153;p1"/>
            <p:cNvCxnSpPr>
              <a:endCxn id="122" idx="4"/>
            </p:cNvCxnSpPr>
            <p:nvPr/>
          </p:nvCxnSpPr>
          <p:spPr>
            <a:xfrm flipH="1" rot="10800000">
              <a:off x="5223388" y="2949796"/>
              <a:ext cx="58200" cy="580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"/>
            <p:cNvCxnSpPr>
              <a:stCxn id="122" idx="6"/>
            </p:cNvCxnSpPr>
            <p:nvPr/>
          </p:nvCxnSpPr>
          <p:spPr>
            <a:xfrm flipH="1" rot="10800000">
              <a:off x="5390655" y="2699729"/>
              <a:ext cx="684600" cy="141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"/>
            <p:cNvCxnSpPr>
              <a:endCxn id="122" idx="1"/>
            </p:cNvCxnSpPr>
            <p:nvPr/>
          </p:nvCxnSpPr>
          <p:spPr>
            <a:xfrm>
              <a:off x="4878666" y="2154607"/>
              <a:ext cx="325800" cy="609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"/>
            <p:cNvCxnSpPr>
              <a:stCxn id="157" idx="5"/>
              <a:endCxn id="158" idx="3"/>
            </p:cNvCxnSpPr>
            <p:nvPr/>
          </p:nvCxnSpPr>
          <p:spPr>
            <a:xfrm rot="10800000">
              <a:off x="4235910" y="2788551"/>
              <a:ext cx="449700" cy="205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"/>
            <p:cNvCxnSpPr>
              <a:endCxn id="157" idx="5"/>
            </p:cNvCxnSpPr>
            <p:nvPr/>
          </p:nvCxnSpPr>
          <p:spPr>
            <a:xfrm rot="10800000">
              <a:off x="4685610" y="2994051"/>
              <a:ext cx="505800" cy="48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1"/>
            <p:cNvCxnSpPr>
              <a:stCxn id="161" idx="1"/>
              <a:endCxn id="119" idx="6"/>
            </p:cNvCxnSpPr>
            <p:nvPr/>
          </p:nvCxnSpPr>
          <p:spPr>
            <a:xfrm flipH="1">
              <a:off x="1275973" y="1080324"/>
              <a:ext cx="445500" cy="134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"/>
            <p:cNvCxnSpPr>
              <a:endCxn id="149" idx="0"/>
            </p:cNvCxnSpPr>
            <p:nvPr/>
          </p:nvCxnSpPr>
          <p:spPr>
            <a:xfrm flipH="1">
              <a:off x="1868751" y="1106140"/>
              <a:ext cx="218400" cy="724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"/>
            <p:cNvCxnSpPr>
              <a:stCxn id="164" idx="0"/>
            </p:cNvCxnSpPr>
            <p:nvPr/>
          </p:nvCxnSpPr>
          <p:spPr>
            <a:xfrm flipH="1">
              <a:off x="2124388" y="267862"/>
              <a:ext cx="375900" cy="729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"/>
            <p:cNvCxnSpPr/>
            <p:nvPr/>
          </p:nvCxnSpPr>
          <p:spPr>
            <a:xfrm flipH="1">
              <a:off x="2124521" y="803252"/>
              <a:ext cx="1166913" cy="234869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"/>
            <p:cNvCxnSpPr>
              <a:stCxn id="128" idx="1"/>
            </p:cNvCxnSpPr>
            <p:nvPr/>
          </p:nvCxnSpPr>
          <p:spPr>
            <a:xfrm rot="10800000">
              <a:off x="8482066" y="3474807"/>
              <a:ext cx="164100" cy="419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"/>
            <p:cNvCxnSpPr/>
            <p:nvPr/>
          </p:nvCxnSpPr>
          <p:spPr>
            <a:xfrm rot="10800000">
              <a:off x="7202366" y="3181411"/>
              <a:ext cx="1193721" cy="28296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"/>
            <p:cNvCxnSpPr>
              <a:stCxn id="127" idx="1"/>
            </p:cNvCxnSpPr>
            <p:nvPr/>
          </p:nvCxnSpPr>
          <p:spPr>
            <a:xfrm rot="10800000">
              <a:off x="7140366" y="3342607"/>
              <a:ext cx="502500" cy="411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"/>
            <p:cNvCxnSpPr>
              <a:stCxn id="170" idx="5"/>
            </p:cNvCxnSpPr>
            <p:nvPr/>
          </p:nvCxnSpPr>
          <p:spPr>
            <a:xfrm rot="10800000">
              <a:off x="5448110" y="3663851"/>
              <a:ext cx="672600" cy="346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"/>
            <p:cNvCxnSpPr>
              <a:stCxn id="172" idx="2"/>
            </p:cNvCxnSpPr>
            <p:nvPr/>
          </p:nvCxnSpPr>
          <p:spPr>
            <a:xfrm flipH="1" rot="10800000">
              <a:off x="6302821" y="3234329"/>
              <a:ext cx="736500" cy="177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"/>
            <p:cNvCxnSpPr/>
            <p:nvPr/>
          </p:nvCxnSpPr>
          <p:spPr>
            <a:xfrm rot="10800000">
              <a:off x="6171303" y="2714197"/>
              <a:ext cx="1031063" cy="57245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"/>
            <p:cNvCxnSpPr>
              <a:endCxn id="175" idx="2"/>
            </p:cNvCxnSpPr>
            <p:nvPr/>
          </p:nvCxnSpPr>
          <p:spPr>
            <a:xfrm rot="10800000">
              <a:off x="7140402" y="2127524"/>
              <a:ext cx="22800" cy="1118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1"/>
            <p:cNvCxnSpPr>
              <a:stCxn id="175" idx="3"/>
              <a:endCxn id="126" idx="2"/>
            </p:cNvCxnSpPr>
            <p:nvPr/>
          </p:nvCxnSpPr>
          <p:spPr>
            <a:xfrm flipH="1" rot="10800000">
              <a:off x="7411086" y="1837340"/>
              <a:ext cx="517200" cy="19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1"/>
            <p:cNvCxnSpPr>
              <a:stCxn id="178" idx="3"/>
              <a:endCxn id="179" idx="3"/>
            </p:cNvCxnSpPr>
            <p:nvPr/>
          </p:nvCxnSpPr>
          <p:spPr>
            <a:xfrm flipH="1" rot="10800000">
              <a:off x="7693666" y="2219251"/>
              <a:ext cx="711300" cy="55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1"/>
            <p:cNvCxnSpPr>
              <a:stCxn id="126" idx="5"/>
              <a:endCxn id="179" idx="5"/>
            </p:cNvCxnSpPr>
            <p:nvPr/>
          </p:nvCxnSpPr>
          <p:spPr>
            <a:xfrm>
              <a:off x="8114610" y="1914551"/>
              <a:ext cx="444600" cy="304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1"/>
            <p:cNvCxnSpPr>
              <a:endCxn id="111" idx="0"/>
            </p:cNvCxnSpPr>
            <p:nvPr/>
          </p:nvCxnSpPr>
          <p:spPr>
            <a:xfrm>
              <a:off x="6354388" y="475362"/>
              <a:ext cx="70200" cy="808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1"/>
            <p:cNvCxnSpPr>
              <a:endCxn id="124" idx="4"/>
            </p:cNvCxnSpPr>
            <p:nvPr/>
          </p:nvCxnSpPr>
          <p:spPr>
            <a:xfrm flipH="1" rot="10800000">
              <a:off x="5018948" y="295496"/>
              <a:ext cx="260100" cy="639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1"/>
            <p:cNvCxnSpPr>
              <a:endCxn id="109" idx="2"/>
            </p:cNvCxnSpPr>
            <p:nvPr/>
          </p:nvCxnSpPr>
          <p:spPr>
            <a:xfrm flipH="1" rot="10800000">
              <a:off x="4914121" y="1900929"/>
              <a:ext cx="626700" cy="140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1"/>
            <p:cNvCxnSpPr>
              <a:endCxn id="113" idx="6"/>
            </p:cNvCxnSpPr>
            <p:nvPr/>
          </p:nvCxnSpPr>
          <p:spPr>
            <a:xfrm>
              <a:off x="5224555" y="1087929"/>
              <a:ext cx="674100" cy="127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"/>
            <p:cNvCxnSpPr/>
            <p:nvPr/>
          </p:nvCxnSpPr>
          <p:spPr>
            <a:xfrm flipH="1" rot="10800000">
              <a:off x="6171303" y="1962022"/>
              <a:ext cx="921152" cy="646964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1"/>
            <p:cNvCxnSpPr>
              <a:stCxn id="109" idx="5"/>
            </p:cNvCxnSpPr>
            <p:nvPr/>
          </p:nvCxnSpPr>
          <p:spPr>
            <a:xfrm>
              <a:off x="5727010" y="1978051"/>
              <a:ext cx="310200" cy="57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"/>
            <p:cNvCxnSpPr>
              <a:stCxn id="111" idx="5"/>
            </p:cNvCxnSpPr>
            <p:nvPr/>
          </p:nvCxnSpPr>
          <p:spPr>
            <a:xfrm>
              <a:off x="6501710" y="1470051"/>
              <a:ext cx="580500" cy="416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"/>
            <p:cNvCxnSpPr>
              <a:stCxn id="123" idx="4"/>
            </p:cNvCxnSpPr>
            <p:nvPr/>
          </p:nvCxnSpPr>
          <p:spPr>
            <a:xfrm>
              <a:off x="7072288" y="1171796"/>
              <a:ext cx="128400" cy="637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"/>
            <p:cNvCxnSpPr>
              <a:stCxn id="190" idx="1"/>
            </p:cNvCxnSpPr>
            <p:nvPr/>
          </p:nvCxnSpPr>
          <p:spPr>
            <a:xfrm>
              <a:off x="7744466" y="345527"/>
              <a:ext cx="504000" cy="750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1"/>
            <p:cNvCxnSpPr>
              <a:endCxn id="126" idx="0"/>
            </p:cNvCxnSpPr>
            <p:nvPr/>
          </p:nvCxnSpPr>
          <p:spPr>
            <a:xfrm flipH="1">
              <a:off x="8037488" y="1106162"/>
              <a:ext cx="218100" cy="622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1"/>
            <p:cNvCxnSpPr>
              <a:stCxn id="193" idx="6"/>
            </p:cNvCxnSpPr>
            <p:nvPr/>
          </p:nvCxnSpPr>
          <p:spPr>
            <a:xfrm flipH="1">
              <a:off x="6364194" y="231996"/>
              <a:ext cx="918900" cy="23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1"/>
            <p:cNvCxnSpPr>
              <a:stCxn id="149" idx="3"/>
            </p:cNvCxnSpPr>
            <p:nvPr/>
          </p:nvCxnSpPr>
          <p:spPr>
            <a:xfrm flipH="1">
              <a:off x="1006529" y="2016829"/>
              <a:ext cx="785100" cy="311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"/>
            <p:cNvCxnSpPr>
              <a:stCxn id="125" idx="4"/>
            </p:cNvCxnSpPr>
            <p:nvPr/>
          </p:nvCxnSpPr>
          <p:spPr>
            <a:xfrm>
              <a:off x="3274988" y="231996"/>
              <a:ext cx="103200" cy="56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6" name="Google Shape;196;p1"/>
            <p:cNvGrpSpPr/>
            <p:nvPr/>
          </p:nvGrpSpPr>
          <p:grpSpPr>
            <a:xfrm>
              <a:off x="4704772" y="625577"/>
              <a:ext cx="648726" cy="648726"/>
              <a:chOff x="4874746" y="2096933"/>
              <a:chExt cx="648726" cy="648726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4874746" y="2096933"/>
                <a:ext cx="648726" cy="648726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remix - Orange grey man icon | Free SVG" id="198" name="Google Shape;198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" name="Google Shape;199;p1"/>
            <p:cNvGrpSpPr/>
            <p:nvPr/>
          </p:nvGrpSpPr>
          <p:grpSpPr>
            <a:xfrm>
              <a:off x="6066541" y="144982"/>
              <a:ext cx="648726" cy="648726"/>
              <a:chOff x="4310865" y="781186"/>
              <a:chExt cx="648726" cy="648726"/>
            </a:xfrm>
          </p:grpSpPr>
          <p:sp>
            <p:nvSpPr>
              <p:cNvPr id="200" name="Google Shape;200;p1"/>
              <p:cNvSpPr/>
              <p:nvPr/>
            </p:nvSpPr>
            <p:spPr>
              <a:xfrm>
                <a:off x="4310865" y="781186"/>
                <a:ext cx="648726" cy="648726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System users | Free SVG" id="201" name="Google Shape;201;p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" name="Google Shape;178;p1"/>
            <p:cNvSpPr/>
            <p:nvPr/>
          </p:nvSpPr>
          <p:spPr>
            <a:xfrm>
              <a:off x="7661721" y="25919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2" name="Google Shape;202;p1"/>
            <p:cNvCxnSpPr>
              <a:endCxn id="178" idx="5"/>
            </p:cNvCxnSpPr>
            <p:nvPr/>
          </p:nvCxnSpPr>
          <p:spPr>
            <a:xfrm rot="10800000">
              <a:off x="7847910" y="2778151"/>
              <a:ext cx="645000" cy="640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Free photo Icon Blue Pc Computer Digital Marketing Digital - Max Pixel" id="203" name="Google Shape;20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1"/>
            <p:cNvGrpSpPr/>
            <p:nvPr/>
          </p:nvGrpSpPr>
          <p:grpSpPr>
            <a:xfrm>
              <a:off x="8128958" y="3133461"/>
              <a:ext cx="648726" cy="648726"/>
              <a:chOff x="8128958" y="3457311"/>
              <a:chExt cx="648726" cy="648726"/>
            </a:xfrm>
          </p:grpSpPr>
          <p:sp>
            <p:nvSpPr>
              <p:cNvPr id="205" name="Google Shape;205;p1"/>
              <p:cNvSpPr/>
              <p:nvPr/>
            </p:nvSpPr>
            <p:spPr>
              <a:xfrm>
                <a:off x="8128958" y="3457311"/>
                <a:ext cx="648726" cy="648726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ile:User icon-cp.png - Wikimedia Commons" id="206" name="Google Shape;206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7" name="Google Shape;207;p1"/>
            <p:cNvSpPr/>
            <p:nvPr/>
          </p:nvSpPr>
          <p:spPr>
            <a:xfrm>
              <a:off x="8431724" y="2597387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208;p1"/>
            <p:cNvCxnSpPr>
              <a:stCxn id="178" idx="6"/>
              <a:endCxn id="207" idx="2"/>
            </p:cNvCxnSpPr>
            <p:nvPr/>
          </p:nvCxnSpPr>
          <p:spPr>
            <a:xfrm>
              <a:off x="7879855" y="2701029"/>
              <a:ext cx="552000" cy="5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1"/>
            <p:cNvSpPr/>
            <p:nvPr/>
          </p:nvSpPr>
          <p:spPr>
            <a:xfrm>
              <a:off x="8372921" y="20331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Icon User Avatar - Free image on Pixabay" id="209" name="Google Shape;209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" name="Google Shape;210;p1"/>
            <p:cNvGrpSpPr/>
            <p:nvPr/>
          </p:nvGrpSpPr>
          <p:grpSpPr>
            <a:xfrm>
              <a:off x="5766891" y="2381670"/>
              <a:ext cx="648726" cy="648726"/>
              <a:chOff x="6251575" y="2768158"/>
              <a:chExt cx="648726" cy="648726"/>
            </a:xfrm>
          </p:grpSpPr>
          <p:sp>
            <p:nvSpPr>
              <p:cNvPr id="211" name="Google Shape;211;p1"/>
              <p:cNvSpPr/>
              <p:nvPr/>
            </p:nvSpPr>
            <p:spPr>
              <a:xfrm>
                <a:off x="6251575" y="2768158"/>
                <a:ext cx="648726" cy="648726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remix - Green blond man icon | Free SVG" id="212" name="Google Shape;212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"/>
            <p:cNvSpPr/>
            <p:nvPr/>
          </p:nvSpPr>
          <p:spPr>
            <a:xfrm>
              <a:off x="5934521" y="38238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Imagem de ícone do vetor de PC" id="213" name="Google Shape;213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mputer Science User Icon - Free image on Pixabay" id="214" name="Google Shape;214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" name="Google Shape;215;p1"/>
            <p:cNvGrpSpPr/>
            <p:nvPr/>
          </p:nvGrpSpPr>
          <p:grpSpPr>
            <a:xfrm>
              <a:off x="608573" y="2076764"/>
              <a:ext cx="648726" cy="648726"/>
              <a:chOff x="2140528" y="2408258"/>
              <a:chExt cx="648726" cy="648726"/>
            </a:xfrm>
          </p:grpSpPr>
          <p:sp>
            <p:nvSpPr>
              <p:cNvPr id="216" name="Google Shape;216;p1"/>
              <p:cNvSpPr/>
              <p:nvPr/>
            </p:nvSpPr>
            <p:spPr>
              <a:xfrm>
                <a:off x="2140528" y="2408258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emale computer user vector icon | Free SVG" id="217" name="Google Shape;217;p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1"/>
            <p:cNvGrpSpPr/>
            <p:nvPr/>
          </p:nvGrpSpPr>
          <p:grpSpPr>
            <a:xfrm>
              <a:off x="3055031" y="495144"/>
              <a:ext cx="648726" cy="648726"/>
              <a:chOff x="2496833" y="528286"/>
              <a:chExt cx="648726" cy="648726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2496833" y="528286"/>
                <a:ext cx="648726" cy="648726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emale user icon image | Public domain vectors" id="98" name="Google Shape;98;p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20" name="Google Shape;220;p1"/>
            <p:cNvCxnSpPr>
              <a:stCxn id="221" idx="0"/>
            </p:cNvCxnSpPr>
            <p:nvPr/>
          </p:nvCxnSpPr>
          <p:spPr>
            <a:xfrm flipH="1">
              <a:off x="3893212" y="2071076"/>
              <a:ext cx="194700" cy="743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1"/>
            <p:cNvSpPr/>
            <p:nvPr/>
          </p:nvSpPr>
          <p:spPr>
            <a:xfrm>
              <a:off x="3978845" y="2071076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2" name="Google Shape;222;p1"/>
            <p:cNvGrpSpPr/>
            <p:nvPr/>
          </p:nvGrpSpPr>
          <p:grpSpPr>
            <a:xfrm>
              <a:off x="3617383" y="2472648"/>
              <a:ext cx="648726" cy="648726"/>
              <a:chOff x="3490817" y="2937746"/>
              <a:chExt cx="648726" cy="648726"/>
            </a:xfrm>
          </p:grpSpPr>
          <p:sp>
            <p:nvSpPr>
              <p:cNvPr id="223" name="Google Shape;223;p1"/>
              <p:cNvSpPr/>
              <p:nvPr/>
            </p:nvSpPr>
            <p:spPr>
              <a:xfrm>
                <a:off x="3490817" y="2937746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nonymous user icon | Free SVG" id="158" name="Google Shape;158;p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" name="Google Shape;139;p1"/>
            <p:cNvSpPr/>
            <p:nvPr/>
          </p:nvSpPr>
          <p:spPr>
            <a:xfrm>
              <a:off x="2988121" y="26681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4961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499421" y="28078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302821" y="33031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064960" y="122929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4" name="Google Shape;224;p1"/>
            <p:cNvCxnSpPr>
              <a:stCxn id="225" idx="7"/>
            </p:cNvCxnSpPr>
            <p:nvPr/>
          </p:nvCxnSpPr>
          <p:spPr>
            <a:xfrm flipH="1">
              <a:off x="8178526" y="399020"/>
              <a:ext cx="391500" cy="71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0" name="Google Shape;190;p1"/>
            <p:cNvSpPr/>
            <p:nvPr/>
          </p:nvSpPr>
          <p:spPr>
            <a:xfrm>
              <a:off x="7712521" y="31358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8383837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6" name="Google Shape;226;p1"/>
            <p:cNvGrpSpPr/>
            <p:nvPr/>
          </p:nvGrpSpPr>
          <p:grpSpPr>
            <a:xfrm>
              <a:off x="7925659" y="774215"/>
              <a:ext cx="648726" cy="648726"/>
              <a:chOff x="8047477" y="2135863"/>
              <a:chExt cx="648726" cy="648726"/>
            </a:xfrm>
          </p:grpSpPr>
          <p:sp>
            <p:nvSpPr>
              <p:cNvPr id="227" name="Google Shape;227;p1"/>
              <p:cNvSpPr/>
              <p:nvPr/>
            </p:nvSpPr>
            <p:spPr>
              <a:xfrm>
                <a:off x="8047477" y="2135863"/>
                <a:ext cx="648726" cy="648726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ree photo User Icons Web Account Rodentia Icons Symbol - Max Pixel" id="228" name="Google Shape;228;p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9" name="Google Shape;229;p1"/>
            <p:cNvGrpSpPr/>
            <p:nvPr/>
          </p:nvGrpSpPr>
          <p:grpSpPr>
            <a:xfrm>
              <a:off x="6831213" y="1586157"/>
              <a:ext cx="648726" cy="691256"/>
              <a:chOff x="6842043" y="1709358"/>
              <a:chExt cx="648726" cy="691256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6842043" y="1751888"/>
                <a:ext cx="648726" cy="648726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 id="175" name="Google Shape;175;p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p1"/>
            <p:cNvSpPr/>
            <p:nvPr/>
          </p:nvSpPr>
          <p:spPr>
            <a:xfrm>
              <a:off x="2391221" y="2678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72816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" name="Google Shape;232;p1"/>
            <p:cNvCxnSpPr>
              <a:endCxn id="231" idx="5"/>
            </p:cNvCxnSpPr>
            <p:nvPr/>
          </p:nvCxnSpPr>
          <p:spPr>
            <a:xfrm rot="10800000">
              <a:off x="1659005" y="553264"/>
              <a:ext cx="385200" cy="516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File:Mobile-Smartphone-icon.png - Wikimedia Commons" id="161" name="Google Shape;161;p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"/>
            <p:cNvSpPr/>
            <p:nvPr/>
          </p:nvSpPr>
          <p:spPr>
            <a:xfrm>
              <a:off x="56805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3" name="Google Shape;233;p1"/>
          <p:cNvSpPr/>
          <p:nvPr/>
        </p:nvSpPr>
        <p:spPr>
          <a:xfrm>
            <a:off x="2184363" y="5510970"/>
            <a:ext cx="4775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Barcha Correia - pedro.correia@usp.br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Padrões ERC</a:t>
            </a:r>
            <a:endParaRPr/>
          </a:p>
        </p:txBody>
      </p:sp>
      <p:sp>
        <p:nvSpPr>
          <p:cNvPr id="239" name="Google Shape;239;p2"/>
          <p:cNvSpPr txBox="1"/>
          <p:nvPr>
            <p:ph idx="1" type="body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</a:pPr>
            <a:r>
              <a:rPr lang="pt-BR" sz="2400"/>
              <a:t>ERC: Ethereum Token Standards </a:t>
            </a:r>
            <a:endParaRPr sz="2400"/>
          </a:p>
          <a:p>
            <a:pPr indent="-3048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Padrões de tokens que definem uma interface não apenas para os tokens em si, mas também para algumas de suas funcionalidades básicas, como emissão, queima e transferência.</a:t>
            </a:r>
            <a:endParaRPr sz="2400"/>
          </a:p>
          <a:p>
            <a:pPr indent="-3048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Fa</a:t>
            </a:r>
            <a:r>
              <a:rPr lang="pt-BR" sz="2400"/>
              <a:t>cilitam a integração com outras redes que adotem tokens com o mesmo padrão</a:t>
            </a:r>
            <a:endParaRPr sz="2400"/>
          </a:p>
        </p:txBody>
      </p:sp>
      <p:pic>
        <p:nvPicPr>
          <p:cNvPr id="240" name="Google Shape;24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550" y="4610250"/>
            <a:ext cx="3036899" cy="17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5019ab119_0_9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Padrões ERC</a:t>
            </a:r>
            <a:endParaRPr/>
          </a:p>
        </p:txBody>
      </p:sp>
      <p:sp>
        <p:nvSpPr>
          <p:cNvPr id="246" name="Google Shape;246;g185019ab119_0_93"/>
          <p:cNvSpPr txBox="1"/>
          <p:nvPr>
            <p:ph idx="1" type="body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</a:pPr>
            <a:r>
              <a:rPr lang="pt-BR" sz="2400"/>
              <a:t>ERC: Ethereum Token Standards </a:t>
            </a:r>
            <a:endParaRPr sz="2400"/>
          </a:p>
          <a:p>
            <a:pPr indent="-3048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Padrões de tokens que definem uma interface única</a:t>
            </a:r>
            <a:endParaRPr sz="2400"/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F</a:t>
            </a:r>
            <a:r>
              <a:rPr lang="pt-BR" sz="2400"/>
              <a:t>acilitam a integração com outras redes que adotem tokens com o mesmo padrão ERC</a:t>
            </a:r>
            <a:endParaRPr sz="2400"/>
          </a:p>
        </p:txBody>
      </p:sp>
      <p:pic>
        <p:nvPicPr>
          <p:cNvPr id="247" name="Google Shape;247;g185019ab119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00" y="1295401"/>
            <a:ext cx="8714900" cy="44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85019ab119_0_93"/>
          <p:cNvSpPr txBox="1"/>
          <p:nvPr/>
        </p:nvSpPr>
        <p:spPr>
          <a:xfrm>
            <a:off x="2689350" y="5715000"/>
            <a:ext cx="37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99"/>
                </a:solidFill>
              </a:rPr>
              <a:t>Interface para tokens ERC-20</a:t>
            </a:r>
            <a:endParaRPr b="1" sz="18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5019ab119_0_8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Padrões </a:t>
            </a:r>
            <a:r>
              <a:rPr lang="pt-BR"/>
              <a:t>ERC</a:t>
            </a:r>
            <a:endParaRPr/>
          </a:p>
        </p:txBody>
      </p:sp>
      <p:pic>
        <p:nvPicPr>
          <p:cNvPr id="254" name="Google Shape;254;g185019ab119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75" y="1371600"/>
            <a:ext cx="8369050" cy="45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5019ab119_0_10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Padrões ERC - Comparação</a:t>
            </a:r>
            <a:endParaRPr/>
          </a:p>
        </p:txBody>
      </p:sp>
      <p:graphicFrame>
        <p:nvGraphicFramePr>
          <p:cNvPr id="260" name="Google Shape;260;g185019ab119_0_101"/>
          <p:cNvGraphicFramePr/>
          <p:nvPr/>
        </p:nvGraphicFramePr>
        <p:xfrm>
          <a:off x="261900" y="22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{6D6C1FA3-10E7-4D30-992A-6CA547ACDA58}</a:tableStyleId>
              </a:tblPr>
              <a:tblGrid>
                <a:gridCol w="1714500"/>
                <a:gridCol w="2119950"/>
                <a:gridCol w="2340950"/>
                <a:gridCol w="244477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0099"/>
                          </a:solidFill>
                        </a:rPr>
                        <a:t>ERC-20</a:t>
                      </a:r>
                      <a:endParaRPr b="1"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0099"/>
                          </a:solidFill>
                        </a:rPr>
                        <a:t>ERC-721</a:t>
                      </a:r>
                      <a:endParaRPr b="1"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0099"/>
                          </a:solidFill>
                        </a:rPr>
                        <a:t>ERC-1155</a:t>
                      </a:r>
                      <a:endParaRPr b="1"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0099"/>
                          </a:solidFill>
                        </a:rPr>
                        <a:t>Tokens</a:t>
                      </a:r>
                      <a:endParaRPr b="1"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Fungíveis (FT)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Não fungíveis (NFT)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Multitoken 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(FT e NFT)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0099"/>
                          </a:solidFill>
                        </a:rPr>
                        <a:t>Contratos Inteligentes</a:t>
                      </a:r>
                      <a:endParaRPr b="1"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Um por tipo de token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Um por token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Um para qualquer token, fungível ou não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0099"/>
                          </a:solidFill>
                        </a:rPr>
                        <a:t>Exemplos</a:t>
                      </a:r>
                      <a:endParaRPr b="1"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Binance Coin, USDC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Decentraland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99"/>
                          </a:solidFill>
                        </a:rPr>
                        <a:t>Adidas Metaverse</a:t>
                      </a:r>
                      <a:endParaRPr sz="1800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5019ab119_0_10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Padrões ERC - Comparação</a:t>
            </a:r>
            <a:endParaRPr/>
          </a:p>
        </p:txBody>
      </p:sp>
      <p:sp>
        <p:nvSpPr>
          <p:cNvPr id="266" name="Google Shape;266;g185019ab119_0_109"/>
          <p:cNvSpPr txBox="1"/>
          <p:nvPr>
            <p:ph idx="1" type="body"/>
          </p:nvPr>
        </p:nvSpPr>
        <p:spPr>
          <a:xfrm>
            <a:off x="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ERC-20</a:t>
            </a:r>
            <a:endParaRPr sz="24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ERC-721</a:t>
            </a:r>
            <a:endParaRPr sz="2400"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ERC-1155</a:t>
            </a:r>
            <a:endParaRPr sz="2400"/>
          </a:p>
        </p:txBody>
      </p:sp>
      <p:pic>
        <p:nvPicPr>
          <p:cNvPr id="267" name="Google Shape;267;g185019ab119_0_109"/>
          <p:cNvPicPr preferRelativeResize="0"/>
          <p:nvPr/>
        </p:nvPicPr>
        <p:blipFill rotWithShape="1">
          <a:blip r:embed="rId3">
            <a:alphaModFix/>
          </a:blip>
          <a:srcRect b="58006" l="25448" r="22793" t="39190"/>
          <a:stretch/>
        </p:blipFill>
        <p:spPr>
          <a:xfrm>
            <a:off x="0" y="3468802"/>
            <a:ext cx="8858250" cy="2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85019ab119_0_109"/>
          <p:cNvPicPr preferRelativeResize="0"/>
          <p:nvPr/>
        </p:nvPicPr>
        <p:blipFill rotWithShape="1">
          <a:blip r:embed="rId4">
            <a:alphaModFix/>
          </a:blip>
          <a:srcRect b="55906" l="22228" r="28320" t="40473"/>
          <a:stretch/>
        </p:blipFill>
        <p:spPr>
          <a:xfrm>
            <a:off x="0" y="2113169"/>
            <a:ext cx="8858250" cy="36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85019ab119_0_109"/>
          <p:cNvPicPr preferRelativeResize="0"/>
          <p:nvPr/>
        </p:nvPicPr>
        <p:blipFill rotWithShape="1">
          <a:blip r:embed="rId5">
            <a:alphaModFix/>
          </a:blip>
          <a:srcRect b="38599" l="22218" r="15976" t="58131"/>
          <a:stretch/>
        </p:blipFill>
        <p:spPr>
          <a:xfrm>
            <a:off x="0" y="4958200"/>
            <a:ext cx="9068751" cy="2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18841f46f_0_0"/>
          <p:cNvSpPr txBox="1"/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275" name="Google Shape;275;g1818841f46f_0_0"/>
          <p:cNvSpPr txBox="1"/>
          <p:nvPr>
            <p:ph idx="1" type="subTitle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1" lang="pt-BR"/>
              <a:t>Introdução ao Hyperledger Fabric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1" lang="pt-BR" sz="2400"/>
              <a:t>Padrões ERC</a:t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1"/>
          </a:p>
        </p:txBody>
      </p:sp>
      <p:grpSp>
        <p:nvGrpSpPr>
          <p:cNvPr id="276" name="Google Shape;276;g1818841f46f_0_0"/>
          <p:cNvGrpSpPr/>
          <p:nvPr/>
        </p:nvGrpSpPr>
        <p:grpSpPr>
          <a:xfrm>
            <a:off x="2270731" y="132094"/>
            <a:ext cx="4446160" cy="2099809"/>
            <a:chOff x="168721" y="13862"/>
            <a:chExt cx="8663600" cy="4091600"/>
          </a:xfrm>
        </p:grpSpPr>
        <p:cxnSp>
          <p:nvCxnSpPr>
            <p:cNvPr id="277" name="Google Shape;277;g1818841f46f_0_0"/>
            <p:cNvCxnSpPr>
              <a:stCxn id="278" idx="3"/>
            </p:cNvCxnSpPr>
            <p:nvPr/>
          </p:nvCxnSpPr>
          <p:spPr>
            <a:xfrm flipH="1" rot="10800000">
              <a:off x="200661" y="2456322"/>
              <a:ext cx="732300" cy="486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g1818841f46f_0_0"/>
            <p:cNvCxnSpPr>
              <a:stCxn id="280" idx="7"/>
            </p:cNvCxnSpPr>
            <p:nvPr/>
          </p:nvCxnSpPr>
          <p:spPr>
            <a:xfrm flipH="1">
              <a:off x="3444081" y="261702"/>
              <a:ext cx="733500" cy="581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g1818841f46f_0_0"/>
            <p:cNvCxnSpPr>
              <a:endCxn id="282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g1818841f46f_0_0"/>
            <p:cNvCxnSpPr>
              <a:endCxn id="284" idx="1"/>
            </p:cNvCxnSpPr>
            <p:nvPr/>
          </p:nvCxnSpPr>
          <p:spPr>
            <a:xfrm rot="10800000">
              <a:off x="4112261" y="1328502"/>
              <a:ext cx="715500" cy="686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g1818841f46f_0_0"/>
            <p:cNvCxnSpPr>
              <a:stCxn id="284" idx="3"/>
            </p:cNvCxnSpPr>
            <p:nvPr/>
          </p:nvCxnSpPr>
          <p:spPr>
            <a:xfrm flipH="1" rot="10800000">
              <a:off x="4112261" y="924122"/>
              <a:ext cx="1019700" cy="558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g1818841f46f_0_0"/>
            <p:cNvCxnSpPr>
              <a:stCxn id="287" idx="6"/>
            </p:cNvCxnSpPr>
            <p:nvPr/>
          </p:nvCxnSpPr>
          <p:spPr>
            <a:xfrm flipH="1">
              <a:off x="2678821" y="1837412"/>
              <a:ext cx="1060800" cy="201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g1818841f46f_0_0"/>
            <p:cNvCxnSpPr>
              <a:stCxn id="284" idx="2"/>
              <a:endCxn id="289" idx="2"/>
            </p:cNvCxnSpPr>
            <p:nvPr/>
          </p:nvCxnSpPr>
          <p:spPr>
            <a:xfrm flipH="1">
              <a:off x="2810421" y="1405612"/>
              <a:ext cx="1269900" cy="50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g1818841f46f_0_0"/>
            <p:cNvCxnSpPr>
              <a:stCxn id="289" idx="0"/>
            </p:cNvCxnSpPr>
            <p:nvPr/>
          </p:nvCxnSpPr>
          <p:spPr>
            <a:xfrm flipH="1">
              <a:off x="2768471" y="1347362"/>
              <a:ext cx="150900" cy="85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g1818841f46f_0_0"/>
            <p:cNvCxnSpPr>
              <a:endCxn id="289" idx="3"/>
            </p:cNvCxnSpPr>
            <p:nvPr/>
          </p:nvCxnSpPr>
          <p:spPr>
            <a:xfrm flipH="1">
              <a:off x="2842261" y="845322"/>
              <a:ext cx="536700" cy="688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g1818841f46f_0_0"/>
            <p:cNvCxnSpPr>
              <a:endCxn id="293" idx="4"/>
            </p:cNvCxnSpPr>
            <p:nvPr/>
          </p:nvCxnSpPr>
          <p:spPr>
            <a:xfrm flipH="1">
              <a:off x="5649871" y="1241062"/>
              <a:ext cx="106800" cy="76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g1818841f46f_0_0"/>
            <p:cNvCxnSpPr>
              <a:stCxn id="295" idx="7"/>
              <a:endCxn id="293" idx="3"/>
            </p:cNvCxnSpPr>
            <p:nvPr/>
          </p:nvCxnSpPr>
          <p:spPr>
            <a:xfrm flipH="1">
              <a:off x="5572881" y="1315802"/>
              <a:ext cx="928800" cy="662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g1818841f46f_0_0"/>
            <p:cNvCxnSpPr>
              <a:stCxn id="295" idx="5"/>
              <a:endCxn id="297" idx="1"/>
            </p:cNvCxnSpPr>
            <p:nvPr/>
          </p:nvCxnSpPr>
          <p:spPr>
            <a:xfrm rot="10800000">
              <a:off x="5712381" y="1137922"/>
              <a:ext cx="789300" cy="332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g1818841f46f_0_0"/>
            <p:cNvCxnSpPr>
              <a:stCxn id="299" idx="3"/>
              <a:endCxn id="300" idx="3"/>
            </p:cNvCxnSpPr>
            <p:nvPr/>
          </p:nvCxnSpPr>
          <p:spPr>
            <a:xfrm flipH="1">
              <a:off x="1419861" y="2587622"/>
              <a:ext cx="533400" cy="495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g1818841f46f_0_0"/>
            <p:cNvCxnSpPr>
              <a:stCxn id="302" idx="1"/>
            </p:cNvCxnSpPr>
            <p:nvPr/>
          </p:nvCxnSpPr>
          <p:spPr>
            <a:xfrm>
              <a:off x="505461" y="1607902"/>
              <a:ext cx="601200" cy="964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3" name="Google Shape;303;g1818841f46f_0_0"/>
            <p:cNvSpPr/>
            <p:nvPr/>
          </p:nvSpPr>
          <p:spPr>
            <a:xfrm>
              <a:off x="10577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g1818841f46f_0_0"/>
            <p:cNvSpPr/>
            <p:nvPr/>
          </p:nvSpPr>
          <p:spPr>
            <a:xfrm>
              <a:off x="168721" y="2757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g1818841f46f_0_0"/>
            <p:cNvSpPr/>
            <p:nvPr/>
          </p:nvSpPr>
          <p:spPr>
            <a:xfrm>
              <a:off x="3338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g1818841f46f_0_0"/>
            <p:cNvSpPr/>
            <p:nvPr/>
          </p:nvSpPr>
          <p:spPr>
            <a:xfrm>
              <a:off x="4232721" y="3646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g1818841f46f_0_0"/>
            <p:cNvSpPr/>
            <p:nvPr/>
          </p:nvSpPr>
          <p:spPr>
            <a:xfrm>
              <a:off x="5172521" y="2731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g1818841f46f_0_0"/>
            <p:cNvSpPr/>
            <p:nvPr/>
          </p:nvSpPr>
          <p:spPr>
            <a:xfrm>
              <a:off x="5540821" y="1791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g1818841f46f_0_0"/>
            <p:cNvSpPr/>
            <p:nvPr/>
          </p:nvSpPr>
          <p:spPr>
            <a:xfrm>
              <a:off x="6315521" y="1283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g1818841f46f_0_0"/>
            <p:cNvSpPr/>
            <p:nvPr/>
          </p:nvSpPr>
          <p:spPr>
            <a:xfrm>
              <a:off x="6963221" y="953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g1818841f46f_0_0"/>
            <p:cNvSpPr/>
            <p:nvPr/>
          </p:nvSpPr>
          <p:spPr>
            <a:xfrm>
              <a:off x="5169981" y="77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g1818841f46f_0_0"/>
            <p:cNvSpPr/>
            <p:nvPr/>
          </p:nvSpPr>
          <p:spPr>
            <a:xfrm>
              <a:off x="3991421" y="2297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g1818841f46f_0_0"/>
            <p:cNvSpPr/>
            <p:nvPr/>
          </p:nvSpPr>
          <p:spPr>
            <a:xfrm>
              <a:off x="3165921" y="13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g1818841f46f_0_0"/>
            <p:cNvSpPr/>
            <p:nvPr/>
          </p:nvSpPr>
          <p:spPr>
            <a:xfrm>
              <a:off x="473521" y="15759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g1818841f46f_0_0"/>
            <p:cNvSpPr/>
            <p:nvPr/>
          </p:nvSpPr>
          <p:spPr>
            <a:xfrm>
              <a:off x="35215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g1818841f46f_0_0"/>
            <p:cNvSpPr/>
            <p:nvPr/>
          </p:nvSpPr>
          <p:spPr>
            <a:xfrm>
              <a:off x="4080321" y="12965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g1818841f46f_0_0"/>
            <p:cNvSpPr/>
            <p:nvPr/>
          </p:nvSpPr>
          <p:spPr>
            <a:xfrm>
              <a:off x="2810321" y="1347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g1818841f46f_0_0"/>
            <p:cNvSpPr/>
            <p:nvPr/>
          </p:nvSpPr>
          <p:spPr>
            <a:xfrm>
              <a:off x="79284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g1818841f46f_0_0"/>
            <p:cNvSpPr/>
            <p:nvPr/>
          </p:nvSpPr>
          <p:spPr>
            <a:xfrm>
              <a:off x="7610921" y="37222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g1818841f46f_0_0"/>
            <p:cNvSpPr/>
            <p:nvPr/>
          </p:nvSpPr>
          <p:spPr>
            <a:xfrm>
              <a:off x="8614221" y="38619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3" name="Google Shape;313;g1818841f46f_0_0"/>
            <p:cNvCxnSpPr/>
            <p:nvPr/>
          </p:nvCxnSpPr>
          <p:spPr>
            <a:xfrm>
              <a:off x="925132" y="2421629"/>
              <a:ext cx="264000" cy="112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g1818841f46f_0_0"/>
            <p:cNvCxnSpPr>
              <a:stCxn id="304" idx="6"/>
              <a:endCxn id="315" idx="1"/>
            </p:cNvCxnSpPr>
            <p:nvPr/>
          </p:nvCxnSpPr>
          <p:spPr>
            <a:xfrm>
              <a:off x="551921" y="3602712"/>
              <a:ext cx="486900" cy="12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g1818841f46f_0_0"/>
            <p:cNvCxnSpPr>
              <a:endCxn id="317" idx="2"/>
            </p:cNvCxnSpPr>
            <p:nvPr/>
          </p:nvCxnSpPr>
          <p:spPr>
            <a:xfrm>
              <a:off x="1257221" y="3664912"/>
              <a:ext cx="867300" cy="331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g1818841f46f_0_0"/>
            <p:cNvCxnSpPr>
              <a:stCxn id="317" idx="3"/>
            </p:cNvCxnSpPr>
            <p:nvPr/>
          </p:nvCxnSpPr>
          <p:spPr>
            <a:xfrm flipH="1" rot="10800000">
              <a:off x="2156461" y="3383822"/>
              <a:ext cx="453000" cy="689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g1818841f46f_0_0"/>
            <p:cNvCxnSpPr>
              <a:stCxn id="300" idx="0"/>
            </p:cNvCxnSpPr>
            <p:nvPr/>
          </p:nvCxnSpPr>
          <p:spPr>
            <a:xfrm flipH="1">
              <a:off x="1189171" y="2896762"/>
              <a:ext cx="307800" cy="718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g1818841f46f_0_0"/>
            <p:cNvCxnSpPr>
              <a:endCxn id="299" idx="3"/>
            </p:cNvCxnSpPr>
            <p:nvPr/>
          </p:nvCxnSpPr>
          <p:spPr>
            <a:xfrm flipH="1">
              <a:off x="1953261" y="2084822"/>
              <a:ext cx="687900" cy="502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g1818841f46f_0_0"/>
            <p:cNvCxnSpPr>
              <a:endCxn id="299" idx="5"/>
            </p:cNvCxnSpPr>
            <p:nvPr/>
          </p:nvCxnSpPr>
          <p:spPr>
            <a:xfrm rot="10800000">
              <a:off x="2107481" y="2587622"/>
              <a:ext cx="449400" cy="72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g1818841f46f_0_0"/>
            <p:cNvCxnSpPr>
              <a:endCxn id="323" idx="2"/>
            </p:cNvCxnSpPr>
            <p:nvPr/>
          </p:nvCxnSpPr>
          <p:spPr>
            <a:xfrm rot="10800000">
              <a:off x="2988121" y="2777212"/>
              <a:ext cx="946800" cy="19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g1818841f46f_0_0"/>
            <p:cNvCxnSpPr/>
            <p:nvPr/>
          </p:nvCxnSpPr>
          <p:spPr>
            <a:xfrm rot="10800000">
              <a:off x="2735973" y="2083911"/>
              <a:ext cx="1165800" cy="713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g1818841f46f_0_0"/>
            <p:cNvCxnSpPr>
              <a:stCxn id="305" idx="2"/>
              <a:endCxn id="326" idx="2"/>
            </p:cNvCxnSpPr>
            <p:nvPr/>
          </p:nvCxnSpPr>
          <p:spPr>
            <a:xfrm rot="10800000">
              <a:off x="3496221" y="3602712"/>
              <a:ext cx="736500" cy="15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g1818841f46f_0_0"/>
            <p:cNvCxnSpPr>
              <a:endCxn id="326" idx="3"/>
            </p:cNvCxnSpPr>
            <p:nvPr/>
          </p:nvCxnSpPr>
          <p:spPr>
            <a:xfrm flipH="1">
              <a:off x="3528061" y="2830522"/>
              <a:ext cx="518400" cy="849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g1818841f46f_0_0"/>
            <p:cNvCxnSpPr>
              <a:endCxn id="329" idx="5"/>
            </p:cNvCxnSpPr>
            <p:nvPr/>
          </p:nvCxnSpPr>
          <p:spPr>
            <a:xfrm>
              <a:off x="2530981" y="3419822"/>
              <a:ext cx="516300" cy="577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" name="Google Shape;329;g1818841f46f_0_0"/>
            <p:cNvSpPr/>
            <p:nvPr/>
          </p:nvSpPr>
          <p:spPr>
            <a:xfrm>
              <a:off x="2861121" y="3811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g1818841f46f_0_0"/>
            <p:cNvSpPr/>
            <p:nvPr/>
          </p:nvSpPr>
          <p:spPr>
            <a:xfrm>
              <a:off x="2124521" y="3887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0" name="Google Shape;330;g1818841f46f_0_0"/>
            <p:cNvGrpSpPr/>
            <p:nvPr/>
          </p:nvGrpSpPr>
          <p:grpSpPr>
            <a:xfrm>
              <a:off x="896083" y="3308487"/>
              <a:ext cx="648600" cy="648600"/>
              <a:chOff x="896083" y="3632337"/>
              <a:chExt cx="648600" cy="648600"/>
            </a:xfrm>
          </p:grpSpPr>
          <p:sp>
            <p:nvSpPr>
              <p:cNvPr id="331" name="Google Shape;331;g1818841f46f_0_0"/>
              <p:cNvSpPr/>
              <p:nvPr/>
            </p:nvSpPr>
            <p:spPr>
              <a:xfrm>
                <a:off x="896083" y="3632337"/>
                <a:ext cx="648600" cy="648600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Computador Base De Dados Rede - Gráfico vetorial grátis no Pixabay" id="315" name="Google Shape;315;g1818841f46f_0_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9" name="Google Shape;299;g1818841f46f_0_0"/>
            <p:cNvSpPr/>
            <p:nvPr/>
          </p:nvSpPr>
          <p:spPr>
            <a:xfrm>
              <a:off x="1921321" y="24014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g1818841f46f_0_0"/>
            <p:cNvSpPr/>
            <p:nvPr/>
          </p:nvSpPr>
          <p:spPr>
            <a:xfrm>
              <a:off x="1387921" y="28967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2" name="Google Shape;332;g1818841f46f_0_0"/>
            <p:cNvCxnSpPr>
              <a:endCxn id="333" idx="2"/>
            </p:cNvCxnSpPr>
            <p:nvPr/>
          </p:nvCxnSpPr>
          <p:spPr>
            <a:xfrm rot="10800000">
              <a:off x="1759684" y="1939690"/>
              <a:ext cx="834600" cy="13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Google Shape;333;g1818841f46f_0_0"/>
            <p:cNvSpPr/>
            <p:nvPr/>
          </p:nvSpPr>
          <p:spPr>
            <a:xfrm>
              <a:off x="1759684" y="1830640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4" name="Google Shape;334;g1818841f46f_0_0"/>
            <p:cNvGrpSpPr/>
            <p:nvPr/>
          </p:nvGrpSpPr>
          <p:grpSpPr>
            <a:xfrm>
              <a:off x="2380478" y="1783737"/>
              <a:ext cx="648600" cy="648600"/>
              <a:chOff x="2946111" y="1326815"/>
              <a:chExt cx="648600" cy="648600"/>
            </a:xfrm>
          </p:grpSpPr>
          <p:sp>
            <p:nvSpPr>
              <p:cNvPr id="335" name="Google Shape;335;g1818841f46f_0_0"/>
              <p:cNvSpPr/>
              <p:nvPr/>
            </p:nvSpPr>
            <p:spPr>
              <a:xfrm>
                <a:off x="2946111" y="1326815"/>
                <a:ext cx="648600" cy="648600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-- signore" id="336" name="Google Shape;336;g1818841f46f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37" name="Google Shape;337;g1818841f46f_0_0"/>
            <p:cNvCxnSpPr>
              <a:endCxn id="306" idx="4"/>
            </p:cNvCxnSpPr>
            <p:nvPr/>
          </p:nvCxnSpPr>
          <p:spPr>
            <a:xfrm flipH="1" rot="10800000">
              <a:off x="5223371" y="2949762"/>
              <a:ext cx="58200" cy="580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g1818841f46f_0_0"/>
            <p:cNvCxnSpPr>
              <a:stCxn id="306" idx="6"/>
            </p:cNvCxnSpPr>
            <p:nvPr/>
          </p:nvCxnSpPr>
          <p:spPr>
            <a:xfrm flipH="1" rot="10800000">
              <a:off x="5390621" y="2699712"/>
              <a:ext cx="684600" cy="141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g1818841f46f_0_0"/>
            <p:cNvCxnSpPr>
              <a:endCxn id="306" idx="1"/>
            </p:cNvCxnSpPr>
            <p:nvPr/>
          </p:nvCxnSpPr>
          <p:spPr>
            <a:xfrm>
              <a:off x="4878661" y="2154602"/>
              <a:ext cx="325800" cy="609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g1818841f46f_0_0"/>
            <p:cNvCxnSpPr>
              <a:stCxn id="341" idx="5"/>
              <a:endCxn id="342" idx="3"/>
            </p:cNvCxnSpPr>
            <p:nvPr/>
          </p:nvCxnSpPr>
          <p:spPr>
            <a:xfrm rot="10800000">
              <a:off x="4235881" y="2788522"/>
              <a:ext cx="449700" cy="205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g1818841f46f_0_0"/>
            <p:cNvCxnSpPr>
              <a:endCxn id="341" idx="5"/>
            </p:cNvCxnSpPr>
            <p:nvPr/>
          </p:nvCxnSpPr>
          <p:spPr>
            <a:xfrm rot="10800000">
              <a:off x="4685581" y="2994022"/>
              <a:ext cx="505800" cy="48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g1818841f46f_0_0"/>
            <p:cNvCxnSpPr>
              <a:stCxn id="345" idx="1"/>
              <a:endCxn id="303" idx="6"/>
            </p:cNvCxnSpPr>
            <p:nvPr/>
          </p:nvCxnSpPr>
          <p:spPr>
            <a:xfrm flipH="1">
              <a:off x="1275673" y="1080324"/>
              <a:ext cx="445800" cy="134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g1818841f46f_0_0"/>
            <p:cNvCxnSpPr>
              <a:endCxn id="333" idx="0"/>
            </p:cNvCxnSpPr>
            <p:nvPr/>
          </p:nvCxnSpPr>
          <p:spPr>
            <a:xfrm flipH="1">
              <a:off x="1868734" y="1106140"/>
              <a:ext cx="218400" cy="724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g1818841f46f_0_0"/>
            <p:cNvCxnSpPr>
              <a:stCxn id="348" idx="0"/>
            </p:cNvCxnSpPr>
            <p:nvPr/>
          </p:nvCxnSpPr>
          <p:spPr>
            <a:xfrm flipH="1">
              <a:off x="2124371" y="267862"/>
              <a:ext cx="375900" cy="729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g1818841f46f_0_0"/>
            <p:cNvCxnSpPr/>
            <p:nvPr/>
          </p:nvCxnSpPr>
          <p:spPr>
            <a:xfrm flipH="1">
              <a:off x="2124434" y="803252"/>
              <a:ext cx="1167000" cy="234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g1818841f46f_0_0"/>
            <p:cNvCxnSpPr>
              <a:stCxn id="312" idx="1"/>
            </p:cNvCxnSpPr>
            <p:nvPr/>
          </p:nvCxnSpPr>
          <p:spPr>
            <a:xfrm rot="10800000">
              <a:off x="8482061" y="3474802"/>
              <a:ext cx="164100" cy="419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g1818841f46f_0_0"/>
            <p:cNvCxnSpPr/>
            <p:nvPr/>
          </p:nvCxnSpPr>
          <p:spPr>
            <a:xfrm rot="10800000">
              <a:off x="7202387" y="3181478"/>
              <a:ext cx="1193700" cy="282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g1818841f46f_0_0"/>
            <p:cNvCxnSpPr>
              <a:stCxn id="311" idx="1"/>
            </p:cNvCxnSpPr>
            <p:nvPr/>
          </p:nvCxnSpPr>
          <p:spPr>
            <a:xfrm rot="10800000">
              <a:off x="7140361" y="3342602"/>
              <a:ext cx="502500" cy="411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g1818841f46f_0_0"/>
            <p:cNvCxnSpPr>
              <a:stCxn id="354" idx="5"/>
            </p:cNvCxnSpPr>
            <p:nvPr/>
          </p:nvCxnSpPr>
          <p:spPr>
            <a:xfrm rot="10800000">
              <a:off x="5448081" y="3663822"/>
              <a:ext cx="672600" cy="346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g1818841f46f_0_0"/>
            <p:cNvCxnSpPr>
              <a:stCxn id="356" idx="2"/>
            </p:cNvCxnSpPr>
            <p:nvPr/>
          </p:nvCxnSpPr>
          <p:spPr>
            <a:xfrm flipH="1" rot="10800000">
              <a:off x="6302821" y="3234312"/>
              <a:ext cx="736500" cy="177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g1818841f46f_0_0"/>
            <p:cNvCxnSpPr/>
            <p:nvPr/>
          </p:nvCxnSpPr>
          <p:spPr>
            <a:xfrm rot="10800000">
              <a:off x="6171266" y="2714254"/>
              <a:ext cx="1031100" cy="57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g1818841f46f_0_0"/>
            <p:cNvCxnSpPr>
              <a:endCxn id="359" idx="2"/>
            </p:cNvCxnSpPr>
            <p:nvPr/>
          </p:nvCxnSpPr>
          <p:spPr>
            <a:xfrm rot="10800000">
              <a:off x="7140402" y="2127524"/>
              <a:ext cx="22800" cy="1118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g1818841f46f_0_0"/>
            <p:cNvCxnSpPr>
              <a:stCxn id="359" idx="3"/>
              <a:endCxn id="310" idx="2"/>
            </p:cNvCxnSpPr>
            <p:nvPr/>
          </p:nvCxnSpPr>
          <p:spPr>
            <a:xfrm flipH="1" rot="10800000">
              <a:off x="7411086" y="1837340"/>
              <a:ext cx="517200" cy="19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g1818841f46f_0_0"/>
            <p:cNvCxnSpPr>
              <a:stCxn id="362" idx="3"/>
              <a:endCxn id="363" idx="3"/>
            </p:cNvCxnSpPr>
            <p:nvPr/>
          </p:nvCxnSpPr>
          <p:spPr>
            <a:xfrm flipH="1" rot="10800000">
              <a:off x="7693661" y="2219222"/>
              <a:ext cx="711300" cy="55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g1818841f46f_0_0"/>
            <p:cNvCxnSpPr>
              <a:stCxn id="310" idx="5"/>
              <a:endCxn id="363" idx="5"/>
            </p:cNvCxnSpPr>
            <p:nvPr/>
          </p:nvCxnSpPr>
          <p:spPr>
            <a:xfrm>
              <a:off x="8114581" y="1914522"/>
              <a:ext cx="444600" cy="304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g1818841f46f_0_0"/>
            <p:cNvCxnSpPr>
              <a:endCxn id="295" idx="0"/>
            </p:cNvCxnSpPr>
            <p:nvPr/>
          </p:nvCxnSpPr>
          <p:spPr>
            <a:xfrm>
              <a:off x="6354371" y="475362"/>
              <a:ext cx="70200" cy="808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g1818841f46f_0_0"/>
            <p:cNvCxnSpPr>
              <a:endCxn id="308" idx="4"/>
            </p:cNvCxnSpPr>
            <p:nvPr/>
          </p:nvCxnSpPr>
          <p:spPr>
            <a:xfrm flipH="1" rot="10800000">
              <a:off x="5018931" y="295462"/>
              <a:ext cx="260100" cy="639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g1818841f46f_0_0"/>
            <p:cNvCxnSpPr>
              <a:endCxn id="293" idx="2"/>
            </p:cNvCxnSpPr>
            <p:nvPr/>
          </p:nvCxnSpPr>
          <p:spPr>
            <a:xfrm flipH="1" rot="10800000">
              <a:off x="4914121" y="1900912"/>
              <a:ext cx="626700" cy="140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g1818841f46f_0_0"/>
            <p:cNvCxnSpPr>
              <a:endCxn id="297" idx="6"/>
            </p:cNvCxnSpPr>
            <p:nvPr/>
          </p:nvCxnSpPr>
          <p:spPr>
            <a:xfrm>
              <a:off x="5224521" y="1087912"/>
              <a:ext cx="674100" cy="127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g1818841f46f_0_0"/>
            <p:cNvCxnSpPr/>
            <p:nvPr/>
          </p:nvCxnSpPr>
          <p:spPr>
            <a:xfrm flipH="1" rot="10800000">
              <a:off x="6171303" y="1961886"/>
              <a:ext cx="921300" cy="64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g1818841f46f_0_0"/>
            <p:cNvCxnSpPr>
              <a:stCxn id="293" idx="5"/>
            </p:cNvCxnSpPr>
            <p:nvPr/>
          </p:nvCxnSpPr>
          <p:spPr>
            <a:xfrm>
              <a:off x="5726981" y="1978022"/>
              <a:ext cx="310200" cy="57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g1818841f46f_0_0"/>
            <p:cNvCxnSpPr>
              <a:stCxn id="295" idx="5"/>
            </p:cNvCxnSpPr>
            <p:nvPr/>
          </p:nvCxnSpPr>
          <p:spPr>
            <a:xfrm>
              <a:off x="6501681" y="1470022"/>
              <a:ext cx="580500" cy="416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g1818841f46f_0_0"/>
            <p:cNvCxnSpPr>
              <a:stCxn id="307" idx="4"/>
            </p:cNvCxnSpPr>
            <p:nvPr/>
          </p:nvCxnSpPr>
          <p:spPr>
            <a:xfrm>
              <a:off x="7072271" y="1171762"/>
              <a:ext cx="128400" cy="637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g1818841f46f_0_0"/>
            <p:cNvCxnSpPr>
              <a:stCxn id="374" idx="1"/>
            </p:cNvCxnSpPr>
            <p:nvPr/>
          </p:nvCxnSpPr>
          <p:spPr>
            <a:xfrm>
              <a:off x="7744461" y="345522"/>
              <a:ext cx="504000" cy="750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g1818841f46f_0_0"/>
            <p:cNvCxnSpPr>
              <a:endCxn id="310" idx="0"/>
            </p:cNvCxnSpPr>
            <p:nvPr/>
          </p:nvCxnSpPr>
          <p:spPr>
            <a:xfrm flipH="1">
              <a:off x="8037471" y="1106162"/>
              <a:ext cx="218100" cy="622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g1818841f46f_0_0"/>
            <p:cNvCxnSpPr>
              <a:stCxn id="377" idx="6"/>
            </p:cNvCxnSpPr>
            <p:nvPr/>
          </p:nvCxnSpPr>
          <p:spPr>
            <a:xfrm flipH="1">
              <a:off x="6364160" y="231979"/>
              <a:ext cx="918900" cy="23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g1818841f46f_0_0"/>
            <p:cNvCxnSpPr>
              <a:stCxn id="333" idx="3"/>
            </p:cNvCxnSpPr>
            <p:nvPr/>
          </p:nvCxnSpPr>
          <p:spPr>
            <a:xfrm flipH="1">
              <a:off x="1006524" y="2016800"/>
              <a:ext cx="785100" cy="311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g1818841f46f_0_0"/>
            <p:cNvCxnSpPr>
              <a:stCxn id="309" idx="4"/>
            </p:cNvCxnSpPr>
            <p:nvPr/>
          </p:nvCxnSpPr>
          <p:spPr>
            <a:xfrm>
              <a:off x="3274971" y="231962"/>
              <a:ext cx="103200" cy="56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0" name="Google Shape;380;g1818841f46f_0_0"/>
            <p:cNvGrpSpPr/>
            <p:nvPr/>
          </p:nvGrpSpPr>
          <p:grpSpPr>
            <a:xfrm>
              <a:off x="4704772" y="625577"/>
              <a:ext cx="648600" cy="648600"/>
              <a:chOff x="4874746" y="2096933"/>
              <a:chExt cx="648600" cy="648600"/>
            </a:xfrm>
          </p:grpSpPr>
          <p:sp>
            <p:nvSpPr>
              <p:cNvPr id="381" name="Google Shape;381;g1818841f46f_0_0"/>
              <p:cNvSpPr/>
              <p:nvPr/>
            </p:nvSpPr>
            <p:spPr>
              <a:xfrm>
                <a:off x="4874746" y="2096933"/>
                <a:ext cx="648600" cy="648600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remix - Orange grey man icon | Free SVG" id="382" name="Google Shape;382;g1818841f46f_0_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3" name="Google Shape;383;g1818841f46f_0_0"/>
            <p:cNvGrpSpPr/>
            <p:nvPr/>
          </p:nvGrpSpPr>
          <p:grpSpPr>
            <a:xfrm>
              <a:off x="6066541" y="144982"/>
              <a:ext cx="648600" cy="648600"/>
              <a:chOff x="4310865" y="781186"/>
              <a:chExt cx="648600" cy="648600"/>
            </a:xfrm>
          </p:grpSpPr>
          <p:sp>
            <p:nvSpPr>
              <p:cNvPr id="384" name="Google Shape;384;g1818841f46f_0_0"/>
              <p:cNvSpPr/>
              <p:nvPr/>
            </p:nvSpPr>
            <p:spPr>
              <a:xfrm>
                <a:off x="4310865" y="781186"/>
                <a:ext cx="648600" cy="648600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System users | Free SVG" id="385" name="Google Shape;385;g1818841f46f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2" name="Google Shape;362;g1818841f46f_0_0"/>
            <p:cNvSpPr/>
            <p:nvPr/>
          </p:nvSpPr>
          <p:spPr>
            <a:xfrm>
              <a:off x="7661721" y="25919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6" name="Google Shape;386;g1818841f46f_0_0"/>
            <p:cNvCxnSpPr>
              <a:endCxn id="362" idx="5"/>
            </p:cNvCxnSpPr>
            <p:nvPr/>
          </p:nvCxnSpPr>
          <p:spPr>
            <a:xfrm rot="10800000">
              <a:off x="7847881" y="2778122"/>
              <a:ext cx="645000" cy="640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Free photo Icon Blue Pc Computer Digital Marketing Digital - Max Pixel" id="387" name="Google Shape;387;g1818841f46f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8" name="Google Shape;388;g1818841f46f_0_0"/>
            <p:cNvGrpSpPr/>
            <p:nvPr/>
          </p:nvGrpSpPr>
          <p:grpSpPr>
            <a:xfrm>
              <a:off x="8128958" y="3133461"/>
              <a:ext cx="648600" cy="648600"/>
              <a:chOff x="8128958" y="3457311"/>
              <a:chExt cx="648600" cy="648600"/>
            </a:xfrm>
          </p:grpSpPr>
          <p:sp>
            <p:nvSpPr>
              <p:cNvPr id="389" name="Google Shape;389;g1818841f46f_0_0"/>
              <p:cNvSpPr/>
              <p:nvPr/>
            </p:nvSpPr>
            <p:spPr>
              <a:xfrm>
                <a:off x="8128958" y="3457311"/>
                <a:ext cx="648600" cy="648600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ile:User icon-cp.png - Wikimedia Commons" id="390" name="Google Shape;390;g1818841f46f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1" name="Google Shape;391;g1818841f46f_0_0"/>
            <p:cNvSpPr/>
            <p:nvPr/>
          </p:nvSpPr>
          <p:spPr>
            <a:xfrm>
              <a:off x="8431724" y="2597387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2" name="Google Shape;392;g1818841f46f_0_0"/>
            <p:cNvCxnSpPr>
              <a:stCxn id="362" idx="6"/>
              <a:endCxn id="391" idx="2"/>
            </p:cNvCxnSpPr>
            <p:nvPr/>
          </p:nvCxnSpPr>
          <p:spPr>
            <a:xfrm>
              <a:off x="7879821" y="2701012"/>
              <a:ext cx="552000" cy="5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3" name="Google Shape;363;g1818841f46f_0_0"/>
            <p:cNvSpPr/>
            <p:nvPr/>
          </p:nvSpPr>
          <p:spPr>
            <a:xfrm>
              <a:off x="8372921" y="2033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Icon User Avatar - Free image on Pixabay" id="393" name="Google Shape;393;g1818841f46f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4" name="Google Shape;394;g1818841f46f_0_0"/>
            <p:cNvGrpSpPr/>
            <p:nvPr/>
          </p:nvGrpSpPr>
          <p:grpSpPr>
            <a:xfrm>
              <a:off x="5766891" y="2381670"/>
              <a:ext cx="648600" cy="648600"/>
              <a:chOff x="6251575" y="2768158"/>
              <a:chExt cx="648600" cy="648600"/>
            </a:xfrm>
          </p:grpSpPr>
          <p:sp>
            <p:nvSpPr>
              <p:cNvPr id="395" name="Google Shape;395;g1818841f46f_0_0"/>
              <p:cNvSpPr/>
              <p:nvPr/>
            </p:nvSpPr>
            <p:spPr>
              <a:xfrm>
                <a:off x="6251575" y="2768158"/>
                <a:ext cx="648600" cy="648600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remix - Green blond man icon | Free SVG" id="396" name="Google Shape;396;g1818841f46f_0_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4" name="Google Shape;354;g1818841f46f_0_0"/>
            <p:cNvSpPr/>
            <p:nvPr/>
          </p:nvSpPr>
          <p:spPr>
            <a:xfrm>
              <a:off x="5934521" y="3823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Imagem de ícone do vetor de PC" id="397" name="Google Shape;397;g1818841f46f_0_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mputer Science User Icon - Free image on Pixabay" id="398" name="Google Shape;398;g1818841f46f_0_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9" name="Google Shape;399;g1818841f46f_0_0"/>
            <p:cNvGrpSpPr/>
            <p:nvPr/>
          </p:nvGrpSpPr>
          <p:grpSpPr>
            <a:xfrm>
              <a:off x="608573" y="2076764"/>
              <a:ext cx="648600" cy="648600"/>
              <a:chOff x="2140528" y="2408258"/>
              <a:chExt cx="648600" cy="648600"/>
            </a:xfrm>
          </p:grpSpPr>
          <p:sp>
            <p:nvSpPr>
              <p:cNvPr id="400" name="Google Shape;400;g1818841f46f_0_0"/>
              <p:cNvSpPr/>
              <p:nvPr/>
            </p:nvSpPr>
            <p:spPr>
              <a:xfrm>
                <a:off x="2140528" y="2408258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emale computer user vector icon | Free SVG" id="401" name="Google Shape;401;g1818841f46f_0_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2" name="Google Shape;402;g1818841f46f_0_0"/>
            <p:cNvGrpSpPr/>
            <p:nvPr/>
          </p:nvGrpSpPr>
          <p:grpSpPr>
            <a:xfrm>
              <a:off x="3055031" y="495144"/>
              <a:ext cx="648600" cy="648600"/>
              <a:chOff x="2496833" y="528286"/>
              <a:chExt cx="648600" cy="648600"/>
            </a:xfrm>
          </p:grpSpPr>
          <p:sp>
            <p:nvSpPr>
              <p:cNvPr id="403" name="Google Shape;403;g1818841f46f_0_0"/>
              <p:cNvSpPr/>
              <p:nvPr/>
            </p:nvSpPr>
            <p:spPr>
              <a:xfrm>
                <a:off x="2496833" y="528286"/>
                <a:ext cx="648600" cy="648600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emale user icon image | Public domain vectors" id="282" name="Google Shape;282;g1818841f46f_0_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04" name="Google Shape;404;g1818841f46f_0_0"/>
            <p:cNvCxnSpPr>
              <a:stCxn id="405" idx="0"/>
            </p:cNvCxnSpPr>
            <p:nvPr/>
          </p:nvCxnSpPr>
          <p:spPr>
            <a:xfrm flipH="1">
              <a:off x="3893195" y="2071076"/>
              <a:ext cx="194700" cy="743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5" name="Google Shape;405;g1818841f46f_0_0"/>
            <p:cNvSpPr/>
            <p:nvPr/>
          </p:nvSpPr>
          <p:spPr>
            <a:xfrm>
              <a:off x="3978845" y="2071076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06" name="Google Shape;406;g1818841f46f_0_0"/>
            <p:cNvGrpSpPr/>
            <p:nvPr/>
          </p:nvGrpSpPr>
          <p:grpSpPr>
            <a:xfrm>
              <a:off x="3617383" y="2472648"/>
              <a:ext cx="648600" cy="648600"/>
              <a:chOff x="3490817" y="2937746"/>
              <a:chExt cx="648600" cy="648600"/>
            </a:xfrm>
          </p:grpSpPr>
          <p:sp>
            <p:nvSpPr>
              <p:cNvPr id="407" name="Google Shape;407;g1818841f46f_0_0"/>
              <p:cNvSpPr/>
              <p:nvPr/>
            </p:nvSpPr>
            <p:spPr>
              <a:xfrm>
                <a:off x="3490817" y="2937746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nonymous user icon | Free SVG" id="342" name="Google Shape;342;g1818841f46f_0_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3" name="Google Shape;323;g1818841f46f_0_0"/>
            <p:cNvSpPr/>
            <p:nvPr/>
          </p:nvSpPr>
          <p:spPr>
            <a:xfrm>
              <a:off x="2988121" y="2668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g1818841f46f_0_0"/>
            <p:cNvSpPr/>
            <p:nvPr/>
          </p:nvSpPr>
          <p:spPr>
            <a:xfrm>
              <a:off x="34961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g1818841f46f_0_0"/>
            <p:cNvSpPr/>
            <p:nvPr/>
          </p:nvSpPr>
          <p:spPr>
            <a:xfrm>
              <a:off x="4499421" y="2807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g1818841f46f_0_0"/>
            <p:cNvSpPr/>
            <p:nvPr/>
          </p:nvSpPr>
          <p:spPr>
            <a:xfrm>
              <a:off x="6302821" y="3303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g1818841f46f_0_0"/>
            <p:cNvSpPr/>
            <p:nvPr/>
          </p:nvSpPr>
          <p:spPr>
            <a:xfrm>
              <a:off x="7064960" y="122929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8" name="Google Shape;408;g1818841f46f_0_0"/>
            <p:cNvCxnSpPr>
              <a:stCxn id="409" idx="7"/>
            </p:cNvCxnSpPr>
            <p:nvPr/>
          </p:nvCxnSpPr>
          <p:spPr>
            <a:xfrm flipH="1">
              <a:off x="8178497" y="399015"/>
              <a:ext cx="391500" cy="71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4" name="Google Shape;374;g1818841f46f_0_0"/>
            <p:cNvSpPr/>
            <p:nvPr/>
          </p:nvSpPr>
          <p:spPr>
            <a:xfrm>
              <a:off x="7712521" y="31358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g1818841f46f_0_0"/>
            <p:cNvSpPr/>
            <p:nvPr/>
          </p:nvSpPr>
          <p:spPr>
            <a:xfrm>
              <a:off x="8383837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0" name="Google Shape;410;g1818841f46f_0_0"/>
            <p:cNvGrpSpPr/>
            <p:nvPr/>
          </p:nvGrpSpPr>
          <p:grpSpPr>
            <a:xfrm>
              <a:off x="7925659" y="774215"/>
              <a:ext cx="648600" cy="648600"/>
              <a:chOff x="8047477" y="2135863"/>
              <a:chExt cx="648600" cy="648600"/>
            </a:xfrm>
          </p:grpSpPr>
          <p:sp>
            <p:nvSpPr>
              <p:cNvPr id="411" name="Google Shape;411;g1818841f46f_0_0"/>
              <p:cNvSpPr/>
              <p:nvPr/>
            </p:nvSpPr>
            <p:spPr>
              <a:xfrm>
                <a:off x="8047477" y="2135863"/>
                <a:ext cx="648600" cy="6486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ree photo User Icons Web Account Rodentia Icons Symbol - Max Pixel" id="412" name="Google Shape;412;g1818841f46f_0_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3" name="Google Shape;413;g1818841f46f_0_0"/>
            <p:cNvGrpSpPr/>
            <p:nvPr/>
          </p:nvGrpSpPr>
          <p:grpSpPr>
            <a:xfrm>
              <a:off x="6831213" y="1586157"/>
              <a:ext cx="648600" cy="691130"/>
              <a:chOff x="6842043" y="1709358"/>
              <a:chExt cx="648600" cy="691130"/>
            </a:xfrm>
          </p:grpSpPr>
          <p:sp>
            <p:nvSpPr>
              <p:cNvPr id="414" name="Google Shape;414;g1818841f46f_0_0"/>
              <p:cNvSpPr/>
              <p:nvPr/>
            </p:nvSpPr>
            <p:spPr>
              <a:xfrm>
                <a:off x="6842043" y="1751888"/>
                <a:ext cx="648600" cy="648600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 id="359" name="Google Shape;359;g1818841f46f_0_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8" name="Google Shape;348;g1818841f46f_0_0"/>
            <p:cNvSpPr/>
            <p:nvPr/>
          </p:nvSpPr>
          <p:spPr>
            <a:xfrm>
              <a:off x="2391221" y="267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g1818841f46f_0_0"/>
            <p:cNvSpPr/>
            <p:nvPr/>
          </p:nvSpPr>
          <p:spPr>
            <a:xfrm>
              <a:off x="1472816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6" name="Google Shape;416;g1818841f46f_0_0"/>
            <p:cNvCxnSpPr>
              <a:endCxn id="415" idx="5"/>
            </p:cNvCxnSpPr>
            <p:nvPr/>
          </p:nvCxnSpPr>
          <p:spPr>
            <a:xfrm rot="10800000">
              <a:off x="1658976" y="553235"/>
              <a:ext cx="385200" cy="516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File:Mobile-Smartphone-icon.png - Wikimedia Commons" id="345" name="Google Shape;345;g1818841f46f_0_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g1818841f46f_0_0"/>
            <p:cNvSpPr/>
            <p:nvPr/>
          </p:nvSpPr>
          <p:spPr>
            <a:xfrm>
              <a:off x="56805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7" name="Google Shape;417;g1818841f46f_0_0"/>
          <p:cNvSpPr/>
          <p:nvPr/>
        </p:nvSpPr>
        <p:spPr>
          <a:xfrm>
            <a:off x="2184363" y="5510970"/>
            <a:ext cx="4775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Barcha Correia - pedro.correia@usp.br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5019ab119_0_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23" name="Google Shape;423;g185019ab119_0_0"/>
          <p:cNvSpPr txBox="1"/>
          <p:nvPr>
            <p:ph idx="1" type="body"/>
          </p:nvPr>
        </p:nvSpPr>
        <p:spPr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Token Standards: ERC20 vs ERC721 vs ERC1155</a:t>
            </a:r>
            <a:r>
              <a:rPr lang="pt-BR" sz="1600"/>
              <a:t> (2022). URL: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https://www.leewayhertz.com/erc-20-vs-erc-721-vs-erc-1155/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ERC-20 Token Scenario. Repositório de Exemplos do Fabric. URL: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https://github.com/hyperledger/fabric-samples/blob/main/token-erc-20/README.md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ERC-721 Token Scenario</a:t>
            </a:r>
            <a:r>
              <a:rPr lang="pt-BR" sz="1600"/>
              <a:t>. </a:t>
            </a:r>
            <a:r>
              <a:rPr lang="pt-BR" sz="1600"/>
              <a:t>Repositório de Exemplos do Fabric</a:t>
            </a:r>
            <a:r>
              <a:rPr lang="pt-BR" sz="1600"/>
              <a:t>. URL: </a:t>
            </a:r>
            <a:r>
              <a:rPr lang="pt-BR" sz="1600" u="sng">
                <a:solidFill>
                  <a:schemeClr val="hlink"/>
                </a:solidFill>
                <a:hlinkClick r:id="rId5"/>
              </a:rPr>
              <a:t>https://github.com/hyperledger/fabric-samples/blob/main/token-erc-721/README.md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ERC-1155 Chaincode. Repositório de Exemplos do Fabric. URL: </a:t>
            </a:r>
            <a:r>
              <a:rPr lang="pt-BR" sz="1600" u="sng">
                <a:solidFill>
                  <a:schemeClr val="hlink"/>
                </a:solidFill>
                <a:hlinkClick r:id="rId6"/>
              </a:rPr>
              <a:t>https://github.com/hyperledger/fabric-samples/tree/main/token-erc-1155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Function declaration syntax: things in parenthesis before function name (2016). URL: </a:t>
            </a:r>
            <a:r>
              <a:rPr lang="pt-BR" sz="1600" u="sng">
                <a:solidFill>
                  <a:schemeClr val="hlink"/>
                </a:solidFill>
                <a:hlinkClick r:id="rId7"/>
              </a:rPr>
              <a:t>https://stackoverflow.com/questions/34031801/function-declaration-syntax-things-in-parenthesis-before-function-name</a:t>
            </a:r>
            <a:r>
              <a:rPr lang="pt-BR" sz="1600"/>
              <a:t> (sugestão: ver segunda resposta)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a6adb88e38_0_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29" name="Google Shape;429;g1a6adb88e38_0_0"/>
          <p:cNvSpPr txBox="1"/>
          <p:nvPr>
            <p:ph idx="1" type="body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Context. Go</a:t>
            </a:r>
            <a:r>
              <a:rPr lang="pt-BR" sz="1600"/>
              <a:t>. URL</a:t>
            </a:r>
            <a:r>
              <a:rPr lang="pt-BR" sz="1600"/>
              <a:t>: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https://pkg.go.dev/context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Documentação da SDK do Fabric para Go.  URL: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https://hyperledger.github.io/fabric-chaincode-node/release-2.2/api/fabric-shim.ChaincodeStub.html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Tutorial: Noções básicas sobre os certificados de chave pública X.509. Microsoft. URL: </a:t>
            </a:r>
            <a:r>
              <a:rPr lang="pt-BR" sz="1600" u="sng">
                <a:solidFill>
                  <a:schemeClr val="hlink"/>
                </a:solidFill>
                <a:hlinkClick r:id="rId5"/>
              </a:rPr>
              <a:t>https://learn.microsoft.com/pt-br/azure/iot-hub/tutorial-x509-certificates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Informações sobre CSR (2022). Documentação do Fabric. </a:t>
            </a:r>
            <a:r>
              <a:rPr lang="pt-BR" sz="1600" u="sng">
                <a:solidFill>
                  <a:schemeClr val="hlink"/>
                </a:solidFill>
                <a:hlinkClick r:id="rId6"/>
              </a:rPr>
              <a:t>https://hyperledger-fabric-ca.readthedocs.io/en/release-1.4/users-guide.html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.Introducao">
  <a:themeElements>
    <a:clrScheme name="1.Introduc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2002-05-26T13:17:00Z</dcterms:created>
  <dc:creator>Marcos Simplicio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1046-11.2.0.8970</vt:lpwstr>
  </property>
</Properties>
</file>