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 Recepción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Costes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3C6-40E0-A902-63D3D61D59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B79-46B9-A39C-FECE05CF1F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B79-46B9-A39C-FECE05CF1F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B79-46B9-A39C-FECE05CF1F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Procesador</c:v>
                </c:pt>
                <c:pt idx="1">
                  <c:v>Placa Base</c:v>
                </c:pt>
                <c:pt idx="2">
                  <c:v>Memoria RAM</c:v>
                </c:pt>
                <c:pt idx="3">
                  <c:v>Torre y Fuente de Alimentación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89.99</c:v>
                </c:pt>
                <c:pt idx="1">
                  <c:v>79.989999999999995</c:v>
                </c:pt>
                <c:pt idx="2">
                  <c:v>27.99</c:v>
                </c:pt>
                <c:pt idx="3">
                  <c:v>34.99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6-40E0-A902-63D3D61D59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 Tienda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53-4ECF-BF04-0FF432D35F06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53-4ECF-BF04-0FF432D35F06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753-4ECF-BF04-0FF432D35F06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753-4ECF-BF04-0FF432D35F06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753-4ECF-BF04-0FF432D35F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Equipo Compacto</c:v>
                </c:pt>
                <c:pt idx="1">
                  <c:v>Cajón Portamonedas</c:v>
                </c:pt>
                <c:pt idx="2">
                  <c:v>Impresora térmica</c:v>
                </c:pt>
                <c:pt idx="3">
                  <c:v>Pistola lectora</c:v>
                </c:pt>
                <c:pt idx="4">
                  <c:v>Datáfono inalámbrico</c:v>
                </c:pt>
              </c:strCache>
            </c:strRef>
          </c:cat>
          <c:val>
            <c:numRef>
              <c:f>Hoja1!$B$2:$B$6</c:f>
              <c:numCache>
                <c:formatCode>"€"#,##0_);[Red]\("€"#,##0\)</c:formatCode>
                <c:ptCount val="5"/>
                <c:pt idx="0">
                  <c:v>745</c:v>
                </c:pt>
                <c:pt idx="1">
                  <c:v>44</c:v>
                </c:pt>
                <c:pt idx="2" formatCode="&quot;€&quot;#,##0.00_);[Red]\(&quot;€&quot;#,##0.00\)">
                  <c:v>70.319999999999993</c:v>
                </c:pt>
                <c:pt idx="3" formatCode="&quot;€&quot;#,##0.00_);[Red]\(&quot;€&quot;#,##0.00\)">
                  <c:v>38.1</c:v>
                </c:pt>
                <c:pt idx="4" formatCode="&quot;€&quot;#,##0.00_);[Red]\(&quot;€&quot;#,##0.00\)">
                  <c:v>29.95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D-4743-8BE9-751B673E04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PCS Edición Video</a:t>
            </a:r>
          </a:p>
        </c:rich>
      </c:tx>
      <c:layout>
        <c:manualLayout>
          <c:xMode val="edge"/>
          <c:yMode val="edge"/>
          <c:x val="0.42307701840811213"/>
          <c:y val="5.6062418427204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6437167973459796"/>
          <c:w val="1"/>
          <c:h val="0.59029643030256851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72-4DD3-BD3A-CF255F3BE8A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72-4DD3-BD3A-CF255F3BE8A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072-4DD3-BD3A-CF255F3BE8A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72-4DD3-BD3A-CF255F3BE8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Procesador</c:v>
                </c:pt>
                <c:pt idx="1">
                  <c:v>Memoria RAM</c:v>
                </c:pt>
                <c:pt idx="2">
                  <c:v>Tárjeta Gráfica</c:v>
                </c:pt>
                <c:pt idx="3">
                  <c:v>Placa Base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439.9</c:v>
                </c:pt>
                <c:pt idx="1">
                  <c:v>471.98</c:v>
                </c:pt>
                <c:pt idx="2">
                  <c:v>369.9</c:v>
                </c:pt>
                <c:pt idx="3">
                  <c:v>219.99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D-472B-A5D1-670D18D008A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41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42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9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3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0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1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8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7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7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33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39550B-25E7-4450-8690-9BB496D9ED2B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330978-3E28-4651-A2AE-B8EB901B0E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5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EBA4-785C-0E75-339C-E607F7BE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550893"/>
            <a:ext cx="9418320" cy="1134035"/>
          </a:xfrm>
        </p:spPr>
        <p:txBody>
          <a:bodyPr/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Para la Recepción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0C9CC8-7590-A250-DDF1-0DDE50E39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823447"/>
            <a:ext cx="9418320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698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FCE5D-A724-00CB-6FE6-F5347598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2300987"/>
            <a:ext cx="11484427" cy="43513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Cajón portamonedas para el efectivo: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CASH01 TPV Cajón Portamonedas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44€</a:t>
            </a:r>
            <a:endParaRPr lang="es-E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Impresora térmica de tickets: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APPPOS58AU Impresora Tickets USB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70,32€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Pistola lectora de códigos de barra: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Approx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APPLS02AS Lector Códigos de Barras 1D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38,10€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Datáfono inalámbrico para pago con tarjeta: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Sumup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Datáfono Bluetooth </a:t>
            </a:r>
            <a:r>
              <a:rPr lang="es-E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Retail</a:t>
            </a: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Estación de Carga </a:t>
            </a:r>
            <a:r>
              <a:rPr lang="es-E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29,95€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CD080D-42D5-6A2F-7B37-3FE6244F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14" y="401619"/>
            <a:ext cx="9692640" cy="1325562"/>
          </a:xfrm>
        </p:spPr>
        <p:txBody>
          <a:bodyPr/>
          <a:lstStyle/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PERIFÉRICOS:</a:t>
            </a:r>
          </a:p>
        </p:txBody>
      </p:sp>
    </p:spTree>
    <p:extLst>
      <p:ext uri="{BB962C8B-B14F-4D97-AF65-F5344CB8AC3E}">
        <p14:creationId xmlns:p14="http://schemas.microsoft.com/office/powerpoint/2010/main" val="29811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050136B-865C-D7AE-031C-A56CEB2C1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96321"/>
              </p:ext>
            </p:extLst>
          </p:nvPr>
        </p:nvGraphicFramePr>
        <p:xfrm>
          <a:off x="2111829" y="3690257"/>
          <a:ext cx="7968342" cy="29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7C5CC483-33AB-020E-0180-411003849408}"/>
              </a:ext>
            </a:extLst>
          </p:cNvPr>
          <p:cNvSpPr txBox="1">
            <a:spLocks/>
          </p:cNvSpPr>
          <p:nvPr/>
        </p:nvSpPr>
        <p:spPr>
          <a:xfrm>
            <a:off x="616414" y="4016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VENTAJAS PC PARA LA TIENDA: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9E537AC-A20A-A56C-24C8-B41318657083}"/>
              </a:ext>
            </a:extLst>
          </p:cNvPr>
          <p:cNvSpPr txBox="1">
            <a:spLocks/>
          </p:cNvSpPr>
          <p:nvPr/>
        </p:nvSpPr>
        <p:spPr>
          <a:xfrm>
            <a:off x="373867" y="2348802"/>
            <a:ext cx="10177733" cy="179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Equipo Compacto sale más rentable y ofrece un mejor servicio que adquirirlo en piezas por separado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táctil con múltiples puertos para periféricos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8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CE3258-76A1-0EFF-EC45-3144F0F5D543}"/>
              </a:ext>
            </a:extLst>
          </p:cNvPr>
          <p:cNvSpPr txBox="1">
            <a:spLocks/>
          </p:cNvSpPr>
          <p:nvPr/>
        </p:nvSpPr>
        <p:spPr>
          <a:xfrm>
            <a:off x="696686" y="1342913"/>
            <a:ext cx="11332029" cy="1134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Para EDICIÓN de VÍDEO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A1A57D0-3B01-A699-4A3B-0738AA5E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823447"/>
            <a:ext cx="9418320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787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0E0D7F-0533-C13D-F082-8FBC5A64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6875" l="10000" r="90000">
                        <a14:foregroundMark x1="40222" y1="8594" x2="49778" y2="4297"/>
                        <a14:foregroundMark x1="49778" y1="4297" x2="59111" y2="6836"/>
                        <a14:foregroundMark x1="59111" y1="6836" x2="67556" y2="14453"/>
                        <a14:foregroundMark x1="67556" y1="14453" x2="76111" y2="39258"/>
                        <a14:foregroundMark x1="76111" y1="39258" x2="76556" y2="52734"/>
                        <a14:foregroundMark x1="76556" y1="52734" x2="71889" y2="75977"/>
                        <a14:foregroundMark x1="71889" y1="75977" x2="58444" y2="92969"/>
                        <a14:foregroundMark x1="58444" y1="92969" x2="49556" y2="97461"/>
                        <a14:foregroundMark x1="49556" y1="97461" x2="44000" y2="97070"/>
                        <a14:foregroundMark x1="44000" y1="97070" x2="36667" y2="90234"/>
                        <a14:foregroundMark x1="45667" y1="3125" x2="50333" y2="3125"/>
                        <a14:foregroundMark x1="50889" y1="51953" x2="51778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75" y="272396"/>
            <a:ext cx="1302650" cy="741063"/>
          </a:xfrm>
          <a:prstGeom prst="rect">
            <a:avLst/>
          </a:prstGeom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E795C40-51B6-F773-DFBF-CE3D9922F349}"/>
              </a:ext>
            </a:extLst>
          </p:cNvPr>
          <p:cNvSpPr txBox="1">
            <a:spLocks/>
          </p:cNvSpPr>
          <p:nvPr/>
        </p:nvSpPr>
        <p:spPr>
          <a:xfrm>
            <a:off x="235388" y="1570572"/>
            <a:ext cx="10639441" cy="741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Procesador 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 Ryzen 7 7700X 4.5 GHz Box sin Ventilador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C1E768-9238-6CDE-766C-8BDC9ADB397A}"/>
              </a:ext>
            </a:extLst>
          </p:cNvPr>
          <p:cNvSpPr txBox="1"/>
          <p:nvPr/>
        </p:nvSpPr>
        <p:spPr>
          <a:xfrm>
            <a:off x="9867900" y="1542195"/>
            <a:ext cx="2013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-439,90€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CCA3D8-DDDD-EF3B-966E-405B42EB94B6}"/>
              </a:ext>
            </a:extLst>
          </p:cNvPr>
          <p:cNvSpPr txBox="1"/>
          <p:nvPr/>
        </p:nvSpPr>
        <p:spPr>
          <a:xfrm>
            <a:off x="654423" y="3244334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31E5349-F29B-A55A-A97F-F485908B6079}"/>
              </a:ext>
            </a:extLst>
          </p:cNvPr>
          <p:cNvSpPr txBox="1">
            <a:spLocks/>
          </p:cNvSpPr>
          <p:nvPr/>
        </p:nvSpPr>
        <p:spPr>
          <a:xfrm>
            <a:off x="1150920" y="4054623"/>
            <a:ext cx="9506195" cy="2161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 8 núcleos y 16 hilos, por ello podrá ejecutar con soltura los programas de edición. Además al ser AMD tiene más hilos que Intel y un precio más contenido en procesadores equivalentes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1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95EAD6-FE3D-A356-EC1A-014DE1491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4000" l="2000" r="95778">
                        <a14:foregroundMark x1="21222" y1="19444" x2="45111" y2="6111"/>
                        <a14:foregroundMark x1="15778" y1="24222" x2="7444" y2="43222"/>
                        <a14:foregroundMark x1="7444" y1="43222" x2="7556" y2="58000"/>
                        <a14:foregroundMark x1="7556" y1="58000" x2="11556" y2="69444"/>
                        <a14:foregroundMark x1="11556" y1="69444" x2="22000" y2="83333"/>
                        <a14:foregroundMark x1="22000" y1="83333" x2="37556" y2="90889"/>
                        <a14:foregroundMark x1="37556" y1="90889" x2="57444" y2="94667"/>
                        <a14:foregroundMark x1="57444" y1="94667" x2="64222" y2="92889"/>
                        <a14:foregroundMark x1="64222" y1="92889" x2="88444" y2="71111"/>
                        <a14:foregroundMark x1="88444" y1="71111" x2="92222" y2="63222"/>
                        <a14:foregroundMark x1="92222" y1="63222" x2="94556" y2="48889"/>
                        <a14:foregroundMark x1="94556" y1="48889" x2="93556" y2="41111"/>
                        <a14:foregroundMark x1="93556" y1="41111" x2="89667" y2="33333"/>
                        <a14:foregroundMark x1="89667" y1="33333" x2="84778" y2="28222"/>
                        <a14:foregroundMark x1="84778" y1="28222" x2="80556" y2="18778"/>
                        <a14:foregroundMark x1="80556" y1="18778" x2="72889" y2="13222"/>
                        <a14:foregroundMark x1="72889" y1="13222" x2="51667" y2="6889"/>
                        <a14:foregroundMark x1="51667" y1="6889" x2="40444" y2="6889"/>
                        <a14:foregroundMark x1="40444" y1="6889" x2="17667" y2="18667"/>
                        <a14:foregroundMark x1="17667" y1="18667" x2="14889" y2="25111"/>
                        <a14:foregroundMark x1="14889" y1="25111" x2="14889" y2="25111"/>
                        <a14:foregroundMark x1="36889" y1="40778" x2="42889" y2="32111"/>
                        <a14:foregroundMark x1="42889" y1="32111" x2="56111" y2="33556"/>
                        <a14:foregroundMark x1="56111" y1="33556" x2="62000" y2="40667"/>
                        <a14:foregroundMark x1="62000" y1="40667" x2="57111" y2="50111"/>
                        <a14:foregroundMark x1="57111" y1="50111" x2="40556" y2="63111"/>
                        <a14:foregroundMark x1="40556" y1="63111" x2="57556" y2="68000"/>
                        <a14:foregroundMark x1="57556" y1="68000" x2="62778" y2="63667"/>
                        <a14:foregroundMark x1="7778" y1="35556" x2="4556" y2="58667"/>
                        <a14:foregroundMark x1="4556" y1="58667" x2="7111" y2="66556"/>
                        <a14:foregroundMark x1="7111" y1="66556" x2="7111" y2="66556"/>
                        <a14:foregroundMark x1="2111" y1="55444" x2="5111" y2="47889"/>
                        <a14:foregroundMark x1="41222" y1="94889" x2="56556" y2="94000"/>
                        <a14:foregroundMark x1="56556" y1="94000" x2="59000" y2="92444"/>
                        <a14:foregroundMark x1="95444" y1="53889" x2="95778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41" y="150182"/>
            <a:ext cx="833718" cy="83371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AE0F40C-E243-03F3-61BB-CBEF54C7B732}"/>
              </a:ext>
            </a:extLst>
          </p:cNvPr>
          <p:cNvSpPr txBox="1">
            <a:spLocks/>
          </p:cNvSpPr>
          <p:nvPr/>
        </p:nvSpPr>
        <p:spPr>
          <a:xfrm>
            <a:off x="297309" y="1354311"/>
            <a:ext cx="10827892" cy="133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Memoria RAM </a:t>
            </a:r>
            <a:r>
              <a:rPr lang="es-ES" b="1" dirty="0" err="1">
                <a:latin typeface="Gill Sans MT Condensed" panose="020B0506020104020203" pitchFamily="34" charset="0"/>
              </a:rPr>
              <a:t>Team</a:t>
            </a:r>
            <a:r>
              <a:rPr lang="es-ES" b="1" dirty="0">
                <a:latin typeface="Gill Sans MT Condensed" panose="020B0506020104020203" pitchFamily="34" charset="0"/>
              </a:rPr>
              <a:t> </a:t>
            </a:r>
            <a:r>
              <a:rPr lang="es-ES" b="1" dirty="0" err="1">
                <a:latin typeface="Gill Sans MT Condensed" panose="020B0506020104020203" pitchFamily="34" charset="0"/>
              </a:rPr>
              <a:t>Group</a:t>
            </a:r>
            <a:r>
              <a:rPr lang="es-ES" b="1" dirty="0">
                <a:latin typeface="Gill Sans MT Condensed" panose="020B0506020104020203" pitchFamily="34" charset="0"/>
              </a:rPr>
              <a:t> Delta RGB DDR5 6200MHz 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PC5-49600 32GB 2X16GB CL38</a:t>
            </a:r>
            <a:r>
              <a:rPr lang="es-ES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C6E1CF-EFCD-1CF7-D2FB-35748CFEF1E0}"/>
              </a:ext>
            </a:extLst>
          </p:cNvPr>
          <p:cNvSpPr txBox="1"/>
          <p:nvPr/>
        </p:nvSpPr>
        <p:spPr>
          <a:xfrm>
            <a:off x="3627337" y="1923811"/>
            <a:ext cx="2013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-471,98€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7D59C4-A081-13FB-680B-2A378D7B57AB}"/>
              </a:ext>
            </a:extLst>
          </p:cNvPr>
          <p:cNvSpPr txBox="1"/>
          <p:nvPr/>
        </p:nvSpPr>
        <p:spPr>
          <a:xfrm>
            <a:off x="813805" y="3795417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7DF07B9-5AD0-DA75-6258-7DBD10842368}"/>
              </a:ext>
            </a:extLst>
          </p:cNvPr>
          <p:cNvSpPr txBox="1">
            <a:spLocks/>
          </p:cNvSpPr>
          <p:nvPr/>
        </p:nvSpPr>
        <p:spPr>
          <a:xfrm>
            <a:off x="476007" y="4873928"/>
            <a:ext cx="9506195" cy="255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trata de dos memorias RAM de 16GB que dan un total de 32GB, que es necesario para una gran empresa de audiovisuales con editores de video profesionales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RAM son DDR5 con una frecuencia de 6200MHz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BED9DE-1B76-218B-F4CC-F52BF7920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925" r="94717">
                        <a14:foregroundMark x1="14151" y1="62075" x2="68491" y2="65283"/>
                        <a14:foregroundMark x1="68491" y1="65283" x2="77925" y2="75283"/>
                        <a14:foregroundMark x1="77925" y1="75283" x2="83774" y2="77736"/>
                        <a14:foregroundMark x1="94151" y1="61132" x2="94717" y2="63774"/>
                        <a14:foregroundMark x1="10189" y1="63774" x2="9057" y2="59623"/>
                        <a14:foregroundMark x1="8868" y1="30000" x2="7925" y2="25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98" y="1563198"/>
            <a:ext cx="3731604" cy="37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8AF5B1-CE50-504F-789D-358258799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5" b="94091" l="6364" r="95000">
                        <a14:foregroundMark x1="16364" y1="22273" x2="44091" y2="7727"/>
                        <a14:foregroundMark x1="43182" y1="5909" x2="65909" y2="7273"/>
                        <a14:foregroundMark x1="66364" y1="9091" x2="92727" y2="37273"/>
                        <a14:foregroundMark x1="17273" y1="20909" x2="10000" y2="29545"/>
                        <a14:foregroundMark x1="10000" y1="29091" x2="6364" y2="47727"/>
                        <a14:foregroundMark x1="6818" y1="46364" x2="11818" y2="69091"/>
                        <a14:foregroundMark x1="8636" y1="66818" x2="20455" y2="84091"/>
                        <a14:foregroundMark x1="19091" y1="81818" x2="33636" y2="90000"/>
                        <a14:foregroundMark x1="30909" y1="89091" x2="58182" y2="94091"/>
                        <a14:foregroundMark x1="48636" y1="94091" x2="64091" y2="90455"/>
                        <a14:foregroundMark x1="60455" y1="92273" x2="75000" y2="85909"/>
                        <a14:foregroundMark x1="72727" y1="87273" x2="82273" y2="78182"/>
                        <a14:foregroundMark x1="80909" y1="82727" x2="88636" y2="70000"/>
                        <a14:foregroundMark x1="86364" y1="74091" x2="95000" y2="62273"/>
                        <a14:foregroundMark x1="50909" y1="33636" x2="60909" y2="36364"/>
                        <a14:foregroundMark x1="55000" y1="46364" x2="59091" y2="40909"/>
                        <a14:foregroundMark x1="38182" y1="36818" x2="38182" y2="38182"/>
                        <a14:foregroundMark x1="50455" y1="34545" x2="50455" y2="34545"/>
                        <a14:foregroundMark x1="49091" y1="34545" x2="49091" y2="34545"/>
                        <a14:foregroundMark x1="50000" y1="35455" x2="50000" y2="35455"/>
                        <a14:foregroundMark x1="49545" y1="35455" x2="49545" y2="35455"/>
                        <a14:foregroundMark x1="37727" y1="59091" x2="39545" y2="62273"/>
                        <a14:foregroundMark x1="50909" y1="67273" x2="56818" y2="65000"/>
                        <a14:foregroundMark x1="61364" y1="58182" x2="58182" y2="51818"/>
                        <a14:foregroundMark x1="58182" y1="53182" x2="61364" y2="54091"/>
                        <a14:foregroundMark x1="59545" y1="57727" x2="58636" y2="58636"/>
                        <a14:foregroundMark x1="59091" y1="45909" x2="61364" y2="40909"/>
                        <a14:foregroundMark x1="59091" y1="44545" x2="60455" y2="40455"/>
                        <a14:foregroundMark x1="39091" y1="37273" x2="37273" y2="40455"/>
                        <a14:foregroundMark x1="40455" y1="37273" x2="49545" y2="38182"/>
                        <a14:foregroundMark x1="59545" y1="37727" x2="62727" y2="42727"/>
                        <a14:foregroundMark x1="58636" y1="54545" x2="59545" y2="57273"/>
                        <a14:foregroundMark x1="36364" y1="38636" x2="36364" y2="40909"/>
                        <a14:backgroundMark x1="70792" y1="37423" x2="77273" y2="35000"/>
                        <a14:backgroundMark x1="25000" y1="54545" x2="52310" y2="44334"/>
                        <a14:backgroundMark x1="66026" y1="28486" x2="69942" y2="26980"/>
                        <a14:backgroundMark x1="19545" y1="46364" x2="33727" y2="40909"/>
                        <a14:backgroundMark x1="51793" y1="73816" x2="49091" y2="80000"/>
                        <a14:backgroundMark x1="66250" y1="40731" x2="64143" y2="45553"/>
                        <a14:backgroundMark x1="71521" y1="28668" x2="68956" y2="34539"/>
                        <a14:backgroundMark x1="32259" y1="61930" x2="18182" y2="46818"/>
                        <a14:backgroundMark x1="49091" y1="80000" x2="34849" y2="64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65" y="173020"/>
            <a:ext cx="846269" cy="84626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4AA114B-7BCA-48BB-83CE-8A119DBD6147}"/>
              </a:ext>
            </a:extLst>
          </p:cNvPr>
          <p:cNvSpPr txBox="1">
            <a:spLocks/>
          </p:cNvSpPr>
          <p:nvPr/>
        </p:nvSpPr>
        <p:spPr>
          <a:xfrm>
            <a:off x="297309" y="1354311"/>
            <a:ext cx="10827892" cy="1338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Tarjeta Gráfica es de la marca </a:t>
            </a:r>
            <a:r>
              <a:rPr lang="es-ES" b="1" dirty="0" err="1">
                <a:latin typeface="Gill Sans MT Condensed" panose="020B0506020104020203" pitchFamily="34" charset="0"/>
                <a:ea typeface="Calibri" panose="020F0502020204030204" pitchFamily="34" charset="0"/>
              </a:rPr>
              <a:t>Zotac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</a:rPr>
              <a:t> </a:t>
            </a:r>
            <a:r>
              <a:rPr lang="es-ES" b="1" dirty="0" err="1">
                <a:latin typeface="Gill Sans MT Condensed" panose="020B0506020104020203" pitchFamily="34" charset="0"/>
                <a:ea typeface="Calibri" panose="020F0502020204030204" pitchFamily="34" charset="0"/>
              </a:rPr>
              <a:t>Gaming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</a:rPr>
              <a:t> GeForce RTX 3060 Twin Edge LHR 12GB GDDR6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8AC4B7-9556-7706-C0BD-11A212A47234}"/>
              </a:ext>
            </a:extLst>
          </p:cNvPr>
          <p:cNvSpPr txBox="1"/>
          <p:nvPr/>
        </p:nvSpPr>
        <p:spPr>
          <a:xfrm>
            <a:off x="5089070" y="1887841"/>
            <a:ext cx="2013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-469,90€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453DCE-6015-5EBC-E416-DCAD7D99FD9D}"/>
              </a:ext>
            </a:extLst>
          </p:cNvPr>
          <p:cNvSpPr txBox="1"/>
          <p:nvPr/>
        </p:nvSpPr>
        <p:spPr>
          <a:xfrm>
            <a:off x="594763" y="3723303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973D1-6E40-15FD-178E-E50ECD12A94A}"/>
              </a:ext>
            </a:extLst>
          </p:cNvPr>
          <p:cNvSpPr txBox="1">
            <a:spLocks/>
          </p:cNvSpPr>
          <p:nvPr/>
        </p:nvSpPr>
        <p:spPr>
          <a:xfrm>
            <a:off x="654423" y="4645328"/>
            <a:ext cx="9506195" cy="255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equipo está pensado para trabajar con </a:t>
            </a:r>
            <a:r>
              <a:rPr lang="es-E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DaVinci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Resolve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 que ofrece un trabajo increíblemente profesional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tarjetas gráficas hace que el programa pueda ir mucho más fluido en cualquiera de sus apartados (corrección color, efectos especiales, edición, etc.)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782CF5F-57C6-5034-BEE6-A2DF06BAE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549" b="93097" l="3875" r="93250">
                        <a14:foregroundMark x1="8625" y1="60708" x2="7625" y2="48850"/>
                        <a14:foregroundMark x1="3875" y1="52566" x2="4875" y2="49558"/>
                        <a14:foregroundMark x1="32125" y1="93451" x2="38125" y2="90619"/>
                        <a14:foregroundMark x1="91375" y1="46903" x2="93250" y2="28496"/>
                        <a14:foregroundMark x1="58250" y1="6549" x2="65625" y2="11327"/>
                        <a14:foregroundMark x1="65625" y1="11327" x2="66125" y2="10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27">
            <a:off x="7040436" y="1964499"/>
            <a:ext cx="4147257" cy="29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ECC8899-C4C8-BD18-A5BB-54D810C4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14" y="401619"/>
            <a:ext cx="9692640" cy="1325562"/>
          </a:xfrm>
        </p:spPr>
        <p:txBody>
          <a:bodyPr/>
          <a:lstStyle/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MÁS COMPONENTES: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F7187D2-07A9-2246-28E1-3ED6F3DAB587}"/>
              </a:ext>
            </a:extLst>
          </p:cNvPr>
          <p:cNvSpPr txBox="1">
            <a:spLocks/>
          </p:cNvSpPr>
          <p:nvPr/>
        </p:nvSpPr>
        <p:spPr>
          <a:xfrm>
            <a:off x="89807" y="1836038"/>
            <a:ext cx="12012385" cy="588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Placa Base: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una 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ASUS TUF GAMING B650-PLUS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219,99€</a:t>
            </a:r>
            <a:endParaRPr lang="es-ES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Torre: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una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Nfortec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Draco V2 Cristal Templado USB 3.0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99,95€</a:t>
            </a:r>
            <a:endParaRPr lang="es-ES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Ventiladores: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hemos elegido los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Tempest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Liquid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Cooler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240 –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69,98€</a:t>
            </a:r>
            <a:endParaRPr lang="es-ES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Teclado y ratón inalámbrico: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la marca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Owlotech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Combo 101 Teclado + Ratón Inalámbricos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14,99€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Monitor: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Philips 243V7QDSB 23.8" LED IPS </a:t>
            </a:r>
            <a:r>
              <a:rPr lang="en-US" b="1" kern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FullHD</a:t>
            </a:r>
            <a:r>
              <a:rPr lang="en-US" b="1" kern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i="1" u="sng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94,99€</a:t>
            </a:r>
            <a:endParaRPr lang="es-ES" sz="2000" b="1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Discos Duros: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Seagate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BarraCuda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3.5" 2TB SATA 3 –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53,99€</a:t>
            </a:r>
            <a:r>
              <a:rPr lang="es-E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Nfortec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Alcyon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256GB SSD 2.5" SATA 3 -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36,54€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Alimentación: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una </a:t>
            </a:r>
            <a:r>
              <a:rPr lang="es-E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Forgeon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Bolt PSU 750W 80+ Gold Full Modular –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129,99€</a:t>
            </a:r>
            <a:endParaRPr lang="es-ES" i="1" u="sng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276D4BF-5EA8-0F4B-44D1-79D825D2D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199646"/>
              </p:ext>
            </p:extLst>
          </p:nvPr>
        </p:nvGraphicFramePr>
        <p:xfrm>
          <a:off x="2037670" y="3831773"/>
          <a:ext cx="8116660" cy="287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8C6E21C8-64DC-7401-A365-F310DD36F7FE}"/>
              </a:ext>
            </a:extLst>
          </p:cNvPr>
          <p:cNvSpPr txBox="1">
            <a:spLocks/>
          </p:cNvSpPr>
          <p:nvPr/>
        </p:nvSpPr>
        <p:spPr>
          <a:xfrm>
            <a:off x="322499" y="304800"/>
            <a:ext cx="9692640" cy="80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VENTAJAS PCS Para Edición de Video 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D0389D1-9236-D757-76F5-BD10F62B9E5A}"/>
              </a:ext>
            </a:extLst>
          </p:cNvPr>
          <p:cNvSpPr txBox="1">
            <a:spLocks/>
          </p:cNvSpPr>
          <p:nvPr/>
        </p:nvSpPr>
        <p:spPr>
          <a:xfrm>
            <a:off x="210580" y="1261487"/>
            <a:ext cx="10177733" cy="3050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núcleos y 16 hilos, por ello podrá ejecutar con soltura los programas de edición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MEMORIAS RAM de 16GB que dan un total de 32GB, que es necesario para una gran empresa de audiovisuales con editores de vídeo profesionales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tarjetas gráficas hacen que el programa pueda ir mucho más fluido en cualquiera de sus apartados (corrección color, efectos especiales, edición, etc.)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23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BDB87-40C1-7DB5-AFD5-DC12DF53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45" y="1533868"/>
            <a:ext cx="7992931" cy="741063"/>
          </a:xfrm>
        </p:spPr>
        <p:txBody>
          <a:bodyPr/>
          <a:lstStyle/>
          <a:p>
            <a:pPr algn="just"/>
            <a:r>
              <a:rPr lang="es-ES" dirty="0">
                <a:latin typeface="Gill Sans MT Condensed" panose="020B0506020104020203" pitchFamily="34" charset="0"/>
              </a:rPr>
              <a:t>PROCESADOR </a:t>
            </a:r>
            <a:r>
              <a:rPr lang="es-ES" b="1" dirty="0">
                <a:effectLst/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 Ryzen </a:t>
            </a:r>
            <a:r>
              <a:rPr lang="es-ES" dirty="0">
                <a:effectLst/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3200G 3.6 GHz BOX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5FD3E-F8F1-40EF-7F5A-6478EA41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3657153"/>
            <a:ext cx="8595360" cy="29284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Núcleos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de memoria DDR4 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Gráfica integrada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muy competitivo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CFB70E-D63B-FC5B-2436-143C68C311AB}"/>
              </a:ext>
            </a:extLst>
          </p:cNvPr>
          <p:cNvSpPr txBox="1"/>
          <p:nvPr/>
        </p:nvSpPr>
        <p:spPr>
          <a:xfrm>
            <a:off x="1281952" y="2888197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C6AB6C-CA36-8ECE-1416-48B45530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6875" l="10000" r="90000">
                        <a14:foregroundMark x1="40222" y1="8594" x2="49778" y2="4297"/>
                        <a14:foregroundMark x1="49778" y1="4297" x2="59111" y2="6836"/>
                        <a14:foregroundMark x1="59111" y1="6836" x2="67556" y2="14453"/>
                        <a14:foregroundMark x1="67556" y1="14453" x2="76111" y2="39258"/>
                        <a14:foregroundMark x1="76111" y1="39258" x2="76556" y2="52734"/>
                        <a14:foregroundMark x1="76556" y1="52734" x2="71889" y2="75977"/>
                        <a14:foregroundMark x1="71889" y1="75977" x2="58444" y2="92969"/>
                        <a14:foregroundMark x1="58444" y1="92969" x2="49556" y2="97461"/>
                        <a14:foregroundMark x1="49556" y1="97461" x2="44000" y2="97070"/>
                        <a14:foregroundMark x1="44000" y1="97070" x2="36667" y2="90234"/>
                        <a14:foregroundMark x1="45667" y1="3125" x2="50333" y2="3125"/>
                        <a14:foregroundMark x1="50889" y1="51953" x2="51778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75" y="272396"/>
            <a:ext cx="1302650" cy="741063"/>
          </a:xfrm>
          <a:prstGeom prst="rect">
            <a:avLst/>
          </a:prstGeom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A5CE37-2433-72CB-8CAB-FEA453DB5E2D}"/>
              </a:ext>
            </a:extLst>
          </p:cNvPr>
          <p:cNvSpPr txBox="1"/>
          <p:nvPr/>
        </p:nvSpPr>
        <p:spPr>
          <a:xfrm>
            <a:off x="8355106" y="1505490"/>
            <a:ext cx="1667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-89,99€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A922BC-E137-61B0-29B3-72B5D6B63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01" y="2393689"/>
            <a:ext cx="4098699" cy="4072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26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0DE5CA-D7F0-6B24-39D5-DD5D5CEDF59F}"/>
              </a:ext>
            </a:extLst>
          </p:cNvPr>
          <p:cNvSpPr txBox="1"/>
          <p:nvPr/>
        </p:nvSpPr>
        <p:spPr>
          <a:xfrm>
            <a:off x="6858000" y="1545777"/>
            <a:ext cx="1604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-79,99€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9451A-53E7-5505-9A1C-ACE048A81C90}"/>
              </a:ext>
            </a:extLst>
          </p:cNvPr>
          <p:cNvSpPr txBox="1">
            <a:spLocks/>
          </p:cNvSpPr>
          <p:nvPr/>
        </p:nvSpPr>
        <p:spPr>
          <a:xfrm>
            <a:off x="663389" y="1566265"/>
            <a:ext cx="6397214" cy="741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PLACA BASE 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Gigabyte B450M DS3H V2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FD3252-B077-1BCA-34FA-6E9B650802F2}"/>
              </a:ext>
            </a:extLst>
          </p:cNvPr>
          <p:cNvSpPr txBox="1"/>
          <p:nvPr/>
        </p:nvSpPr>
        <p:spPr>
          <a:xfrm>
            <a:off x="1299882" y="3059668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F0D7A13-1797-86A3-46D4-3179324940EA}"/>
              </a:ext>
            </a:extLst>
          </p:cNvPr>
          <p:cNvSpPr txBox="1">
            <a:spLocks/>
          </p:cNvSpPr>
          <p:nvPr/>
        </p:nvSpPr>
        <p:spPr>
          <a:xfrm>
            <a:off x="1798320" y="3765920"/>
            <a:ext cx="8595360" cy="292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Soporta hasta 128 GB de RAM por lo que es muy ampliable en caso de necesidad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Además incluye 4 puertos USB 2.0 posteriores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 otros 4 puertos USB disponibles a través de conectores USB internos, para poder incluir varios periféricos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9705A5-0BDF-CC60-9E62-AB9389CE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4000" l="2000" r="95778">
                        <a14:foregroundMark x1="21222" y1="19444" x2="45111" y2="6111"/>
                        <a14:foregroundMark x1="15778" y1="24222" x2="7444" y2="43222"/>
                        <a14:foregroundMark x1="7444" y1="43222" x2="7556" y2="58000"/>
                        <a14:foregroundMark x1="7556" y1="58000" x2="11556" y2="69444"/>
                        <a14:foregroundMark x1="11556" y1="69444" x2="22000" y2="83333"/>
                        <a14:foregroundMark x1="22000" y1="83333" x2="37556" y2="90889"/>
                        <a14:foregroundMark x1="37556" y1="90889" x2="57444" y2="94667"/>
                        <a14:foregroundMark x1="57444" y1="94667" x2="64222" y2="92889"/>
                        <a14:foregroundMark x1="64222" y1="92889" x2="88444" y2="71111"/>
                        <a14:foregroundMark x1="88444" y1="71111" x2="92222" y2="63222"/>
                        <a14:foregroundMark x1="92222" y1="63222" x2="94556" y2="48889"/>
                        <a14:foregroundMark x1="94556" y1="48889" x2="93556" y2="41111"/>
                        <a14:foregroundMark x1="93556" y1="41111" x2="89667" y2="33333"/>
                        <a14:foregroundMark x1="89667" y1="33333" x2="84778" y2="28222"/>
                        <a14:foregroundMark x1="84778" y1="28222" x2="80556" y2="18778"/>
                        <a14:foregroundMark x1="80556" y1="18778" x2="72889" y2="13222"/>
                        <a14:foregroundMark x1="72889" y1="13222" x2="51667" y2="6889"/>
                        <a14:foregroundMark x1="51667" y1="6889" x2="40444" y2="6889"/>
                        <a14:foregroundMark x1="40444" y1="6889" x2="17667" y2="18667"/>
                        <a14:foregroundMark x1="17667" y1="18667" x2="14889" y2="25111"/>
                        <a14:foregroundMark x1="14889" y1="25111" x2="14889" y2="25111"/>
                        <a14:foregroundMark x1="36889" y1="40778" x2="42889" y2="32111"/>
                        <a14:foregroundMark x1="42889" y1="32111" x2="56111" y2="33556"/>
                        <a14:foregroundMark x1="56111" y1="33556" x2="62000" y2="40667"/>
                        <a14:foregroundMark x1="62000" y1="40667" x2="57111" y2="50111"/>
                        <a14:foregroundMark x1="57111" y1="50111" x2="40556" y2="63111"/>
                        <a14:foregroundMark x1="40556" y1="63111" x2="57556" y2="68000"/>
                        <a14:foregroundMark x1="57556" y1="68000" x2="62778" y2="63667"/>
                        <a14:foregroundMark x1="7778" y1="35556" x2="4556" y2="58667"/>
                        <a14:foregroundMark x1="4556" y1="58667" x2="7111" y2="66556"/>
                        <a14:foregroundMark x1="7111" y1="66556" x2="7111" y2="66556"/>
                        <a14:foregroundMark x1="2111" y1="55444" x2="5111" y2="47889"/>
                        <a14:foregroundMark x1="41222" y1="94889" x2="56556" y2="94000"/>
                        <a14:foregroundMark x1="56556" y1="94000" x2="59000" y2="92444"/>
                        <a14:foregroundMark x1="95444" y1="53889" x2="95778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41" y="150182"/>
            <a:ext cx="833718" cy="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030E92-789F-10BA-A3CB-96FDDBA31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55" b="94091" l="6364" r="95000">
                        <a14:foregroundMark x1="16364" y1="22273" x2="44091" y2="7727"/>
                        <a14:foregroundMark x1="43182" y1="5909" x2="65909" y2="7273"/>
                        <a14:foregroundMark x1="66364" y1="9091" x2="92727" y2="37273"/>
                        <a14:foregroundMark x1="17273" y1="20909" x2="10000" y2="29545"/>
                        <a14:foregroundMark x1="10000" y1="29091" x2="6364" y2="47727"/>
                        <a14:foregroundMark x1="6818" y1="46364" x2="11818" y2="69091"/>
                        <a14:foregroundMark x1="8636" y1="66818" x2="20455" y2="84091"/>
                        <a14:foregroundMark x1="19091" y1="81818" x2="33636" y2="90000"/>
                        <a14:foregroundMark x1="30909" y1="89091" x2="58182" y2="94091"/>
                        <a14:foregroundMark x1="48636" y1="94091" x2="64091" y2="90455"/>
                        <a14:foregroundMark x1="60455" y1="92273" x2="75000" y2="85909"/>
                        <a14:foregroundMark x1="72727" y1="87273" x2="82273" y2="78182"/>
                        <a14:foregroundMark x1="80909" y1="82727" x2="88636" y2="70000"/>
                        <a14:foregroundMark x1="86364" y1="74091" x2="95000" y2="62273"/>
                        <a14:foregroundMark x1="50909" y1="33636" x2="60909" y2="36364"/>
                        <a14:foregroundMark x1="55000" y1="46364" x2="59091" y2="40909"/>
                        <a14:foregroundMark x1="38182" y1="36818" x2="38182" y2="38182"/>
                        <a14:foregroundMark x1="50455" y1="34545" x2="50455" y2="34545"/>
                        <a14:foregroundMark x1="49091" y1="34545" x2="49091" y2="34545"/>
                        <a14:foregroundMark x1="50000" y1="35455" x2="50000" y2="35455"/>
                        <a14:foregroundMark x1="49545" y1="35455" x2="49545" y2="35455"/>
                        <a14:foregroundMark x1="37727" y1="59091" x2="39545" y2="62273"/>
                        <a14:foregroundMark x1="50909" y1="67273" x2="56818" y2="65000"/>
                        <a14:foregroundMark x1="61364" y1="58182" x2="58182" y2="51818"/>
                        <a14:foregroundMark x1="58182" y1="53182" x2="61364" y2="54091"/>
                        <a14:foregroundMark x1="59545" y1="57727" x2="58636" y2="58636"/>
                        <a14:foregroundMark x1="59091" y1="45909" x2="61364" y2="40909"/>
                        <a14:foregroundMark x1="59091" y1="44545" x2="60455" y2="40455"/>
                        <a14:foregroundMark x1="39091" y1="37273" x2="37273" y2="40455"/>
                        <a14:foregroundMark x1="40455" y1="37273" x2="49545" y2="38182"/>
                        <a14:foregroundMark x1="59545" y1="37727" x2="62727" y2="42727"/>
                        <a14:foregroundMark x1="58636" y1="54545" x2="59545" y2="57273"/>
                        <a14:foregroundMark x1="36364" y1="38636" x2="36364" y2="40909"/>
                        <a14:backgroundMark x1="70792" y1="37423" x2="77273" y2="35000"/>
                        <a14:backgroundMark x1="25000" y1="54545" x2="52310" y2="44334"/>
                        <a14:backgroundMark x1="66026" y1="28486" x2="69942" y2="26980"/>
                        <a14:backgroundMark x1="19545" y1="46364" x2="33727" y2="40909"/>
                        <a14:backgroundMark x1="51793" y1="73816" x2="49091" y2="80000"/>
                        <a14:backgroundMark x1="66250" y1="40731" x2="64143" y2="45553"/>
                        <a14:backgroundMark x1="71521" y1="28668" x2="68956" y2="34539"/>
                        <a14:backgroundMark x1="32259" y1="61930" x2="18182" y2="46818"/>
                        <a14:backgroundMark x1="49091" y1="80000" x2="34849" y2="64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65" y="173020"/>
            <a:ext cx="846269" cy="84626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C03E86A-9513-B22A-D927-8597F9491815}"/>
              </a:ext>
            </a:extLst>
          </p:cNvPr>
          <p:cNvSpPr txBox="1">
            <a:spLocks/>
          </p:cNvSpPr>
          <p:nvPr/>
        </p:nvSpPr>
        <p:spPr>
          <a:xfrm>
            <a:off x="496646" y="1494418"/>
            <a:ext cx="9405410" cy="1428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Memoria RAM </a:t>
            </a:r>
            <a:r>
              <a:rPr lang="es-ES" b="1" dirty="0">
                <a:latin typeface="Gill Sans MT Condensed" panose="020B05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Crucial CT8G4DFRA32A DDR4 3200Mhz PC4-25600 8GB CL22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3B1B4-3BD1-E6D2-6E80-F37D2CB9B277}"/>
              </a:ext>
            </a:extLst>
          </p:cNvPr>
          <p:cNvSpPr txBox="1"/>
          <p:nvPr/>
        </p:nvSpPr>
        <p:spPr>
          <a:xfrm>
            <a:off x="4035910" y="2153342"/>
            <a:ext cx="153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-27,99€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E0C4E2-9E75-E74A-302C-AC189590CE2B}"/>
              </a:ext>
            </a:extLst>
          </p:cNvPr>
          <p:cNvSpPr txBox="1"/>
          <p:nvPr/>
        </p:nvSpPr>
        <p:spPr>
          <a:xfrm>
            <a:off x="950258" y="3525833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CCD344E-97D3-CED1-809E-A18AC17E57DA}"/>
              </a:ext>
            </a:extLst>
          </p:cNvPr>
          <p:cNvSpPr txBox="1">
            <a:spLocks/>
          </p:cNvSpPr>
          <p:nvPr/>
        </p:nvSpPr>
        <p:spPr>
          <a:xfrm>
            <a:off x="1618129" y="4370294"/>
            <a:ext cx="9515139" cy="199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RAM DDR4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suficiente para la Recepción de empleados y clientes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4B1EDEF-656C-8F5F-D03B-EDD847932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14" y="174812"/>
            <a:ext cx="797228" cy="79722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AFC90D5-4DE0-CF48-04AF-0DBFCE868AD5}"/>
              </a:ext>
            </a:extLst>
          </p:cNvPr>
          <p:cNvSpPr txBox="1">
            <a:spLocks/>
          </p:cNvSpPr>
          <p:nvPr/>
        </p:nvSpPr>
        <p:spPr>
          <a:xfrm>
            <a:off x="496645" y="1492915"/>
            <a:ext cx="1052994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Torre y Fuente de Alimentación </a:t>
            </a:r>
            <a:r>
              <a:rPr lang="es-ES" b="1" dirty="0" err="1">
                <a:latin typeface="Gill Sans MT Condensed" panose="020B0506020104020203" pitchFamily="34" charset="0"/>
              </a:rPr>
              <a:t>Tacens</a:t>
            </a:r>
            <a:r>
              <a:rPr lang="es-ES" b="1" dirty="0">
                <a:latin typeface="Gill Sans MT Condensed" panose="020B0506020104020203" pitchFamily="34" charset="0"/>
              </a:rPr>
              <a:t> Anima ACM500 USB 3,0 Negra + Fuente de Alimentación 500W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CE11A8-87B8-E312-BF82-C3DBE720A404}"/>
              </a:ext>
            </a:extLst>
          </p:cNvPr>
          <p:cNvSpPr txBox="1"/>
          <p:nvPr/>
        </p:nvSpPr>
        <p:spPr>
          <a:xfrm>
            <a:off x="7046258" y="2049037"/>
            <a:ext cx="153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-34,99€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3466E8-D5BC-4995-DD5B-544E6E9C47DF}"/>
              </a:ext>
            </a:extLst>
          </p:cNvPr>
          <p:cNvSpPr txBox="1"/>
          <p:nvPr/>
        </p:nvSpPr>
        <p:spPr>
          <a:xfrm>
            <a:off x="1111624" y="3429000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VENTAJAS</a:t>
            </a:r>
            <a:r>
              <a:rPr lang="es-ES" dirty="0"/>
              <a:t>: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A847878-A577-E170-D727-8335DE972573}"/>
              </a:ext>
            </a:extLst>
          </p:cNvPr>
          <p:cNvSpPr txBox="1">
            <a:spLocks/>
          </p:cNvSpPr>
          <p:nvPr/>
        </p:nvSpPr>
        <p:spPr>
          <a:xfrm>
            <a:off x="1798320" y="4323996"/>
            <a:ext cx="8595360" cy="292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 buscado que tenga la fuente de alimentación ya instalada para abaratar el precio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Fuente de Alimentación de 500W este ordenador tiene energía suficiente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0750A-768C-5DEF-A1EB-D4D2B949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14" y="401619"/>
            <a:ext cx="9692640" cy="1325562"/>
          </a:xfrm>
        </p:spPr>
        <p:txBody>
          <a:bodyPr/>
          <a:lstStyle/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OTROS COMPONENTES: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3997D-746E-5766-E4BF-53030EF2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896" y="2033326"/>
            <a:ext cx="9755752" cy="46505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Ventilador disipador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 ha optado por el 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Mars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Gaming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MCPUBK Disipador CPU TDP 160W Ventilador PWM 11cm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5,98€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 Duro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es un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Kioxia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EXCERIA 480GB SSD SATA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42,58€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8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ector de tarjetas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Ewent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EW1052 Lector de Tarjetas Inteligentes USB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5,99€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 lector de tarjetas externo se usa para la identificación de usuarios mediante DNI o Tarjeta de empleado.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Acer V6 V226HQL 21.5" LED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FullHD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90,99€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M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 buena relación calidad/precio.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Teclado y ratón inalámbrico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 la marca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Owlotech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Combo 101 Teclado + Ratón Inalámbricos</a:t>
            </a:r>
            <a:r>
              <a:rPr lang="es-E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una mayor comodidad y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su vez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menos cables por medio de la recepción -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14,99€</a:t>
            </a:r>
            <a:endParaRPr lang="es-E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6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D8C8F48-C0B6-1161-518D-1FF19BDA1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0011"/>
              </p:ext>
            </p:extLst>
          </p:nvPr>
        </p:nvGraphicFramePr>
        <p:xfrm>
          <a:off x="5573059" y="3429000"/>
          <a:ext cx="4799106" cy="313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C792937B-3386-1496-BD78-1249F4159497}"/>
              </a:ext>
            </a:extLst>
          </p:cNvPr>
          <p:cNvSpPr txBox="1">
            <a:spLocks/>
          </p:cNvSpPr>
          <p:nvPr/>
        </p:nvSpPr>
        <p:spPr>
          <a:xfrm>
            <a:off x="616414" y="4016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COSTE TOTAL PC RECEPCIÓN: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837E11E-D815-D083-7053-337FF58481B3}"/>
              </a:ext>
            </a:extLst>
          </p:cNvPr>
          <p:cNvSpPr txBox="1">
            <a:spLocks/>
          </p:cNvSpPr>
          <p:nvPr/>
        </p:nvSpPr>
        <p:spPr>
          <a:xfrm>
            <a:off x="1001896" y="2033326"/>
            <a:ext cx="97557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coste total es de </a:t>
            </a:r>
            <a:r>
              <a:rPr lang="es-E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403,49€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ordenador que cumple con garantías las necesidades para la tienda y tiene una relación calidad/precio excelente.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Destaca su memoria RAM DDR4 de 8GB</a:t>
            </a:r>
          </a:p>
        </p:txBody>
      </p:sp>
    </p:spTree>
    <p:extLst>
      <p:ext uri="{BB962C8B-B14F-4D97-AF65-F5344CB8AC3E}">
        <p14:creationId xmlns:p14="http://schemas.microsoft.com/office/powerpoint/2010/main" val="40945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C0CAAB-C203-829F-82B8-B471BB66D9A8}"/>
              </a:ext>
            </a:extLst>
          </p:cNvPr>
          <p:cNvSpPr txBox="1">
            <a:spLocks/>
          </p:cNvSpPr>
          <p:nvPr/>
        </p:nvSpPr>
        <p:spPr>
          <a:xfrm>
            <a:off x="1386840" y="1550893"/>
            <a:ext cx="9418320" cy="1134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Para la Tienda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23E9790-83AF-E81B-7D82-63397C710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823447"/>
            <a:ext cx="9418320" cy="1691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851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337F63-0901-240B-8DB0-C11ECADA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6875" l="10000" r="90000">
                        <a14:foregroundMark x1="40222" y1="8594" x2="49778" y2="4297"/>
                        <a14:foregroundMark x1="49778" y1="4297" x2="59111" y2="6836"/>
                        <a14:foregroundMark x1="59111" y1="6836" x2="67556" y2="14453"/>
                        <a14:foregroundMark x1="67556" y1="14453" x2="76111" y2="39258"/>
                        <a14:foregroundMark x1="76111" y1="39258" x2="76556" y2="52734"/>
                        <a14:foregroundMark x1="76556" y1="52734" x2="71889" y2="75977"/>
                        <a14:foregroundMark x1="71889" y1="75977" x2="58444" y2="92969"/>
                        <a14:foregroundMark x1="58444" y1="92969" x2="49556" y2="97461"/>
                        <a14:foregroundMark x1="49556" y1="97461" x2="44000" y2="97070"/>
                        <a14:foregroundMark x1="44000" y1="97070" x2="36667" y2="90234"/>
                        <a14:foregroundMark x1="45667" y1="3125" x2="50333" y2="3125"/>
                        <a14:foregroundMark x1="50889" y1="51953" x2="51778" y2="3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75" y="272396"/>
            <a:ext cx="1302650" cy="741063"/>
          </a:xfrm>
          <a:prstGeom prst="rect">
            <a:avLst/>
          </a:prstGeom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A88C57F-8CDC-9B8C-9529-2F7260DB558E}"/>
              </a:ext>
            </a:extLst>
          </p:cNvPr>
          <p:cNvSpPr txBox="1">
            <a:spLocks/>
          </p:cNvSpPr>
          <p:nvPr/>
        </p:nvSpPr>
        <p:spPr>
          <a:xfrm>
            <a:off x="235389" y="1106044"/>
            <a:ext cx="10639441" cy="1436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dirty="0">
                <a:latin typeface="Gill Sans MT Condensed" panose="020B0506020104020203" pitchFamily="34" charset="0"/>
              </a:rPr>
              <a:t>Equipo compacto </a:t>
            </a:r>
            <a:r>
              <a:rPr lang="es-ES" b="1" dirty="0">
                <a:latin typeface="Gill Sans MT Condensed" panose="020B0506020104020203" pitchFamily="34" charset="0"/>
              </a:rPr>
              <a:t>MSI PRO 16T 10M-054EU Intel Celeron 5205U/4GB/128GB SSD/15.6” Táctil</a:t>
            </a:r>
            <a:r>
              <a:rPr lang="es-ES" dirty="0">
                <a:latin typeface="Gill Sans MT Condensed" panose="020B0506020104020203" pitchFamily="34" charset="0"/>
              </a:rPr>
              <a:t> </a:t>
            </a:r>
            <a:endParaRPr lang="es-ES" b="1" dirty="0">
              <a:latin typeface="Gill Sans MT Condensed" panose="020B05060201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BCF8C6-67FE-8348-69B5-DF3A74B00E95}"/>
              </a:ext>
            </a:extLst>
          </p:cNvPr>
          <p:cNvSpPr txBox="1"/>
          <p:nvPr/>
        </p:nvSpPr>
        <p:spPr>
          <a:xfrm>
            <a:off x="6096000" y="1716538"/>
            <a:ext cx="1532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Condensed" panose="020B0506020104020203" pitchFamily="34" charset="0"/>
              </a:rPr>
              <a:t>-745€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A444231-9EC5-2E23-6E8B-7819224598D1}"/>
              </a:ext>
            </a:extLst>
          </p:cNvPr>
          <p:cNvSpPr txBox="1">
            <a:spLocks/>
          </p:cNvSpPr>
          <p:nvPr/>
        </p:nvSpPr>
        <p:spPr>
          <a:xfrm>
            <a:off x="1368635" y="3450578"/>
            <a:ext cx="7196417" cy="3483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Celeron 5205Ua 1,9GHz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RAM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4GB de RAM DDR4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 Duro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SSD de 128GB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Pantalla táctil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Múltiples puertos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(USB, Serie, Paralelo) para conexión de periféricos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D99B2F-AF64-8C1D-FA77-72AF80F54C7C}"/>
              </a:ext>
            </a:extLst>
          </p:cNvPr>
          <p:cNvSpPr txBox="1"/>
          <p:nvPr/>
        </p:nvSpPr>
        <p:spPr>
          <a:xfrm>
            <a:off x="850366" y="2826575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COMPUESTO POR</a:t>
            </a:r>
            <a:r>
              <a:rPr lang="es-ES" dirty="0"/>
              <a:t>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EED82F1-AEA6-6770-566A-F3FB15284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528" r="93208">
                        <a14:foregroundMark x1="92642" y1="13774" x2="91509" y2="25849"/>
                        <a14:foregroundMark x1="91509" y1="25849" x2="93208" y2="29811"/>
                        <a14:foregroundMark x1="38302" y1="67925" x2="55849" y2="67925"/>
                        <a14:foregroundMark x1="44340" y1="55094" x2="76038" y2="44340"/>
                        <a14:foregroundMark x1="76038" y1="44340" x2="76038" y2="44340"/>
                        <a14:foregroundMark x1="30566" y1="30377" x2="44717" y2="35849"/>
                        <a14:foregroundMark x1="6792" y1="80943" x2="9245" y2="67358"/>
                        <a14:foregroundMark x1="9245" y1="67358" x2="9245" y2="67358"/>
                        <a14:foregroundMark x1="4528" y1="81509" x2="4528" y2="81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76" y="2424348"/>
            <a:ext cx="3781389" cy="37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Vis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549</TotalTime>
  <Words>853</Words>
  <Application>Microsoft Office PowerPoint</Application>
  <PresentationFormat>Panorámica</PresentationFormat>
  <Paragraphs>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Century Schoolbook</vt:lpstr>
      <vt:lpstr>Courier New</vt:lpstr>
      <vt:lpstr>Gill Sans MT Condensed</vt:lpstr>
      <vt:lpstr>Times New Roman</vt:lpstr>
      <vt:lpstr>Wingdings</vt:lpstr>
      <vt:lpstr>Wingdings 2</vt:lpstr>
      <vt:lpstr>Vista</vt:lpstr>
      <vt:lpstr>PC Para la Recepción</vt:lpstr>
      <vt:lpstr>PROCESADOR AMD Ryzen 3 3200G 3.6 GHz BOX</vt:lpstr>
      <vt:lpstr>Presentación de PowerPoint</vt:lpstr>
      <vt:lpstr>Presentación de PowerPoint</vt:lpstr>
      <vt:lpstr>Presentación de PowerPoint</vt:lpstr>
      <vt:lpstr>OTROS COMPONENTES:</vt:lpstr>
      <vt:lpstr>Presentación de PowerPoint</vt:lpstr>
      <vt:lpstr>Presentación de PowerPoint</vt:lpstr>
      <vt:lpstr>Presentación de PowerPoint</vt:lpstr>
      <vt:lpstr>PERIFÉRICOS: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MÁS COMPONENTES: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Para la Recepción</dc:title>
  <dc:creator>Joaquin</dc:creator>
  <cp:lastModifiedBy>Joaquin</cp:lastModifiedBy>
  <cp:revision>26</cp:revision>
  <dcterms:created xsi:type="dcterms:W3CDTF">2022-11-25T15:53:29Z</dcterms:created>
  <dcterms:modified xsi:type="dcterms:W3CDTF">2022-11-29T16:44:34Z</dcterms:modified>
</cp:coreProperties>
</file>