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2" r:id="rId4"/>
    <p:sldId id="263" r:id="rId5"/>
    <p:sldId id="259" r:id="rId6"/>
    <p:sldId id="264" r:id="rId7"/>
    <p:sldId id="260" r:id="rId8"/>
    <p:sldId id="265" r:id="rId9"/>
    <p:sldId id="267" r:id="rId10"/>
    <p:sldId id="268" r:id="rId11"/>
    <p:sldId id="281" r:id="rId12"/>
    <p:sldId id="276" r:id="rId13"/>
    <p:sldId id="270" r:id="rId14"/>
    <p:sldId id="275" r:id="rId15"/>
    <p:sldId id="274" r:id="rId16"/>
    <p:sldId id="280" r:id="rId17"/>
    <p:sldId id="278" r:id="rId18"/>
    <p:sldId id="279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E93F-60F5-4C8A-BC35-4B128D8FDCB6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64C16-6E57-4D73-808D-2E9D474E84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385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4C16-6E57-4D73-808D-2E9D474E843B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1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4C16-6E57-4D73-808D-2E9D474E843B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902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C443-08B4-BEFF-C4DF-650C45E8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4CD7A-D79C-4B43-79B8-03CDA3E7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E4C1-49B4-57B1-26D6-A9CA192C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1AD9-72CF-795A-4EE3-9326E9DB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1BCA-263E-DBB6-D063-204F7AA8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51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E8FF-42B2-9575-4807-3F64AB97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9F43A-92A0-D342-335E-E027C5B6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35D4-AA19-8BEC-733A-FD0D3352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AA97-7DC5-7F1B-BA69-27DE3201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F358-EE08-B852-0181-33AD7AA5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27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0B0B0-EFA4-908D-9B2F-5E34E90FC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16EDA-D883-30A1-89AB-1B48F9F21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F568-DD97-5E43-8E2D-B4068EE9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BABD-05FC-3298-F838-3950CC55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037F-72C2-0F39-11BE-5A127991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D639-51FD-EC95-8294-C17B9B0D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C799-1205-245D-1675-697E88F6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22D8-3CB9-D2C0-64A4-14690FF0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36C0-0CFE-6C8B-6186-8D97651E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134F-4584-6032-EA0D-C47B609A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90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6D13-612D-D7B0-A8FA-9093F71D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8A19-2BAA-0450-B44C-97684899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FFA3-34D2-9117-FA59-49C1B446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FE68-DFFE-18E1-E11B-2174D305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AAE2-7618-486F-27FA-695D7FFF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459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DCD3-EC7D-2127-FAE8-FE9FA3A3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B69B-1EEE-333E-7FD4-1BA8AB901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6CB0-E2CF-029E-1B13-D85A7DE6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DDBA4-350E-9AC1-6DEE-9E35BB60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1F4AA-FF6E-C494-6B5C-69B295AF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8F29D-CB88-C0DE-DA9E-A7CE3BCA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863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56CE-84D8-52FF-EDCC-7A3B99C8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35BE-036C-BED6-94F9-659E794D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1AE2C-DA3C-97C2-0CC9-9DEB2051E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1E965-18EA-0C51-80D9-1AEE5669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E88E8-F52C-B34B-2C17-14527F560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EC3CE-65BD-7765-81D4-6E87F63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EF8CA-FB2E-B60A-DAC3-2861A52A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39C24-F528-3226-294C-FB78D073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917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0B67-F062-D70B-AC52-3D5F89DC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AA615-D017-C3E1-1DFA-C7AF9B1B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52315-FCD3-D6CE-24A9-45389B44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F2F5D-D1C9-21F5-5D22-0DC8B9C2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98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1C4A4-4381-3CB8-7C8F-334C70B2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AAE67-7AF9-F113-1C30-7CD19E0B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D6B5F-08B5-2837-2F90-E5375BD2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20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8156-04F3-3767-B6F8-F0E8B74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ABEA-0ABE-C75A-1A88-5F2CB0D7F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7FF87-516D-DC90-4BE4-6E3B6070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5112-AE37-D2C8-F572-2C0C28B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F480-5065-0B66-29E1-786F5021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66509-6BCB-0E17-B0B2-77E381D6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14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3C33-0504-DB2F-D0AC-E029084F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5EF02-9CE7-FCD9-1B2A-9F1531A33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5364D-D7A7-2314-F189-A2E7F98D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F52BF-4DDD-5B06-CDBF-0696BF4A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17B0-009E-BF0A-C8F7-71E79D2A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6F5D2-8C62-AA09-36E0-F2C0C9F5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78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D467A-5B38-3EFD-2027-B18351A6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C2DB-96BF-B0D9-6D78-B8B65BE4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0847-A939-19B4-DA89-A44A8D5F2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15B6-63C1-4219-B6F0-2083F724C453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3434-CABC-FF2E-2EFD-159FE909D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595F-1CB9-778F-37D3-CFA11C159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85C6-70B4-4D58-8CAA-964624E2FE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81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droBeschoren/RandomForestExamp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4F28E-BD30-6CCC-DF8F-B573E20B5E25}"/>
              </a:ext>
            </a:extLst>
          </p:cNvPr>
          <p:cNvSpPr txBox="1"/>
          <p:nvPr/>
        </p:nvSpPr>
        <p:spPr>
          <a:xfrm>
            <a:off x="153300" y="859784"/>
            <a:ext cx="118853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RandomForestExample</a:t>
            </a:r>
            <a:r>
              <a:rPr lang="en-US" sz="6600" dirty="0"/>
              <a:t> – data and code for feature selection</a:t>
            </a:r>
            <a:endParaRPr lang="en-NL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48D0-14CB-8CC1-0F15-D838BD1ECE79}"/>
              </a:ext>
            </a:extLst>
          </p:cNvPr>
          <p:cNvSpPr txBox="1"/>
          <p:nvPr/>
        </p:nvSpPr>
        <p:spPr>
          <a:xfrm>
            <a:off x="180790" y="4734661"/>
            <a:ext cx="116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overview – Feature selection with </a:t>
            </a:r>
            <a:r>
              <a:rPr lang="en-US" i="1" dirty="0"/>
              <a:t>Boruta</a:t>
            </a:r>
            <a:r>
              <a:rPr lang="en-US" dirty="0"/>
              <a:t> – Split, train and test with </a:t>
            </a:r>
            <a:r>
              <a:rPr lang="en-US" i="1" dirty="0"/>
              <a:t>caret</a:t>
            </a:r>
            <a:r>
              <a:rPr lang="en-US" dirty="0"/>
              <a:t> – Examples – Data/code available!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B1BC5-C2F9-2E8B-3C5F-F244AC50F0A5}"/>
              </a:ext>
            </a:extLst>
          </p:cNvPr>
          <p:cNvSpPr txBox="1"/>
          <p:nvPr/>
        </p:nvSpPr>
        <p:spPr>
          <a:xfrm>
            <a:off x="2924175" y="322694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Pedro Beschoren da Costa</a:t>
            </a:r>
          </a:p>
          <a:p>
            <a:pPr algn="ctr"/>
            <a:r>
              <a:rPr lang="en-US" dirty="0"/>
              <a:t>Postdoc at the MICROP consortia</a:t>
            </a:r>
          </a:p>
          <a:p>
            <a:pPr algn="ctr"/>
            <a:r>
              <a:rPr lang="en-US" dirty="0"/>
              <a:t>Entomology Department – WUR – 15/06/2023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03B5E-D9CF-D06F-E4A6-F29BA307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3005"/>
            <a:ext cx="494347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CE0651-27D4-496F-69D6-A7E498BD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5" y="5575355"/>
            <a:ext cx="3905250" cy="1171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F11BFA-D65D-41AF-8A7D-4575FBE30DB7}"/>
              </a:ext>
            </a:extLst>
          </p:cNvPr>
          <p:cNvSpPr txBox="1"/>
          <p:nvPr/>
        </p:nvSpPr>
        <p:spPr>
          <a:xfrm>
            <a:off x="2240756" y="118920"/>
            <a:ext cx="7462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YERLEM 2023 - Wageningen University and research</a:t>
            </a:r>
            <a:endParaRPr lang="en-NL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1806A8-78F6-824A-6CAD-9724346E977A}"/>
              </a:ext>
            </a:extLst>
          </p:cNvPr>
          <p:cNvSpPr txBox="1"/>
          <p:nvPr/>
        </p:nvSpPr>
        <p:spPr>
          <a:xfrm>
            <a:off x="3693515" y="2796248"/>
            <a:ext cx="8345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Available on </a:t>
            </a:r>
            <a:r>
              <a:rPr lang="en-NL" sz="1200" dirty="0"/>
              <a:t>https://github.com/PedroBeschoren/RandomForestExample</a:t>
            </a:r>
          </a:p>
        </p:txBody>
      </p:sp>
    </p:spTree>
    <p:extLst>
      <p:ext uri="{BB962C8B-B14F-4D97-AF65-F5344CB8AC3E}">
        <p14:creationId xmlns:p14="http://schemas.microsoft.com/office/powerpoint/2010/main" val="325838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4730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train and test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588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98312-45FB-3AB3-D90D-6260F8CF5E40}"/>
              </a:ext>
            </a:extLst>
          </p:cNvPr>
          <p:cNvSpPr txBox="1"/>
          <p:nvPr/>
        </p:nvSpPr>
        <p:spPr>
          <a:xfrm>
            <a:off x="-8103" y="599465"/>
            <a:ext cx="10244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the model with the training dataset and a few parameter. It takes a few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27997E-D227-65A1-1933-188ED905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4" y="4676230"/>
            <a:ext cx="7445638" cy="19370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F5C4FD-CDBB-FCD7-020C-03621803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4" y="1123384"/>
            <a:ext cx="10790525" cy="277551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AA6D94C-A65F-3DDF-3801-4E86DE61520D}"/>
              </a:ext>
            </a:extLst>
          </p:cNvPr>
          <p:cNvSpPr/>
          <p:nvPr/>
        </p:nvSpPr>
        <p:spPr>
          <a:xfrm rot="7916208">
            <a:off x="9366928" y="2592516"/>
            <a:ext cx="299273" cy="169149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D0A45-E573-A085-0B61-FE0C0AB1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29" y="3939674"/>
            <a:ext cx="5525271" cy="4763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D8468-AFEC-31CE-CA24-52691790A9B2}"/>
              </a:ext>
            </a:extLst>
          </p:cNvPr>
          <p:cNvSpPr txBox="1"/>
          <p:nvPr/>
        </p:nvSpPr>
        <p:spPr>
          <a:xfrm>
            <a:off x="0" y="4169721"/>
            <a:ext cx="617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the model with the test set. it is processed quickly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03BAB9-D094-C265-72DE-625A7392BBCD}"/>
              </a:ext>
            </a:extLst>
          </p:cNvPr>
          <p:cNvCxnSpPr>
            <a:cxnSpLocks/>
          </p:cNvCxnSpPr>
          <p:nvPr/>
        </p:nvCxnSpPr>
        <p:spPr>
          <a:xfrm flipH="1">
            <a:off x="4927600" y="3073400"/>
            <a:ext cx="11684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1A34BF-1AF3-6B49-47A2-CCD76DE4E0DE}"/>
              </a:ext>
            </a:extLst>
          </p:cNvPr>
          <p:cNvCxnSpPr>
            <a:cxnSpLocks/>
          </p:cNvCxnSpPr>
          <p:nvPr/>
        </p:nvCxnSpPr>
        <p:spPr>
          <a:xfrm flipH="1">
            <a:off x="4925806" y="5537200"/>
            <a:ext cx="11684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25E58-305C-7D55-ABBA-38E76217757E}"/>
              </a:ext>
            </a:extLst>
          </p:cNvPr>
          <p:cNvCxnSpPr>
            <a:cxnSpLocks/>
          </p:cNvCxnSpPr>
          <p:nvPr/>
        </p:nvCxnSpPr>
        <p:spPr>
          <a:xfrm>
            <a:off x="1244600" y="2895600"/>
            <a:ext cx="0" cy="125484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90BF67-94F1-F5FF-B208-0AE120714164}"/>
              </a:ext>
            </a:extLst>
          </p:cNvPr>
          <p:cNvCxnSpPr>
            <a:cxnSpLocks/>
          </p:cNvCxnSpPr>
          <p:nvPr/>
        </p:nvCxnSpPr>
        <p:spPr>
          <a:xfrm flipH="1">
            <a:off x="1244600" y="4175142"/>
            <a:ext cx="457020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0F3B97-63BB-2860-24C4-9ED67D16413B}"/>
              </a:ext>
            </a:extLst>
          </p:cNvPr>
          <p:cNvCxnSpPr>
            <a:cxnSpLocks/>
          </p:cNvCxnSpPr>
          <p:nvPr/>
        </p:nvCxnSpPr>
        <p:spPr>
          <a:xfrm>
            <a:off x="5814806" y="4159139"/>
            <a:ext cx="0" cy="86031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E4A221-A4B0-4F0C-73DC-62BABB2DF262}"/>
              </a:ext>
            </a:extLst>
          </p:cNvPr>
          <p:cNvSpPr/>
          <p:nvPr/>
        </p:nvSpPr>
        <p:spPr>
          <a:xfrm>
            <a:off x="419544" y="2650067"/>
            <a:ext cx="1815656" cy="245533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398331-2944-3CE3-D264-EC3E6D62C5D4}"/>
              </a:ext>
            </a:extLst>
          </p:cNvPr>
          <p:cNvSpPr/>
          <p:nvPr/>
        </p:nvSpPr>
        <p:spPr>
          <a:xfrm>
            <a:off x="4851073" y="5056804"/>
            <a:ext cx="1815656" cy="245533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62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4975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evaluate results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588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154E1-23B3-4EF6-BC9C-E20E593489EE}"/>
              </a:ext>
            </a:extLst>
          </p:cNvPr>
          <p:cNvSpPr txBox="1"/>
          <p:nvPr/>
        </p:nvSpPr>
        <p:spPr>
          <a:xfrm>
            <a:off x="9052249" y="3829626"/>
            <a:ext cx="305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Observed accuracy (1) was significantly higher than a random guess (0.33)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8BA704-E949-9B73-8D26-0E92F8A3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135" y="1169550"/>
            <a:ext cx="5792736" cy="42962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EB889E-9E22-FC28-DA6C-D6CCCF38D5B9}"/>
              </a:ext>
            </a:extLst>
          </p:cNvPr>
          <p:cNvSpPr txBox="1"/>
          <p:nvPr/>
        </p:nvSpPr>
        <p:spPr>
          <a:xfrm>
            <a:off x="9541139" y="3169853"/>
            <a:ext cx="2077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 of 14 </a:t>
            </a:r>
            <a:r>
              <a:rPr lang="en-US" sz="1400" dirty="0" err="1">
                <a:solidFill>
                  <a:srgbClr val="FF0000"/>
                </a:solidFill>
              </a:rPr>
              <a:t>MeJA</a:t>
            </a:r>
            <a:r>
              <a:rPr lang="en-US" sz="1400" dirty="0">
                <a:solidFill>
                  <a:srgbClr val="FF0000"/>
                </a:solidFill>
              </a:rPr>
              <a:t> sample was misclassified as SA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DE22EF-1A56-6C01-992A-75F59ED69AF9}"/>
              </a:ext>
            </a:extLst>
          </p:cNvPr>
          <p:cNvSpPr/>
          <p:nvPr/>
        </p:nvSpPr>
        <p:spPr>
          <a:xfrm>
            <a:off x="9144503" y="2864798"/>
            <a:ext cx="285845" cy="3050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2DE4CD-6EB2-300C-BAB9-67DAD0D66100}"/>
              </a:ext>
            </a:extLst>
          </p:cNvPr>
          <p:cNvSpPr txBox="1"/>
          <p:nvPr/>
        </p:nvSpPr>
        <p:spPr>
          <a:xfrm>
            <a:off x="9718019" y="1681804"/>
            <a:ext cx="20777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 of 14 Control sample were correctly classified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24AD94-72C1-F81E-80B0-1AEF4514E83A}"/>
              </a:ext>
            </a:extLst>
          </p:cNvPr>
          <p:cNvSpPr/>
          <p:nvPr/>
        </p:nvSpPr>
        <p:spPr>
          <a:xfrm>
            <a:off x="8457098" y="2401466"/>
            <a:ext cx="285845" cy="305055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21DF48-757B-23E7-8D63-5ADFC26C665D}"/>
              </a:ext>
            </a:extLst>
          </p:cNvPr>
          <p:cNvSpPr txBox="1"/>
          <p:nvPr/>
        </p:nvSpPr>
        <p:spPr>
          <a:xfrm>
            <a:off x="169315" y="846385"/>
            <a:ext cx="588502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Accuracy was of ~ 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95% Confidence interval of classifications had a high range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Informantion</a:t>
            </a:r>
            <a:r>
              <a:rPr lang="en-US" dirty="0"/>
              <a:t> Rate (NIR): accuracy of a random guess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Yet, accuracy was </a:t>
            </a:r>
            <a:r>
              <a:rPr lang="en-US" b="1" dirty="0"/>
              <a:t>significantly</a:t>
            </a:r>
            <a:r>
              <a:rPr lang="en-US" dirty="0"/>
              <a:t> higher than the NIR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Kappa is another measure of accuracy, that accounts for unbalanced designs. It’s one of the </a:t>
            </a:r>
            <a:r>
              <a:rPr lang="en-US" i="1" dirty="0"/>
              <a:t>many</a:t>
            </a:r>
            <a:r>
              <a:rPr lang="en-US" dirty="0"/>
              <a:t> metrics for comparing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ranges are high, and accuracy low, but still better than a random guess. For a proper prediction and more confidence, we need other </a:t>
            </a:r>
            <a:r>
              <a:rPr lang="en-US" b="1" dirty="0"/>
              <a:t>model parameters or more/better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On a far larger dataset (11k features, 1500 samples, 33 </a:t>
            </a:r>
            <a:r>
              <a:rPr lang="en-US" sz="1800" dirty="0" err="1"/>
              <a:t>sp</a:t>
            </a:r>
            <a:r>
              <a:rPr lang="en-US" sz="1800" dirty="0"/>
              <a:t>) accuracy was 0.504, 95% CI is 0.45-0.55, ~ 48h to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79A69C-E929-ADCF-70F4-E748CED2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3" y="1706155"/>
            <a:ext cx="5428342" cy="4355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44BBF-7C42-2206-E29D-AD56F3CF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1706154"/>
            <a:ext cx="5428342" cy="435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D709B-CD69-BE4D-D70A-42D9854F924D}"/>
              </a:ext>
            </a:extLst>
          </p:cNvPr>
          <p:cNvSpPr txBox="1"/>
          <p:nvPr/>
        </p:nvSpPr>
        <p:spPr>
          <a:xfrm>
            <a:off x="-370" y="0"/>
            <a:ext cx="7995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difficult and easy classification tasks</a:t>
            </a:r>
            <a:endParaRPr lang="en-NL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7A598-FFA5-306E-E2A8-805160BE88CC}"/>
              </a:ext>
            </a:extLst>
          </p:cNvPr>
          <p:cNvSpPr txBox="1"/>
          <p:nvPr/>
        </p:nvSpPr>
        <p:spPr>
          <a:xfrm>
            <a:off x="716591" y="1216166"/>
            <a:ext cx="499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Predicting 3 stresses: accuracy of 50%!</a:t>
            </a:r>
            <a:endParaRPr lang="en-N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C152A-E3CF-523E-8AF8-268F51C148EF}"/>
              </a:ext>
            </a:extLst>
          </p:cNvPr>
          <p:cNvSpPr txBox="1"/>
          <p:nvPr/>
        </p:nvSpPr>
        <p:spPr>
          <a:xfrm>
            <a:off x="6725507" y="1184914"/>
            <a:ext cx="514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Predicting 3 plant </a:t>
            </a:r>
            <a:r>
              <a:rPr lang="en-US" sz="2400" dirty="0" err="1"/>
              <a:t>sp</a:t>
            </a:r>
            <a:r>
              <a:rPr lang="en-US" sz="2400" dirty="0"/>
              <a:t>: accuracy of 100%!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91520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35EE5-AA9E-A814-6967-C44E630B9C1F}"/>
              </a:ext>
            </a:extLst>
          </p:cNvPr>
          <p:cNvSpPr txBox="1"/>
          <p:nvPr/>
        </p:nvSpPr>
        <p:spPr>
          <a:xfrm>
            <a:off x="179471" y="603988"/>
            <a:ext cx="1164105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challenging classification task, the algorithm was not impressive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still be </a:t>
            </a:r>
            <a:r>
              <a:rPr lang="en-US" b="1" dirty="0"/>
              <a:t>useful</a:t>
            </a:r>
            <a:r>
              <a:rPr lang="en-US" dirty="0"/>
              <a:t> for your research!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found features that were </a:t>
            </a:r>
            <a:r>
              <a:rPr lang="en-US" b="1" dirty="0"/>
              <a:t>better than random </a:t>
            </a:r>
            <a:r>
              <a:rPr lang="en-US" dirty="0"/>
              <a:t>noise in separating the treatments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accuracy of classification </a:t>
            </a:r>
            <a:r>
              <a:rPr lang="en-US" b="1" dirty="0"/>
              <a:t>was better than 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data (33 plant species instead of 3) did </a:t>
            </a:r>
            <a:r>
              <a:rPr lang="en-US" b="1" dirty="0"/>
              <a:t>not</a:t>
            </a:r>
            <a:r>
              <a:rPr lang="en-US" dirty="0"/>
              <a:t> increase the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Different model parameters</a:t>
            </a:r>
            <a:r>
              <a:rPr lang="en-US" dirty="0"/>
              <a:t>, random forest/ML algorithms, train/test splitting, feature/sample engineering or more computational power could help increase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Comparing multiple different models is a common task to find the most accurate model!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you might not be interested in high-accuracy predictions but instead want to find the features that better </a:t>
            </a:r>
            <a:r>
              <a:rPr lang="en-US" b="1" dirty="0"/>
              <a:t>explained what happened </a:t>
            </a:r>
            <a:r>
              <a:rPr lang="en-US" dirty="0"/>
              <a:t>in your experiment. It depends on your goals!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method can be used as an </a:t>
            </a:r>
            <a:r>
              <a:rPr lang="en-US" b="1" dirty="0"/>
              <a:t>additional tool </a:t>
            </a:r>
            <a:r>
              <a:rPr lang="en-US" dirty="0"/>
              <a:t>in your box, not a replacement for methods we know that work well (PCA, GLM…)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Let’s see two other examples from </a:t>
            </a:r>
            <a:r>
              <a:rPr lang="en-US" i="1" dirty="0" err="1"/>
              <a:t>Ento</a:t>
            </a:r>
            <a:r>
              <a:rPr lang="en-US" i="1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A2E8D-F104-FE23-D4A5-DB0524313B95}"/>
              </a:ext>
            </a:extLst>
          </p:cNvPr>
          <p:cNvSpPr txBox="1"/>
          <p:nvPr/>
        </p:nvSpPr>
        <p:spPr>
          <a:xfrm>
            <a:off x="-370" y="0"/>
            <a:ext cx="797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key takeaways from these examples</a:t>
            </a:r>
            <a:endParaRPr lang="en-NL" sz="2800" b="1" dirty="0"/>
          </a:p>
        </p:txBody>
      </p:sp>
    </p:spTree>
    <p:extLst>
      <p:ext uri="{BB962C8B-B14F-4D97-AF65-F5344CB8AC3E}">
        <p14:creationId xmlns:p14="http://schemas.microsoft.com/office/powerpoint/2010/main" val="291496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8B4E97-20E4-7FD0-17AD-B0CE0D65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0"/>
            <a:ext cx="6728469" cy="6728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D90370-8CA4-E6D7-6FFD-D4D718C62E89}"/>
              </a:ext>
            </a:extLst>
          </p:cNvPr>
          <p:cNvSpPr txBox="1"/>
          <p:nvPr/>
        </p:nvSpPr>
        <p:spPr>
          <a:xfrm>
            <a:off x="-370" y="0"/>
            <a:ext cx="457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Classification</a:t>
            </a:r>
            <a:endParaRPr lang="en-NL" sz="28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F1639C-6B08-413A-7585-879D8278FE2D}"/>
              </a:ext>
            </a:extLst>
          </p:cNvPr>
          <p:cNvSpPr/>
          <p:nvPr/>
        </p:nvSpPr>
        <p:spPr>
          <a:xfrm>
            <a:off x="6819899" y="30480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5D5130-189B-32C8-FCC1-9B8A61B70DD6}"/>
              </a:ext>
            </a:extLst>
          </p:cNvPr>
          <p:cNvSpPr/>
          <p:nvPr/>
        </p:nvSpPr>
        <p:spPr>
          <a:xfrm>
            <a:off x="9886945" y="3329452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9EBE86-8E7F-A26A-EF7F-D9BB2397D8DE}"/>
              </a:ext>
            </a:extLst>
          </p:cNvPr>
          <p:cNvSpPr/>
          <p:nvPr/>
        </p:nvSpPr>
        <p:spPr>
          <a:xfrm>
            <a:off x="8850634" y="130492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237294-8A00-790D-4F5E-B1D6B98837D3}"/>
              </a:ext>
            </a:extLst>
          </p:cNvPr>
          <p:cNvSpPr/>
          <p:nvPr/>
        </p:nvSpPr>
        <p:spPr>
          <a:xfrm>
            <a:off x="7829547" y="130492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6A8804-9942-9F64-4784-B9CBE65973AD}"/>
              </a:ext>
            </a:extLst>
          </p:cNvPr>
          <p:cNvSpPr/>
          <p:nvPr/>
        </p:nvSpPr>
        <p:spPr>
          <a:xfrm>
            <a:off x="10863258" y="30480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409534-F3D2-5D3B-4C57-74D66A9AA783}"/>
              </a:ext>
            </a:extLst>
          </p:cNvPr>
          <p:cNvSpPr/>
          <p:nvPr/>
        </p:nvSpPr>
        <p:spPr>
          <a:xfrm>
            <a:off x="9853610" y="29527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A8503C-B91D-12E1-60B7-36A2375656CB}"/>
              </a:ext>
            </a:extLst>
          </p:cNvPr>
          <p:cNvSpPr/>
          <p:nvPr/>
        </p:nvSpPr>
        <p:spPr>
          <a:xfrm>
            <a:off x="8867773" y="30480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2B183B-B242-134C-B7B2-BBC095A79352}"/>
              </a:ext>
            </a:extLst>
          </p:cNvPr>
          <p:cNvSpPr/>
          <p:nvPr/>
        </p:nvSpPr>
        <p:spPr>
          <a:xfrm>
            <a:off x="7843836" y="29084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BDE885-D70E-4E17-9A42-433DA559A4B9}"/>
              </a:ext>
            </a:extLst>
          </p:cNvPr>
          <p:cNvSpPr/>
          <p:nvPr/>
        </p:nvSpPr>
        <p:spPr>
          <a:xfrm>
            <a:off x="10870865" y="231457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C4C5B8-DF99-7F16-E735-3233A64F29EF}"/>
              </a:ext>
            </a:extLst>
          </p:cNvPr>
          <p:cNvSpPr/>
          <p:nvPr/>
        </p:nvSpPr>
        <p:spPr>
          <a:xfrm>
            <a:off x="9869319" y="231457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9925EA-F030-95C0-1760-DB6A2BC8AC33}"/>
              </a:ext>
            </a:extLst>
          </p:cNvPr>
          <p:cNvSpPr/>
          <p:nvPr/>
        </p:nvSpPr>
        <p:spPr>
          <a:xfrm>
            <a:off x="8867773" y="2305050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AE6145-5AE5-1E30-C200-9AE5CDBD0E84}"/>
              </a:ext>
            </a:extLst>
          </p:cNvPr>
          <p:cNvSpPr/>
          <p:nvPr/>
        </p:nvSpPr>
        <p:spPr>
          <a:xfrm>
            <a:off x="9891708" y="1304925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CAF893-92DF-353E-59BC-7ACBA60AEBA3}"/>
              </a:ext>
            </a:extLst>
          </p:cNvPr>
          <p:cNvSpPr/>
          <p:nvPr/>
        </p:nvSpPr>
        <p:spPr>
          <a:xfrm>
            <a:off x="10870865" y="4365632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8670B0-039A-A538-BE15-487C124D940C}"/>
              </a:ext>
            </a:extLst>
          </p:cNvPr>
          <p:cNvSpPr/>
          <p:nvPr/>
        </p:nvSpPr>
        <p:spPr>
          <a:xfrm>
            <a:off x="10870865" y="3364234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814A3F-A10B-F1C4-F533-645AC54C66DD}"/>
              </a:ext>
            </a:extLst>
          </p:cNvPr>
          <p:cNvSpPr/>
          <p:nvPr/>
        </p:nvSpPr>
        <p:spPr>
          <a:xfrm>
            <a:off x="5486401" y="2962274"/>
            <a:ext cx="1577324" cy="1566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617D635-1242-CD8D-1F88-64B4BA3E113D}"/>
              </a:ext>
            </a:extLst>
          </p:cNvPr>
          <p:cNvSpPr/>
          <p:nvPr/>
        </p:nvSpPr>
        <p:spPr>
          <a:xfrm rot="12753334" flipH="1">
            <a:off x="6454814" y="2758828"/>
            <a:ext cx="85367" cy="65758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14989F1-365D-05A4-68F5-BEAD12470C4B}"/>
              </a:ext>
            </a:extLst>
          </p:cNvPr>
          <p:cNvSpPr/>
          <p:nvPr/>
        </p:nvSpPr>
        <p:spPr>
          <a:xfrm rot="1506964" flipH="1">
            <a:off x="5989838" y="4099042"/>
            <a:ext cx="131897" cy="143306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729A8-5697-989D-527D-87A73CFFCBB4}"/>
              </a:ext>
            </a:extLst>
          </p:cNvPr>
          <p:cNvSpPr txBox="1"/>
          <p:nvPr/>
        </p:nvSpPr>
        <p:spPr>
          <a:xfrm>
            <a:off x="78466" y="786977"/>
            <a:ext cx="56936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K.Fonseca</a:t>
            </a:r>
            <a:r>
              <a:rPr lang="en-US" sz="1800" b="1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 (in prep): </a:t>
            </a: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insect residues (BSF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crickets, mealworm) were mixed with soil in a greenhouse experiment and compared to different controls (Chitin, Organic fertilizer, Control)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</a:rPr>
              <a:t>About 44 samples from rhizosphere</a:t>
            </a: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94 of 9700 ASV features as important predictors of applied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Accuracy of 0.951 and Kappa of 0.940 </a:t>
            </a:r>
            <a:r>
              <a:rPr lang="en-US" sz="1800" i="1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the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Full taxonomy of 94 bacteria can be easily plotted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CE67FB-3D1F-3485-FABA-B00AD7550A30}"/>
              </a:ext>
            </a:extLst>
          </p:cNvPr>
          <p:cNvSpPr txBox="1"/>
          <p:nvPr/>
        </p:nvSpPr>
        <p:spPr>
          <a:xfrm>
            <a:off x="6600153" y="2483078"/>
            <a:ext cx="1689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Paenibacillus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65ECF1-F5E0-6C25-59FF-E12542D296BF}"/>
              </a:ext>
            </a:extLst>
          </p:cNvPr>
          <p:cNvSpPr txBox="1"/>
          <p:nvPr/>
        </p:nvSpPr>
        <p:spPr>
          <a:xfrm>
            <a:off x="5036129" y="5416110"/>
            <a:ext cx="138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Baciliales</a:t>
            </a:r>
            <a:endParaRPr lang="en-N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F75984-249B-4F5E-2EEC-3F3E435C6C4A}"/>
              </a:ext>
            </a:extLst>
          </p:cNvPr>
          <p:cNvSpPr/>
          <p:nvPr/>
        </p:nvSpPr>
        <p:spPr>
          <a:xfrm>
            <a:off x="10889642" y="1313177"/>
            <a:ext cx="523875" cy="54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BC399F-BFA4-8F1F-4980-63082CCCB5E8}"/>
              </a:ext>
            </a:extLst>
          </p:cNvPr>
          <p:cNvSpPr txBox="1"/>
          <p:nvPr/>
        </p:nvSpPr>
        <p:spPr>
          <a:xfrm>
            <a:off x="58952" y="4933794"/>
            <a:ext cx="5120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Abundance of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Paenibacillus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and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</a:rPr>
              <a:t>Baciliales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and were clearly different between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Code available upon publication!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414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8" grpId="0"/>
      <p:bldP spid="29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B255E28-35CB-7493-E2A9-6BC7155A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83" y="141291"/>
            <a:ext cx="6575417" cy="65754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1729A8-5697-989D-527D-87A73CFFCBB4}"/>
              </a:ext>
            </a:extLst>
          </p:cNvPr>
          <p:cNvSpPr txBox="1"/>
          <p:nvPr/>
        </p:nvSpPr>
        <p:spPr>
          <a:xfrm>
            <a:off x="144252" y="12409149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94 of 9700 ASV features as important predictors of treatment with accuracy of 0.951 and Kappa of 0.940 in the training set.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EA2E8-AAC1-25B3-4A59-6208739851FE}"/>
              </a:ext>
            </a:extLst>
          </p:cNvPr>
          <p:cNvSpPr txBox="1"/>
          <p:nvPr/>
        </p:nvSpPr>
        <p:spPr>
          <a:xfrm>
            <a:off x="-370" y="0"/>
            <a:ext cx="4229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Regression</a:t>
            </a:r>
            <a:endParaRPr lang="en-NL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7AFA0-D970-41F8-1443-1B1ED0ED6BEA}"/>
              </a:ext>
            </a:extLst>
          </p:cNvPr>
          <p:cNvSpPr txBox="1"/>
          <p:nvPr/>
        </p:nvSpPr>
        <p:spPr>
          <a:xfrm>
            <a:off x="-370" y="656327"/>
            <a:ext cx="548676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S. Chia et al (in prep): </a:t>
            </a:r>
            <a:r>
              <a:rPr lang="en-US" sz="16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Insect frass from different sources and composting conditions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were mixed with soil in a greenhouse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</a:rPr>
              <a:t>About 800 samples, </a:t>
            </a:r>
            <a:r>
              <a:rPr lang="en-US" sz="1600" dirty="0" err="1">
                <a:solidFill>
                  <a:srgbClr val="2B2B2B"/>
                </a:solidFill>
                <a:latin typeface="Arial" panose="020B0604020202020204" pitchFamily="34" charset="0"/>
              </a:rPr>
              <a:t>r</a:t>
            </a:r>
            <a:r>
              <a:rPr lang="en-US" sz="1600" dirty="0" err="1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hizospheric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and bulk soil communities for bacteria and fungi</a:t>
            </a:r>
            <a:endParaRPr lang="en-US" sz="16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Regression to </a:t>
            </a:r>
            <a:r>
              <a:rPr lang="en-US" sz="1600" b="1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predict plant biomass according bacterial abundances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in 4 different datasets, repeated 10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~340 bacteria and fungi, out of 30.000, were better than shadow features in predicting plant biomass</a:t>
            </a:r>
          </a:p>
          <a:p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Bacteria were better than Fungi at predicting biomass</a:t>
            </a:r>
          </a:p>
          <a:p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Bulk soil communities were slightly better than rhizosphere communities at predicting soil biomass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Bacilli</a:t>
            </a: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were much better than other groups at predicting Biomass in bulk soil, but on rhizosphere they are similar to </a:t>
            </a:r>
            <a:r>
              <a:rPr lang="en-US" sz="1600" b="1" dirty="0" err="1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Verrubimicrobia</a:t>
            </a:r>
            <a:endParaRPr lang="en-US" sz="1600" b="1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Code available upon publication!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22232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71BCE-3DFC-BDFC-D463-BDDD5A088810}"/>
              </a:ext>
            </a:extLst>
          </p:cNvPr>
          <p:cNvSpPr txBox="1"/>
          <p:nvPr/>
        </p:nvSpPr>
        <p:spPr>
          <a:xfrm>
            <a:off x="-370" y="0"/>
            <a:ext cx="7528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RandomForestExample</a:t>
            </a:r>
            <a:r>
              <a:rPr lang="en-US" sz="2800" b="1" dirty="0"/>
              <a:t>: a random forest example</a:t>
            </a:r>
            <a:endParaRPr lang="en-NL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5761F-C058-2DFA-CC95-B9F1CC7809E0}"/>
              </a:ext>
            </a:extLst>
          </p:cNvPr>
          <p:cNvSpPr txBox="1"/>
          <p:nvPr/>
        </p:nvSpPr>
        <p:spPr>
          <a:xfrm>
            <a:off x="323480" y="818019"/>
            <a:ext cx="73917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presentation, along with data and code, are publicly available at </a:t>
            </a:r>
            <a:r>
              <a:rPr lang="en-NL" dirty="0">
                <a:hlinkClick r:id="rId2"/>
              </a:rPr>
              <a:t>https://github.com/PedroBeschoren/RandomForestExample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Boruta</a:t>
            </a:r>
            <a:r>
              <a:rPr lang="en-US" dirty="0"/>
              <a:t> R package is powerful, useful and simple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Caret</a:t>
            </a:r>
            <a:r>
              <a:rPr lang="en-US" dirty="0"/>
              <a:t> R package can help split, train and test your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repository contains one advanced example with lists, loops and custom functions. This immensely facilitates application of random forest to several datasets and conditions, and can be adapted to non-microbiome data without too much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reduction helps you focus your attention into variables that are more strongly associated to your experimental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tools are increasingly present in scientific publication &amp; in industry, and ignoring them might not be a very good career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Thankfully, there are countless tutorials and examples to help effectively use these tools!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75642-8590-9B22-4498-8886ACF27F39}"/>
              </a:ext>
            </a:extLst>
          </p:cNvPr>
          <p:cNvSpPr txBox="1"/>
          <p:nvPr/>
        </p:nvSpPr>
        <p:spPr>
          <a:xfrm>
            <a:off x="7981950" y="1028700"/>
            <a:ext cx="35246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/>
              <a:t>Thank you!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E2685-5B75-9A3F-F075-D75D8A7FF8E3}"/>
              </a:ext>
            </a:extLst>
          </p:cNvPr>
          <p:cNvSpPr txBox="1"/>
          <p:nvPr/>
        </p:nvSpPr>
        <p:spPr>
          <a:xfrm>
            <a:off x="7894029" y="4772203"/>
            <a:ext cx="3700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Special thanks to MICROP colleagues (Marcel, Karen, Marcela, Kris, Zulema, Roland, Melissa, </a:t>
            </a:r>
            <a:r>
              <a:rPr lang="en-US" dirty="0" err="1"/>
              <a:t>Chrats</a:t>
            </a:r>
            <a:r>
              <a:rPr lang="en-US" dirty="0"/>
              <a:t>), Katherine and Shaphan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25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BD90370-8CA4-E6D7-6FFD-D4D718C62E89}"/>
              </a:ext>
            </a:extLst>
          </p:cNvPr>
          <p:cNvSpPr txBox="1"/>
          <p:nvPr/>
        </p:nvSpPr>
        <p:spPr>
          <a:xfrm>
            <a:off x="-370" y="0"/>
            <a:ext cx="538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EXTRA: Random Forest: Regression</a:t>
            </a:r>
            <a:endParaRPr lang="en-NL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15FAB-4910-5545-941D-FE963B3B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95" y="1034888"/>
            <a:ext cx="6650182" cy="51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1AC5B-6DEB-3A46-981A-0B6085369EAF}"/>
              </a:ext>
            </a:extLst>
          </p:cNvPr>
          <p:cNvSpPr txBox="1"/>
          <p:nvPr/>
        </p:nvSpPr>
        <p:spPr>
          <a:xfrm>
            <a:off x="0" y="1034888"/>
            <a:ext cx="501831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is work from Katherine, where insect residues (BSF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crickets, mealworm) were mixed with soil in a greenhouse experiment and compared to different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Regression to predict number of flowers according bacterial abundances in frass soil amendments experiments</a:t>
            </a: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25 of 9700 ASV features as important predictors of number of flowers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Root Mean Square Error (RMSE) is 8,97, used to compare models</a:t>
            </a:r>
            <a:endParaRPr lang="en-US" dirty="0">
              <a:solidFill>
                <a:srgbClr val="2B2B2B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R² = 0.59</a:t>
            </a: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Bacillus but also proteobacteria play a role in the number of flowers</a:t>
            </a: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B2B2B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2433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11729A8-5697-989D-527D-87A73CFFCBB4}"/>
              </a:ext>
            </a:extLst>
          </p:cNvPr>
          <p:cNvSpPr txBox="1"/>
          <p:nvPr/>
        </p:nvSpPr>
        <p:spPr>
          <a:xfrm>
            <a:off x="144252" y="12409149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Found 94 of 9700 ASV features as important predictors of treatment with accuracy of 0.951 and Kappa of 0.940 in the training set.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EA2E8-AAC1-25B3-4A59-6208739851FE}"/>
              </a:ext>
            </a:extLst>
          </p:cNvPr>
          <p:cNvSpPr txBox="1"/>
          <p:nvPr/>
        </p:nvSpPr>
        <p:spPr>
          <a:xfrm>
            <a:off x="-370" y="0"/>
            <a:ext cx="538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EXTRA: Random Forest: Regression</a:t>
            </a:r>
            <a:endParaRPr lang="en-NL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7AFA0-D970-41F8-1443-1B1ED0ED6BEA}"/>
              </a:ext>
            </a:extLst>
          </p:cNvPr>
          <p:cNvSpPr txBox="1"/>
          <p:nvPr/>
        </p:nvSpPr>
        <p:spPr>
          <a:xfrm>
            <a:off x="-370" y="523220"/>
            <a:ext cx="123371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B2B2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is work from Shaphan, where insect frass from different sources and composting conditions</a:t>
            </a: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were mixed with soil in a greenhouse experiment and compared to different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Taxonomy of ASVs important in predicting plant biomass</a:t>
            </a:r>
          </a:p>
          <a:p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97353-DAB3-A598-467B-EFAA850D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39" y="1721212"/>
            <a:ext cx="5741761" cy="5121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6AF60-78FA-7D87-48E1-16C65D5A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5" y="1721212"/>
            <a:ext cx="5486101" cy="51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D048D-3247-4B3E-6A19-F4C72102E6EE}"/>
              </a:ext>
            </a:extLst>
          </p:cNvPr>
          <p:cNvSpPr txBox="1"/>
          <p:nvPr/>
        </p:nvSpPr>
        <p:spPr>
          <a:xfrm>
            <a:off x="-370" y="0"/>
            <a:ext cx="41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 at a glance</a:t>
            </a:r>
            <a:endParaRPr lang="en-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A04A6-B312-CDA9-D505-52700E942FA7}"/>
              </a:ext>
            </a:extLst>
          </p:cNvPr>
          <p:cNvSpPr txBox="1"/>
          <p:nvPr/>
        </p:nvSpPr>
        <p:spPr>
          <a:xfrm>
            <a:off x="189187" y="1082758"/>
            <a:ext cx="54535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is a type of machine learning algorithm. It can be useful to find variables that predict another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based on </a:t>
            </a:r>
            <a:r>
              <a:rPr lang="en-US" b="1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decision tree, variables are split at specific intervals. Depending on the value of one or more variables, a sample classification is decided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fictional example: a plant with more than 4g of dry weight but two or less caterpillars will be classified as having </a:t>
            </a:r>
            <a:r>
              <a:rPr lang="en-US" b="1" dirty="0">
                <a:solidFill>
                  <a:srgbClr val="00B050"/>
                </a:solidFill>
              </a:rPr>
              <a:t>Sufficient Biocontrol.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is a </a:t>
            </a:r>
            <a:r>
              <a:rPr lang="en-US" b="1" dirty="0"/>
              <a:t>tree</a:t>
            </a:r>
            <a:r>
              <a:rPr lang="en-US" dirty="0"/>
              <a:t> making a </a:t>
            </a:r>
            <a:r>
              <a:rPr lang="en-US" b="1" dirty="0"/>
              <a:t>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E8E685-0D8C-8F8C-94C0-CF0B6E02F2D8}"/>
              </a:ext>
            </a:extLst>
          </p:cNvPr>
          <p:cNvSpPr/>
          <p:nvPr/>
        </p:nvSpPr>
        <p:spPr>
          <a:xfrm>
            <a:off x="9531658" y="3473692"/>
            <a:ext cx="2023533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 caterpillars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97241-3891-6567-6ABA-B0B2854F6FD1}"/>
              </a:ext>
            </a:extLst>
          </p:cNvPr>
          <p:cNvSpPr/>
          <p:nvPr/>
        </p:nvSpPr>
        <p:spPr>
          <a:xfrm>
            <a:off x="6743240" y="3483415"/>
            <a:ext cx="2260601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parasitoid species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B933B-5103-718E-8621-9C967B10378D}"/>
              </a:ext>
            </a:extLst>
          </p:cNvPr>
          <p:cNvSpPr txBox="1"/>
          <p:nvPr/>
        </p:nvSpPr>
        <p:spPr>
          <a:xfrm>
            <a:off x="9161773" y="677086"/>
            <a:ext cx="117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Sufficient</a:t>
            </a:r>
          </a:p>
          <a:p>
            <a:r>
              <a:rPr lang="en-US" b="1" dirty="0">
                <a:solidFill>
                  <a:srgbClr val="00B050"/>
                </a:solidFill>
              </a:rPr>
              <a:t>Biocontrol</a:t>
            </a:r>
            <a:endParaRPr lang="en-NL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8D67F-EA19-12ED-E18F-2D104893CA44}"/>
              </a:ext>
            </a:extLst>
          </p:cNvPr>
          <p:cNvSpPr txBox="1"/>
          <p:nvPr/>
        </p:nvSpPr>
        <p:spPr>
          <a:xfrm>
            <a:off x="6096000" y="693020"/>
            <a:ext cx="151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Unacceptable pest damage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05D07-8C52-944C-F573-506B22E8EF8C}"/>
              </a:ext>
            </a:extLst>
          </p:cNvPr>
          <p:cNvSpPr txBox="1"/>
          <p:nvPr/>
        </p:nvSpPr>
        <p:spPr>
          <a:xfrm>
            <a:off x="9828616" y="46658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&gt;4g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2A3AC-9E76-A2BB-C255-272E067372B2}"/>
              </a:ext>
            </a:extLst>
          </p:cNvPr>
          <p:cNvSpPr txBox="1"/>
          <p:nvPr/>
        </p:nvSpPr>
        <p:spPr>
          <a:xfrm>
            <a:off x="7906434" y="46444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≤4g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AAB36-7A7E-18E3-904F-AEEC0AF39A5D}"/>
              </a:ext>
            </a:extLst>
          </p:cNvPr>
          <p:cNvSpPr txBox="1"/>
          <p:nvPr/>
        </p:nvSpPr>
        <p:spPr>
          <a:xfrm>
            <a:off x="10784320" y="22036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&gt;2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32A21-E1C7-590E-9E7C-F78ED9C000DB}"/>
              </a:ext>
            </a:extLst>
          </p:cNvPr>
          <p:cNvSpPr txBox="1"/>
          <p:nvPr/>
        </p:nvSpPr>
        <p:spPr>
          <a:xfrm>
            <a:off x="9844038" y="218966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≤2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07318-924E-B12B-0DA5-24613E70E7F5}"/>
              </a:ext>
            </a:extLst>
          </p:cNvPr>
          <p:cNvSpPr txBox="1"/>
          <p:nvPr/>
        </p:nvSpPr>
        <p:spPr>
          <a:xfrm>
            <a:off x="10484582" y="684434"/>
            <a:ext cx="151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Unacceptable pest damage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64789-B3BF-0B52-94C4-019DC4940022}"/>
              </a:ext>
            </a:extLst>
          </p:cNvPr>
          <p:cNvSpPr txBox="1"/>
          <p:nvPr/>
        </p:nvSpPr>
        <p:spPr>
          <a:xfrm>
            <a:off x="7962151" y="22137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&gt;1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C49BA-37D2-FECB-E20D-42BA84E2D731}"/>
              </a:ext>
            </a:extLst>
          </p:cNvPr>
          <p:cNvSpPr txBox="1"/>
          <p:nvPr/>
        </p:nvSpPr>
        <p:spPr>
          <a:xfrm>
            <a:off x="7021869" y="2231599"/>
            <a:ext cx="417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≤1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01B22A-8C0F-6190-EBDD-66A47CF8DC0F}"/>
              </a:ext>
            </a:extLst>
          </p:cNvPr>
          <p:cNvSpPr txBox="1"/>
          <p:nvPr/>
        </p:nvSpPr>
        <p:spPr>
          <a:xfrm>
            <a:off x="7838964" y="683993"/>
            <a:ext cx="117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Sufficient</a:t>
            </a:r>
          </a:p>
          <a:p>
            <a:r>
              <a:rPr lang="en-US" b="1" dirty="0">
                <a:solidFill>
                  <a:srgbClr val="00B050"/>
                </a:solidFill>
              </a:rPr>
              <a:t>Biocontrol</a:t>
            </a:r>
            <a:endParaRPr lang="en-NL" b="1" dirty="0">
              <a:solidFill>
                <a:srgbClr val="00B050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5996018-114E-8488-C7F5-6CD67C835EA1}"/>
              </a:ext>
            </a:extLst>
          </p:cNvPr>
          <p:cNvSpPr/>
          <p:nvPr/>
        </p:nvSpPr>
        <p:spPr>
          <a:xfrm rot="8367620">
            <a:off x="7715093" y="4043252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EF9D841-1881-3B19-47B2-BE63338327BA}"/>
              </a:ext>
            </a:extLst>
          </p:cNvPr>
          <p:cNvSpPr/>
          <p:nvPr/>
        </p:nvSpPr>
        <p:spPr>
          <a:xfrm rot="8367620">
            <a:off x="8497276" y="491224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A387371-1661-6E0D-74FD-3E2442B12E06}"/>
              </a:ext>
            </a:extLst>
          </p:cNvPr>
          <p:cNvSpPr/>
          <p:nvPr/>
        </p:nvSpPr>
        <p:spPr>
          <a:xfrm rot="13035111">
            <a:off x="9680661" y="494758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8C11745-538B-AF12-125A-CA33552786A4}"/>
              </a:ext>
            </a:extLst>
          </p:cNvPr>
          <p:cNvSpPr/>
          <p:nvPr/>
        </p:nvSpPr>
        <p:spPr>
          <a:xfrm rot="13035111">
            <a:off x="10396979" y="4068070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5560C0B-C522-FA0E-CA78-AD1F17FF41AE}"/>
              </a:ext>
            </a:extLst>
          </p:cNvPr>
          <p:cNvSpPr/>
          <p:nvPr/>
        </p:nvSpPr>
        <p:spPr>
          <a:xfrm rot="11769552">
            <a:off x="10767714" y="2631635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449BF9D-AB82-9389-99AD-C60DBDFA1A57}"/>
              </a:ext>
            </a:extLst>
          </p:cNvPr>
          <p:cNvSpPr/>
          <p:nvPr/>
        </p:nvSpPr>
        <p:spPr>
          <a:xfrm rot="9958394">
            <a:off x="10065290" y="2660386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B787E7C-D005-638E-E11E-531DFC83CE04}"/>
              </a:ext>
            </a:extLst>
          </p:cNvPr>
          <p:cNvSpPr/>
          <p:nvPr/>
        </p:nvSpPr>
        <p:spPr>
          <a:xfrm rot="11769552">
            <a:off x="11106300" y="1411872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849196F-57B2-2235-DD0C-BBA225B31B98}"/>
              </a:ext>
            </a:extLst>
          </p:cNvPr>
          <p:cNvSpPr/>
          <p:nvPr/>
        </p:nvSpPr>
        <p:spPr>
          <a:xfrm rot="9958394">
            <a:off x="9719739" y="141779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C008406-92D4-8FC3-30A6-1C927840C171}"/>
              </a:ext>
            </a:extLst>
          </p:cNvPr>
          <p:cNvSpPr/>
          <p:nvPr/>
        </p:nvSpPr>
        <p:spPr>
          <a:xfrm rot="9958394">
            <a:off x="7313449" y="2650081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3DE9315-1E0C-F572-CD3F-8964F98A86E2}"/>
              </a:ext>
            </a:extLst>
          </p:cNvPr>
          <p:cNvSpPr/>
          <p:nvPr/>
        </p:nvSpPr>
        <p:spPr>
          <a:xfrm rot="9958394">
            <a:off x="6948415" y="1451422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EA08314-55DD-C937-677C-6B7945B50C95}"/>
              </a:ext>
            </a:extLst>
          </p:cNvPr>
          <p:cNvSpPr/>
          <p:nvPr/>
        </p:nvSpPr>
        <p:spPr>
          <a:xfrm rot="11392616">
            <a:off x="7968326" y="2671856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C50602B-EDF6-7F0A-0F51-695B21DF3458}"/>
              </a:ext>
            </a:extLst>
          </p:cNvPr>
          <p:cNvSpPr/>
          <p:nvPr/>
        </p:nvSpPr>
        <p:spPr>
          <a:xfrm rot="11429389">
            <a:off x="8167565" y="1419564"/>
            <a:ext cx="217753" cy="7119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AF1BDB6-325D-034E-9F3A-93455F01413D}"/>
              </a:ext>
            </a:extLst>
          </p:cNvPr>
          <p:cNvSpPr/>
          <p:nvPr/>
        </p:nvSpPr>
        <p:spPr>
          <a:xfrm>
            <a:off x="8211837" y="5708774"/>
            <a:ext cx="2142885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dry weight week 4 (g)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864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D048D-3247-4B3E-6A19-F4C72102E6EE}"/>
              </a:ext>
            </a:extLst>
          </p:cNvPr>
          <p:cNvSpPr txBox="1"/>
          <p:nvPr/>
        </p:nvSpPr>
        <p:spPr>
          <a:xfrm>
            <a:off x="-370" y="0"/>
            <a:ext cx="41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 at a glance</a:t>
            </a:r>
            <a:endParaRPr lang="en-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A04A6-B312-CDA9-D505-52700E942FA7}"/>
              </a:ext>
            </a:extLst>
          </p:cNvPr>
          <p:cNvSpPr txBox="1"/>
          <p:nvPr/>
        </p:nvSpPr>
        <p:spPr>
          <a:xfrm>
            <a:off x="30349" y="485120"/>
            <a:ext cx="119079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random forest, </a:t>
            </a:r>
            <a:r>
              <a:rPr lang="en-US" i="1" dirty="0"/>
              <a:t>a few variables from a few samples </a:t>
            </a:r>
            <a:r>
              <a:rPr lang="en-US" dirty="0"/>
              <a:t>are picked randomly from your full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constructs  a decision tree. The processes is performed several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Many random trees = a random forest!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decision tree defines an outcome based on the limited </a:t>
            </a:r>
            <a:r>
              <a:rPr lang="en-US" i="1" dirty="0"/>
              <a:t>training</a:t>
            </a:r>
            <a:r>
              <a:rPr lang="en-US" dirty="0"/>
              <a:t> data available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Given </a:t>
            </a:r>
            <a:r>
              <a:rPr lang="en-US" i="1" dirty="0"/>
              <a:t>new data</a:t>
            </a:r>
            <a:r>
              <a:rPr lang="en-US" dirty="0"/>
              <a:t>, the decision tree has a guess at the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2321CA6-A073-95C5-0E71-2867D337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3317"/>
              </p:ext>
            </p:extLst>
          </p:nvPr>
        </p:nvGraphicFramePr>
        <p:xfrm>
          <a:off x="365069" y="3474531"/>
          <a:ext cx="5919045" cy="3274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341">
                  <a:extLst>
                    <a:ext uri="{9D8B030D-6E8A-4147-A177-3AD203B41FA5}">
                      <a16:colId xmlns:a16="http://schemas.microsoft.com/office/drawing/2014/main" val="1604120933"/>
                    </a:ext>
                  </a:extLst>
                </a:gridCol>
                <a:gridCol w="595034">
                  <a:extLst>
                    <a:ext uri="{9D8B030D-6E8A-4147-A177-3AD203B41FA5}">
                      <a16:colId xmlns:a16="http://schemas.microsoft.com/office/drawing/2014/main" val="2736927275"/>
                    </a:ext>
                  </a:extLst>
                </a:gridCol>
                <a:gridCol w="530594">
                  <a:extLst>
                    <a:ext uri="{9D8B030D-6E8A-4147-A177-3AD203B41FA5}">
                      <a16:colId xmlns:a16="http://schemas.microsoft.com/office/drawing/2014/main" val="1049542862"/>
                    </a:ext>
                  </a:extLst>
                </a:gridCol>
                <a:gridCol w="591189">
                  <a:extLst>
                    <a:ext uri="{9D8B030D-6E8A-4147-A177-3AD203B41FA5}">
                      <a16:colId xmlns:a16="http://schemas.microsoft.com/office/drawing/2014/main" val="3304695538"/>
                    </a:ext>
                  </a:extLst>
                </a:gridCol>
                <a:gridCol w="591189">
                  <a:extLst>
                    <a:ext uri="{9D8B030D-6E8A-4147-A177-3AD203B41FA5}">
                      <a16:colId xmlns:a16="http://schemas.microsoft.com/office/drawing/2014/main" val="1094243039"/>
                    </a:ext>
                  </a:extLst>
                </a:gridCol>
                <a:gridCol w="639566">
                  <a:extLst>
                    <a:ext uri="{9D8B030D-6E8A-4147-A177-3AD203B41FA5}">
                      <a16:colId xmlns:a16="http://schemas.microsoft.com/office/drawing/2014/main" val="3101139229"/>
                    </a:ext>
                  </a:extLst>
                </a:gridCol>
                <a:gridCol w="639566">
                  <a:extLst>
                    <a:ext uri="{9D8B030D-6E8A-4147-A177-3AD203B41FA5}">
                      <a16:colId xmlns:a16="http://schemas.microsoft.com/office/drawing/2014/main" val="1663480975"/>
                    </a:ext>
                  </a:extLst>
                </a:gridCol>
                <a:gridCol w="639566">
                  <a:extLst>
                    <a:ext uri="{9D8B030D-6E8A-4147-A177-3AD203B41FA5}">
                      <a16:colId xmlns:a16="http://schemas.microsoft.com/office/drawing/2014/main" val="1678720672"/>
                    </a:ext>
                  </a:extLst>
                </a:gridCol>
              </a:tblGrid>
              <a:tr h="34889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s1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s2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s3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s4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s5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s6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s7</a:t>
                      </a:r>
                      <a:endParaRPr lang="en-NL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763824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Plant dry weight week 2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5633840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Plant dry weight week 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321119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Plant dry weight week 8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71833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Leaf damage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0.7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676242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</a:t>
                      </a:r>
                      <a:r>
                        <a:rPr lang="en-US" sz="1000" dirty="0" err="1"/>
                        <a:t>caterpilars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611581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Caterpillar weight 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917750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herbivore species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7324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aphids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084880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Parasitoid species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942868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ladybugs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894579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Pest damage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Un</a:t>
                      </a:r>
                      <a:endParaRPr lang="en-NL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Un</a:t>
                      </a:r>
                      <a:endParaRPr lang="en-NL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rgbClr val="00B050"/>
                          </a:solidFill>
                        </a:rPr>
                        <a:t>Su</a:t>
                      </a:r>
                      <a:endParaRPr lang="en-NL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rgbClr val="00B050"/>
                          </a:solidFill>
                        </a:rPr>
                        <a:t>Su</a:t>
                      </a:r>
                      <a:endParaRPr lang="en-NL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Un</a:t>
                      </a:r>
                      <a:endParaRPr lang="en-NL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rgbClr val="00B050"/>
                          </a:solidFill>
                        </a:rPr>
                        <a:t>Su</a:t>
                      </a:r>
                      <a:endParaRPr lang="en-NL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Un</a:t>
                      </a:r>
                      <a:endParaRPr lang="en-NL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008538"/>
                  </a:ext>
                </a:extLst>
              </a:tr>
              <a:tr h="2171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Soil addition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  <a:endParaRPr lang="en-N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t3</a:t>
                      </a:r>
                      <a:endParaRPr lang="en-N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853601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A18595-5D0E-D96A-A85C-07CCA60C9014}"/>
              </a:ext>
            </a:extLst>
          </p:cNvPr>
          <p:cNvSpPr/>
          <p:nvPr/>
        </p:nvSpPr>
        <p:spPr>
          <a:xfrm>
            <a:off x="2049031" y="3457676"/>
            <a:ext cx="1158328" cy="3339174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0BE289-A4BB-C6F0-049F-D0BE049D15CA}"/>
              </a:ext>
            </a:extLst>
          </p:cNvPr>
          <p:cNvSpPr/>
          <p:nvPr/>
        </p:nvSpPr>
        <p:spPr>
          <a:xfrm>
            <a:off x="3760702" y="3457676"/>
            <a:ext cx="601454" cy="3302527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1F51F3C-8DF5-0E70-4B5E-6E5B19E9804B}"/>
              </a:ext>
            </a:extLst>
          </p:cNvPr>
          <p:cNvSpPr/>
          <p:nvPr/>
        </p:nvSpPr>
        <p:spPr>
          <a:xfrm>
            <a:off x="5027228" y="3474531"/>
            <a:ext cx="605620" cy="3339175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9FA190-D606-3EF7-BEE1-3BC35636A845}"/>
              </a:ext>
            </a:extLst>
          </p:cNvPr>
          <p:cNvSpPr/>
          <p:nvPr/>
        </p:nvSpPr>
        <p:spPr>
          <a:xfrm>
            <a:off x="228258" y="4088476"/>
            <a:ext cx="6055856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3AB55F-84F7-FB41-E176-DAFC1012B964}"/>
              </a:ext>
            </a:extLst>
          </p:cNvPr>
          <p:cNvSpPr/>
          <p:nvPr/>
        </p:nvSpPr>
        <p:spPr>
          <a:xfrm>
            <a:off x="228258" y="4838482"/>
            <a:ext cx="6055856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850AE0-2564-B57E-04A2-D7BA759613CE}"/>
              </a:ext>
            </a:extLst>
          </p:cNvPr>
          <p:cNvSpPr/>
          <p:nvPr/>
        </p:nvSpPr>
        <p:spPr>
          <a:xfrm>
            <a:off x="295275" y="5802889"/>
            <a:ext cx="6000896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ACCE6D1-7553-4764-86C9-FA4935B11EB4}"/>
              </a:ext>
            </a:extLst>
          </p:cNvPr>
          <p:cNvSpPr/>
          <p:nvPr/>
        </p:nvSpPr>
        <p:spPr>
          <a:xfrm>
            <a:off x="365069" y="6309278"/>
            <a:ext cx="5931102" cy="255610"/>
          </a:xfrm>
          <a:prstGeom prst="roundRect">
            <a:avLst/>
          </a:prstGeom>
          <a:solidFill>
            <a:schemeClr val="accent6">
              <a:lumMod val="50000"/>
              <a:alpha val="16000"/>
            </a:schemeClr>
          </a:solidFill>
          <a:ln>
            <a:solidFill>
              <a:schemeClr val="accent6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8B1B161-38B3-10E0-02C4-070656A9D27D}"/>
              </a:ext>
            </a:extLst>
          </p:cNvPr>
          <p:cNvSpPr/>
          <p:nvPr/>
        </p:nvSpPr>
        <p:spPr>
          <a:xfrm>
            <a:off x="2041662" y="4099239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E4ABA70-B714-4289-FA3F-B9F0CF0D1D6B}"/>
              </a:ext>
            </a:extLst>
          </p:cNvPr>
          <p:cNvSpPr/>
          <p:nvPr/>
        </p:nvSpPr>
        <p:spPr>
          <a:xfrm>
            <a:off x="2041662" y="4833927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A525294-D837-5785-7C6E-373D0038D1B0}"/>
              </a:ext>
            </a:extLst>
          </p:cNvPr>
          <p:cNvSpPr/>
          <p:nvPr/>
        </p:nvSpPr>
        <p:spPr>
          <a:xfrm>
            <a:off x="2040876" y="5802889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356CD57-750F-26BE-2556-47217DC2ACA3}"/>
              </a:ext>
            </a:extLst>
          </p:cNvPr>
          <p:cNvSpPr/>
          <p:nvPr/>
        </p:nvSpPr>
        <p:spPr>
          <a:xfrm>
            <a:off x="2037316" y="6292730"/>
            <a:ext cx="1151890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918ED5B-1497-B9AA-35C0-2BE0AEDAC977}"/>
              </a:ext>
            </a:extLst>
          </p:cNvPr>
          <p:cNvSpPr/>
          <p:nvPr/>
        </p:nvSpPr>
        <p:spPr>
          <a:xfrm>
            <a:off x="3786587" y="4099239"/>
            <a:ext cx="577912" cy="25561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228FB26-93E7-6908-78FE-168F22E52F32}"/>
              </a:ext>
            </a:extLst>
          </p:cNvPr>
          <p:cNvSpPr/>
          <p:nvPr/>
        </p:nvSpPr>
        <p:spPr>
          <a:xfrm>
            <a:off x="3774555" y="4856806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5C8EE07-C431-2C51-90AB-2BB226F8B5FF}"/>
              </a:ext>
            </a:extLst>
          </p:cNvPr>
          <p:cNvSpPr/>
          <p:nvPr/>
        </p:nvSpPr>
        <p:spPr>
          <a:xfrm>
            <a:off x="3786587" y="5821213"/>
            <a:ext cx="577912" cy="23728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B0A6EA2-6665-0875-AE4D-4BD183EE738A}"/>
              </a:ext>
            </a:extLst>
          </p:cNvPr>
          <p:cNvSpPr/>
          <p:nvPr/>
        </p:nvSpPr>
        <p:spPr>
          <a:xfrm>
            <a:off x="3787646" y="6331773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41D122A-5C68-B424-7D46-AFF14791B147}"/>
              </a:ext>
            </a:extLst>
          </p:cNvPr>
          <p:cNvSpPr/>
          <p:nvPr/>
        </p:nvSpPr>
        <p:spPr>
          <a:xfrm>
            <a:off x="5034179" y="4101490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0D6F624-F450-EE05-2707-FB4399E11045}"/>
              </a:ext>
            </a:extLst>
          </p:cNvPr>
          <p:cNvSpPr/>
          <p:nvPr/>
        </p:nvSpPr>
        <p:spPr>
          <a:xfrm>
            <a:off x="5027228" y="4843576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440CD0-E832-7743-8855-3189F30BF7D8}"/>
              </a:ext>
            </a:extLst>
          </p:cNvPr>
          <p:cNvSpPr/>
          <p:nvPr/>
        </p:nvSpPr>
        <p:spPr>
          <a:xfrm>
            <a:off x="5049990" y="5814912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4A2DC15-33E7-1915-85EC-36E4EC9DE02B}"/>
              </a:ext>
            </a:extLst>
          </p:cNvPr>
          <p:cNvSpPr/>
          <p:nvPr/>
        </p:nvSpPr>
        <p:spPr>
          <a:xfrm>
            <a:off x="5023081" y="6313449"/>
            <a:ext cx="577912" cy="23273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3614FFA-E9B8-8ABD-1D1A-BDF298052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9136" y="3868279"/>
            <a:ext cx="2457008" cy="257985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0A6600D-68EB-5614-44B5-95365F4BA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03141" y="4151891"/>
            <a:ext cx="2260601" cy="242323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68BF2EB-C4AF-D048-0256-E04310B38F24}"/>
              </a:ext>
            </a:extLst>
          </p:cNvPr>
          <p:cNvSpPr/>
          <p:nvPr/>
        </p:nvSpPr>
        <p:spPr>
          <a:xfrm rot="15036832">
            <a:off x="9386591" y="4192159"/>
            <a:ext cx="164831" cy="107410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AFF380-5345-3FAE-A864-2035BAA4954B}"/>
              </a:ext>
            </a:extLst>
          </p:cNvPr>
          <p:cNvSpPr/>
          <p:nvPr/>
        </p:nvSpPr>
        <p:spPr>
          <a:xfrm>
            <a:off x="9999844" y="4252047"/>
            <a:ext cx="300988" cy="32312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4000"/>
            </a:schemeClr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7F60A9B-0DC4-C296-6FAF-2477018DCD77}"/>
              </a:ext>
            </a:extLst>
          </p:cNvPr>
          <p:cNvSpPr/>
          <p:nvPr/>
        </p:nvSpPr>
        <p:spPr>
          <a:xfrm rot="15036832">
            <a:off x="6463784" y="5784642"/>
            <a:ext cx="165933" cy="3249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9E382-656A-407E-AAE8-14654277F382}"/>
              </a:ext>
            </a:extLst>
          </p:cNvPr>
          <p:cNvSpPr txBox="1"/>
          <p:nvPr/>
        </p:nvSpPr>
        <p:spPr>
          <a:xfrm>
            <a:off x="6199998" y="2608752"/>
            <a:ext cx="38128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/>
            <a:r>
              <a:rPr lang="en-US" sz="1600" dirty="0"/>
              <a:t> Sample S7 (</a:t>
            </a:r>
            <a:r>
              <a:rPr lang="en-US" sz="1600" b="1" dirty="0"/>
              <a:t>2g dry weight, 3 parasitoid </a:t>
            </a:r>
            <a:r>
              <a:rPr lang="en-US" sz="1600" b="1" dirty="0" err="1"/>
              <a:t>sp</a:t>
            </a:r>
            <a:r>
              <a:rPr lang="en-US" sz="1600" dirty="0"/>
              <a:t>) would be classified as </a:t>
            </a:r>
            <a:r>
              <a:rPr lang="en-US" sz="1600" b="1" dirty="0">
                <a:solidFill>
                  <a:srgbClr val="00B050"/>
                </a:solidFill>
              </a:rPr>
              <a:t>Sufficient biocontrol!</a:t>
            </a:r>
            <a:endParaRPr lang="en-US" sz="1600" b="1" dirty="0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E0F7AA05-520A-15D7-CFE8-5ABD067E40F5}"/>
              </a:ext>
            </a:extLst>
          </p:cNvPr>
          <p:cNvSpPr/>
          <p:nvPr/>
        </p:nvSpPr>
        <p:spPr>
          <a:xfrm rot="5400000">
            <a:off x="7496274" y="1138445"/>
            <a:ext cx="928919" cy="4364468"/>
          </a:xfrm>
          <a:prstGeom prst="corner">
            <a:avLst>
              <a:gd name="adj1" fmla="val 41318"/>
              <a:gd name="adj2" fmla="val 61476"/>
            </a:avLst>
          </a:prstGeom>
          <a:solidFill>
            <a:schemeClr val="accent6">
              <a:lumMod val="50000"/>
              <a:alpha val="1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CD1B45-0859-D653-5D0F-C6492EDAFD76}"/>
              </a:ext>
            </a:extLst>
          </p:cNvPr>
          <p:cNvSpPr/>
          <p:nvPr/>
        </p:nvSpPr>
        <p:spPr>
          <a:xfrm>
            <a:off x="5669525" y="4094801"/>
            <a:ext cx="577912" cy="232731"/>
          </a:xfrm>
          <a:prstGeom prst="round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BB629D-C77A-771C-4C7D-ACD737655463}"/>
              </a:ext>
            </a:extLst>
          </p:cNvPr>
          <p:cNvSpPr/>
          <p:nvPr/>
        </p:nvSpPr>
        <p:spPr>
          <a:xfrm>
            <a:off x="5670274" y="5810548"/>
            <a:ext cx="577912" cy="232731"/>
          </a:xfrm>
          <a:prstGeom prst="roundRect">
            <a:avLst/>
          </a:prstGeom>
          <a:solidFill>
            <a:srgbClr val="FF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050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7" grpId="0" animBg="1"/>
      <p:bldP spid="8" grpId="0" animBg="1"/>
      <p:bldP spid="11" grpId="0" animBg="1"/>
      <p:bldP spid="13" grpId="0"/>
      <p:bldP spid="14" grpId="0" animBg="1"/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9C43A5-426B-CE44-F36C-2036256E52FC}"/>
              </a:ext>
            </a:extLst>
          </p:cNvPr>
          <p:cNvSpPr/>
          <p:nvPr/>
        </p:nvSpPr>
        <p:spPr>
          <a:xfrm>
            <a:off x="5950077" y="3715161"/>
            <a:ext cx="4722661" cy="15115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321C91-26D0-3D7A-75B9-9D286614C20D}"/>
              </a:ext>
            </a:extLst>
          </p:cNvPr>
          <p:cNvSpPr/>
          <p:nvPr/>
        </p:nvSpPr>
        <p:spPr>
          <a:xfrm>
            <a:off x="2423887" y="5736522"/>
            <a:ext cx="7508374" cy="9979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D048D-3247-4B3E-6A19-F4C72102E6EE}"/>
              </a:ext>
            </a:extLst>
          </p:cNvPr>
          <p:cNvSpPr txBox="1"/>
          <p:nvPr/>
        </p:nvSpPr>
        <p:spPr>
          <a:xfrm>
            <a:off x="-370" y="0"/>
            <a:ext cx="41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 at a glance</a:t>
            </a:r>
            <a:endParaRPr lang="en-N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A04A6-B312-CDA9-D505-52700E942FA7}"/>
              </a:ext>
            </a:extLst>
          </p:cNvPr>
          <p:cNvSpPr txBox="1"/>
          <p:nvPr/>
        </p:nvSpPr>
        <p:spPr>
          <a:xfrm>
            <a:off x="-8103" y="718426"/>
            <a:ext cx="5510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random forest receives new data, each tree “votes” on the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trees have poor accuracy, but the majority vote from thousands of trees together has high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4100386-F84C-A702-675F-9ACD71560016}"/>
              </a:ext>
            </a:extLst>
          </p:cNvPr>
          <p:cNvGrpSpPr/>
          <p:nvPr/>
        </p:nvGrpSpPr>
        <p:grpSpPr>
          <a:xfrm>
            <a:off x="5842760" y="398566"/>
            <a:ext cx="6194980" cy="3071800"/>
            <a:chOff x="5753006" y="3537195"/>
            <a:chExt cx="6194980" cy="307180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67E10FE5-74AF-95CA-58FF-B3289D58B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54561" y="4838179"/>
              <a:ext cx="1589737" cy="1669224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CE305EC6-9FFE-A472-91F2-691B1869F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01905" y="4185761"/>
              <a:ext cx="2260601" cy="2423234"/>
            </a:xfrm>
            <a:prstGeom prst="rect">
              <a:avLst/>
            </a:prstGeom>
          </p:spPr>
        </p:pic>
        <p:sp>
          <p:nvSpPr>
            <p:cNvPr id="71" name="Arrow: Down 70">
              <a:extLst>
                <a:ext uri="{FF2B5EF4-FFF2-40B4-BE49-F238E27FC236}">
                  <a16:creationId xmlns:a16="http://schemas.microsoft.com/office/drawing/2014/main" id="{02279B8A-B737-C32C-1B99-55D8D874DA88}"/>
                </a:ext>
              </a:extLst>
            </p:cNvPr>
            <p:cNvSpPr/>
            <p:nvPr/>
          </p:nvSpPr>
          <p:spPr>
            <a:xfrm rot="15685564">
              <a:off x="8972182" y="3906085"/>
              <a:ext cx="144437" cy="1617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1A0F185-6BC7-82BE-3571-8FE8F60E6F4E}"/>
                </a:ext>
              </a:extLst>
            </p:cNvPr>
            <p:cNvSpPr/>
            <p:nvPr/>
          </p:nvSpPr>
          <p:spPr>
            <a:xfrm>
              <a:off x="9918706" y="4266986"/>
              <a:ext cx="300988" cy="3231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14000"/>
              </a:schemeClr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1485DF52-994B-414D-9426-F0C381CC5955}"/>
                </a:ext>
              </a:extLst>
            </p:cNvPr>
            <p:cNvSpPr/>
            <p:nvPr/>
          </p:nvSpPr>
          <p:spPr>
            <a:xfrm>
              <a:off x="5915780" y="3537195"/>
              <a:ext cx="2953778" cy="1132376"/>
            </a:xfrm>
            <a:prstGeom prst="wedgeEllipseCallout">
              <a:avLst>
                <a:gd name="adj1" fmla="val -24926"/>
                <a:gd name="adj2" fmla="val 61611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5F4F60-0819-B840-A44D-672EF5033960}"/>
                </a:ext>
              </a:extLst>
            </p:cNvPr>
            <p:cNvSpPr txBox="1"/>
            <p:nvPr/>
          </p:nvSpPr>
          <p:spPr>
            <a:xfrm>
              <a:off x="5753006" y="3843919"/>
              <a:ext cx="33298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I vote that this new sample data (2g weight, 3 parasitoid </a:t>
              </a:r>
              <a:r>
                <a:rPr lang="en-US" sz="1400" b="1" dirty="0" err="1"/>
                <a:t>sp</a:t>
              </a:r>
              <a:r>
                <a:rPr lang="en-US" sz="1400" b="1" dirty="0"/>
                <a:t>) will lead to </a:t>
              </a:r>
              <a:r>
                <a:rPr lang="en-US" sz="1400" b="1" dirty="0">
                  <a:solidFill>
                    <a:srgbClr val="00B050"/>
                  </a:solidFill>
                </a:rPr>
                <a:t>Sufficient biocontrol</a:t>
              </a:r>
              <a:endParaRPr lang="en-NL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D5783B9A-257E-62D7-AB24-195A7192173E}"/>
                </a:ext>
              </a:extLst>
            </p:cNvPr>
            <p:cNvSpPr/>
            <p:nvPr/>
          </p:nvSpPr>
          <p:spPr>
            <a:xfrm>
              <a:off x="9756315" y="4601264"/>
              <a:ext cx="288077" cy="212715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96B6FB-7372-06D9-BE74-93B27747745A}"/>
                </a:ext>
              </a:extLst>
            </p:cNvPr>
            <p:cNvSpPr txBox="1"/>
            <p:nvPr/>
          </p:nvSpPr>
          <p:spPr>
            <a:xfrm>
              <a:off x="9746697" y="4600695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F0000"/>
                  </a:solidFill>
                </a:rPr>
                <a:t>Un</a:t>
              </a:r>
              <a:endParaRPr lang="en-NL" sz="9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CD90E3-2707-B570-997D-B454275545C0}"/>
                </a:ext>
              </a:extLst>
            </p:cNvPr>
            <p:cNvGrpSpPr/>
            <p:nvPr/>
          </p:nvGrpSpPr>
          <p:grpSpPr>
            <a:xfrm>
              <a:off x="9836860" y="4854568"/>
              <a:ext cx="322524" cy="230832"/>
              <a:chOff x="10219694" y="2051457"/>
              <a:chExt cx="322524" cy="230832"/>
            </a:xfrm>
          </p:grpSpPr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C0D126E3-79D6-CB73-B689-EEF5965B9F56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7C5BE4-3FF7-C37D-F612-9ABB2706D95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0" name="Speech Bubble: Oval 9">
              <a:extLst>
                <a:ext uri="{FF2B5EF4-FFF2-40B4-BE49-F238E27FC236}">
                  <a16:creationId xmlns:a16="http://schemas.microsoft.com/office/drawing/2014/main" id="{195D78CB-F836-CB06-FC2C-37C046CFDDD8}"/>
                </a:ext>
              </a:extLst>
            </p:cNvPr>
            <p:cNvSpPr/>
            <p:nvPr/>
          </p:nvSpPr>
          <p:spPr>
            <a:xfrm>
              <a:off x="10415403" y="5200623"/>
              <a:ext cx="288077" cy="212715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4CC4F7-0734-212D-0DF4-46504486026F}"/>
                </a:ext>
              </a:extLst>
            </p:cNvPr>
            <p:cNvSpPr txBox="1"/>
            <p:nvPr/>
          </p:nvSpPr>
          <p:spPr>
            <a:xfrm>
              <a:off x="10380956" y="5182506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F0000"/>
                  </a:solidFill>
                </a:rPr>
                <a:t>Un</a:t>
              </a:r>
              <a:endParaRPr lang="en-NL" sz="9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585618-A632-DACB-8470-965FD325762D}"/>
                </a:ext>
              </a:extLst>
            </p:cNvPr>
            <p:cNvGrpSpPr/>
            <p:nvPr/>
          </p:nvGrpSpPr>
          <p:grpSpPr>
            <a:xfrm>
              <a:off x="11058557" y="6025199"/>
              <a:ext cx="322524" cy="230832"/>
              <a:chOff x="7400957" y="919799"/>
              <a:chExt cx="322524" cy="230832"/>
            </a:xfrm>
          </p:grpSpPr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0E76E4E3-34F1-DA65-C66C-82C51D56F985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5894E-4917-C4EB-C882-224EE3FF9989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5C73B8-2E41-D2AD-7CF0-28DF89A74C6E}"/>
                </a:ext>
              </a:extLst>
            </p:cNvPr>
            <p:cNvGrpSpPr/>
            <p:nvPr/>
          </p:nvGrpSpPr>
          <p:grpSpPr>
            <a:xfrm>
              <a:off x="9693766" y="4014247"/>
              <a:ext cx="322524" cy="230832"/>
              <a:chOff x="7400957" y="919799"/>
              <a:chExt cx="322524" cy="230832"/>
            </a:xfrm>
          </p:grpSpPr>
          <p:sp>
            <p:nvSpPr>
              <p:cNvPr id="16" name="Speech Bubble: Oval 15">
                <a:extLst>
                  <a:ext uri="{FF2B5EF4-FFF2-40B4-BE49-F238E27FC236}">
                    <a16:creationId xmlns:a16="http://schemas.microsoft.com/office/drawing/2014/main" id="{2A255B95-E2B1-ABB0-71D6-F855F80E5F6A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D5C9DC-755C-303D-DB30-043AE70F672A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75FBFB-BCF0-A0C6-4FCE-F0EC9F5C1773}"/>
                </a:ext>
              </a:extLst>
            </p:cNvPr>
            <p:cNvGrpSpPr/>
            <p:nvPr/>
          </p:nvGrpSpPr>
          <p:grpSpPr>
            <a:xfrm>
              <a:off x="9703386" y="5927900"/>
              <a:ext cx="322524" cy="230832"/>
              <a:chOff x="7400957" y="919799"/>
              <a:chExt cx="322524" cy="230832"/>
            </a:xfrm>
          </p:grpSpPr>
          <p:sp>
            <p:nvSpPr>
              <p:cNvPr id="21" name="Speech Bubble: Oval 20">
                <a:extLst>
                  <a:ext uri="{FF2B5EF4-FFF2-40B4-BE49-F238E27FC236}">
                    <a16:creationId xmlns:a16="http://schemas.microsoft.com/office/drawing/2014/main" id="{7CEA7E27-1D9B-5B3B-5F95-1E6EC7ADB279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034AF1-DF57-9219-7788-3C5CB9204EAF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9BE2A6-37BB-E3CA-02EE-D9211779660E}"/>
                </a:ext>
              </a:extLst>
            </p:cNvPr>
            <p:cNvGrpSpPr/>
            <p:nvPr/>
          </p:nvGrpSpPr>
          <p:grpSpPr>
            <a:xfrm>
              <a:off x="11075780" y="4097835"/>
              <a:ext cx="322524" cy="230832"/>
              <a:chOff x="7400957" y="919799"/>
              <a:chExt cx="322524" cy="230832"/>
            </a:xfrm>
          </p:grpSpPr>
          <p:sp>
            <p:nvSpPr>
              <p:cNvPr id="26" name="Speech Bubble: Oval 25">
                <a:extLst>
                  <a:ext uri="{FF2B5EF4-FFF2-40B4-BE49-F238E27FC236}">
                    <a16:creationId xmlns:a16="http://schemas.microsoft.com/office/drawing/2014/main" id="{CC8E2358-7721-D4B5-EDED-36725E80F53E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45AE38-3559-C22F-FE3F-69DE02E793E1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A8E0CC-78DF-B645-C1CA-5EC7FDF3A180}"/>
                </a:ext>
              </a:extLst>
            </p:cNvPr>
            <p:cNvGrpSpPr/>
            <p:nvPr/>
          </p:nvGrpSpPr>
          <p:grpSpPr>
            <a:xfrm>
              <a:off x="10360118" y="4045385"/>
              <a:ext cx="322524" cy="230832"/>
              <a:chOff x="7400957" y="919799"/>
              <a:chExt cx="322524" cy="230832"/>
            </a:xfrm>
          </p:grpSpPr>
          <p:sp>
            <p:nvSpPr>
              <p:cNvPr id="29" name="Speech Bubble: Oval 28">
                <a:extLst>
                  <a:ext uri="{FF2B5EF4-FFF2-40B4-BE49-F238E27FC236}">
                    <a16:creationId xmlns:a16="http://schemas.microsoft.com/office/drawing/2014/main" id="{E50B4BB9-461E-D800-3EB8-4DFE5BAAEDEA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809C6E-B728-24F3-2B7E-F141CB653B25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8FB891F-759D-5BCF-33A2-5283B31EF208}"/>
                </a:ext>
              </a:extLst>
            </p:cNvPr>
            <p:cNvGrpSpPr/>
            <p:nvPr/>
          </p:nvGrpSpPr>
          <p:grpSpPr>
            <a:xfrm>
              <a:off x="11573482" y="5281962"/>
              <a:ext cx="322524" cy="230832"/>
              <a:chOff x="7400957" y="919799"/>
              <a:chExt cx="322524" cy="230832"/>
            </a:xfrm>
          </p:grpSpPr>
          <p:sp>
            <p:nvSpPr>
              <p:cNvPr id="33" name="Speech Bubble: Oval 32">
                <a:extLst>
                  <a:ext uri="{FF2B5EF4-FFF2-40B4-BE49-F238E27FC236}">
                    <a16:creationId xmlns:a16="http://schemas.microsoft.com/office/drawing/2014/main" id="{4D33AB86-6A4B-DA4A-E387-5D5FF4A96C9B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EAD4CD-3DDC-60CF-7520-6C72F386F14D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FE6974-0F38-E6E0-C8D2-460BBD1465BE}"/>
                </a:ext>
              </a:extLst>
            </p:cNvPr>
            <p:cNvGrpSpPr/>
            <p:nvPr/>
          </p:nvGrpSpPr>
          <p:grpSpPr>
            <a:xfrm>
              <a:off x="10450317" y="6023305"/>
              <a:ext cx="322524" cy="230832"/>
              <a:chOff x="7400957" y="919799"/>
              <a:chExt cx="322524" cy="230832"/>
            </a:xfrm>
          </p:grpSpPr>
          <p:sp>
            <p:nvSpPr>
              <p:cNvPr id="36" name="Speech Bubble: Oval 35">
                <a:extLst>
                  <a:ext uri="{FF2B5EF4-FFF2-40B4-BE49-F238E27FC236}">
                    <a16:creationId xmlns:a16="http://schemas.microsoft.com/office/drawing/2014/main" id="{8AFFB1CC-CA23-732A-BEF7-79E21381BA35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448179-77E7-7383-DCC1-985636BA64DF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CAA7CFE-D0A0-FF34-94AC-965511AE69C7}"/>
                </a:ext>
              </a:extLst>
            </p:cNvPr>
            <p:cNvGrpSpPr/>
            <p:nvPr/>
          </p:nvGrpSpPr>
          <p:grpSpPr>
            <a:xfrm>
              <a:off x="9668907" y="5196205"/>
              <a:ext cx="322524" cy="230832"/>
              <a:chOff x="7400957" y="919799"/>
              <a:chExt cx="322524" cy="230832"/>
            </a:xfrm>
          </p:grpSpPr>
          <p:sp>
            <p:nvSpPr>
              <p:cNvPr id="57" name="Speech Bubble: Oval 56">
                <a:extLst>
                  <a:ext uri="{FF2B5EF4-FFF2-40B4-BE49-F238E27FC236}">
                    <a16:creationId xmlns:a16="http://schemas.microsoft.com/office/drawing/2014/main" id="{847F2A22-013E-03F0-EF4E-8E6EB230334E}"/>
                  </a:ext>
                </a:extLst>
              </p:cNvPr>
              <p:cNvSpPr/>
              <p:nvPr/>
            </p:nvSpPr>
            <p:spPr>
              <a:xfrm>
                <a:off x="7435404" y="937916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5FCD42-3DE4-90E8-1C93-5EAC9710F7FE}"/>
                  </a:ext>
                </a:extLst>
              </p:cNvPr>
              <p:cNvSpPr txBox="1"/>
              <p:nvPr/>
            </p:nvSpPr>
            <p:spPr>
              <a:xfrm>
                <a:off x="7400957" y="919799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0000"/>
                    </a:solidFill>
                  </a:rPr>
                  <a:t>Un</a:t>
                </a:r>
                <a:endParaRPr lang="en-NL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C1FE304-1582-CE6B-8224-6B62F7D67A45}"/>
                </a:ext>
              </a:extLst>
            </p:cNvPr>
            <p:cNvGrpSpPr/>
            <p:nvPr/>
          </p:nvGrpSpPr>
          <p:grpSpPr>
            <a:xfrm>
              <a:off x="11527108" y="4398476"/>
              <a:ext cx="322524" cy="230832"/>
              <a:chOff x="10219694" y="2051457"/>
              <a:chExt cx="322524" cy="230832"/>
            </a:xfrm>
          </p:grpSpPr>
          <p:sp>
            <p:nvSpPr>
              <p:cNvPr id="62" name="Speech Bubble: Oval 61">
                <a:extLst>
                  <a:ext uri="{FF2B5EF4-FFF2-40B4-BE49-F238E27FC236}">
                    <a16:creationId xmlns:a16="http://schemas.microsoft.com/office/drawing/2014/main" id="{B844AF03-AA70-8B9B-69F5-8A0A44ADA819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08B565-1621-FA9F-78F7-80BDA981AF70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C89EA6E-440C-9594-546A-B4C7D35950AE}"/>
                </a:ext>
              </a:extLst>
            </p:cNvPr>
            <p:cNvGrpSpPr/>
            <p:nvPr/>
          </p:nvGrpSpPr>
          <p:grpSpPr>
            <a:xfrm>
              <a:off x="11125061" y="4389733"/>
              <a:ext cx="322524" cy="230832"/>
              <a:chOff x="10219694" y="2051457"/>
              <a:chExt cx="322524" cy="230832"/>
            </a:xfrm>
          </p:grpSpPr>
          <p:sp>
            <p:nvSpPr>
              <p:cNvPr id="65" name="Speech Bubble: Oval 64">
                <a:extLst>
                  <a:ext uri="{FF2B5EF4-FFF2-40B4-BE49-F238E27FC236}">
                    <a16:creationId xmlns:a16="http://schemas.microsoft.com/office/drawing/2014/main" id="{644D530C-D71E-4827-D3EC-80D6CC213F4F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699A23-8A28-4AC4-544D-E1EC01978C9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8A3FBBC-5C9C-6D94-0C75-168099F6B460}"/>
                </a:ext>
              </a:extLst>
            </p:cNvPr>
            <p:cNvGrpSpPr/>
            <p:nvPr/>
          </p:nvGrpSpPr>
          <p:grpSpPr>
            <a:xfrm>
              <a:off x="10759053" y="4484153"/>
              <a:ext cx="322524" cy="230832"/>
              <a:chOff x="10219694" y="2051457"/>
              <a:chExt cx="322524" cy="230832"/>
            </a:xfrm>
          </p:grpSpPr>
          <p:sp>
            <p:nvSpPr>
              <p:cNvPr id="68" name="Speech Bubble: Oval 67">
                <a:extLst>
                  <a:ext uri="{FF2B5EF4-FFF2-40B4-BE49-F238E27FC236}">
                    <a16:creationId xmlns:a16="http://schemas.microsoft.com/office/drawing/2014/main" id="{BADB3B2A-FEE5-6181-A98A-DD2CDB12423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217B9CD-81DA-DC98-23D8-3C839234D98F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406BAD9-13CE-FB22-5399-19C3AF1363FB}"/>
                </a:ext>
              </a:extLst>
            </p:cNvPr>
            <p:cNvGrpSpPr/>
            <p:nvPr/>
          </p:nvGrpSpPr>
          <p:grpSpPr>
            <a:xfrm>
              <a:off x="10111846" y="4501000"/>
              <a:ext cx="322524" cy="230832"/>
              <a:chOff x="10219694" y="2051457"/>
              <a:chExt cx="322524" cy="230832"/>
            </a:xfrm>
          </p:grpSpPr>
          <p:sp>
            <p:nvSpPr>
              <p:cNvPr id="74" name="Speech Bubble: Oval 73">
                <a:extLst>
                  <a:ext uri="{FF2B5EF4-FFF2-40B4-BE49-F238E27FC236}">
                    <a16:creationId xmlns:a16="http://schemas.microsoft.com/office/drawing/2014/main" id="{0378AF9F-077B-D9B8-8BC2-10EA71771B6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8AB311-7FB3-DFD1-63DB-D0E8612B887B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08B9B0E-5F60-6EA3-0AB7-24080077187C}"/>
                </a:ext>
              </a:extLst>
            </p:cNvPr>
            <p:cNvGrpSpPr/>
            <p:nvPr/>
          </p:nvGrpSpPr>
          <p:grpSpPr>
            <a:xfrm>
              <a:off x="10429293" y="4496059"/>
              <a:ext cx="322524" cy="230832"/>
              <a:chOff x="10219694" y="2051457"/>
              <a:chExt cx="322524" cy="230832"/>
            </a:xfrm>
          </p:grpSpPr>
          <p:sp>
            <p:nvSpPr>
              <p:cNvPr id="77" name="Speech Bubble: Oval 76">
                <a:extLst>
                  <a:ext uri="{FF2B5EF4-FFF2-40B4-BE49-F238E27FC236}">
                    <a16:creationId xmlns:a16="http://schemas.microsoft.com/office/drawing/2014/main" id="{A259E51B-62F2-501A-9382-AAE30E2E4AE8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1E9DBF7-9BB1-0642-1B47-7613B7D4EB0A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E5DA01D-E088-2D46-06D8-F39FA954387C}"/>
                </a:ext>
              </a:extLst>
            </p:cNvPr>
            <p:cNvGrpSpPr/>
            <p:nvPr/>
          </p:nvGrpSpPr>
          <p:grpSpPr>
            <a:xfrm>
              <a:off x="10041209" y="4068854"/>
              <a:ext cx="301686" cy="230832"/>
              <a:chOff x="10535259" y="1708418"/>
              <a:chExt cx="301686" cy="230832"/>
            </a:xfrm>
          </p:grpSpPr>
          <p:sp>
            <p:nvSpPr>
              <p:cNvPr id="80" name="Speech Bubble: Oval 79">
                <a:extLst>
                  <a:ext uri="{FF2B5EF4-FFF2-40B4-BE49-F238E27FC236}">
                    <a16:creationId xmlns:a16="http://schemas.microsoft.com/office/drawing/2014/main" id="{D2789E5E-E22F-83B2-306E-BE07A7A26326}"/>
                  </a:ext>
                </a:extLst>
              </p:cNvPr>
              <p:cNvSpPr/>
              <p:nvPr/>
            </p:nvSpPr>
            <p:spPr>
              <a:xfrm>
                <a:off x="10542867" y="1715275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67D3CCC-64ED-9BE8-380F-F9FB899244CD}"/>
                  </a:ext>
                </a:extLst>
              </p:cNvPr>
              <p:cNvSpPr txBox="1"/>
              <p:nvPr/>
            </p:nvSpPr>
            <p:spPr>
              <a:xfrm>
                <a:off x="10535259" y="1708418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14EEE4C-2FAF-63A0-7149-8CACB45F34EB}"/>
                </a:ext>
              </a:extLst>
            </p:cNvPr>
            <p:cNvGrpSpPr/>
            <p:nvPr/>
          </p:nvGrpSpPr>
          <p:grpSpPr>
            <a:xfrm>
              <a:off x="11386684" y="4063502"/>
              <a:ext cx="322524" cy="230832"/>
              <a:chOff x="10219694" y="2051457"/>
              <a:chExt cx="322524" cy="230832"/>
            </a:xfrm>
          </p:grpSpPr>
          <p:sp>
            <p:nvSpPr>
              <p:cNvPr id="83" name="Speech Bubble: Oval 82">
                <a:extLst>
                  <a:ext uri="{FF2B5EF4-FFF2-40B4-BE49-F238E27FC236}">
                    <a16:creationId xmlns:a16="http://schemas.microsoft.com/office/drawing/2014/main" id="{8AED16F9-1B1C-02C6-9F85-B979841074CA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A99DAB-995C-880A-AFD8-A25DC6DC062A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4B810F7-B340-A072-013D-124DE39401D0}"/>
                </a:ext>
              </a:extLst>
            </p:cNvPr>
            <p:cNvGrpSpPr/>
            <p:nvPr/>
          </p:nvGrpSpPr>
          <p:grpSpPr>
            <a:xfrm>
              <a:off x="10657500" y="3997496"/>
              <a:ext cx="322524" cy="230832"/>
              <a:chOff x="10219694" y="2051457"/>
              <a:chExt cx="322524" cy="230832"/>
            </a:xfrm>
          </p:grpSpPr>
          <p:sp>
            <p:nvSpPr>
              <p:cNvPr id="86" name="Speech Bubble: Oval 85">
                <a:extLst>
                  <a:ext uri="{FF2B5EF4-FFF2-40B4-BE49-F238E27FC236}">
                    <a16:creationId xmlns:a16="http://schemas.microsoft.com/office/drawing/2014/main" id="{6767CC48-9542-B5D6-DDD9-0E368B2F3DC6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0F5ED3-70C5-7D78-6453-5CA07F14DB8E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C258020-3C56-74F0-237A-8C4F10AB996F}"/>
                </a:ext>
              </a:extLst>
            </p:cNvPr>
            <p:cNvGrpSpPr/>
            <p:nvPr/>
          </p:nvGrpSpPr>
          <p:grpSpPr>
            <a:xfrm>
              <a:off x="10953380" y="5634988"/>
              <a:ext cx="322524" cy="230832"/>
              <a:chOff x="10219694" y="2051457"/>
              <a:chExt cx="322524" cy="230832"/>
            </a:xfrm>
          </p:grpSpPr>
          <p:sp>
            <p:nvSpPr>
              <p:cNvPr id="89" name="Speech Bubble: Oval 88">
                <a:extLst>
                  <a:ext uri="{FF2B5EF4-FFF2-40B4-BE49-F238E27FC236}">
                    <a16:creationId xmlns:a16="http://schemas.microsoft.com/office/drawing/2014/main" id="{6F77D359-CFEA-504F-2B32-39D15806C483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6FFCDA8-1544-441A-7E9D-66637D09974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037BF9-76AD-7275-A2CC-37F08C692839}"/>
                </a:ext>
              </a:extLst>
            </p:cNvPr>
            <p:cNvGrpSpPr/>
            <p:nvPr/>
          </p:nvGrpSpPr>
          <p:grpSpPr>
            <a:xfrm>
              <a:off x="10582984" y="5655520"/>
              <a:ext cx="322524" cy="230832"/>
              <a:chOff x="10219694" y="2051457"/>
              <a:chExt cx="322524" cy="230832"/>
            </a:xfrm>
          </p:grpSpPr>
          <p:sp>
            <p:nvSpPr>
              <p:cNvPr id="92" name="Speech Bubble: Oval 91">
                <a:extLst>
                  <a:ext uri="{FF2B5EF4-FFF2-40B4-BE49-F238E27FC236}">
                    <a16:creationId xmlns:a16="http://schemas.microsoft.com/office/drawing/2014/main" id="{22927FB2-1D32-FBC1-743F-38877534DE31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24832F-FC90-87F6-52F6-C889C2FC84F5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4F5ADC9-BDF8-9228-1FFE-B9F6A2DC3787}"/>
                </a:ext>
              </a:extLst>
            </p:cNvPr>
            <p:cNvGrpSpPr/>
            <p:nvPr/>
          </p:nvGrpSpPr>
          <p:grpSpPr>
            <a:xfrm>
              <a:off x="10146293" y="5606869"/>
              <a:ext cx="322524" cy="230832"/>
              <a:chOff x="10219694" y="2051457"/>
              <a:chExt cx="322524" cy="230832"/>
            </a:xfrm>
          </p:grpSpPr>
          <p:sp>
            <p:nvSpPr>
              <p:cNvPr id="95" name="Speech Bubble: Oval 94">
                <a:extLst>
                  <a:ext uri="{FF2B5EF4-FFF2-40B4-BE49-F238E27FC236}">
                    <a16:creationId xmlns:a16="http://schemas.microsoft.com/office/drawing/2014/main" id="{EDD7DCED-7EC2-BF05-949B-2B3135E5F59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3C8FCF4-C874-064E-A093-12A91766B530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8BAABD1-E9E1-00A4-3639-09CED2002A74}"/>
                </a:ext>
              </a:extLst>
            </p:cNvPr>
            <p:cNvGrpSpPr/>
            <p:nvPr/>
          </p:nvGrpSpPr>
          <p:grpSpPr>
            <a:xfrm>
              <a:off x="11157405" y="5297922"/>
              <a:ext cx="322524" cy="230832"/>
              <a:chOff x="10219694" y="2051457"/>
              <a:chExt cx="322524" cy="230832"/>
            </a:xfrm>
          </p:grpSpPr>
          <p:sp>
            <p:nvSpPr>
              <p:cNvPr id="98" name="Speech Bubble: Oval 97">
                <a:extLst>
                  <a:ext uri="{FF2B5EF4-FFF2-40B4-BE49-F238E27FC236}">
                    <a16:creationId xmlns:a16="http://schemas.microsoft.com/office/drawing/2014/main" id="{86C987E2-1C91-7D99-8FA2-13FCE6A90D1A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CC37F91-3BCE-2C3D-F14A-E0E00BCBC474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8939346-E877-6A9F-77C8-F1F4DE4C1B43}"/>
                </a:ext>
              </a:extLst>
            </p:cNvPr>
            <p:cNvGrpSpPr/>
            <p:nvPr/>
          </p:nvGrpSpPr>
          <p:grpSpPr>
            <a:xfrm>
              <a:off x="11567899" y="4854375"/>
              <a:ext cx="322524" cy="230832"/>
              <a:chOff x="10219694" y="2051457"/>
              <a:chExt cx="322524" cy="230832"/>
            </a:xfrm>
          </p:grpSpPr>
          <p:sp>
            <p:nvSpPr>
              <p:cNvPr id="101" name="Speech Bubble: Oval 100">
                <a:extLst>
                  <a:ext uri="{FF2B5EF4-FFF2-40B4-BE49-F238E27FC236}">
                    <a16:creationId xmlns:a16="http://schemas.microsoft.com/office/drawing/2014/main" id="{AABE5E2C-1FAA-6E48-B38A-049FA7CBBCDD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31B627-7CF2-A3EE-0A0B-F2ED63A16308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AC13D28-1BB7-D570-C6E2-7EAF2DD075B1}"/>
                </a:ext>
              </a:extLst>
            </p:cNvPr>
            <p:cNvGrpSpPr/>
            <p:nvPr/>
          </p:nvGrpSpPr>
          <p:grpSpPr>
            <a:xfrm>
              <a:off x="9770355" y="5540104"/>
              <a:ext cx="322524" cy="230832"/>
              <a:chOff x="10219694" y="2051457"/>
              <a:chExt cx="322524" cy="230832"/>
            </a:xfrm>
          </p:grpSpPr>
          <p:sp>
            <p:nvSpPr>
              <p:cNvPr id="104" name="Speech Bubble: Oval 103">
                <a:extLst>
                  <a:ext uri="{FF2B5EF4-FFF2-40B4-BE49-F238E27FC236}">
                    <a16:creationId xmlns:a16="http://schemas.microsoft.com/office/drawing/2014/main" id="{D0193629-8B03-C015-3D7D-A46D17B465C1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452E176-9CF6-8400-36EE-EB647EBFCFA1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0C53267-3C4B-D77D-161B-856E8CC67386}"/>
                </a:ext>
              </a:extLst>
            </p:cNvPr>
            <p:cNvGrpSpPr/>
            <p:nvPr/>
          </p:nvGrpSpPr>
          <p:grpSpPr>
            <a:xfrm>
              <a:off x="10727023" y="5362975"/>
              <a:ext cx="322524" cy="230832"/>
              <a:chOff x="10219694" y="2051457"/>
              <a:chExt cx="322524" cy="230832"/>
            </a:xfrm>
          </p:grpSpPr>
          <p:sp>
            <p:nvSpPr>
              <p:cNvPr id="107" name="Speech Bubble: Oval 106">
                <a:extLst>
                  <a:ext uri="{FF2B5EF4-FFF2-40B4-BE49-F238E27FC236}">
                    <a16:creationId xmlns:a16="http://schemas.microsoft.com/office/drawing/2014/main" id="{BC38ED48-0269-11C7-62C3-9891992C756C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D409956-6420-E889-03FA-32F2515C7227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2F00086-D671-630F-F2CB-68B8E1B327DA}"/>
                </a:ext>
              </a:extLst>
            </p:cNvPr>
            <p:cNvGrpSpPr/>
            <p:nvPr/>
          </p:nvGrpSpPr>
          <p:grpSpPr>
            <a:xfrm>
              <a:off x="9998122" y="5225776"/>
              <a:ext cx="322524" cy="230832"/>
              <a:chOff x="10219694" y="2051457"/>
              <a:chExt cx="322524" cy="230832"/>
            </a:xfrm>
          </p:grpSpPr>
          <p:sp>
            <p:nvSpPr>
              <p:cNvPr id="110" name="Speech Bubble: Oval 109">
                <a:extLst>
                  <a:ext uri="{FF2B5EF4-FFF2-40B4-BE49-F238E27FC236}">
                    <a16:creationId xmlns:a16="http://schemas.microsoft.com/office/drawing/2014/main" id="{A06C3113-C74E-4525-C6AC-C4DB6DA1BCB3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887D38-F936-D741-FA2B-24E2A9C9C135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BE8C7A4-521F-6720-7391-28D39B053D0E}"/>
                </a:ext>
              </a:extLst>
            </p:cNvPr>
            <p:cNvGrpSpPr/>
            <p:nvPr/>
          </p:nvGrpSpPr>
          <p:grpSpPr>
            <a:xfrm>
              <a:off x="11157405" y="4838179"/>
              <a:ext cx="322524" cy="230832"/>
              <a:chOff x="10219694" y="2051457"/>
              <a:chExt cx="322524" cy="230832"/>
            </a:xfrm>
          </p:grpSpPr>
          <p:sp>
            <p:nvSpPr>
              <p:cNvPr id="113" name="Speech Bubble: Oval 112">
                <a:extLst>
                  <a:ext uri="{FF2B5EF4-FFF2-40B4-BE49-F238E27FC236}">
                    <a16:creationId xmlns:a16="http://schemas.microsoft.com/office/drawing/2014/main" id="{42C400B5-3317-9E55-981C-C99EDED98F6E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4A0CC07-86AC-171C-F867-51DC9EC7091C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E7ACAA4-EBBE-EC07-203B-D5A126DF9292}"/>
                </a:ext>
              </a:extLst>
            </p:cNvPr>
            <p:cNvGrpSpPr/>
            <p:nvPr/>
          </p:nvGrpSpPr>
          <p:grpSpPr>
            <a:xfrm>
              <a:off x="10774829" y="4875163"/>
              <a:ext cx="322524" cy="230832"/>
              <a:chOff x="10219694" y="2051457"/>
              <a:chExt cx="322524" cy="230832"/>
            </a:xfrm>
          </p:grpSpPr>
          <p:sp>
            <p:nvSpPr>
              <p:cNvPr id="116" name="Speech Bubble: Oval 115">
                <a:extLst>
                  <a:ext uri="{FF2B5EF4-FFF2-40B4-BE49-F238E27FC236}">
                    <a16:creationId xmlns:a16="http://schemas.microsoft.com/office/drawing/2014/main" id="{074825C4-099E-6F15-3461-CA8AAEA5A000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3B30179-E97D-617B-C277-4B9DE97BF20E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BC47B81-70EC-3CAE-CCCF-B6F09F7F665B}"/>
                </a:ext>
              </a:extLst>
            </p:cNvPr>
            <p:cNvGrpSpPr/>
            <p:nvPr/>
          </p:nvGrpSpPr>
          <p:grpSpPr>
            <a:xfrm>
              <a:off x="10094784" y="4930744"/>
              <a:ext cx="322524" cy="230832"/>
              <a:chOff x="10219694" y="2051457"/>
              <a:chExt cx="322524" cy="230832"/>
            </a:xfrm>
          </p:grpSpPr>
          <p:sp>
            <p:nvSpPr>
              <p:cNvPr id="119" name="Speech Bubble: Oval 118">
                <a:extLst>
                  <a:ext uri="{FF2B5EF4-FFF2-40B4-BE49-F238E27FC236}">
                    <a16:creationId xmlns:a16="http://schemas.microsoft.com/office/drawing/2014/main" id="{E56C5796-5380-251E-5399-03048A85B43B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7925874-5152-FE5C-B4DC-1EDBC272DBA8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1F136CE-7313-CECC-83D1-BF8949AA9FED}"/>
                </a:ext>
              </a:extLst>
            </p:cNvPr>
            <p:cNvGrpSpPr/>
            <p:nvPr/>
          </p:nvGrpSpPr>
          <p:grpSpPr>
            <a:xfrm>
              <a:off x="11513189" y="6106665"/>
              <a:ext cx="322524" cy="230832"/>
              <a:chOff x="10219694" y="2051457"/>
              <a:chExt cx="322524" cy="230832"/>
            </a:xfrm>
          </p:grpSpPr>
          <p:sp>
            <p:nvSpPr>
              <p:cNvPr id="131" name="Speech Bubble: Oval 130">
                <a:extLst>
                  <a:ext uri="{FF2B5EF4-FFF2-40B4-BE49-F238E27FC236}">
                    <a16:creationId xmlns:a16="http://schemas.microsoft.com/office/drawing/2014/main" id="{722610C1-2DF1-4D84-64E8-3B1937F7B4CF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FE0AECF-2112-07A0-E8F9-C405DA1B0753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59425AB-6E23-A834-A316-32BE83955218}"/>
                </a:ext>
              </a:extLst>
            </p:cNvPr>
            <p:cNvGrpSpPr/>
            <p:nvPr/>
          </p:nvGrpSpPr>
          <p:grpSpPr>
            <a:xfrm>
              <a:off x="10740093" y="6002773"/>
              <a:ext cx="322524" cy="230832"/>
              <a:chOff x="10219694" y="2051457"/>
              <a:chExt cx="322524" cy="230832"/>
            </a:xfrm>
          </p:grpSpPr>
          <p:sp>
            <p:nvSpPr>
              <p:cNvPr id="134" name="Speech Bubble: Oval 133">
                <a:extLst>
                  <a:ext uri="{FF2B5EF4-FFF2-40B4-BE49-F238E27FC236}">
                    <a16:creationId xmlns:a16="http://schemas.microsoft.com/office/drawing/2014/main" id="{24D02604-9067-7C58-6676-1059B1784035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05CB4DE-3767-F50E-C737-9004A0FB593C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0276028-AAC3-5810-7334-FF37EC1AADBC}"/>
                </a:ext>
              </a:extLst>
            </p:cNvPr>
            <p:cNvGrpSpPr/>
            <p:nvPr/>
          </p:nvGrpSpPr>
          <p:grpSpPr>
            <a:xfrm>
              <a:off x="10043860" y="5994808"/>
              <a:ext cx="322524" cy="230832"/>
              <a:chOff x="10219694" y="2051457"/>
              <a:chExt cx="322524" cy="230832"/>
            </a:xfrm>
          </p:grpSpPr>
          <p:sp>
            <p:nvSpPr>
              <p:cNvPr id="137" name="Speech Bubble: Oval 136">
                <a:extLst>
                  <a:ext uri="{FF2B5EF4-FFF2-40B4-BE49-F238E27FC236}">
                    <a16:creationId xmlns:a16="http://schemas.microsoft.com/office/drawing/2014/main" id="{B5560F1C-9B25-198C-A780-390684D451B1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427DABD-6218-643A-7B43-4D322DA638CE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2B8CDB4-6EDC-A1C9-C9CB-8C2D8E73D8D7}"/>
                </a:ext>
              </a:extLst>
            </p:cNvPr>
            <p:cNvGrpSpPr/>
            <p:nvPr/>
          </p:nvGrpSpPr>
          <p:grpSpPr>
            <a:xfrm>
              <a:off x="11625462" y="5679078"/>
              <a:ext cx="322524" cy="230832"/>
              <a:chOff x="10219694" y="2051457"/>
              <a:chExt cx="322524" cy="230832"/>
            </a:xfrm>
          </p:grpSpPr>
          <p:sp>
            <p:nvSpPr>
              <p:cNvPr id="140" name="Speech Bubble: Oval 139">
                <a:extLst>
                  <a:ext uri="{FF2B5EF4-FFF2-40B4-BE49-F238E27FC236}">
                    <a16:creationId xmlns:a16="http://schemas.microsoft.com/office/drawing/2014/main" id="{17D2E0F2-5E4A-7A6B-250F-A5FB54CB00A6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97EB1-3F2E-D7DC-58C7-E86F93B76DA8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5FA6C85-2339-2DFA-FCE5-A909CA15D590}"/>
                </a:ext>
              </a:extLst>
            </p:cNvPr>
            <p:cNvGrpSpPr/>
            <p:nvPr/>
          </p:nvGrpSpPr>
          <p:grpSpPr>
            <a:xfrm>
              <a:off x="11302938" y="5574936"/>
              <a:ext cx="322524" cy="230832"/>
              <a:chOff x="10219694" y="2051457"/>
              <a:chExt cx="322524" cy="230832"/>
            </a:xfrm>
          </p:grpSpPr>
          <p:sp>
            <p:nvSpPr>
              <p:cNvPr id="143" name="Speech Bubble: Oval 142">
                <a:extLst>
                  <a:ext uri="{FF2B5EF4-FFF2-40B4-BE49-F238E27FC236}">
                    <a16:creationId xmlns:a16="http://schemas.microsoft.com/office/drawing/2014/main" id="{86B84C8D-BA77-E3EA-0E89-CA87F834FFF4}"/>
                  </a:ext>
                </a:extLst>
              </p:cNvPr>
              <p:cNvSpPr/>
              <p:nvPr/>
            </p:nvSpPr>
            <p:spPr>
              <a:xfrm>
                <a:off x="10254141" y="2069574"/>
                <a:ext cx="288077" cy="21271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rgbClr val="00B050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790B3EC-6978-4CA7-9CC8-B7AA624A0193}"/>
                  </a:ext>
                </a:extLst>
              </p:cNvPr>
              <p:cNvSpPr txBox="1"/>
              <p:nvPr/>
            </p:nvSpPr>
            <p:spPr>
              <a:xfrm>
                <a:off x="10219694" y="2051457"/>
                <a:ext cx="3016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>
                    <a:solidFill>
                      <a:srgbClr val="00B050"/>
                    </a:solidFill>
                  </a:rPr>
                  <a:t>Su</a:t>
                </a:r>
                <a:endParaRPr lang="en-NL" sz="900" b="1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45AE37E-4E84-6473-8B6A-592B9E9ADA11}"/>
              </a:ext>
            </a:extLst>
          </p:cNvPr>
          <p:cNvSpPr txBox="1"/>
          <p:nvPr/>
        </p:nvSpPr>
        <p:spPr>
          <a:xfrm>
            <a:off x="2101436" y="5953955"/>
            <a:ext cx="8174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This method is very robust against outliers, non-parametric data, different measurement units, and differences in sample sizes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C336DF-7A9A-ABAE-DE40-FD0A87B45301}"/>
              </a:ext>
            </a:extLst>
          </p:cNvPr>
          <p:cNvSpPr txBox="1"/>
          <p:nvPr/>
        </p:nvSpPr>
        <p:spPr>
          <a:xfrm>
            <a:off x="6005535" y="3749366"/>
            <a:ext cx="4568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votes for </a:t>
            </a:r>
            <a:r>
              <a:rPr lang="en-US" b="1" dirty="0">
                <a:solidFill>
                  <a:srgbClr val="FF0000"/>
                </a:solidFill>
              </a:rPr>
              <a:t>Unacceptable pest damage</a:t>
            </a:r>
          </a:p>
          <a:p>
            <a:pPr algn="ctr"/>
            <a:r>
              <a:rPr lang="en-US" dirty="0"/>
              <a:t>26 votes for </a:t>
            </a:r>
            <a:r>
              <a:rPr lang="en-US" b="1" dirty="0">
                <a:solidFill>
                  <a:srgbClr val="00B050"/>
                </a:solidFill>
              </a:rPr>
              <a:t>Sufficient biocontrol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Sample s7 (the new data) is classified as </a:t>
            </a:r>
            <a:r>
              <a:rPr lang="en-US" b="1" dirty="0">
                <a:solidFill>
                  <a:srgbClr val="00B050"/>
                </a:solidFill>
              </a:rPr>
              <a:t>Sufficient biocontrol!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95EB80-FBB8-EA9A-F7A7-D938D45FB525}"/>
              </a:ext>
            </a:extLst>
          </p:cNvPr>
          <p:cNvSpPr txBox="1"/>
          <p:nvPr/>
        </p:nvSpPr>
        <p:spPr>
          <a:xfrm>
            <a:off x="-12299" y="2354991"/>
            <a:ext cx="56000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is recoded, and the process reiterated with new random trees, subsets and splits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learns that some variables and thresholds are better than others to predict the outcomes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71C3A5-C17A-6A8B-C828-54A3B4BF561F}"/>
              </a:ext>
            </a:extLst>
          </p:cNvPr>
          <p:cNvSpPr txBox="1"/>
          <p:nvPr/>
        </p:nvSpPr>
        <p:spPr>
          <a:xfrm>
            <a:off x="0" y="4580362"/>
            <a:ext cx="5373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useful for feature reduction – reducing the number of variables, and ranking their importance on both classification and regression tasks</a:t>
            </a:r>
          </a:p>
        </p:txBody>
      </p:sp>
    </p:spTree>
    <p:extLst>
      <p:ext uri="{BB962C8B-B14F-4D97-AF65-F5344CB8AC3E}">
        <p14:creationId xmlns:p14="http://schemas.microsoft.com/office/powerpoint/2010/main" val="184801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147" grpId="0"/>
      <p:bldP spid="24" grpId="0"/>
      <p:bldP spid="38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0B0822-676D-0ACA-3E39-13287FEAD989}"/>
              </a:ext>
            </a:extLst>
          </p:cNvPr>
          <p:cNvSpPr/>
          <p:nvPr/>
        </p:nvSpPr>
        <p:spPr>
          <a:xfrm>
            <a:off x="1553029" y="6031852"/>
            <a:ext cx="8737600" cy="7597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86AD9-EBDF-51DD-77D9-FEB21FEFAD62}"/>
              </a:ext>
            </a:extLst>
          </p:cNvPr>
          <p:cNvSpPr txBox="1"/>
          <p:nvPr/>
        </p:nvSpPr>
        <p:spPr>
          <a:xfrm>
            <a:off x="-370" y="0"/>
            <a:ext cx="576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Basic application in R</a:t>
            </a:r>
            <a:endParaRPr lang="en-NL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E3EC3-7D22-68DF-D160-937C5AAC2B05}"/>
              </a:ext>
            </a:extLst>
          </p:cNvPr>
          <p:cNvSpPr txBox="1"/>
          <p:nvPr/>
        </p:nvSpPr>
        <p:spPr>
          <a:xfrm>
            <a:off x="-8103" y="523220"/>
            <a:ext cx="6007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 package </a:t>
            </a:r>
            <a:r>
              <a:rPr lang="en-US" i="1" dirty="0"/>
              <a:t>Boruta</a:t>
            </a:r>
            <a:r>
              <a:rPr lang="en-US" dirty="0"/>
              <a:t> can easily run variable selection with random forest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Boruta (name of a Slavic demon that lives in the forest) selects the features (variables) most important to predict a classification (treatment) or continuous variable (biomass)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uses </a:t>
            </a:r>
            <a:r>
              <a:rPr lang="en-US" b="1" dirty="0">
                <a:solidFill>
                  <a:srgbClr val="0070C0"/>
                </a:solidFill>
              </a:rPr>
              <a:t>“shadow features”</a:t>
            </a:r>
            <a:r>
              <a:rPr lang="en-US" dirty="0"/>
              <a:t>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reshuffled and randomized versions of the true features in your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Boruta will test if the real feature is significantly better at predicting the outcome than the shadow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is, the feature is tagged as “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important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Thresholds are determined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few simple functions can help you explore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FD7D8-961F-469C-83BA-B0C988384704}"/>
              </a:ext>
            </a:extLst>
          </p:cNvPr>
          <p:cNvSpPr txBox="1"/>
          <p:nvPr/>
        </p:nvSpPr>
        <p:spPr>
          <a:xfrm>
            <a:off x="1781183" y="6105964"/>
            <a:ext cx="797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microbiome-based example: </a:t>
            </a:r>
            <a:r>
              <a:rPr lang="en-US" b="1" dirty="0"/>
              <a:t>which bacteria can tell apart plants exposed to Methyl </a:t>
            </a:r>
            <a:r>
              <a:rPr lang="en-US" b="1" dirty="0" err="1"/>
              <a:t>Jasmonate</a:t>
            </a:r>
            <a:r>
              <a:rPr lang="en-US" b="1" dirty="0"/>
              <a:t>, </a:t>
            </a:r>
            <a:r>
              <a:rPr lang="en-US" b="1" dirty="0" err="1"/>
              <a:t>Salycilic</a:t>
            </a:r>
            <a:r>
              <a:rPr lang="en-US" b="1" dirty="0"/>
              <a:t> Acid or Controls?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5B1743-24D1-2D40-69B3-FCD6BB06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309" y="3288191"/>
            <a:ext cx="4209179" cy="8744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9C05D4-61CD-8528-C165-B6387BB3DD17}"/>
              </a:ext>
            </a:extLst>
          </p:cNvPr>
          <p:cNvSpPr txBox="1"/>
          <p:nvPr/>
        </p:nvSpPr>
        <p:spPr>
          <a:xfrm>
            <a:off x="6138637" y="595126"/>
            <a:ext cx="5999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 features (bacterial Amplicon Sequencing Variants, counts per sample)</a:t>
            </a:r>
          </a:p>
          <a:p>
            <a:r>
              <a:rPr lang="en-US" sz="1400" dirty="0"/>
              <a:t>143 samples (16S amplicon sequencing from Illumina)</a:t>
            </a:r>
          </a:p>
          <a:p>
            <a:r>
              <a:rPr lang="en-US" sz="1400" b="1" i="1" dirty="0"/>
              <a:t>This can be easily replaced by plant or insect variables!</a:t>
            </a:r>
            <a:endParaRPr lang="en-NL" sz="1400" b="1" i="1" dirty="0"/>
          </a:p>
          <a:p>
            <a:endParaRPr lang="en-NL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8DB78-3C27-E3AF-7BE2-88D45D12A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56" y="1436868"/>
            <a:ext cx="5681687" cy="1777211"/>
          </a:xfrm>
          <a:prstGeom prst="rect">
            <a:avLst/>
          </a:prstGeom>
          <a:ln w="28575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97D09D-4250-5C1D-C7FB-8FEB90BF8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308" y="4137844"/>
            <a:ext cx="4209180" cy="177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E255361-9AE5-603F-D7A4-5EEE2095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64" y="4519127"/>
            <a:ext cx="7097291" cy="2199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1BD2E6-294C-CFAC-8383-AEE6BE1A5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89" y="3498223"/>
            <a:ext cx="7463713" cy="743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61EE4-F15E-FF37-7F9C-1A6F5C029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43" y="2321305"/>
            <a:ext cx="3152268" cy="2658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9CAD37-E4D5-E3D9-47FF-0332D680D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99" y="652868"/>
            <a:ext cx="11071456" cy="153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54FAA2-8CA0-AE0C-FB62-7AF92BFDCFA8}"/>
              </a:ext>
            </a:extLst>
          </p:cNvPr>
          <p:cNvSpPr txBox="1"/>
          <p:nvPr/>
        </p:nvSpPr>
        <p:spPr>
          <a:xfrm>
            <a:off x="-370" y="0"/>
            <a:ext cx="1061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a </a:t>
            </a:r>
            <a:r>
              <a:rPr lang="en-US" sz="2800" b="1" dirty="0" err="1"/>
              <a:t>dataframe</a:t>
            </a:r>
            <a:r>
              <a:rPr lang="en-US" sz="2800" b="1" dirty="0"/>
              <a:t> given to a function with a few arguments</a:t>
            </a:r>
            <a:endParaRPr lang="en-NL" sz="2800" b="1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530C665-85EF-5AB3-D35E-DDC7B79664DB}"/>
              </a:ext>
            </a:extLst>
          </p:cNvPr>
          <p:cNvSpPr/>
          <p:nvPr/>
        </p:nvSpPr>
        <p:spPr>
          <a:xfrm>
            <a:off x="2534597" y="1832410"/>
            <a:ext cx="466397" cy="8481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7B4C2A-CA37-04C7-0F44-9F1172850F64}"/>
              </a:ext>
            </a:extLst>
          </p:cNvPr>
          <p:cNvSpPr/>
          <p:nvPr/>
        </p:nvSpPr>
        <p:spPr>
          <a:xfrm rot="16200000">
            <a:off x="3617943" y="3505743"/>
            <a:ext cx="466397" cy="8481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5AB38E4-3EB1-208B-8ED1-4B06C2E6A282}"/>
              </a:ext>
            </a:extLst>
          </p:cNvPr>
          <p:cNvSpPr/>
          <p:nvPr/>
        </p:nvSpPr>
        <p:spPr>
          <a:xfrm>
            <a:off x="7081845" y="4154838"/>
            <a:ext cx="366705" cy="424071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0365C2C-DDE7-7F57-E014-2F18FEE5765A}"/>
              </a:ext>
            </a:extLst>
          </p:cNvPr>
          <p:cNvSpPr/>
          <p:nvPr/>
        </p:nvSpPr>
        <p:spPr>
          <a:xfrm rot="8009227">
            <a:off x="5773111" y="1172164"/>
            <a:ext cx="242867" cy="143138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2E1E16-CA02-E0F0-63B2-004F1992D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456" y="1436868"/>
            <a:ext cx="5681687" cy="177721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539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81B23-B373-0A1F-16C1-992F500C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" y="123476"/>
            <a:ext cx="12192000" cy="67119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5A9B59-BD3C-54F1-EC1C-B3D07308E13A}"/>
              </a:ext>
            </a:extLst>
          </p:cNvPr>
          <p:cNvCxnSpPr>
            <a:cxnSpLocks/>
          </p:cNvCxnSpPr>
          <p:nvPr/>
        </p:nvCxnSpPr>
        <p:spPr>
          <a:xfrm>
            <a:off x="10654668" y="2868834"/>
            <a:ext cx="668564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A3EC28-AEE1-2E10-CA52-E782E409787A}"/>
              </a:ext>
            </a:extLst>
          </p:cNvPr>
          <p:cNvCxnSpPr>
            <a:cxnSpLocks/>
          </p:cNvCxnSpPr>
          <p:nvPr/>
        </p:nvCxnSpPr>
        <p:spPr>
          <a:xfrm>
            <a:off x="487664" y="3298333"/>
            <a:ext cx="208642" cy="1979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316D6D-63B0-5FA5-9C42-A914FD6993D5}"/>
              </a:ext>
            </a:extLst>
          </p:cNvPr>
          <p:cNvSpPr txBox="1"/>
          <p:nvPr/>
        </p:nvSpPr>
        <p:spPr>
          <a:xfrm>
            <a:off x="297235" y="2345665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Shadow feature minimum importance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E0A75-4714-0A6A-94BC-F683D13D5018}"/>
              </a:ext>
            </a:extLst>
          </p:cNvPr>
          <p:cNvSpPr txBox="1"/>
          <p:nvPr/>
        </p:nvSpPr>
        <p:spPr>
          <a:xfrm>
            <a:off x="8326440" y="2416156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Shadow feature maximum importance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C83A0-8D96-9F8E-B820-A6191EE823CD}"/>
              </a:ext>
            </a:extLst>
          </p:cNvPr>
          <p:cNvSpPr txBox="1"/>
          <p:nvPr/>
        </p:nvSpPr>
        <p:spPr>
          <a:xfrm>
            <a:off x="2838450" y="2415480"/>
            <a:ext cx="293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Non-important features(bacteria): not better than random noise at telling apart the 3 stress conditions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AFB174C-9D65-9088-22F2-8FF8A9856ECF}"/>
              </a:ext>
            </a:extLst>
          </p:cNvPr>
          <p:cNvSpPr/>
          <p:nvPr/>
        </p:nvSpPr>
        <p:spPr>
          <a:xfrm rot="16200000">
            <a:off x="5975941" y="-1091519"/>
            <a:ext cx="404812" cy="10289766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0454F1B-FBD0-9303-DC1A-DAE2B88A5257}"/>
              </a:ext>
            </a:extLst>
          </p:cNvPr>
          <p:cNvSpPr/>
          <p:nvPr/>
        </p:nvSpPr>
        <p:spPr>
          <a:xfrm rot="16200000" flipH="1">
            <a:off x="11045717" y="4622702"/>
            <a:ext cx="786078" cy="231048"/>
          </a:xfrm>
          <a:prstGeom prst="rightBrace">
            <a:avLst/>
          </a:prstGeom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665C7-A723-7D7E-AA77-48A29E2F90FD}"/>
              </a:ext>
            </a:extLst>
          </p:cNvPr>
          <p:cNvSpPr txBox="1"/>
          <p:nvPr/>
        </p:nvSpPr>
        <p:spPr>
          <a:xfrm>
            <a:off x="6415090" y="5361982"/>
            <a:ext cx="558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Tentative: Boruta is not sure about these features, because they are too close to thresholds. It needs more iterations to solve this!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D92EE20-3C7E-76F3-DCF7-63A0D2B9B8E3}"/>
              </a:ext>
            </a:extLst>
          </p:cNvPr>
          <p:cNvSpPr/>
          <p:nvPr/>
        </p:nvSpPr>
        <p:spPr>
          <a:xfrm rot="16200000">
            <a:off x="11346364" y="733435"/>
            <a:ext cx="420556" cy="412943"/>
          </a:xfrm>
          <a:prstGeom prst="rightBrac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EF457-CD4F-64F0-A546-08A6DD6C1E0A}"/>
              </a:ext>
            </a:extLst>
          </p:cNvPr>
          <p:cNvSpPr txBox="1"/>
          <p:nvPr/>
        </p:nvSpPr>
        <p:spPr>
          <a:xfrm>
            <a:off x="7741445" y="527725"/>
            <a:ext cx="2933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Confirmed! These features can help telling the 3 stress conditions apart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F0FDAF-D6C7-4A7B-C489-29FBA09BC5E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421257" y="729628"/>
            <a:ext cx="1135386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AAA4D6-DE90-02D2-B5DE-E3D7FBE518E4}"/>
              </a:ext>
            </a:extLst>
          </p:cNvPr>
          <p:cNvSpPr txBox="1"/>
          <p:nvPr/>
        </p:nvSpPr>
        <p:spPr>
          <a:xfrm>
            <a:off x="-370" y="0"/>
            <a:ext cx="618233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plot feature importance</a:t>
            </a:r>
            <a:endParaRPr lang="en-NL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8BA724-F03E-F999-7CDA-2822E90663FD}"/>
              </a:ext>
            </a:extLst>
          </p:cNvPr>
          <p:cNvSpPr txBox="1"/>
          <p:nvPr/>
        </p:nvSpPr>
        <p:spPr>
          <a:xfrm>
            <a:off x="3514726" y="5654369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Shadow feature median importance</a:t>
            </a:r>
            <a:endParaRPr lang="en-NL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13A5FD-197B-1881-AB98-6FEF31D650A1}"/>
              </a:ext>
            </a:extLst>
          </p:cNvPr>
          <p:cNvCxnSpPr>
            <a:cxnSpLocks/>
          </p:cNvCxnSpPr>
          <p:nvPr/>
        </p:nvCxnSpPr>
        <p:spPr>
          <a:xfrm flipH="1">
            <a:off x="5210629" y="5139071"/>
            <a:ext cx="805286" cy="51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13" grpId="0" animBg="1"/>
      <p:bldP spid="14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4F6CB6-C033-DFE3-29A0-3D96DF0589CF}"/>
              </a:ext>
            </a:extLst>
          </p:cNvPr>
          <p:cNvSpPr/>
          <p:nvPr/>
        </p:nvSpPr>
        <p:spPr>
          <a:xfrm>
            <a:off x="1262141" y="5797992"/>
            <a:ext cx="8737600" cy="7597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22E614-95CB-4F7A-C27A-0D408473A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86"/>
          <a:stretch/>
        </p:blipFill>
        <p:spPr>
          <a:xfrm>
            <a:off x="7857843" y="1400785"/>
            <a:ext cx="4143687" cy="4226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10547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solve tentative features and put them into a formula!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703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 may be very important to you, and the output you get at this point may already be quite valid for your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692CD-6F66-7682-7D76-5E9D0BFEA6D0}"/>
              </a:ext>
            </a:extLst>
          </p:cNvPr>
          <p:cNvSpPr txBox="1"/>
          <p:nvPr/>
        </p:nvSpPr>
        <p:spPr>
          <a:xfrm>
            <a:off x="-428260" y="5816688"/>
            <a:ext cx="11778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But are the selected features </a:t>
            </a:r>
            <a:r>
              <a:rPr lang="en-US" i="1" dirty="0"/>
              <a:t>really</a:t>
            </a:r>
            <a:r>
              <a:rPr lang="en-US" dirty="0"/>
              <a:t> telling the species apart?</a:t>
            </a:r>
          </a:p>
          <a:p>
            <a:pPr algn="ctr"/>
            <a:r>
              <a:rPr lang="en-US" dirty="0"/>
              <a:t>For this we have to </a:t>
            </a:r>
            <a:r>
              <a:rPr lang="en-US" b="1" dirty="0"/>
              <a:t>split</a:t>
            </a:r>
            <a:r>
              <a:rPr lang="en-US" dirty="0"/>
              <a:t> training and testing datasets, </a:t>
            </a:r>
            <a:r>
              <a:rPr lang="en-US" b="1" dirty="0"/>
              <a:t>train</a:t>
            </a:r>
            <a:r>
              <a:rPr lang="en-US" dirty="0"/>
              <a:t> a new RF model, and then </a:t>
            </a:r>
            <a:r>
              <a:rPr lang="en-US" b="1" dirty="0"/>
              <a:t>test</a:t>
            </a:r>
            <a:r>
              <a:rPr lang="en-US" dirty="0"/>
              <a:t>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98C16-4212-7582-BA88-B5D5E2EAB642}"/>
              </a:ext>
            </a:extLst>
          </p:cNvPr>
          <p:cNvSpPr txBox="1"/>
          <p:nvPr/>
        </p:nvSpPr>
        <p:spPr>
          <a:xfrm>
            <a:off x="8731385" y="1058751"/>
            <a:ext cx="2618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Abundance of important features</a:t>
            </a:r>
            <a:endParaRPr lang="en-NL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B6E4-1C4D-C91B-867F-A3AF8C378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0" y="1400785"/>
            <a:ext cx="5325218" cy="571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C833E-C1C8-15CE-A185-089B4E097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80" y="2048065"/>
            <a:ext cx="7645173" cy="64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8FC2E-D295-7189-567F-9709A7ABB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21" y="3686002"/>
            <a:ext cx="6544588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164C42-154B-17C5-A6E3-DD7C87A48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11" y="4342297"/>
            <a:ext cx="5525271" cy="4763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AC2610-59A0-F149-C601-3E31EDFA3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20" t="33417" r="855" b="46099"/>
          <a:stretch/>
        </p:blipFill>
        <p:spPr>
          <a:xfrm>
            <a:off x="10235332" y="1620552"/>
            <a:ext cx="624114" cy="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1EE61-7144-0BEE-F1BA-0429C726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95" y="1692771"/>
            <a:ext cx="6740898" cy="1998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CB26F-9AAA-6300-5596-14359330460A}"/>
              </a:ext>
            </a:extLst>
          </p:cNvPr>
          <p:cNvSpPr txBox="1"/>
          <p:nvPr/>
        </p:nvSpPr>
        <p:spPr>
          <a:xfrm>
            <a:off x="-370" y="0"/>
            <a:ext cx="8141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Random Forest: splitting training and testing datasets</a:t>
            </a:r>
            <a:endParaRPr lang="en-N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3A2D-34ED-1D24-1B9B-3EE5C3BC50EA}"/>
              </a:ext>
            </a:extLst>
          </p:cNvPr>
          <p:cNvSpPr txBox="1"/>
          <p:nvPr/>
        </p:nvSpPr>
        <p:spPr>
          <a:xfrm>
            <a:off x="-8103" y="523220"/>
            <a:ext cx="588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F32A4-8FC9-B75C-7302-BAEF50C20708}"/>
              </a:ext>
            </a:extLst>
          </p:cNvPr>
          <p:cNvSpPr txBox="1"/>
          <p:nvPr/>
        </p:nvSpPr>
        <p:spPr>
          <a:xfrm>
            <a:off x="123825" y="523220"/>
            <a:ext cx="11617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dirty="0" err="1"/>
              <a:t>manymethods</a:t>
            </a:r>
            <a:r>
              <a:rPr lang="en-US" dirty="0"/>
              <a:t> and packages that will perform the data splitting and testing for you. I use the R package </a:t>
            </a:r>
            <a:r>
              <a:rPr lang="en-US" i="1" dirty="0"/>
              <a:t>caret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random splitting often suffices, while advanced designs (considering blocks or batches) need a bit of reading</a:t>
            </a:r>
            <a:endParaRPr lang="en-NL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FD1472F-5759-7C25-B99D-B4FD16DF9907}"/>
              </a:ext>
            </a:extLst>
          </p:cNvPr>
          <p:cNvSpPr/>
          <p:nvPr/>
        </p:nvSpPr>
        <p:spPr>
          <a:xfrm rot="19422712">
            <a:off x="8221172" y="2191047"/>
            <a:ext cx="552450" cy="173518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47902A-6AB2-9FED-2AC6-C98A6A2CA0A0}"/>
              </a:ext>
            </a:extLst>
          </p:cNvPr>
          <p:cNvSpPr/>
          <p:nvPr/>
        </p:nvSpPr>
        <p:spPr>
          <a:xfrm>
            <a:off x="5762624" y="1969770"/>
            <a:ext cx="2695575" cy="2523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7FFF92-61EA-6CDF-EDE3-3D73FF1215F8}"/>
              </a:ext>
            </a:extLst>
          </p:cNvPr>
          <p:cNvSpPr/>
          <p:nvPr/>
        </p:nvSpPr>
        <p:spPr>
          <a:xfrm>
            <a:off x="2025329" y="3268729"/>
            <a:ext cx="1221013" cy="2520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565934A-C14D-A603-AA2A-46C13A70239A}"/>
              </a:ext>
            </a:extLst>
          </p:cNvPr>
          <p:cNvSpPr/>
          <p:nvPr/>
        </p:nvSpPr>
        <p:spPr>
          <a:xfrm rot="2513301">
            <a:off x="1314547" y="3297079"/>
            <a:ext cx="552450" cy="119599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268E12-A6E7-33AF-06CE-E0F02C90E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24"/>
          <a:stretch/>
        </p:blipFill>
        <p:spPr>
          <a:xfrm>
            <a:off x="6803799" y="4211984"/>
            <a:ext cx="5234711" cy="1932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9EC82-760C-7206-0AA6-7D16A429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5" y="4318064"/>
            <a:ext cx="6087875" cy="1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1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1962</Words>
  <Application>Microsoft Office PowerPoint</Application>
  <PresentationFormat>Widescreen</PresentationFormat>
  <Paragraphs>363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Beschoren da Costa, Pedro</dc:creator>
  <cp:lastModifiedBy>Beschoren da Costa, Pedro</cp:lastModifiedBy>
  <cp:revision>54</cp:revision>
  <dcterms:created xsi:type="dcterms:W3CDTF">2023-06-07T07:36:32Z</dcterms:created>
  <dcterms:modified xsi:type="dcterms:W3CDTF">2023-06-14T17:09:14Z</dcterms:modified>
</cp:coreProperties>
</file>