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47B5-0071-3C72-D82A-57C2773A7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743CA-1B13-0189-4A0F-7221FA7B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082B-D41C-6C81-1397-33F89C95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851A-7907-593F-2E11-EF7A4D3B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E180-EE5D-96EC-4487-76D8295A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B22F-5292-2884-F7E9-9F6A4C46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B9CB7-FE69-E472-0F96-FAEC4E30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0DA9-5238-5060-EAB1-FAF730A2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F660-0AC6-5091-165C-97802A93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DAB4-E92B-3097-F66E-5845A303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828C9-B689-8305-B7A3-30AE6B91C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46BF-8241-C62B-C87A-C7391D74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4746-E026-07E8-4333-BBDE39D2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E0FB-42C0-A837-CB81-E88F9F72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6BE1-0035-00B6-77F0-2B9A8358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13B5-AABA-6246-B381-7571D5E6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1F73-02F7-E696-6793-84B3DC86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9C7A-10E3-B894-732B-7D97C000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EEF1-3D59-DB8B-9A1D-CDF7D0C1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F988-83EF-5CCF-E7D2-10204AF1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4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BB01-C877-DE7B-87BE-4ACED224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CAA5B-BE78-857A-95CC-ACAC0F75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F4EF-51AC-10C9-37E6-BFC02F1A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7371C-C86B-0778-5EA5-874ACAA7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0F0C-0509-4958-B335-94D46A84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4DC6-9147-607B-FC72-6FBA5AAC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5108-1D14-4103-FFA1-6F1EB157E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AF07-1355-FD35-EA9D-49B7524C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6C65-DB63-1740-7258-EBB7C188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55A0-C652-80DF-FA65-CA60CB17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671B-C6F2-D381-5293-13974200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BCEF-5DA5-BDA0-1420-AFF0EC98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0FBA-18AC-70E6-A6FA-18E28BB4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5338D-0EF4-FBB7-D0FA-BF0C635A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904D1-2539-DC09-5162-039F81C4B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87486-B31B-F43F-A20E-9E1376678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0F153-51ED-34F7-5024-6502C9E4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5F877-E0EF-423A-1F15-45F8C39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0A0BA-E27A-F5CE-5CA5-64B8425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D9B2-7ED0-CE83-F37D-F30ED97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70E6D-4293-9F82-DA3C-0AB05210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BA748-F43C-6BAD-5D7C-7BE609BF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C7D88-945D-C06E-4E7E-D92485D7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BF3EC-8C6D-B251-CA1A-4C6154DB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3CC01-A521-20C6-B814-7BD59815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3471-8671-84A5-523B-2D2BB3D0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0279-2DDA-CC4E-BB1B-21EF6516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0DF3-9869-60C9-2D32-145B8158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AAD6D-91D9-314F-1352-0952EC7C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55E4-23D7-A6DA-0497-AD894544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C39B-9D69-50BD-504A-1803ECCB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11895-6F72-CFCA-8E9A-B11E48AB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E89D-D400-7DDB-46EC-BA577D23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5E0D1-FD6C-C65E-FB7F-08110E8F3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92909-B33B-52E1-D370-C94041099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3F17E-61FD-212E-404A-94867703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D2E1-1BFA-3B30-D627-DD3A9615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0127F-1526-343D-A9B1-CE44A657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54E82-EC6E-33F9-3D11-7C9F6B4B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AFF9-8F8B-2113-C746-CE90707F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83DC-235C-A577-5C16-03779564D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4E46-7E6D-412B-8CAF-87F9326DC1F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3861-9E9E-223D-8EF3-4431C1266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5A3B-2DBA-1B9E-6142-55641C653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46F6-7B5D-47B3-B464-0BE6EF9B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unwaldlab.github.io/metacoder_documentation/" TargetMode="External"/><Relationship Id="rId2" Type="http://schemas.openxmlformats.org/officeDocument/2006/relationships/hyperlink" Target="https://github.com/grunwaldlab/metaco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metacoder/metacoder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D6D94-296C-E5C2-FE61-E186DCC89318}"/>
              </a:ext>
            </a:extLst>
          </p:cNvPr>
          <p:cNvSpPr txBox="1"/>
          <p:nvPr/>
        </p:nvSpPr>
        <p:spPr>
          <a:xfrm>
            <a:off x="2016140" y="966812"/>
            <a:ext cx="7399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Using “</a:t>
            </a:r>
            <a:r>
              <a:rPr lang="en-US" sz="4400" dirty="0" err="1"/>
              <a:t>Metacoder</a:t>
            </a:r>
            <a:r>
              <a:rPr lang="en-US" sz="4400" dirty="0"/>
              <a:t>” package to visualize microbiome hierarchical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2B30E-3DCE-CA14-2F8C-2AB53A6891A1}"/>
              </a:ext>
            </a:extLst>
          </p:cNvPr>
          <p:cNvSpPr txBox="1"/>
          <p:nvPr/>
        </p:nvSpPr>
        <p:spPr>
          <a:xfrm>
            <a:off x="2470738" y="5605252"/>
            <a:ext cx="666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tree structure – comparing communities – adding external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40395-C35F-C7A0-B31A-EF51443E59D9}"/>
              </a:ext>
            </a:extLst>
          </p:cNvPr>
          <p:cNvSpPr txBox="1"/>
          <p:nvPr/>
        </p:nvSpPr>
        <p:spPr>
          <a:xfrm>
            <a:off x="2382862" y="3496556"/>
            <a:ext cx="68422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Pedro </a:t>
            </a:r>
            <a:r>
              <a:rPr lang="en-US" sz="2800" dirty="0" err="1"/>
              <a:t>Beschoren</a:t>
            </a:r>
            <a:r>
              <a:rPr lang="en-US" sz="2800" dirty="0"/>
              <a:t> da Costa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Postdoc – MICROP – Wageningen University – Entomology Department</a:t>
            </a:r>
          </a:p>
        </p:txBody>
      </p:sp>
    </p:spTree>
    <p:extLst>
      <p:ext uri="{BB962C8B-B14F-4D97-AF65-F5344CB8AC3E}">
        <p14:creationId xmlns:p14="http://schemas.microsoft.com/office/powerpoint/2010/main" val="87676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2FF-0028-0967-C3EC-3940FEF5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44"/>
            <a:ext cx="10515600" cy="1325563"/>
          </a:xfrm>
        </p:spPr>
        <p:txBody>
          <a:bodyPr/>
          <a:lstStyle/>
          <a:p>
            <a:r>
              <a:rPr lang="en-US" dirty="0"/>
              <a:t>Visualization of taxonomies can be difficult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BF98A-B18A-0A29-A941-8EE0AED6CA61}"/>
              </a:ext>
            </a:extLst>
          </p:cNvPr>
          <p:cNvSpPr txBox="1"/>
          <p:nvPr/>
        </p:nvSpPr>
        <p:spPr>
          <a:xfrm>
            <a:off x="6378126" y="1497149"/>
            <a:ext cx="46540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 bar plots have their uses and limitations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and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Unsuitable for high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plots for each taxa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Ignores phylogenetical hierarchy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19204-C9F7-7AD7-FB02-72EA9AEA54B8}"/>
              </a:ext>
            </a:extLst>
          </p:cNvPr>
          <p:cNvSpPr txBox="1"/>
          <p:nvPr/>
        </p:nvSpPr>
        <p:spPr>
          <a:xfrm>
            <a:off x="2765875" y="5819326"/>
            <a:ext cx="606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many tools to address this – I will show “</a:t>
            </a:r>
            <a:r>
              <a:rPr lang="en-US" dirty="0" err="1"/>
              <a:t>metacoder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79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0EA479-2254-B8C3-CE0C-26327E2314C7}"/>
              </a:ext>
            </a:extLst>
          </p:cNvPr>
          <p:cNvSpPr txBox="1">
            <a:spLocks/>
          </p:cNvSpPr>
          <p:nvPr/>
        </p:nvSpPr>
        <p:spPr>
          <a:xfrm>
            <a:off x="838200" y="11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Metacoder</a:t>
            </a:r>
            <a:r>
              <a:rPr lang="en-US" sz="3200" dirty="0"/>
              <a:t> is a 2017 data container package for R with a hierarchical taxonomy visualization tool (called Heat Trees)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905B6-16F3-9E63-2AB6-BF1982722250}"/>
              </a:ext>
            </a:extLst>
          </p:cNvPr>
          <p:cNvSpPr txBox="1"/>
          <p:nvPr/>
        </p:nvSpPr>
        <p:spPr>
          <a:xfrm>
            <a:off x="6534615" y="5749570"/>
            <a:ext cx="57540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There are many resources for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Original paper: https://journals.plos.org/ploscompbiol/article?id=10.1371/journal.pcbi.1005404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GitHub: </a:t>
            </a:r>
            <a:r>
              <a:rPr lang="en-US" sz="1050" dirty="0">
                <a:hlinkClick r:id="rId2"/>
              </a:rPr>
              <a:t>https://github.com/grunwaldlab/metacoder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Documentation: </a:t>
            </a:r>
            <a:r>
              <a:rPr lang="en-US" sz="1050" dirty="0">
                <a:hlinkClick r:id="rId3"/>
              </a:rPr>
              <a:t>https://grunwaldlab.github.io/metacoder_documentation/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CRAN manual: </a:t>
            </a:r>
            <a:r>
              <a:rPr lang="en-US" sz="1050" dirty="0">
                <a:hlinkClick r:id="rId4"/>
              </a:rPr>
              <a:t>https://cran.r-project.org/web/packages/metacoder/metacoder.pdf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err="1"/>
              <a:t>Youtube</a:t>
            </a:r>
            <a:r>
              <a:rPr lang="en-US" sz="1050" dirty="0"/>
              <a:t>: https://www.youtube.com/watch?v=Nv6dsWjr5sA</a:t>
            </a:r>
          </a:p>
        </p:txBody>
      </p:sp>
    </p:spTree>
    <p:extLst>
      <p:ext uri="{BB962C8B-B14F-4D97-AF65-F5344CB8AC3E}">
        <p14:creationId xmlns:p14="http://schemas.microsoft.com/office/powerpoint/2010/main" val="242262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EA1B95-1075-655A-27C6-AF973207D1B8}"/>
              </a:ext>
            </a:extLst>
          </p:cNvPr>
          <p:cNvSpPr txBox="1">
            <a:spLocks/>
          </p:cNvSpPr>
          <p:nvPr/>
        </p:nvSpPr>
        <p:spPr>
          <a:xfrm>
            <a:off x="838200" y="115344"/>
            <a:ext cx="109018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layers are contained in a single object, similarly to </a:t>
            </a:r>
            <a:r>
              <a:rPr lang="en-US" sz="3200" dirty="0" err="1"/>
              <a:t>phyloseq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D987A-7560-C1C5-3449-BF3DFD750324}"/>
              </a:ext>
            </a:extLst>
          </p:cNvPr>
          <p:cNvSpPr txBox="1"/>
          <p:nvPr/>
        </p:nvSpPr>
        <p:spPr>
          <a:xfrm flipH="1">
            <a:off x="3319717" y="1965961"/>
            <a:ext cx="321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Data$taxonomy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DC0AA-E65A-6285-A27C-5C1114073C1E}"/>
              </a:ext>
            </a:extLst>
          </p:cNvPr>
          <p:cNvSpPr txBox="1"/>
          <p:nvPr/>
        </p:nvSpPr>
        <p:spPr>
          <a:xfrm>
            <a:off x="7597366" y="1873628"/>
            <a:ext cx="414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this includes information not only of each ASV, but also of every taxonomic level above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DF3DB-DDCB-70F9-46F6-BA650F4CA608}"/>
              </a:ext>
            </a:extLst>
          </p:cNvPr>
          <p:cNvSpPr txBox="1"/>
          <p:nvPr/>
        </p:nvSpPr>
        <p:spPr>
          <a:xfrm>
            <a:off x="7794371" y="5077002"/>
            <a:ext cx="414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also perform operations, like calculation differential abundance or filtering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5719-58D9-6DAD-28A8-0218C7941884}"/>
              </a:ext>
            </a:extLst>
          </p:cNvPr>
          <p:cNvSpPr txBox="1"/>
          <p:nvPr/>
        </p:nvSpPr>
        <p:spPr>
          <a:xfrm flipH="1">
            <a:off x="3217869" y="4790193"/>
            <a:ext cx="321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Data$diff_abund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0EA479-2254-B8C3-CE0C-26327E2314C7}"/>
              </a:ext>
            </a:extLst>
          </p:cNvPr>
          <p:cNvSpPr txBox="1">
            <a:spLocks/>
          </p:cNvSpPr>
          <p:nvPr/>
        </p:nvSpPr>
        <p:spPr>
          <a:xfrm>
            <a:off x="838200" y="11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Multiple options and alternatives available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2A1AD-9B45-133F-529A-530EA1C8049D}"/>
              </a:ext>
            </a:extLst>
          </p:cNvPr>
          <p:cNvSpPr txBox="1"/>
          <p:nvPr/>
        </p:nvSpPr>
        <p:spPr>
          <a:xfrm>
            <a:off x="1766353" y="2016140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by phylum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493F2-7225-29C8-FA3B-61DC39088BB7}"/>
              </a:ext>
            </a:extLst>
          </p:cNvPr>
          <p:cNvSpPr txBox="1"/>
          <p:nvPr/>
        </p:nvSpPr>
        <p:spPr>
          <a:xfrm>
            <a:off x="7730769" y="1963358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pairwise</a:t>
            </a:r>
          </a:p>
        </p:txBody>
      </p:sp>
    </p:spTree>
    <p:extLst>
      <p:ext uri="{BB962C8B-B14F-4D97-AF65-F5344CB8AC3E}">
        <p14:creationId xmlns:p14="http://schemas.microsoft.com/office/powerpoint/2010/main" val="170240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0EA479-2254-B8C3-CE0C-26327E2314C7}"/>
              </a:ext>
            </a:extLst>
          </p:cNvPr>
          <p:cNvSpPr txBox="1">
            <a:spLocks/>
          </p:cNvSpPr>
          <p:nvPr/>
        </p:nvSpPr>
        <p:spPr>
          <a:xfrm>
            <a:off x="838200" y="11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Some plots will be horrible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2A1AD-9B45-133F-529A-530EA1C8049D}"/>
              </a:ext>
            </a:extLst>
          </p:cNvPr>
          <p:cNvSpPr txBox="1"/>
          <p:nvPr/>
        </p:nvSpPr>
        <p:spPr>
          <a:xfrm>
            <a:off x="468352" y="1963358"/>
            <a:ext cx="19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493F2-7225-29C8-FA3B-61DC39088BB7}"/>
              </a:ext>
            </a:extLst>
          </p:cNvPr>
          <p:cNvSpPr txBox="1"/>
          <p:nvPr/>
        </p:nvSpPr>
        <p:spPr>
          <a:xfrm>
            <a:off x="7730769" y="1963358"/>
            <a:ext cx="217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Heavely</a:t>
            </a:r>
            <a:r>
              <a:rPr lang="en-US" dirty="0"/>
              <a:t> polluted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4EB9D-3F26-FCDC-D124-CC3CFB83C6B0}"/>
              </a:ext>
            </a:extLst>
          </p:cNvPr>
          <p:cNvSpPr txBox="1"/>
          <p:nvPr/>
        </p:nvSpPr>
        <p:spPr>
          <a:xfrm>
            <a:off x="4661954" y="1963358"/>
            <a:ext cx="125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layout</a:t>
            </a:r>
          </a:p>
        </p:txBody>
      </p:sp>
    </p:spTree>
    <p:extLst>
      <p:ext uri="{BB962C8B-B14F-4D97-AF65-F5344CB8AC3E}">
        <p14:creationId xmlns:p14="http://schemas.microsoft.com/office/powerpoint/2010/main" val="329131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EA1B95-1075-655A-27C6-AF973207D1B8}"/>
              </a:ext>
            </a:extLst>
          </p:cNvPr>
          <p:cNvSpPr txBox="1">
            <a:spLocks/>
          </p:cNvSpPr>
          <p:nvPr/>
        </p:nvSpPr>
        <p:spPr>
          <a:xfrm>
            <a:off x="838200" y="11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matrix of heat trees holds </a:t>
            </a:r>
            <a:r>
              <a:rPr lang="en-US" sz="3200" i="1" dirty="0"/>
              <a:t>a lot </a:t>
            </a:r>
            <a:r>
              <a:rPr lang="en-US" sz="3200" dirty="0"/>
              <a:t>of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D987A-7560-C1C5-3449-BF3DFD750324}"/>
              </a:ext>
            </a:extLst>
          </p:cNvPr>
          <p:cNvSpPr txBox="1"/>
          <p:nvPr/>
        </p:nvSpPr>
        <p:spPr>
          <a:xfrm flipH="1">
            <a:off x="3319717" y="1965961"/>
            <a:ext cx="321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tree matrix</a:t>
            </a:r>
          </a:p>
        </p:txBody>
      </p:sp>
    </p:spTree>
    <p:extLst>
      <p:ext uri="{BB962C8B-B14F-4D97-AF65-F5344CB8AC3E}">
        <p14:creationId xmlns:p14="http://schemas.microsoft.com/office/powerpoint/2010/main" val="296335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D0F37B-B685-2F69-5E2F-F10711461496}"/>
              </a:ext>
            </a:extLst>
          </p:cNvPr>
          <p:cNvSpPr txBox="1">
            <a:spLocks/>
          </p:cNvSpPr>
          <p:nvPr/>
        </p:nvSpPr>
        <p:spPr>
          <a:xfrm>
            <a:off x="838200" y="11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You may add external data from other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2987F-1FCB-37E6-BDAC-88686B241D53}"/>
              </a:ext>
            </a:extLst>
          </p:cNvPr>
          <p:cNvSpPr txBox="1"/>
          <p:nvPr/>
        </p:nvSpPr>
        <p:spPr>
          <a:xfrm>
            <a:off x="410365" y="1762636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Fisher Heat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B1069-FA00-D254-4466-B1147DE76BEA}"/>
              </a:ext>
            </a:extLst>
          </p:cNvPr>
          <p:cNvSpPr txBox="1"/>
          <p:nvPr/>
        </p:nvSpPr>
        <p:spPr>
          <a:xfrm>
            <a:off x="8413224" y="1762636"/>
            <a:ext cx="22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 importance output </a:t>
            </a:r>
          </a:p>
        </p:txBody>
      </p:sp>
    </p:spTree>
    <p:extLst>
      <p:ext uri="{BB962C8B-B14F-4D97-AF65-F5344CB8AC3E}">
        <p14:creationId xmlns:p14="http://schemas.microsoft.com/office/powerpoint/2010/main" val="13055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E73B62-EEEE-3C69-0DAB-53C41DA78C99}"/>
              </a:ext>
            </a:extLst>
          </p:cNvPr>
          <p:cNvSpPr txBox="1">
            <a:spLocks/>
          </p:cNvSpPr>
          <p:nvPr/>
        </p:nvSpPr>
        <p:spPr>
          <a:xfrm>
            <a:off x="838200" y="115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What we will do today?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F6008-FE5D-A2A2-A8B4-F874489BD20C}"/>
              </a:ext>
            </a:extLst>
          </p:cNvPr>
          <p:cNvSpPr txBox="1"/>
          <p:nvPr/>
        </p:nvSpPr>
        <p:spPr>
          <a:xfrm>
            <a:off x="1253397" y="2087508"/>
            <a:ext cx="36264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data into </a:t>
            </a:r>
            <a:r>
              <a:rPr lang="en-US" dirty="0" err="1"/>
              <a:t>metacoder</a:t>
            </a:r>
            <a:endParaRPr lang="en-US" dirty="0"/>
          </a:p>
          <a:p>
            <a:r>
              <a:rPr lang="en-US" dirty="0"/>
              <a:t>Create heat trees</a:t>
            </a:r>
          </a:p>
          <a:p>
            <a:r>
              <a:rPr lang="en-US" dirty="0"/>
              <a:t>Calculate differential </a:t>
            </a:r>
            <a:r>
              <a:rPr lang="en-US" dirty="0" err="1"/>
              <a:t>abudances</a:t>
            </a:r>
            <a:endParaRPr lang="en-US" dirty="0"/>
          </a:p>
          <a:p>
            <a:r>
              <a:rPr lang="en-US" dirty="0"/>
              <a:t>Compare 2 groups of samples</a:t>
            </a:r>
          </a:p>
          <a:p>
            <a:r>
              <a:rPr lang="en-US" dirty="0"/>
              <a:t>Compare multiple groups of samples</a:t>
            </a:r>
          </a:p>
        </p:txBody>
      </p:sp>
    </p:spTree>
    <p:extLst>
      <p:ext uri="{BB962C8B-B14F-4D97-AF65-F5344CB8AC3E}">
        <p14:creationId xmlns:p14="http://schemas.microsoft.com/office/powerpoint/2010/main" val="157158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Visualization of taxonomies can be difficult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BC</dc:creator>
  <cp:lastModifiedBy>P BC</cp:lastModifiedBy>
  <cp:revision>1</cp:revision>
  <dcterms:created xsi:type="dcterms:W3CDTF">2022-10-25T09:39:10Z</dcterms:created>
  <dcterms:modified xsi:type="dcterms:W3CDTF">2022-10-25T10:51:56Z</dcterms:modified>
</cp:coreProperties>
</file>