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1" r:id="rId3"/>
    <p:sldId id="258" r:id="rId4"/>
    <p:sldId id="259" r:id="rId5"/>
    <p:sldId id="261" r:id="rId6"/>
    <p:sldId id="267" r:id="rId7"/>
    <p:sldId id="260" r:id="rId8"/>
    <p:sldId id="262" r:id="rId9"/>
    <p:sldId id="263" r:id="rId10"/>
    <p:sldId id="269" r:id="rId11"/>
    <p:sldId id="266" r:id="rId12"/>
    <p:sldId id="268" r:id="rId13"/>
    <p:sldId id="270" r:id="rId14"/>
    <p:sldId id="272" r:id="rId15"/>
    <p:sldId id="274" r:id="rId16"/>
    <p:sldId id="282" r:id="rId17"/>
    <p:sldId id="283" r:id="rId18"/>
    <p:sldId id="284" r:id="rId19"/>
    <p:sldId id="277" r:id="rId20"/>
    <p:sldId id="291" r:id="rId21"/>
    <p:sldId id="279" r:id="rId22"/>
    <p:sldId id="292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574936CB-9C2C-4153-A0E4-52D7CC48057D}">
          <p14:sldIdLst>
            <p14:sldId id="256"/>
          </p14:sldIdLst>
        </p14:section>
        <p14:section name="Índice" id="{B348C90B-EE77-4B80-BF07-82A3339BFB12}">
          <p14:sldIdLst>
            <p14:sldId id="281"/>
          </p14:sldIdLst>
        </p14:section>
        <p14:section name="Introdução" id="{C52FCAD8-BED4-4426-9FC9-3B473632B76F}">
          <p14:sldIdLst>
            <p14:sldId id="258"/>
            <p14:sldId id="259"/>
            <p14:sldId id="261"/>
            <p14:sldId id="267"/>
          </p14:sldIdLst>
        </p14:section>
        <p14:section name="Revisão da literatura" id="{BF687F89-A957-49B5-B918-B6DEF1838884}">
          <p14:sldIdLst>
            <p14:sldId id="260"/>
          </p14:sldIdLst>
        </p14:section>
        <p14:section name="Implementação" id="{B536080B-0F63-423E-9379-47E5B80DC16B}">
          <p14:sldIdLst>
            <p14:sldId id="262"/>
            <p14:sldId id="263"/>
            <p14:sldId id="269"/>
            <p14:sldId id="266"/>
            <p14:sldId id="268"/>
            <p14:sldId id="270"/>
            <p14:sldId id="272"/>
          </p14:sldIdLst>
        </p14:section>
        <p14:section name="Testes" id="{E3FC99A4-D5CC-415C-B73B-29BC123D4DA7}">
          <p14:sldIdLst>
            <p14:sldId id="274"/>
            <p14:sldId id="282"/>
            <p14:sldId id="283"/>
            <p14:sldId id="284"/>
            <p14:sldId id="277"/>
            <p14:sldId id="291"/>
            <p14:sldId id="279"/>
            <p14:sldId id="292"/>
          </p14:sldIdLst>
        </p14:section>
        <p14:section name="Demonstração" id="{63F1D8D5-0611-4DC2-BD39-8E4B016E5CC2}">
          <p14:sldIdLst>
            <p14:sldId id="286"/>
            <p14:sldId id="287"/>
          </p14:sldIdLst>
        </p14:section>
        <p14:section name="Conclusão" id="{1B0CB3B3-5AC5-4287-98C6-3F7B8CEA1529}">
          <p14:sldIdLst>
            <p14:sldId id="288"/>
            <p14:sldId id="289"/>
          </p14:sldIdLst>
        </p14:section>
        <p14:section name="Fim" id="{D750CD67-9E47-4C8A-A762-0FE4F3950721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62130" autoAdjust="0"/>
  </p:normalViewPr>
  <p:slideViewPr>
    <p:cSldViewPr snapToGrid="0">
      <p:cViewPr varScale="1">
        <p:scale>
          <a:sx n="56" d="100"/>
          <a:sy n="56" d="100"/>
        </p:scale>
        <p:origin x="16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FDAB-6123-4BED-9BAD-8B695EC2B8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C2A9A-8073-4EBA-AAB0-243DDDDF2A03}">
      <dgm:prSet/>
      <dgm:spPr/>
      <dgm:t>
        <a:bodyPr/>
        <a:lstStyle/>
        <a:p>
          <a:r>
            <a:rPr lang="pt-PT" i="0"/>
            <a:t>Eficácia</a:t>
          </a:r>
          <a:endParaRPr lang="en-US"/>
        </a:p>
      </dgm:t>
    </dgm:pt>
    <dgm:pt modelId="{9F5BA07C-5313-4541-B2D3-845657C5A356}" type="parTrans" cxnId="{164E5B89-C0B2-4AD8-B130-105024AB6880}">
      <dgm:prSet/>
      <dgm:spPr/>
      <dgm:t>
        <a:bodyPr/>
        <a:lstStyle/>
        <a:p>
          <a:endParaRPr lang="en-US"/>
        </a:p>
      </dgm:t>
    </dgm:pt>
    <dgm:pt modelId="{4BFA1D46-794B-4A97-AA96-AC5E93F249DD}" type="sibTrans" cxnId="{164E5B89-C0B2-4AD8-B130-105024AB6880}">
      <dgm:prSet/>
      <dgm:spPr/>
      <dgm:t>
        <a:bodyPr/>
        <a:lstStyle/>
        <a:p>
          <a:endParaRPr lang="en-US"/>
        </a:p>
      </dgm:t>
    </dgm:pt>
    <dgm:pt modelId="{E8384368-C786-4E2C-902C-6425986B502F}">
      <dgm:prSet/>
      <dgm:spPr/>
      <dgm:t>
        <a:bodyPr/>
        <a:lstStyle/>
        <a:p>
          <a:r>
            <a:rPr lang="pt-PT" i="0"/>
            <a:t>Custo</a:t>
          </a:r>
          <a:endParaRPr lang="en-US"/>
        </a:p>
      </dgm:t>
    </dgm:pt>
    <dgm:pt modelId="{1920CCFE-B10B-4C02-8503-E99E26075921}" type="parTrans" cxnId="{1FC89163-68E1-4022-AC76-9ACEC373D93E}">
      <dgm:prSet/>
      <dgm:spPr/>
      <dgm:t>
        <a:bodyPr/>
        <a:lstStyle/>
        <a:p>
          <a:endParaRPr lang="en-US"/>
        </a:p>
      </dgm:t>
    </dgm:pt>
    <dgm:pt modelId="{F8581805-8C9C-460A-958B-35B27C6B80BD}" type="sibTrans" cxnId="{1FC89163-68E1-4022-AC76-9ACEC373D93E}">
      <dgm:prSet/>
      <dgm:spPr/>
      <dgm:t>
        <a:bodyPr/>
        <a:lstStyle/>
        <a:p>
          <a:endParaRPr lang="en-US"/>
        </a:p>
      </dgm:t>
    </dgm:pt>
    <dgm:pt modelId="{F0AE1609-9A98-4F53-B118-989398591BB2}">
      <dgm:prSet/>
      <dgm:spPr/>
      <dgm:t>
        <a:bodyPr/>
        <a:lstStyle/>
        <a:p>
          <a:r>
            <a:rPr lang="pt-PT" i="0"/>
            <a:t>Autonomia</a:t>
          </a:r>
          <a:endParaRPr lang="en-US"/>
        </a:p>
      </dgm:t>
    </dgm:pt>
    <dgm:pt modelId="{D9E5C142-F5B4-42B6-9803-1C41A7FBA076}" type="parTrans" cxnId="{FDADEB35-0CF9-48C3-B285-498800C88E0A}">
      <dgm:prSet/>
      <dgm:spPr/>
      <dgm:t>
        <a:bodyPr/>
        <a:lstStyle/>
        <a:p>
          <a:endParaRPr lang="en-US"/>
        </a:p>
      </dgm:t>
    </dgm:pt>
    <dgm:pt modelId="{9F5179BB-CA87-41D0-B76A-719CFA127733}" type="sibTrans" cxnId="{FDADEB35-0CF9-48C3-B285-498800C88E0A}">
      <dgm:prSet/>
      <dgm:spPr/>
      <dgm:t>
        <a:bodyPr/>
        <a:lstStyle/>
        <a:p>
          <a:endParaRPr lang="en-US"/>
        </a:p>
      </dgm:t>
    </dgm:pt>
    <dgm:pt modelId="{5F0FA738-94C0-4D8F-9843-50F5BA6316C5}">
      <dgm:prSet/>
      <dgm:spPr/>
      <dgm:t>
        <a:bodyPr/>
        <a:lstStyle/>
        <a:p>
          <a:r>
            <a:rPr lang="pt-PT" i="0"/>
            <a:t>Tamanho e Peso</a:t>
          </a:r>
          <a:endParaRPr lang="en-US"/>
        </a:p>
      </dgm:t>
    </dgm:pt>
    <dgm:pt modelId="{203AB1AF-7758-40AC-B813-B3B8782E50EC}" type="parTrans" cxnId="{91E7A62B-3BE4-4E23-BDE7-F9982787CCD7}">
      <dgm:prSet/>
      <dgm:spPr/>
      <dgm:t>
        <a:bodyPr/>
        <a:lstStyle/>
        <a:p>
          <a:endParaRPr lang="en-US"/>
        </a:p>
      </dgm:t>
    </dgm:pt>
    <dgm:pt modelId="{3DF451F7-CDE2-4154-9456-0F84651E2457}" type="sibTrans" cxnId="{91E7A62B-3BE4-4E23-BDE7-F9982787CCD7}">
      <dgm:prSet/>
      <dgm:spPr/>
      <dgm:t>
        <a:bodyPr/>
        <a:lstStyle/>
        <a:p>
          <a:endParaRPr lang="en-US"/>
        </a:p>
      </dgm:t>
    </dgm:pt>
    <dgm:pt modelId="{6D9E1EB4-6B97-4BB6-B223-315B86DAAFAA}">
      <dgm:prSet/>
      <dgm:spPr/>
      <dgm:t>
        <a:bodyPr/>
        <a:lstStyle/>
        <a:p>
          <a:r>
            <a:rPr lang="pt-PT" i="0"/>
            <a:t>Limitações do sistema operacional</a:t>
          </a:r>
          <a:endParaRPr lang="en-US"/>
        </a:p>
      </dgm:t>
    </dgm:pt>
    <dgm:pt modelId="{C34622BB-118B-4696-B118-6E09EF7BF4B2}" type="parTrans" cxnId="{1B3349F4-8548-4813-8B79-5F6134B9F5DE}">
      <dgm:prSet/>
      <dgm:spPr/>
      <dgm:t>
        <a:bodyPr/>
        <a:lstStyle/>
        <a:p>
          <a:endParaRPr lang="en-US"/>
        </a:p>
      </dgm:t>
    </dgm:pt>
    <dgm:pt modelId="{DEA50115-AE6A-43A0-83A2-54D2367B0227}" type="sibTrans" cxnId="{1B3349F4-8548-4813-8B79-5F6134B9F5DE}">
      <dgm:prSet/>
      <dgm:spPr/>
      <dgm:t>
        <a:bodyPr/>
        <a:lstStyle/>
        <a:p>
          <a:endParaRPr lang="en-US"/>
        </a:p>
      </dgm:t>
    </dgm:pt>
    <dgm:pt modelId="{667AD2D8-9C67-4FF5-AC13-A4F0B4D2FD8E}">
      <dgm:prSet/>
      <dgm:spPr/>
      <dgm:t>
        <a:bodyPr/>
        <a:lstStyle/>
        <a:p>
          <a:r>
            <a:rPr lang="en-US" dirty="0" err="1"/>
            <a:t>Comunicação</a:t>
          </a:r>
          <a:r>
            <a:rPr lang="en-US" dirty="0"/>
            <a:t> </a:t>
          </a:r>
          <a:r>
            <a:rPr lang="en-US" dirty="0" err="1"/>
            <a:t>bidirecional</a:t>
          </a:r>
          <a:endParaRPr lang="en-US" dirty="0"/>
        </a:p>
      </dgm:t>
    </dgm:pt>
    <dgm:pt modelId="{2EC7FC88-F1FF-4E3F-AE90-A157DDCD01F0}" type="parTrans" cxnId="{9CCBF850-E180-409F-AA18-8622360A9D1A}">
      <dgm:prSet/>
      <dgm:spPr/>
      <dgm:t>
        <a:bodyPr/>
        <a:lstStyle/>
        <a:p>
          <a:endParaRPr lang="en-US"/>
        </a:p>
      </dgm:t>
    </dgm:pt>
    <dgm:pt modelId="{BD8A29DE-0E2A-4533-9AF9-9ECA9AA27617}" type="sibTrans" cxnId="{9CCBF850-E180-409F-AA18-8622360A9D1A}">
      <dgm:prSet/>
      <dgm:spPr/>
      <dgm:t>
        <a:bodyPr/>
        <a:lstStyle/>
        <a:p>
          <a:endParaRPr lang="en-US"/>
        </a:p>
      </dgm:t>
    </dgm:pt>
    <dgm:pt modelId="{04E1448D-4C54-4650-8780-65265A075A09}">
      <dgm:prSet/>
      <dgm:spPr/>
      <dgm:t>
        <a:bodyPr/>
        <a:lstStyle/>
        <a:p>
          <a:r>
            <a:rPr lang="pt-PT" i="0"/>
            <a:t>Abertura</a:t>
          </a:r>
          <a:endParaRPr lang="en-US"/>
        </a:p>
      </dgm:t>
    </dgm:pt>
    <dgm:pt modelId="{3548143F-9410-4201-81F1-A53900FD18D3}" type="parTrans" cxnId="{F8807ACF-15BF-491D-A7DC-AC21261B3DF8}">
      <dgm:prSet/>
      <dgm:spPr/>
      <dgm:t>
        <a:bodyPr/>
        <a:lstStyle/>
        <a:p>
          <a:endParaRPr lang="en-US"/>
        </a:p>
      </dgm:t>
    </dgm:pt>
    <dgm:pt modelId="{10807C99-9E61-414D-8ADA-42CB89D61A28}" type="sibTrans" cxnId="{F8807ACF-15BF-491D-A7DC-AC21261B3DF8}">
      <dgm:prSet/>
      <dgm:spPr/>
      <dgm:t>
        <a:bodyPr/>
        <a:lstStyle/>
        <a:p>
          <a:endParaRPr lang="en-US"/>
        </a:p>
      </dgm:t>
    </dgm:pt>
    <dgm:pt modelId="{12631D7C-A465-4E00-95E4-762F10688855}">
      <dgm:prSet/>
      <dgm:spPr/>
      <dgm:t>
        <a:bodyPr/>
        <a:lstStyle/>
        <a:p>
          <a:r>
            <a:rPr lang="pt-PT" b="1" i="1" dirty="0" err="1"/>
            <a:t>Standalone</a:t>
          </a:r>
          <a:endParaRPr lang="en-US" b="1" dirty="0"/>
        </a:p>
      </dgm:t>
    </dgm:pt>
    <dgm:pt modelId="{F137C7A6-E4F8-4F8E-8F62-C847CB66055B}" type="parTrans" cxnId="{8CC4CB79-E9B0-411B-83B2-082DDABE642A}">
      <dgm:prSet/>
      <dgm:spPr/>
      <dgm:t>
        <a:bodyPr/>
        <a:lstStyle/>
        <a:p>
          <a:endParaRPr lang="en-US"/>
        </a:p>
      </dgm:t>
    </dgm:pt>
    <dgm:pt modelId="{C7AD7D3A-C298-4281-968C-D045A2DA4CA5}" type="sibTrans" cxnId="{8CC4CB79-E9B0-411B-83B2-082DDABE642A}">
      <dgm:prSet/>
      <dgm:spPr/>
      <dgm:t>
        <a:bodyPr/>
        <a:lstStyle/>
        <a:p>
          <a:endParaRPr lang="en-US"/>
        </a:p>
      </dgm:t>
    </dgm:pt>
    <dgm:pt modelId="{1B18388C-196C-4DF0-A03F-D2632B180BF9}">
      <dgm:prSet/>
      <dgm:spPr/>
      <dgm:t>
        <a:bodyPr/>
        <a:lstStyle/>
        <a:p>
          <a:r>
            <a:rPr lang="pt-PT" b="1" i="1" dirty="0"/>
            <a:t>Access </a:t>
          </a:r>
          <a:r>
            <a:rPr lang="pt-PT" b="1" i="1" dirty="0" err="1"/>
            <a:t>Point</a:t>
          </a:r>
          <a:endParaRPr lang="en-US" b="1" dirty="0"/>
        </a:p>
      </dgm:t>
    </dgm:pt>
    <dgm:pt modelId="{60AF0D7D-ECC9-479C-B5D5-ACDB12077DCE}" type="parTrans" cxnId="{22483244-CDE5-4DFD-9327-3A07EA894ADA}">
      <dgm:prSet/>
      <dgm:spPr/>
      <dgm:t>
        <a:bodyPr/>
        <a:lstStyle/>
        <a:p>
          <a:endParaRPr lang="en-US"/>
        </a:p>
      </dgm:t>
    </dgm:pt>
    <dgm:pt modelId="{D6A828EA-E5FA-4C60-BAB3-DC98FF2A11F1}" type="sibTrans" cxnId="{22483244-CDE5-4DFD-9327-3A07EA894ADA}">
      <dgm:prSet/>
      <dgm:spPr/>
      <dgm:t>
        <a:bodyPr/>
        <a:lstStyle/>
        <a:p>
          <a:endParaRPr lang="en-US"/>
        </a:p>
      </dgm:t>
    </dgm:pt>
    <dgm:pt modelId="{33532ACF-8BBD-4DA3-AC2A-27DE21E48B7A}" type="pres">
      <dgm:prSet presAssocID="{8D5FFDAB-6123-4BED-9BAD-8B695EC2B829}" presName="vert0" presStyleCnt="0">
        <dgm:presLayoutVars>
          <dgm:dir/>
          <dgm:animOne val="branch"/>
          <dgm:animLvl val="lvl"/>
        </dgm:presLayoutVars>
      </dgm:prSet>
      <dgm:spPr/>
    </dgm:pt>
    <dgm:pt modelId="{13C495D5-D556-4987-AC54-CDAF8671978D}" type="pres">
      <dgm:prSet presAssocID="{D5AC2A9A-8073-4EBA-AAB0-243DDDDF2A03}" presName="thickLine" presStyleLbl="alignNode1" presStyleIdx="0" presStyleCnt="9"/>
      <dgm:spPr/>
    </dgm:pt>
    <dgm:pt modelId="{890FED64-A164-4314-B03D-5856BE4A8BBC}" type="pres">
      <dgm:prSet presAssocID="{D5AC2A9A-8073-4EBA-AAB0-243DDDDF2A03}" presName="horz1" presStyleCnt="0"/>
      <dgm:spPr/>
    </dgm:pt>
    <dgm:pt modelId="{12A2878D-4523-4450-9DD8-8D56B4F551E8}" type="pres">
      <dgm:prSet presAssocID="{D5AC2A9A-8073-4EBA-AAB0-243DDDDF2A03}" presName="tx1" presStyleLbl="revTx" presStyleIdx="0" presStyleCnt="9"/>
      <dgm:spPr/>
    </dgm:pt>
    <dgm:pt modelId="{7FEFFE7B-DE81-4384-98DC-92B63348309A}" type="pres">
      <dgm:prSet presAssocID="{D5AC2A9A-8073-4EBA-AAB0-243DDDDF2A03}" presName="vert1" presStyleCnt="0"/>
      <dgm:spPr/>
    </dgm:pt>
    <dgm:pt modelId="{43E00D56-8429-44C2-A67E-8D07FAA135C5}" type="pres">
      <dgm:prSet presAssocID="{E8384368-C786-4E2C-902C-6425986B502F}" presName="thickLine" presStyleLbl="alignNode1" presStyleIdx="1" presStyleCnt="9"/>
      <dgm:spPr/>
    </dgm:pt>
    <dgm:pt modelId="{B2D4E80C-D692-47EB-8E6E-C83C13AFC96E}" type="pres">
      <dgm:prSet presAssocID="{E8384368-C786-4E2C-902C-6425986B502F}" presName="horz1" presStyleCnt="0"/>
      <dgm:spPr/>
    </dgm:pt>
    <dgm:pt modelId="{BFB36877-218A-4C4A-8614-32A8D9B933CC}" type="pres">
      <dgm:prSet presAssocID="{E8384368-C786-4E2C-902C-6425986B502F}" presName="tx1" presStyleLbl="revTx" presStyleIdx="1" presStyleCnt="9"/>
      <dgm:spPr/>
    </dgm:pt>
    <dgm:pt modelId="{4701562A-F3D8-429E-9406-21CBA7F813A5}" type="pres">
      <dgm:prSet presAssocID="{E8384368-C786-4E2C-902C-6425986B502F}" presName="vert1" presStyleCnt="0"/>
      <dgm:spPr/>
    </dgm:pt>
    <dgm:pt modelId="{861A5270-0ACF-4421-808C-1B98023669C0}" type="pres">
      <dgm:prSet presAssocID="{F0AE1609-9A98-4F53-B118-989398591BB2}" presName="thickLine" presStyleLbl="alignNode1" presStyleIdx="2" presStyleCnt="9"/>
      <dgm:spPr/>
    </dgm:pt>
    <dgm:pt modelId="{16D3284B-3594-4FBE-8F0D-6FB2A94DF036}" type="pres">
      <dgm:prSet presAssocID="{F0AE1609-9A98-4F53-B118-989398591BB2}" presName="horz1" presStyleCnt="0"/>
      <dgm:spPr/>
    </dgm:pt>
    <dgm:pt modelId="{931B44F3-9D55-4286-B435-570038982831}" type="pres">
      <dgm:prSet presAssocID="{F0AE1609-9A98-4F53-B118-989398591BB2}" presName="tx1" presStyleLbl="revTx" presStyleIdx="2" presStyleCnt="9"/>
      <dgm:spPr/>
    </dgm:pt>
    <dgm:pt modelId="{A6BA5172-F30C-4CF9-9231-3FF54C97383E}" type="pres">
      <dgm:prSet presAssocID="{F0AE1609-9A98-4F53-B118-989398591BB2}" presName="vert1" presStyleCnt="0"/>
      <dgm:spPr/>
    </dgm:pt>
    <dgm:pt modelId="{B443642B-43FC-4074-9F61-14C165DE7F40}" type="pres">
      <dgm:prSet presAssocID="{5F0FA738-94C0-4D8F-9843-50F5BA6316C5}" presName="thickLine" presStyleLbl="alignNode1" presStyleIdx="3" presStyleCnt="9"/>
      <dgm:spPr/>
    </dgm:pt>
    <dgm:pt modelId="{F8DE91D1-60D3-4689-A594-A378CE5DBF51}" type="pres">
      <dgm:prSet presAssocID="{5F0FA738-94C0-4D8F-9843-50F5BA6316C5}" presName="horz1" presStyleCnt="0"/>
      <dgm:spPr/>
    </dgm:pt>
    <dgm:pt modelId="{5CF7C7BB-80E0-4A84-B392-F8C1A24BF0ED}" type="pres">
      <dgm:prSet presAssocID="{5F0FA738-94C0-4D8F-9843-50F5BA6316C5}" presName="tx1" presStyleLbl="revTx" presStyleIdx="3" presStyleCnt="9"/>
      <dgm:spPr/>
    </dgm:pt>
    <dgm:pt modelId="{7B46A095-B9CF-4944-9E78-7CA0368EB6E9}" type="pres">
      <dgm:prSet presAssocID="{5F0FA738-94C0-4D8F-9843-50F5BA6316C5}" presName="vert1" presStyleCnt="0"/>
      <dgm:spPr/>
    </dgm:pt>
    <dgm:pt modelId="{BC1133FD-FE65-4B14-AD84-FFD769482321}" type="pres">
      <dgm:prSet presAssocID="{6D9E1EB4-6B97-4BB6-B223-315B86DAAFAA}" presName="thickLine" presStyleLbl="alignNode1" presStyleIdx="4" presStyleCnt="9"/>
      <dgm:spPr/>
    </dgm:pt>
    <dgm:pt modelId="{64CAEAF0-EBBF-4879-BB7C-55B187DB1F08}" type="pres">
      <dgm:prSet presAssocID="{6D9E1EB4-6B97-4BB6-B223-315B86DAAFAA}" presName="horz1" presStyleCnt="0"/>
      <dgm:spPr/>
    </dgm:pt>
    <dgm:pt modelId="{4633E35C-064A-4B39-95AE-D612145E5A63}" type="pres">
      <dgm:prSet presAssocID="{6D9E1EB4-6B97-4BB6-B223-315B86DAAFAA}" presName="tx1" presStyleLbl="revTx" presStyleIdx="4" presStyleCnt="9"/>
      <dgm:spPr/>
    </dgm:pt>
    <dgm:pt modelId="{2C02658B-7974-4A29-9D39-7A0E7A572E04}" type="pres">
      <dgm:prSet presAssocID="{6D9E1EB4-6B97-4BB6-B223-315B86DAAFAA}" presName="vert1" presStyleCnt="0"/>
      <dgm:spPr/>
    </dgm:pt>
    <dgm:pt modelId="{2C79DB1A-5C6D-4F36-8F72-835FEF528140}" type="pres">
      <dgm:prSet presAssocID="{667AD2D8-9C67-4FF5-AC13-A4F0B4D2FD8E}" presName="thickLine" presStyleLbl="alignNode1" presStyleIdx="5" presStyleCnt="9"/>
      <dgm:spPr/>
    </dgm:pt>
    <dgm:pt modelId="{160DA6E2-CE89-4C52-B9B6-282ADA4F2526}" type="pres">
      <dgm:prSet presAssocID="{667AD2D8-9C67-4FF5-AC13-A4F0B4D2FD8E}" presName="horz1" presStyleCnt="0"/>
      <dgm:spPr/>
    </dgm:pt>
    <dgm:pt modelId="{D1D259C4-95E6-47F2-BC6C-F83074A89BE2}" type="pres">
      <dgm:prSet presAssocID="{667AD2D8-9C67-4FF5-AC13-A4F0B4D2FD8E}" presName="tx1" presStyleLbl="revTx" presStyleIdx="5" presStyleCnt="9"/>
      <dgm:spPr/>
    </dgm:pt>
    <dgm:pt modelId="{DDA005BA-EDC7-4EDE-B0F9-574E50A3FC1E}" type="pres">
      <dgm:prSet presAssocID="{667AD2D8-9C67-4FF5-AC13-A4F0B4D2FD8E}" presName="vert1" presStyleCnt="0"/>
      <dgm:spPr/>
    </dgm:pt>
    <dgm:pt modelId="{8C96C3BA-E736-4BA5-92EC-D88C2294139F}" type="pres">
      <dgm:prSet presAssocID="{04E1448D-4C54-4650-8780-65265A075A09}" presName="thickLine" presStyleLbl="alignNode1" presStyleIdx="6" presStyleCnt="9"/>
      <dgm:spPr/>
    </dgm:pt>
    <dgm:pt modelId="{4EED4EF3-0492-4B5B-9D4C-676FDC4A624E}" type="pres">
      <dgm:prSet presAssocID="{04E1448D-4C54-4650-8780-65265A075A09}" presName="horz1" presStyleCnt="0"/>
      <dgm:spPr/>
    </dgm:pt>
    <dgm:pt modelId="{671D2E21-4D40-4947-B098-630AD9444895}" type="pres">
      <dgm:prSet presAssocID="{04E1448D-4C54-4650-8780-65265A075A09}" presName="tx1" presStyleLbl="revTx" presStyleIdx="6" presStyleCnt="9"/>
      <dgm:spPr/>
    </dgm:pt>
    <dgm:pt modelId="{3B50EF37-D6F7-48F4-82C8-24129B44A07C}" type="pres">
      <dgm:prSet presAssocID="{04E1448D-4C54-4650-8780-65265A075A09}" presName="vert1" presStyleCnt="0"/>
      <dgm:spPr/>
    </dgm:pt>
    <dgm:pt modelId="{6B097169-19B3-4FC3-A74C-D151814D18B0}" type="pres">
      <dgm:prSet presAssocID="{12631D7C-A465-4E00-95E4-762F10688855}" presName="thickLine" presStyleLbl="alignNode1" presStyleIdx="7" presStyleCnt="9"/>
      <dgm:spPr/>
    </dgm:pt>
    <dgm:pt modelId="{3D5ADAA1-39EF-4535-90BE-E5F79BCA5F0D}" type="pres">
      <dgm:prSet presAssocID="{12631D7C-A465-4E00-95E4-762F10688855}" presName="horz1" presStyleCnt="0"/>
      <dgm:spPr/>
    </dgm:pt>
    <dgm:pt modelId="{C756DAC4-F3E1-42D5-8D70-D0911ED46025}" type="pres">
      <dgm:prSet presAssocID="{12631D7C-A465-4E00-95E4-762F10688855}" presName="tx1" presStyleLbl="revTx" presStyleIdx="7" presStyleCnt="9"/>
      <dgm:spPr/>
    </dgm:pt>
    <dgm:pt modelId="{A0F15406-37FA-46DF-8320-7B66D992EAF7}" type="pres">
      <dgm:prSet presAssocID="{12631D7C-A465-4E00-95E4-762F10688855}" presName="vert1" presStyleCnt="0"/>
      <dgm:spPr/>
    </dgm:pt>
    <dgm:pt modelId="{6D6C03A0-D710-4FB4-824A-36D94EC4FF15}" type="pres">
      <dgm:prSet presAssocID="{1B18388C-196C-4DF0-A03F-D2632B180BF9}" presName="thickLine" presStyleLbl="alignNode1" presStyleIdx="8" presStyleCnt="9"/>
      <dgm:spPr/>
    </dgm:pt>
    <dgm:pt modelId="{1D7EB86E-D6DD-4A8F-A522-27783BD9CF38}" type="pres">
      <dgm:prSet presAssocID="{1B18388C-196C-4DF0-A03F-D2632B180BF9}" presName="horz1" presStyleCnt="0"/>
      <dgm:spPr/>
    </dgm:pt>
    <dgm:pt modelId="{32AF8EC9-0662-455A-ACC8-CCA4783578E8}" type="pres">
      <dgm:prSet presAssocID="{1B18388C-196C-4DF0-A03F-D2632B180BF9}" presName="tx1" presStyleLbl="revTx" presStyleIdx="8" presStyleCnt="9"/>
      <dgm:spPr/>
    </dgm:pt>
    <dgm:pt modelId="{8D7DC1A4-665E-4A4C-8AFD-46200C872748}" type="pres">
      <dgm:prSet presAssocID="{1B18388C-196C-4DF0-A03F-D2632B180BF9}" presName="vert1" presStyleCnt="0"/>
      <dgm:spPr/>
    </dgm:pt>
  </dgm:ptLst>
  <dgm:cxnLst>
    <dgm:cxn modelId="{EC671209-9987-4060-A8EE-3EFDE459FC02}" type="presOf" srcId="{8D5FFDAB-6123-4BED-9BAD-8B695EC2B829}" destId="{33532ACF-8BBD-4DA3-AC2A-27DE21E48B7A}" srcOrd="0" destOrd="0" presId="urn:microsoft.com/office/officeart/2008/layout/LinedList"/>
    <dgm:cxn modelId="{30BC4509-C7E5-4B4C-9E3F-D239D132F897}" type="presOf" srcId="{04E1448D-4C54-4650-8780-65265A075A09}" destId="{671D2E21-4D40-4947-B098-630AD9444895}" srcOrd="0" destOrd="0" presId="urn:microsoft.com/office/officeart/2008/layout/LinedList"/>
    <dgm:cxn modelId="{868CB10E-2CA0-40A3-B3EC-2AD2345ED619}" type="presOf" srcId="{5F0FA738-94C0-4D8F-9843-50F5BA6316C5}" destId="{5CF7C7BB-80E0-4A84-B392-F8C1A24BF0ED}" srcOrd="0" destOrd="0" presId="urn:microsoft.com/office/officeart/2008/layout/LinedList"/>
    <dgm:cxn modelId="{37AD801A-8425-4904-95E8-45C25E00B92D}" type="presOf" srcId="{1B18388C-196C-4DF0-A03F-D2632B180BF9}" destId="{32AF8EC9-0662-455A-ACC8-CCA4783578E8}" srcOrd="0" destOrd="0" presId="urn:microsoft.com/office/officeart/2008/layout/LinedList"/>
    <dgm:cxn modelId="{57545429-39C0-427C-9CDB-4CA81C91309E}" type="presOf" srcId="{667AD2D8-9C67-4FF5-AC13-A4F0B4D2FD8E}" destId="{D1D259C4-95E6-47F2-BC6C-F83074A89BE2}" srcOrd="0" destOrd="0" presId="urn:microsoft.com/office/officeart/2008/layout/LinedList"/>
    <dgm:cxn modelId="{91E7A62B-3BE4-4E23-BDE7-F9982787CCD7}" srcId="{8D5FFDAB-6123-4BED-9BAD-8B695EC2B829}" destId="{5F0FA738-94C0-4D8F-9843-50F5BA6316C5}" srcOrd="3" destOrd="0" parTransId="{203AB1AF-7758-40AC-B813-B3B8782E50EC}" sibTransId="{3DF451F7-CDE2-4154-9456-0F84651E2457}"/>
    <dgm:cxn modelId="{FDADEB35-0CF9-48C3-B285-498800C88E0A}" srcId="{8D5FFDAB-6123-4BED-9BAD-8B695EC2B829}" destId="{F0AE1609-9A98-4F53-B118-989398591BB2}" srcOrd="2" destOrd="0" parTransId="{D9E5C142-F5B4-42B6-9803-1C41A7FBA076}" sibTransId="{9F5179BB-CA87-41D0-B76A-719CFA127733}"/>
    <dgm:cxn modelId="{63739E37-389A-40C6-A551-D6532EF8AAF2}" type="presOf" srcId="{6D9E1EB4-6B97-4BB6-B223-315B86DAAFAA}" destId="{4633E35C-064A-4B39-95AE-D612145E5A63}" srcOrd="0" destOrd="0" presId="urn:microsoft.com/office/officeart/2008/layout/LinedList"/>
    <dgm:cxn modelId="{1FC89163-68E1-4022-AC76-9ACEC373D93E}" srcId="{8D5FFDAB-6123-4BED-9BAD-8B695EC2B829}" destId="{E8384368-C786-4E2C-902C-6425986B502F}" srcOrd="1" destOrd="0" parTransId="{1920CCFE-B10B-4C02-8503-E99E26075921}" sibTransId="{F8581805-8C9C-460A-958B-35B27C6B80BD}"/>
    <dgm:cxn modelId="{22483244-CDE5-4DFD-9327-3A07EA894ADA}" srcId="{8D5FFDAB-6123-4BED-9BAD-8B695EC2B829}" destId="{1B18388C-196C-4DF0-A03F-D2632B180BF9}" srcOrd="8" destOrd="0" parTransId="{60AF0D7D-ECC9-479C-B5D5-ACDB12077DCE}" sibTransId="{D6A828EA-E5FA-4C60-BAB3-DC98FF2A11F1}"/>
    <dgm:cxn modelId="{234F6447-0C9F-45D7-BC0D-392C14391960}" type="presOf" srcId="{D5AC2A9A-8073-4EBA-AAB0-243DDDDF2A03}" destId="{12A2878D-4523-4450-9DD8-8D56B4F551E8}" srcOrd="0" destOrd="0" presId="urn:microsoft.com/office/officeart/2008/layout/LinedList"/>
    <dgm:cxn modelId="{9CCBF850-E180-409F-AA18-8622360A9D1A}" srcId="{8D5FFDAB-6123-4BED-9BAD-8B695EC2B829}" destId="{667AD2D8-9C67-4FF5-AC13-A4F0B4D2FD8E}" srcOrd="5" destOrd="0" parTransId="{2EC7FC88-F1FF-4E3F-AE90-A157DDCD01F0}" sibTransId="{BD8A29DE-0E2A-4533-9AF9-9ECA9AA27617}"/>
    <dgm:cxn modelId="{8CC4CB79-E9B0-411B-83B2-082DDABE642A}" srcId="{8D5FFDAB-6123-4BED-9BAD-8B695EC2B829}" destId="{12631D7C-A465-4E00-95E4-762F10688855}" srcOrd="7" destOrd="0" parTransId="{F137C7A6-E4F8-4F8E-8F62-C847CB66055B}" sibTransId="{C7AD7D3A-C298-4281-968C-D045A2DA4CA5}"/>
    <dgm:cxn modelId="{B1B9997F-284E-488C-84C8-DFB9D9B7D6E5}" type="presOf" srcId="{E8384368-C786-4E2C-902C-6425986B502F}" destId="{BFB36877-218A-4C4A-8614-32A8D9B933CC}" srcOrd="0" destOrd="0" presId="urn:microsoft.com/office/officeart/2008/layout/LinedList"/>
    <dgm:cxn modelId="{164E5B89-C0B2-4AD8-B130-105024AB6880}" srcId="{8D5FFDAB-6123-4BED-9BAD-8B695EC2B829}" destId="{D5AC2A9A-8073-4EBA-AAB0-243DDDDF2A03}" srcOrd="0" destOrd="0" parTransId="{9F5BA07C-5313-4541-B2D3-845657C5A356}" sibTransId="{4BFA1D46-794B-4A97-AA96-AC5E93F249DD}"/>
    <dgm:cxn modelId="{1C8514CC-77B6-43EB-9EBC-BAE832464571}" type="presOf" srcId="{F0AE1609-9A98-4F53-B118-989398591BB2}" destId="{931B44F3-9D55-4286-B435-570038982831}" srcOrd="0" destOrd="0" presId="urn:microsoft.com/office/officeart/2008/layout/LinedList"/>
    <dgm:cxn modelId="{F8807ACF-15BF-491D-A7DC-AC21261B3DF8}" srcId="{8D5FFDAB-6123-4BED-9BAD-8B695EC2B829}" destId="{04E1448D-4C54-4650-8780-65265A075A09}" srcOrd="6" destOrd="0" parTransId="{3548143F-9410-4201-81F1-A53900FD18D3}" sibTransId="{10807C99-9E61-414D-8ADA-42CB89D61A28}"/>
    <dgm:cxn modelId="{1AC648EF-28B7-4B3A-B7D4-4D679B17E337}" type="presOf" srcId="{12631D7C-A465-4E00-95E4-762F10688855}" destId="{C756DAC4-F3E1-42D5-8D70-D0911ED46025}" srcOrd="0" destOrd="0" presId="urn:microsoft.com/office/officeart/2008/layout/LinedList"/>
    <dgm:cxn modelId="{1B3349F4-8548-4813-8B79-5F6134B9F5DE}" srcId="{8D5FFDAB-6123-4BED-9BAD-8B695EC2B829}" destId="{6D9E1EB4-6B97-4BB6-B223-315B86DAAFAA}" srcOrd="4" destOrd="0" parTransId="{C34622BB-118B-4696-B118-6E09EF7BF4B2}" sibTransId="{DEA50115-AE6A-43A0-83A2-54D2367B0227}"/>
    <dgm:cxn modelId="{9B503F1A-2066-4B0B-A9F8-8C8B22566BF5}" type="presParOf" srcId="{33532ACF-8BBD-4DA3-AC2A-27DE21E48B7A}" destId="{13C495D5-D556-4987-AC54-CDAF8671978D}" srcOrd="0" destOrd="0" presId="urn:microsoft.com/office/officeart/2008/layout/LinedList"/>
    <dgm:cxn modelId="{D3F6966A-9915-4632-9DE8-EB24F769AD18}" type="presParOf" srcId="{33532ACF-8BBD-4DA3-AC2A-27DE21E48B7A}" destId="{890FED64-A164-4314-B03D-5856BE4A8BBC}" srcOrd="1" destOrd="0" presId="urn:microsoft.com/office/officeart/2008/layout/LinedList"/>
    <dgm:cxn modelId="{DD211DAA-3034-42AA-9F39-ACC88CBB1242}" type="presParOf" srcId="{890FED64-A164-4314-B03D-5856BE4A8BBC}" destId="{12A2878D-4523-4450-9DD8-8D56B4F551E8}" srcOrd="0" destOrd="0" presId="urn:microsoft.com/office/officeart/2008/layout/LinedList"/>
    <dgm:cxn modelId="{B5E0BB0D-D65F-4CAA-BC13-D464343FFFA4}" type="presParOf" srcId="{890FED64-A164-4314-B03D-5856BE4A8BBC}" destId="{7FEFFE7B-DE81-4384-98DC-92B63348309A}" srcOrd="1" destOrd="0" presId="urn:microsoft.com/office/officeart/2008/layout/LinedList"/>
    <dgm:cxn modelId="{68ABEFC6-6E7A-44FE-A7F7-5F02F20FAFDE}" type="presParOf" srcId="{33532ACF-8BBD-4DA3-AC2A-27DE21E48B7A}" destId="{43E00D56-8429-44C2-A67E-8D07FAA135C5}" srcOrd="2" destOrd="0" presId="urn:microsoft.com/office/officeart/2008/layout/LinedList"/>
    <dgm:cxn modelId="{9F19A3C9-D497-44C2-8A65-361C9ACED795}" type="presParOf" srcId="{33532ACF-8BBD-4DA3-AC2A-27DE21E48B7A}" destId="{B2D4E80C-D692-47EB-8E6E-C83C13AFC96E}" srcOrd="3" destOrd="0" presId="urn:microsoft.com/office/officeart/2008/layout/LinedList"/>
    <dgm:cxn modelId="{143EAE62-A4C7-4406-BC05-B69213441A7E}" type="presParOf" srcId="{B2D4E80C-D692-47EB-8E6E-C83C13AFC96E}" destId="{BFB36877-218A-4C4A-8614-32A8D9B933CC}" srcOrd="0" destOrd="0" presId="urn:microsoft.com/office/officeart/2008/layout/LinedList"/>
    <dgm:cxn modelId="{CD8393A0-9393-4197-ABBE-5B134814FEE8}" type="presParOf" srcId="{B2D4E80C-D692-47EB-8E6E-C83C13AFC96E}" destId="{4701562A-F3D8-429E-9406-21CBA7F813A5}" srcOrd="1" destOrd="0" presId="urn:microsoft.com/office/officeart/2008/layout/LinedList"/>
    <dgm:cxn modelId="{8AE2AE92-06BF-4200-8CA5-788087A1409B}" type="presParOf" srcId="{33532ACF-8BBD-4DA3-AC2A-27DE21E48B7A}" destId="{861A5270-0ACF-4421-808C-1B98023669C0}" srcOrd="4" destOrd="0" presId="urn:microsoft.com/office/officeart/2008/layout/LinedList"/>
    <dgm:cxn modelId="{64782BF1-6228-45D2-8667-96467DAFE5CF}" type="presParOf" srcId="{33532ACF-8BBD-4DA3-AC2A-27DE21E48B7A}" destId="{16D3284B-3594-4FBE-8F0D-6FB2A94DF036}" srcOrd="5" destOrd="0" presId="urn:microsoft.com/office/officeart/2008/layout/LinedList"/>
    <dgm:cxn modelId="{4D8B9AAC-805A-4E26-A674-766BB034E3AF}" type="presParOf" srcId="{16D3284B-3594-4FBE-8F0D-6FB2A94DF036}" destId="{931B44F3-9D55-4286-B435-570038982831}" srcOrd="0" destOrd="0" presId="urn:microsoft.com/office/officeart/2008/layout/LinedList"/>
    <dgm:cxn modelId="{B0F1D0A2-AAAE-4533-94F0-D7791477CF35}" type="presParOf" srcId="{16D3284B-3594-4FBE-8F0D-6FB2A94DF036}" destId="{A6BA5172-F30C-4CF9-9231-3FF54C97383E}" srcOrd="1" destOrd="0" presId="urn:microsoft.com/office/officeart/2008/layout/LinedList"/>
    <dgm:cxn modelId="{1A21E556-377E-4BD0-B98D-8C9DFE677F7C}" type="presParOf" srcId="{33532ACF-8BBD-4DA3-AC2A-27DE21E48B7A}" destId="{B443642B-43FC-4074-9F61-14C165DE7F40}" srcOrd="6" destOrd="0" presId="urn:microsoft.com/office/officeart/2008/layout/LinedList"/>
    <dgm:cxn modelId="{6A586E6B-CD1B-4DFC-B90B-34395CFEF1F5}" type="presParOf" srcId="{33532ACF-8BBD-4DA3-AC2A-27DE21E48B7A}" destId="{F8DE91D1-60D3-4689-A594-A378CE5DBF51}" srcOrd="7" destOrd="0" presId="urn:microsoft.com/office/officeart/2008/layout/LinedList"/>
    <dgm:cxn modelId="{741EE841-2952-4BBF-9C55-576C4A258FE7}" type="presParOf" srcId="{F8DE91D1-60D3-4689-A594-A378CE5DBF51}" destId="{5CF7C7BB-80E0-4A84-B392-F8C1A24BF0ED}" srcOrd="0" destOrd="0" presId="urn:microsoft.com/office/officeart/2008/layout/LinedList"/>
    <dgm:cxn modelId="{0854D1E8-1A54-4A48-AE52-6C2C1DAED5F6}" type="presParOf" srcId="{F8DE91D1-60D3-4689-A594-A378CE5DBF51}" destId="{7B46A095-B9CF-4944-9E78-7CA0368EB6E9}" srcOrd="1" destOrd="0" presId="urn:microsoft.com/office/officeart/2008/layout/LinedList"/>
    <dgm:cxn modelId="{2F1E25B1-39E6-4D87-AA3C-5AD3EF8759CC}" type="presParOf" srcId="{33532ACF-8BBD-4DA3-AC2A-27DE21E48B7A}" destId="{BC1133FD-FE65-4B14-AD84-FFD769482321}" srcOrd="8" destOrd="0" presId="urn:microsoft.com/office/officeart/2008/layout/LinedList"/>
    <dgm:cxn modelId="{C11AE3ED-DEF2-4BCD-9808-9C5F1E99606A}" type="presParOf" srcId="{33532ACF-8BBD-4DA3-AC2A-27DE21E48B7A}" destId="{64CAEAF0-EBBF-4879-BB7C-55B187DB1F08}" srcOrd="9" destOrd="0" presId="urn:microsoft.com/office/officeart/2008/layout/LinedList"/>
    <dgm:cxn modelId="{041389FC-3B13-470C-A103-B5EBE0CD8430}" type="presParOf" srcId="{64CAEAF0-EBBF-4879-BB7C-55B187DB1F08}" destId="{4633E35C-064A-4B39-95AE-D612145E5A63}" srcOrd="0" destOrd="0" presId="urn:microsoft.com/office/officeart/2008/layout/LinedList"/>
    <dgm:cxn modelId="{30B04F4C-E353-40AA-A885-747B06BFF013}" type="presParOf" srcId="{64CAEAF0-EBBF-4879-BB7C-55B187DB1F08}" destId="{2C02658B-7974-4A29-9D39-7A0E7A572E04}" srcOrd="1" destOrd="0" presId="urn:microsoft.com/office/officeart/2008/layout/LinedList"/>
    <dgm:cxn modelId="{E6F17178-00C2-447A-ABFA-082516DABB66}" type="presParOf" srcId="{33532ACF-8BBD-4DA3-AC2A-27DE21E48B7A}" destId="{2C79DB1A-5C6D-4F36-8F72-835FEF528140}" srcOrd="10" destOrd="0" presId="urn:microsoft.com/office/officeart/2008/layout/LinedList"/>
    <dgm:cxn modelId="{12A9837E-64F6-4B69-800C-EEB04C17BC22}" type="presParOf" srcId="{33532ACF-8BBD-4DA3-AC2A-27DE21E48B7A}" destId="{160DA6E2-CE89-4C52-B9B6-282ADA4F2526}" srcOrd="11" destOrd="0" presId="urn:microsoft.com/office/officeart/2008/layout/LinedList"/>
    <dgm:cxn modelId="{0E797D49-DF25-4A88-8AB2-0B511DD69832}" type="presParOf" srcId="{160DA6E2-CE89-4C52-B9B6-282ADA4F2526}" destId="{D1D259C4-95E6-47F2-BC6C-F83074A89BE2}" srcOrd="0" destOrd="0" presId="urn:microsoft.com/office/officeart/2008/layout/LinedList"/>
    <dgm:cxn modelId="{4D1D6E65-99FA-4FFC-86F4-1A7CB2428534}" type="presParOf" srcId="{160DA6E2-CE89-4C52-B9B6-282ADA4F2526}" destId="{DDA005BA-EDC7-4EDE-B0F9-574E50A3FC1E}" srcOrd="1" destOrd="0" presId="urn:microsoft.com/office/officeart/2008/layout/LinedList"/>
    <dgm:cxn modelId="{67C762D4-FBA5-410A-BCBB-D6390261649A}" type="presParOf" srcId="{33532ACF-8BBD-4DA3-AC2A-27DE21E48B7A}" destId="{8C96C3BA-E736-4BA5-92EC-D88C2294139F}" srcOrd="12" destOrd="0" presId="urn:microsoft.com/office/officeart/2008/layout/LinedList"/>
    <dgm:cxn modelId="{7A30DF10-91A8-420F-9AEF-F88E0691918A}" type="presParOf" srcId="{33532ACF-8BBD-4DA3-AC2A-27DE21E48B7A}" destId="{4EED4EF3-0492-4B5B-9D4C-676FDC4A624E}" srcOrd="13" destOrd="0" presId="urn:microsoft.com/office/officeart/2008/layout/LinedList"/>
    <dgm:cxn modelId="{DB22EFC3-5BC0-4F96-BF0A-5202680C1072}" type="presParOf" srcId="{4EED4EF3-0492-4B5B-9D4C-676FDC4A624E}" destId="{671D2E21-4D40-4947-B098-630AD9444895}" srcOrd="0" destOrd="0" presId="urn:microsoft.com/office/officeart/2008/layout/LinedList"/>
    <dgm:cxn modelId="{20BEE3E0-C8B8-4247-8163-F268727A1553}" type="presParOf" srcId="{4EED4EF3-0492-4B5B-9D4C-676FDC4A624E}" destId="{3B50EF37-D6F7-48F4-82C8-24129B44A07C}" srcOrd="1" destOrd="0" presId="urn:microsoft.com/office/officeart/2008/layout/LinedList"/>
    <dgm:cxn modelId="{E3962D95-6D44-4380-8C50-0C5840EBBEF3}" type="presParOf" srcId="{33532ACF-8BBD-4DA3-AC2A-27DE21E48B7A}" destId="{6B097169-19B3-4FC3-A74C-D151814D18B0}" srcOrd="14" destOrd="0" presId="urn:microsoft.com/office/officeart/2008/layout/LinedList"/>
    <dgm:cxn modelId="{47D5183D-E0E3-4626-A669-3ED0E3FDBDC5}" type="presParOf" srcId="{33532ACF-8BBD-4DA3-AC2A-27DE21E48B7A}" destId="{3D5ADAA1-39EF-4535-90BE-E5F79BCA5F0D}" srcOrd="15" destOrd="0" presId="urn:microsoft.com/office/officeart/2008/layout/LinedList"/>
    <dgm:cxn modelId="{BD91F89B-6056-4FE5-BF1A-5A85E173AC01}" type="presParOf" srcId="{3D5ADAA1-39EF-4535-90BE-E5F79BCA5F0D}" destId="{C756DAC4-F3E1-42D5-8D70-D0911ED46025}" srcOrd="0" destOrd="0" presId="urn:microsoft.com/office/officeart/2008/layout/LinedList"/>
    <dgm:cxn modelId="{77695F87-D47D-461B-BC78-A9BCB9231B88}" type="presParOf" srcId="{3D5ADAA1-39EF-4535-90BE-E5F79BCA5F0D}" destId="{A0F15406-37FA-46DF-8320-7B66D992EAF7}" srcOrd="1" destOrd="0" presId="urn:microsoft.com/office/officeart/2008/layout/LinedList"/>
    <dgm:cxn modelId="{4F084D6A-D0DB-4FAC-ABE1-F1A56FC124B3}" type="presParOf" srcId="{33532ACF-8BBD-4DA3-AC2A-27DE21E48B7A}" destId="{6D6C03A0-D710-4FB4-824A-36D94EC4FF15}" srcOrd="16" destOrd="0" presId="urn:microsoft.com/office/officeart/2008/layout/LinedList"/>
    <dgm:cxn modelId="{D9275D0F-9B14-4193-A27A-AAB45F81FCF6}" type="presParOf" srcId="{33532ACF-8BBD-4DA3-AC2A-27DE21E48B7A}" destId="{1D7EB86E-D6DD-4A8F-A522-27783BD9CF38}" srcOrd="17" destOrd="0" presId="urn:microsoft.com/office/officeart/2008/layout/LinedList"/>
    <dgm:cxn modelId="{C2A1B0EA-77D2-44AE-9D22-94FB75F7FF3C}" type="presParOf" srcId="{1D7EB86E-D6DD-4A8F-A522-27783BD9CF38}" destId="{32AF8EC9-0662-455A-ACC8-CCA4783578E8}" srcOrd="0" destOrd="0" presId="urn:microsoft.com/office/officeart/2008/layout/LinedList"/>
    <dgm:cxn modelId="{B257AEF4-5448-4E67-B8AD-2D790153B5C0}" type="presParOf" srcId="{1D7EB86E-D6DD-4A8F-A522-27783BD9CF38}" destId="{8D7DC1A4-665E-4A4C-8AFD-46200C8727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5CF32-1CA7-4A29-9506-1474647CBEE7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1" csCatId="accent1" phldr="1"/>
      <dgm:spPr/>
    </dgm:pt>
    <dgm:pt modelId="{2CDEA392-3704-4D4E-81C5-1CE45AEE9845}">
      <dgm:prSet phldrT="[Text]"/>
      <dgm:spPr/>
      <dgm:t>
        <a:bodyPr/>
        <a:lstStyle/>
        <a:p>
          <a:r>
            <a:rPr lang="en-US" b="1" i="1" dirty="0">
              <a:latin typeface="Aileron Regular"/>
            </a:rPr>
            <a:t>Software</a:t>
          </a:r>
          <a:endParaRPr lang="pt-PT" b="1" i="1" dirty="0">
            <a:latin typeface="Aileron Regular"/>
          </a:endParaRPr>
        </a:p>
      </dgm:t>
    </dgm:pt>
    <dgm:pt modelId="{131FDB49-6E9C-44BC-912F-0E142C05493A}" type="parTrans" cxnId="{3F076FE8-26F6-4349-B75C-3900CF4A67B4}">
      <dgm:prSet/>
      <dgm:spPr/>
      <dgm:t>
        <a:bodyPr/>
        <a:lstStyle/>
        <a:p>
          <a:endParaRPr lang="pt-PT"/>
        </a:p>
      </dgm:t>
    </dgm:pt>
    <dgm:pt modelId="{6D59E253-45C8-4E97-A320-E7F33C1EC203}" type="sibTrans" cxnId="{3F076FE8-26F6-4349-B75C-3900CF4A67B4}">
      <dgm:prSet/>
      <dgm:spPr/>
      <dgm:t>
        <a:bodyPr/>
        <a:lstStyle/>
        <a:p>
          <a:endParaRPr lang="pt-PT"/>
        </a:p>
      </dgm:t>
    </dgm:pt>
    <dgm:pt modelId="{7D5FB467-187C-4DD5-B680-3055ABDD2948}">
      <dgm:prSet phldrT="[Text]"/>
      <dgm:spPr/>
      <dgm:t>
        <a:bodyPr/>
        <a:lstStyle/>
        <a:p>
          <a:r>
            <a:rPr lang="pt-PT" b="1" i="1" dirty="0">
              <a:latin typeface="Aileron Regular"/>
            </a:rPr>
            <a:t>Hardware</a:t>
          </a:r>
        </a:p>
      </dgm:t>
    </dgm:pt>
    <dgm:pt modelId="{D8C4A372-07CB-4565-9DB8-14760C19A54E}" type="parTrans" cxnId="{7A1A2BD5-2FAF-45E4-B9A4-D39A1E924BFB}">
      <dgm:prSet/>
      <dgm:spPr/>
      <dgm:t>
        <a:bodyPr/>
        <a:lstStyle/>
        <a:p>
          <a:endParaRPr lang="pt-PT"/>
        </a:p>
      </dgm:t>
    </dgm:pt>
    <dgm:pt modelId="{F02EFA33-A191-4CD4-85F6-C466CE502217}" type="sibTrans" cxnId="{7A1A2BD5-2FAF-45E4-B9A4-D39A1E924BFB}">
      <dgm:prSet/>
      <dgm:spPr/>
      <dgm:t>
        <a:bodyPr/>
        <a:lstStyle/>
        <a:p>
          <a:endParaRPr lang="pt-PT"/>
        </a:p>
      </dgm:t>
    </dgm:pt>
    <dgm:pt modelId="{62A9F296-720A-4AD2-B112-2733D1D4ED81}">
      <dgm:prSet phldrT="[Text]"/>
      <dgm:spPr/>
      <dgm:t>
        <a:bodyPr/>
        <a:lstStyle/>
        <a:p>
          <a:r>
            <a:rPr lang="pt-PT" b="1" i="1" dirty="0" err="1">
              <a:latin typeface="Aileron Regular"/>
            </a:rPr>
            <a:t>Firmware</a:t>
          </a:r>
          <a:endParaRPr lang="pt-PT" b="1" i="1" dirty="0">
            <a:latin typeface="Aileron Regular"/>
          </a:endParaRPr>
        </a:p>
      </dgm:t>
    </dgm:pt>
    <dgm:pt modelId="{26E7D068-623A-4876-86BD-D19E68ACE071}" type="parTrans" cxnId="{7D0671A1-91D9-4732-BB9D-13F4CD2D2F92}">
      <dgm:prSet/>
      <dgm:spPr/>
      <dgm:t>
        <a:bodyPr/>
        <a:lstStyle/>
        <a:p>
          <a:endParaRPr lang="pt-PT"/>
        </a:p>
      </dgm:t>
    </dgm:pt>
    <dgm:pt modelId="{A32A04CA-525B-4F54-B771-F5B1B9E0AB16}" type="sibTrans" cxnId="{7D0671A1-91D9-4732-BB9D-13F4CD2D2F92}">
      <dgm:prSet/>
      <dgm:spPr/>
      <dgm:t>
        <a:bodyPr/>
        <a:lstStyle/>
        <a:p>
          <a:endParaRPr lang="pt-PT"/>
        </a:p>
      </dgm:t>
    </dgm:pt>
    <dgm:pt modelId="{E6C59A2D-BF2F-4A86-BF12-4107BAB13846}">
      <dgm:prSet phldrT="[Text]"/>
      <dgm:spPr/>
      <dgm:t>
        <a:bodyPr/>
        <a:lstStyle/>
        <a:p>
          <a:r>
            <a:rPr lang="pt-PT" dirty="0">
              <a:latin typeface="Aileron Regular"/>
            </a:rPr>
            <a:t>Configuração do </a:t>
          </a:r>
          <a:r>
            <a:rPr lang="pt-PT" b="1" i="1" dirty="0">
              <a:latin typeface="Aileron Regular"/>
            </a:rPr>
            <a:t>IDE </a:t>
          </a:r>
          <a:r>
            <a:rPr lang="pt-PT" b="1" i="1" dirty="0" err="1">
              <a:latin typeface="Aileron Regular"/>
            </a:rPr>
            <a:t>Arduino</a:t>
          </a:r>
          <a:r>
            <a:rPr lang="pt-PT" dirty="0">
              <a:latin typeface="Aileron Regular"/>
            </a:rPr>
            <a:t> e do ambiente de desenvolvimento.</a:t>
          </a:r>
        </a:p>
      </dgm:t>
    </dgm:pt>
    <dgm:pt modelId="{1DFA9F91-BA96-4D22-ADFD-D6C8B972BF72}" type="parTrans" cxnId="{BE3CDFE7-3A54-47F5-BB1F-20607899C25F}">
      <dgm:prSet/>
      <dgm:spPr/>
      <dgm:t>
        <a:bodyPr/>
        <a:lstStyle/>
        <a:p>
          <a:endParaRPr lang="pt-PT"/>
        </a:p>
      </dgm:t>
    </dgm:pt>
    <dgm:pt modelId="{C0284EF7-C7C5-455E-B2EA-0922A191931A}" type="sibTrans" cxnId="{BE3CDFE7-3A54-47F5-BB1F-20607899C25F}">
      <dgm:prSet/>
      <dgm:spPr/>
      <dgm:t>
        <a:bodyPr/>
        <a:lstStyle/>
        <a:p>
          <a:endParaRPr lang="pt-PT"/>
        </a:p>
      </dgm:t>
    </dgm:pt>
    <dgm:pt modelId="{05D9FEC5-3D30-4ED5-BC49-613ED050B5B7}">
      <dgm:prSet phldrT="[Text]"/>
      <dgm:spPr/>
      <dgm:t>
        <a:bodyPr/>
        <a:lstStyle/>
        <a:p>
          <a:r>
            <a:rPr lang="pt-PT" dirty="0">
              <a:latin typeface="Aileron Regular"/>
            </a:rPr>
            <a:t>Seleção de todos os pré-requisitos inerentes à </a:t>
          </a:r>
          <a:r>
            <a:rPr lang="pt-PT" b="1" i="1" dirty="0" err="1">
              <a:latin typeface="Aileron Regular"/>
            </a:rPr>
            <a:t>tag</a:t>
          </a:r>
          <a:r>
            <a:rPr lang="pt-PT" dirty="0">
              <a:latin typeface="Aileron Regular"/>
            </a:rPr>
            <a:t> e exploração de todos os seus componentes.</a:t>
          </a:r>
        </a:p>
      </dgm:t>
    </dgm:pt>
    <dgm:pt modelId="{5E9914D4-1A84-4DBC-89D2-87BE8E5AE234}" type="parTrans" cxnId="{F179B4CF-29E6-46D1-885D-06161D2097F1}">
      <dgm:prSet/>
      <dgm:spPr/>
      <dgm:t>
        <a:bodyPr/>
        <a:lstStyle/>
        <a:p>
          <a:endParaRPr lang="pt-PT"/>
        </a:p>
      </dgm:t>
    </dgm:pt>
    <dgm:pt modelId="{C0C45C52-2FA9-4A33-9DB7-26AB3B564576}" type="sibTrans" cxnId="{F179B4CF-29E6-46D1-885D-06161D2097F1}">
      <dgm:prSet/>
      <dgm:spPr/>
      <dgm:t>
        <a:bodyPr/>
        <a:lstStyle/>
        <a:p>
          <a:endParaRPr lang="pt-PT"/>
        </a:p>
      </dgm:t>
    </dgm:pt>
    <dgm:pt modelId="{6EEFCD6E-7406-42BA-96E4-902C15ED263F}">
      <dgm:prSet phldrT="[Text]"/>
      <dgm:spPr/>
      <dgm:t>
        <a:bodyPr/>
        <a:lstStyle/>
        <a:p>
          <a:r>
            <a:rPr lang="pt-PT" dirty="0">
              <a:latin typeface="Aileron Regular"/>
            </a:rPr>
            <a:t>Desenvolvimento do código para a utilização da </a:t>
          </a:r>
          <a:r>
            <a:rPr lang="pt-PT" b="1" i="1" dirty="0" err="1">
              <a:latin typeface="Aileron Regular"/>
            </a:rPr>
            <a:t>tag</a:t>
          </a:r>
          <a:r>
            <a:rPr lang="pt-PT" dirty="0">
              <a:latin typeface="Aileron Regular"/>
            </a:rPr>
            <a:t> e integração com serviços externos.</a:t>
          </a:r>
        </a:p>
      </dgm:t>
    </dgm:pt>
    <dgm:pt modelId="{23822088-468A-4067-8907-BFAA5C38C677}" type="parTrans" cxnId="{E2C1C772-62C4-4170-80D7-D724C16E4BB2}">
      <dgm:prSet/>
      <dgm:spPr/>
      <dgm:t>
        <a:bodyPr/>
        <a:lstStyle/>
        <a:p>
          <a:endParaRPr lang="pt-PT"/>
        </a:p>
      </dgm:t>
    </dgm:pt>
    <dgm:pt modelId="{325A36EE-DDFF-469B-A6BE-CEE004D506E7}" type="sibTrans" cxnId="{E2C1C772-62C4-4170-80D7-D724C16E4BB2}">
      <dgm:prSet/>
      <dgm:spPr/>
      <dgm:t>
        <a:bodyPr/>
        <a:lstStyle/>
        <a:p>
          <a:endParaRPr lang="pt-PT"/>
        </a:p>
      </dgm:t>
    </dgm:pt>
    <dgm:pt modelId="{8CCA087D-4A8B-4692-9C02-2B4F18451A54}" type="pres">
      <dgm:prSet presAssocID="{95C5CF32-1CA7-4A29-9506-1474647CBEE7}" presName="rootnode" presStyleCnt="0">
        <dgm:presLayoutVars>
          <dgm:chMax/>
          <dgm:chPref/>
          <dgm:dir/>
          <dgm:animLvl val="lvl"/>
        </dgm:presLayoutVars>
      </dgm:prSet>
      <dgm:spPr/>
    </dgm:pt>
    <dgm:pt modelId="{EA9494D4-C996-4A2A-BB1E-AA5DA9829793}" type="pres">
      <dgm:prSet presAssocID="{2CDEA392-3704-4D4E-81C5-1CE45AEE9845}" presName="composite" presStyleCnt="0"/>
      <dgm:spPr/>
    </dgm:pt>
    <dgm:pt modelId="{A4C52830-17E3-42EA-BD3A-FC25D97200D7}" type="pres">
      <dgm:prSet presAssocID="{2CDEA392-3704-4D4E-81C5-1CE45AEE9845}" presName="LShape" presStyleLbl="alignNode1" presStyleIdx="0" presStyleCnt="5"/>
      <dgm:spPr/>
    </dgm:pt>
    <dgm:pt modelId="{94A8DFAD-D6C1-4B73-BCA8-F381E86DF561}" type="pres">
      <dgm:prSet presAssocID="{2CDEA392-3704-4D4E-81C5-1CE45AEE984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B0AFB7-5B61-4E30-A4A5-BFD7C4E122F0}" type="pres">
      <dgm:prSet presAssocID="{2CDEA392-3704-4D4E-81C5-1CE45AEE9845}" presName="Triangle" presStyleLbl="alignNode1" presStyleIdx="1" presStyleCnt="5"/>
      <dgm:spPr/>
    </dgm:pt>
    <dgm:pt modelId="{DCC915EE-2F15-426C-838C-547B12B91066}" type="pres">
      <dgm:prSet presAssocID="{6D59E253-45C8-4E97-A320-E7F33C1EC203}" presName="sibTrans" presStyleCnt="0"/>
      <dgm:spPr/>
    </dgm:pt>
    <dgm:pt modelId="{10231DB3-1C85-456E-B5F8-01AAEA8CBD80}" type="pres">
      <dgm:prSet presAssocID="{6D59E253-45C8-4E97-A320-E7F33C1EC203}" presName="space" presStyleCnt="0"/>
      <dgm:spPr/>
    </dgm:pt>
    <dgm:pt modelId="{E4BE438B-8B67-4C99-AFBF-A6F7AFABF06C}" type="pres">
      <dgm:prSet presAssocID="{7D5FB467-187C-4DD5-B680-3055ABDD2948}" presName="composite" presStyleCnt="0"/>
      <dgm:spPr/>
    </dgm:pt>
    <dgm:pt modelId="{31CF73E8-C2C0-4177-B57F-557FD9D2F6FF}" type="pres">
      <dgm:prSet presAssocID="{7D5FB467-187C-4DD5-B680-3055ABDD2948}" presName="LShape" presStyleLbl="alignNode1" presStyleIdx="2" presStyleCnt="5"/>
      <dgm:spPr/>
    </dgm:pt>
    <dgm:pt modelId="{3DA103BA-C80F-450F-8BB1-7C684342EE60}" type="pres">
      <dgm:prSet presAssocID="{7D5FB467-187C-4DD5-B680-3055ABDD294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FA4EE2B-B98C-42D5-949E-9E2DA9B46786}" type="pres">
      <dgm:prSet presAssocID="{7D5FB467-187C-4DD5-B680-3055ABDD2948}" presName="Triangle" presStyleLbl="alignNode1" presStyleIdx="3" presStyleCnt="5"/>
      <dgm:spPr/>
    </dgm:pt>
    <dgm:pt modelId="{08D4CE01-81F0-4FF2-A858-00C0119A8B4F}" type="pres">
      <dgm:prSet presAssocID="{F02EFA33-A191-4CD4-85F6-C466CE502217}" presName="sibTrans" presStyleCnt="0"/>
      <dgm:spPr/>
    </dgm:pt>
    <dgm:pt modelId="{BA58A8D7-5261-4F16-A85B-FB0047A5B6C0}" type="pres">
      <dgm:prSet presAssocID="{F02EFA33-A191-4CD4-85F6-C466CE502217}" presName="space" presStyleCnt="0"/>
      <dgm:spPr/>
    </dgm:pt>
    <dgm:pt modelId="{7B21BEA8-3E3F-480B-8F8A-C29D477AD3FB}" type="pres">
      <dgm:prSet presAssocID="{62A9F296-720A-4AD2-B112-2733D1D4ED81}" presName="composite" presStyleCnt="0"/>
      <dgm:spPr/>
    </dgm:pt>
    <dgm:pt modelId="{830F57B0-36E1-4276-ACB1-442016C770E2}" type="pres">
      <dgm:prSet presAssocID="{62A9F296-720A-4AD2-B112-2733D1D4ED81}" presName="LShape" presStyleLbl="alignNode1" presStyleIdx="4" presStyleCnt="5"/>
      <dgm:spPr/>
    </dgm:pt>
    <dgm:pt modelId="{1D113C2A-EB2C-4BE2-909E-2569D511DAF1}" type="pres">
      <dgm:prSet presAssocID="{62A9F296-720A-4AD2-B112-2733D1D4ED8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0B99371-60FB-4E06-BD4B-AB7958A46554}" type="presOf" srcId="{95C5CF32-1CA7-4A29-9506-1474647CBEE7}" destId="{8CCA087D-4A8B-4692-9C02-2B4F18451A54}" srcOrd="0" destOrd="0" presId="urn:microsoft.com/office/officeart/2009/3/layout/StepUpProcess"/>
    <dgm:cxn modelId="{E2C1C772-62C4-4170-80D7-D724C16E4BB2}" srcId="{62A9F296-720A-4AD2-B112-2733D1D4ED81}" destId="{6EEFCD6E-7406-42BA-96E4-902C15ED263F}" srcOrd="0" destOrd="0" parTransId="{23822088-468A-4067-8907-BFAA5C38C677}" sibTransId="{325A36EE-DDFF-469B-A6BE-CEE004D506E7}"/>
    <dgm:cxn modelId="{C600768C-5CCA-4893-9186-0469C34D6843}" type="presOf" srcId="{E6C59A2D-BF2F-4A86-BF12-4107BAB13846}" destId="{94A8DFAD-D6C1-4B73-BCA8-F381E86DF561}" srcOrd="0" destOrd="1" presId="urn:microsoft.com/office/officeart/2009/3/layout/StepUpProcess"/>
    <dgm:cxn modelId="{7D0671A1-91D9-4732-BB9D-13F4CD2D2F92}" srcId="{95C5CF32-1CA7-4A29-9506-1474647CBEE7}" destId="{62A9F296-720A-4AD2-B112-2733D1D4ED81}" srcOrd="2" destOrd="0" parTransId="{26E7D068-623A-4876-86BD-D19E68ACE071}" sibTransId="{A32A04CA-525B-4F54-B771-F5B1B9E0AB16}"/>
    <dgm:cxn modelId="{6AAF2DB9-F089-421F-8072-1758BAC0B481}" type="presOf" srcId="{7D5FB467-187C-4DD5-B680-3055ABDD2948}" destId="{3DA103BA-C80F-450F-8BB1-7C684342EE60}" srcOrd="0" destOrd="0" presId="urn:microsoft.com/office/officeart/2009/3/layout/StepUpProcess"/>
    <dgm:cxn modelId="{F179B4CF-29E6-46D1-885D-06161D2097F1}" srcId="{7D5FB467-187C-4DD5-B680-3055ABDD2948}" destId="{05D9FEC5-3D30-4ED5-BC49-613ED050B5B7}" srcOrd="0" destOrd="0" parTransId="{5E9914D4-1A84-4DBC-89D2-87BE8E5AE234}" sibTransId="{C0C45C52-2FA9-4A33-9DB7-26AB3B564576}"/>
    <dgm:cxn modelId="{7A1A2BD5-2FAF-45E4-B9A4-D39A1E924BFB}" srcId="{95C5CF32-1CA7-4A29-9506-1474647CBEE7}" destId="{7D5FB467-187C-4DD5-B680-3055ABDD2948}" srcOrd="1" destOrd="0" parTransId="{D8C4A372-07CB-4565-9DB8-14760C19A54E}" sibTransId="{F02EFA33-A191-4CD4-85F6-C466CE502217}"/>
    <dgm:cxn modelId="{D5C0DADF-B894-45B8-A5BC-CB24EE78163B}" type="presOf" srcId="{6EEFCD6E-7406-42BA-96E4-902C15ED263F}" destId="{1D113C2A-EB2C-4BE2-909E-2569D511DAF1}" srcOrd="0" destOrd="1" presId="urn:microsoft.com/office/officeart/2009/3/layout/StepUpProcess"/>
    <dgm:cxn modelId="{A23B1FE0-85BC-4863-81C6-A98C2002B5F6}" type="presOf" srcId="{05D9FEC5-3D30-4ED5-BC49-613ED050B5B7}" destId="{3DA103BA-C80F-450F-8BB1-7C684342EE60}" srcOrd="0" destOrd="1" presId="urn:microsoft.com/office/officeart/2009/3/layout/StepUpProcess"/>
    <dgm:cxn modelId="{2DFF41E0-AACB-4F78-9168-5AF4521DC187}" type="presOf" srcId="{62A9F296-720A-4AD2-B112-2733D1D4ED81}" destId="{1D113C2A-EB2C-4BE2-909E-2569D511DAF1}" srcOrd="0" destOrd="0" presId="urn:microsoft.com/office/officeart/2009/3/layout/StepUpProcess"/>
    <dgm:cxn modelId="{BE3CDFE7-3A54-47F5-BB1F-20607899C25F}" srcId="{2CDEA392-3704-4D4E-81C5-1CE45AEE9845}" destId="{E6C59A2D-BF2F-4A86-BF12-4107BAB13846}" srcOrd="0" destOrd="0" parTransId="{1DFA9F91-BA96-4D22-ADFD-D6C8B972BF72}" sibTransId="{C0284EF7-C7C5-455E-B2EA-0922A191931A}"/>
    <dgm:cxn modelId="{3F076FE8-26F6-4349-B75C-3900CF4A67B4}" srcId="{95C5CF32-1CA7-4A29-9506-1474647CBEE7}" destId="{2CDEA392-3704-4D4E-81C5-1CE45AEE9845}" srcOrd="0" destOrd="0" parTransId="{131FDB49-6E9C-44BC-912F-0E142C05493A}" sibTransId="{6D59E253-45C8-4E97-A320-E7F33C1EC203}"/>
    <dgm:cxn modelId="{BEEC34FD-6FB3-4722-8644-3070834A5DB3}" type="presOf" srcId="{2CDEA392-3704-4D4E-81C5-1CE45AEE9845}" destId="{94A8DFAD-D6C1-4B73-BCA8-F381E86DF561}" srcOrd="0" destOrd="0" presId="urn:microsoft.com/office/officeart/2009/3/layout/StepUpProcess"/>
    <dgm:cxn modelId="{9517D0F5-F4CA-45CB-B49A-1E3E5641AC15}" type="presParOf" srcId="{8CCA087D-4A8B-4692-9C02-2B4F18451A54}" destId="{EA9494D4-C996-4A2A-BB1E-AA5DA9829793}" srcOrd="0" destOrd="0" presId="urn:microsoft.com/office/officeart/2009/3/layout/StepUpProcess"/>
    <dgm:cxn modelId="{AA377472-FE79-45F4-A792-CE4B497643D2}" type="presParOf" srcId="{EA9494D4-C996-4A2A-BB1E-AA5DA9829793}" destId="{A4C52830-17E3-42EA-BD3A-FC25D97200D7}" srcOrd="0" destOrd="0" presId="urn:microsoft.com/office/officeart/2009/3/layout/StepUpProcess"/>
    <dgm:cxn modelId="{EE2DAB9A-8642-4D8D-AF8A-A4F12E6CB8C3}" type="presParOf" srcId="{EA9494D4-C996-4A2A-BB1E-AA5DA9829793}" destId="{94A8DFAD-D6C1-4B73-BCA8-F381E86DF561}" srcOrd="1" destOrd="0" presId="urn:microsoft.com/office/officeart/2009/3/layout/StepUpProcess"/>
    <dgm:cxn modelId="{CC0E2CC7-EFD4-41B7-8D95-A40A37B0D77E}" type="presParOf" srcId="{EA9494D4-C996-4A2A-BB1E-AA5DA9829793}" destId="{A0B0AFB7-5B61-4E30-A4A5-BFD7C4E122F0}" srcOrd="2" destOrd="0" presId="urn:microsoft.com/office/officeart/2009/3/layout/StepUpProcess"/>
    <dgm:cxn modelId="{A771C69E-A5FD-466C-AB4E-E99004005C5F}" type="presParOf" srcId="{8CCA087D-4A8B-4692-9C02-2B4F18451A54}" destId="{DCC915EE-2F15-426C-838C-547B12B91066}" srcOrd="1" destOrd="0" presId="urn:microsoft.com/office/officeart/2009/3/layout/StepUpProcess"/>
    <dgm:cxn modelId="{C8C8DA4F-53C3-4DB0-8740-15FAA7C1A0C9}" type="presParOf" srcId="{DCC915EE-2F15-426C-838C-547B12B91066}" destId="{10231DB3-1C85-456E-B5F8-01AAEA8CBD80}" srcOrd="0" destOrd="0" presId="urn:microsoft.com/office/officeart/2009/3/layout/StepUpProcess"/>
    <dgm:cxn modelId="{FE8779E5-0EB4-49D3-BDE8-D29619BB354F}" type="presParOf" srcId="{8CCA087D-4A8B-4692-9C02-2B4F18451A54}" destId="{E4BE438B-8B67-4C99-AFBF-A6F7AFABF06C}" srcOrd="2" destOrd="0" presId="urn:microsoft.com/office/officeart/2009/3/layout/StepUpProcess"/>
    <dgm:cxn modelId="{5A69ACE6-F4EC-495E-AD13-111253982C4D}" type="presParOf" srcId="{E4BE438B-8B67-4C99-AFBF-A6F7AFABF06C}" destId="{31CF73E8-C2C0-4177-B57F-557FD9D2F6FF}" srcOrd="0" destOrd="0" presId="urn:microsoft.com/office/officeart/2009/3/layout/StepUpProcess"/>
    <dgm:cxn modelId="{0F4823C8-5485-4D4C-A22C-E65F50AE234E}" type="presParOf" srcId="{E4BE438B-8B67-4C99-AFBF-A6F7AFABF06C}" destId="{3DA103BA-C80F-450F-8BB1-7C684342EE60}" srcOrd="1" destOrd="0" presId="urn:microsoft.com/office/officeart/2009/3/layout/StepUpProcess"/>
    <dgm:cxn modelId="{A1ADE11E-0998-4529-9253-7A01AB50D3D6}" type="presParOf" srcId="{E4BE438B-8B67-4C99-AFBF-A6F7AFABF06C}" destId="{4FA4EE2B-B98C-42D5-949E-9E2DA9B46786}" srcOrd="2" destOrd="0" presId="urn:microsoft.com/office/officeart/2009/3/layout/StepUpProcess"/>
    <dgm:cxn modelId="{999355FA-BDCA-4683-83A6-DF44DAFD4515}" type="presParOf" srcId="{8CCA087D-4A8B-4692-9C02-2B4F18451A54}" destId="{08D4CE01-81F0-4FF2-A858-00C0119A8B4F}" srcOrd="3" destOrd="0" presId="urn:microsoft.com/office/officeart/2009/3/layout/StepUpProcess"/>
    <dgm:cxn modelId="{7A4BEC18-2443-4985-BA29-4FB011CE228A}" type="presParOf" srcId="{08D4CE01-81F0-4FF2-A858-00C0119A8B4F}" destId="{BA58A8D7-5261-4F16-A85B-FB0047A5B6C0}" srcOrd="0" destOrd="0" presId="urn:microsoft.com/office/officeart/2009/3/layout/StepUpProcess"/>
    <dgm:cxn modelId="{A9A00DDD-50D6-4255-B573-02FA927FEEEE}" type="presParOf" srcId="{8CCA087D-4A8B-4692-9C02-2B4F18451A54}" destId="{7B21BEA8-3E3F-480B-8F8A-C29D477AD3FB}" srcOrd="4" destOrd="0" presId="urn:microsoft.com/office/officeart/2009/3/layout/StepUpProcess"/>
    <dgm:cxn modelId="{4D2FF568-C7E6-4268-9CC0-8DA7C326E063}" type="presParOf" srcId="{7B21BEA8-3E3F-480B-8F8A-C29D477AD3FB}" destId="{830F57B0-36E1-4276-ACB1-442016C770E2}" srcOrd="0" destOrd="0" presId="urn:microsoft.com/office/officeart/2009/3/layout/StepUpProcess"/>
    <dgm:cxn modelId="{B65D95A4-F01A-4E83-91FD-858E40DE3688}" type="presParOf" srcId="{7B21BEA8-3E3F-480B-8F8A-C29D477AD3FB}" destId="{1D113C2A-EB2C-4BE2-909E-2569D511DAF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87929-5BB7-4C5A-BC26-238D97A139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2075A-C7E2-4F45-A071-F52CBA8D9B8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PT" b="0" i="0" dirty="0"/>
            <a:t>Foi feito um estudo exaustivo para escolher o tipo de </a:t>
          </a:r>
          <a:r>
            <a:rPr lang="pt-PT" b="1" i="1" dirty="0" err="1"/>
            <a:t>board</a:t>
          </a:r>
          <a:r>
            <a:rPr lang="pt-PT" b="0" i="0" dirty="0"/>
            <a:t> a usar. Características como baixo tamanho e peso, </a:t>
          </a:r>
          <a:r>
            <a:rPr lang="pt-PT" b="1" i="1" dirty="0"/>
            <a:t>Wi-Fi</a:t>
          </a:r>
          <a:r>
            <a:rPr lang="pt-PT" b="0" i="0" dirty="0"/>
            <a:t> e </a:t>
          </a:r>
          <a:r>
            <a:rPr lang="pt-PT" b="1" i="1" dirty="0"/>
            <a:t>BLE</a:t>
          </a:r>
          <a:r>
            <a:rPr lang="pt-PT" b="0" i="0" dirty="0"/>
            <a:t> integrados, </a:t>
          </a:r>
          <a:r>
            <a:rPr lang="pt-PT" b="1" i="1" dirty="0"/>
            <a:t>dual-core</a:t>
          </a:r>
          <a:r>
            <a:rPr lang="pt-PT" b="0" i="0" dirty="0"/>
            <a:t>, ambiente de programação popular e disponibilidade de bibliotecas levou à escolha de este microcontrolador.</a:t>
          </a:r>
          <a:endParaRPr lang="en-US" dirty="0"/>
        </a:p>
      </dgm:t>
    </dgm:pt>
    <dgm:pt modelId="{D7F3D531-168B-4369-A279-E64B94D3CAB9}" type="parTrans" cxnId="{763405C0-54CB-454F-A52A-12920557FD9F}">
      <dgm:prSet/>
      <dgm:spPr/>
      <dgm:t>
        <a:bodyPr/>
        <a:lstStyle/>
        <a:p>
          <a:endParaRPr lang="en-US"/>
        </a:p>
      </dgm:t>
    </dgm:pt>
    <dgm:pt modelId="{A5DF533E-B2F7-4419-A4FC-D30300CAFF8A}" type="sibTrans" cxnId="{763405C0-54CB-454F-A52A-12920557FD9F}">
      <dgm:prSet/>
      <dgm:spPr/>
      <dgm:t>
        <a:bodyPr/>
        <a:lstStyle/>
        <a:p>
          <a:endParaRPr lang="en-US"/>
        </a:p>
      </dgm:t>
    </dgm:pt>
    <dgm:pt modelId="{2E8ABDD9-4578-40C9-AD2B-D24E46A7CF2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PT" b="0" i="0" dirty="0"/>
            <a:t>Um dispositivo eletrónico de pequena escala com uma grande variedade de benefícios, como baixo consumo de energia, uma quantidade surpreendente de funcionalidades e muito poder computacional.</a:t>
          </a:r>
          <a:endParaRPr lang="en-US" dirty="0"/>
        </a:p>
      </dgm:t>
    </dgm:pt>
    <dgm:pt modelId="{5E721CB4-33EA-4389-B319-8210DB493710}" type="parTrans" cxnId="{9FFF7DA0-21CF-4A5C-9330-A6B6128EF84D}">
      <dgm:prSet/>
      <dgm:spPr/>
      <dgm:t>
        <a:bodyPr/>
        <a:lstStyle/>
        <a:p>
          <a:endParaRPr lang="en-US"/>
        </a:p>
      </dgm:t>
    </dgm:pt>
    <dgm:pt modelId="{FF2EF78E-9251-41C9-95A2-073F6D3DCBCD}" type="sibTrans" cxnId="{9FFF7DA0-21CF-4A5C-9330-A6B6128EF84D}">
      <dgm:prSet/>
      <dgm:spPr/>
      <dgm:t>
        <a:bodyPr/>
        <a:lstStyle/>
        <a:p>
          <a:endParaRPr lang="en-US"/>
        </a:p>
      </dgm:t>
    </dgm:pt>
    <dgm:pt modelId="{BF1268EC-B1F6-44FF-83DA-3A5976F19179}" type="pres">
      <dgm:prSet presAssocID="{63887929-5BB7-4C5A-BC26-238D97A13981}" presName="root" presStyleCnt="0">
        <dgm:presLayoutVars>
          <dgm:dir/>
          <dgm:resizeHandles val="exact"/>
        </dgm:presLayoutVars>
      </dgm:prSet>
      <dgm:spPr/>
    </dgm:pt>
    <dgm:pt modelId="{D7201745-EF4A-410F-9ECF-512FDAA46416}" type="pres">
      <dgm:prSet presAssocID="{E262075A-C7E2-4F45-A071-F52CBA8D9B82}" presName="compNode" presStyleCnt="0"/>
      <dgm:spPr/>
    </dgm:pt>
    <dgm:pt modelId="{454DDDDB-CF81-4632-801B-BEABA318CAC1}" type="pres">
      <dgm:prSet presAssocID="{E262075A-C7E2-4F45-A071-F52CBA8D9B82}" presName="bgRect" presStyleLbl="bgShp" presStyleIdx="0" presStyleCnt="2"/>
      <dgm:spPr/>
    </dgm:pt>
    <dgm:pt modelId="{17EA769E-09E8-4B4C-A971-C5714EEAF209}" type="pres">
      <dgm:prSet presAssocID="{E262075A-C7E2-4F45-A071-F52CBA8D9B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8004F8B-C196-48CC-B91F-9E110BA69020}" type="pres">
      <dgm:prSet presAssocID="{E262075A-C7E2-4F45-A071-F52CBA8D9B82}" presName="spaceRect" presStyleCnt="0"/>
      <dgm:spPr/>
    </dgm:pt>
    <dgm:pt modelId="{80F2F9D1-E1B7-48D7-8359-AE974C4C92DD}" type="pres">
      <dgm:prSet presAssocID="{E262075A-C7E2-4F45-A071-F52CBA8D9B82}" presName="parTx" presStyleLbl="revTx" presStyleIdx="0" presStyleCnt="2">
        <dgm:presLayoutVars>
          <dgm:chMax val="0"/>
          <dgm:chPref val="0"/>
        </dgm:presLayoutVars>
      </dgm:prSet>
      <dgm:spPr/>
    </dgm:pt>
    <dgm:pt modelId="{CB1E45DF-F958-48F3-B2A7-7BF73668F38F}" type="pres">
      <dgm:prSet presAssocID="{A5DF533E-B2F7-4419-A4FC-D30300CAFF8A}" presName="sibTrans" presStyleCnt="0"/>
      <dgm:spPr/>
    </dgm:pt>
    <dgm:pt modelId="{B7C8296F-7B8E-449E-84EE-DBDCF581AD31}" type="pres">
      <dgm:prSet presAssocID="{2E8ABDD9-4578-40C9-AD2B-D24E46A7CF2B}" presName="compNode" presStyleCnt="0"/>
      <dgm:spPr/>
    </dgm:pt>
    <dgm:pt modelId="{9D55437A-F328-4DE6-8CE7-15F8FABE9E8A}" type="pres">
      <dgm:prSet presAssocID="{2E8ABDD9-4578-40C9-AD2B-D24E46A7CF2B}" presName="bgRect" presStyleLbl="bgShp" presStyleIdx="1" presStyleCnt="2"/>
      <dgm:spPr/>
    </dgm:pt>
    <dgm:pt modelId="{78E26F79-2E12-41DB-BF6D-CA353E5238C0}" type="pres">
      <dgm:prSet presAssocID="{2E8ABDD9-4578-40C9-AD2B-D24E46A7CF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C9425F2-6260-48A6-9811-8A0629C57B30}" type="pres">
      <dgm:prSet presAssocID="{2E8ABDD9-4578-40C9-AD2B-D24E46A7CF2B}" presName="spaceRect" presStyleCnt="0"/>
      <dgm:spPr/>
    </dgm:pt>
    <dgm:pt modelId="{BD3D5218-5E6B-4684-8469-E5E3E6369341}" type="pres">
      <dgm:prSet presAssocID="{2E8ABDD9-4578-40C9-AD2B-D24E46A7CF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9C764A-31E4-472B-9E8F-733380910B2C}" type="presOf" srcId="{2E8ABDD9-4578-40C9-AD2B-D24E46A7CF2B}" destId="{BD3D5218-5E6B-4684-8469-E5E3E6369341}" srcOrd="0" destOrd="0" presId="urn:microsoft.com/office/officeart/2018/2/layout/IconVerticalSolidList"/>
    <dgm:cxn modelId="{9FFF7DA0-21CF-4A5C-9330-A6B6128EF84D}" srcId="{63887929-5BB7-4C5A-BC26-238D97A13981}" destId="{2E8ABDD9-4578-40C9-AD2B-D24E46A7CF2B}" srcOrd="1" destOrd="0" parTransId="{5E721CB4-33EA-4389-B319-8210DB493710}" sibTransId="{FF2EF78E-9251-41C9-95A2-073F6D3DCBCD}"/>
    <dgm:cxn modelId="{CF074AB8-C720-4824-8C5D-5B1FE392D0EB}" type="presOf" srcId="{63887929-5BB7-4C5A-BC26-238D97A13981}" destId="{BF1268EC-B1F6-44FF-83DA-3A5976F19179}" srcOrd="0" destOrd="0" presId="urn:microsoft.com/office/officeart/2018/2/layout/IconVerticalSolidList"/>
    <dgm:cxn modelId="{763405C0-54CB-454F-A52A-12920557FD9F}" srcId="{63887929-5BB7-4C5A-BC26-238D97A13981}" destId="{E262075A-C7E2-4F45-A071-F52CBA8D9B82}" srcOrd="0" destOrd="0" parTransId="{D7F3D531-168B-4369-A279-E64B94D3CAB9}" sibTransId="{A5DF533E-B2F7-4419-A4FC-D30300CAFF8A}"/>
    <dgm:cxn modelId="{891B6DEC-EEF8-4027-B19B-069EF0912748}" type="presOf" srcId="{E262075A-C7E2-4F45-A071-F52CBA8D9B82}" destId="{80F2F9D1-E1B7-48D7-8359-AE974C4C92DD}" srcOrd="0" destOrd="0" presId="urn:microsoft.com/office/officeart/2018/2/layout/IconVerticalSolidList"/>
    <dgm:cxn modelId="{CCA081A1-91E0-498D-AFA5-FBB29FF7FC89}" type="presParOf" srcId="{BF1268EC-B1F6-44FF-83DA-3A5976F19179}" destId="{D7201745-EF4A-410F-9ECF-512FDAA46416}" srcOrd="0" destOrd="0" presId="urn:microsoft.com/office/officeart/2018/2/layout/IconVerticalSolidList"/>
    <dgm:cxn modelId="{1C27261B-7CC0-4B89-870D-6D67A9BB73C3}" type="presParOf" srcId="{D7201745-EF4A-410F-9ECF-512FDAA46416}" destId="{454DDDDB-CF81-4632-801B-BEABA318CAC1}" srcOrd="0" destOrd="0" presId="urn:microsoft.com/office/officeart/2018/2/layout/IconVerticalSolidList"/>
    <dgm:cxn modelId="{6A5791CA-D726-4B63-851C-3293E1FCCCFA}" type="presParOf" srcId="{D7201745-EF4A-410F-9ECF-512FDAA46416}" destId="{17EA769E-09E8-4B4C-A971-C5714EEAF209}" srcOrd="1" destOrd="0" presId="urn:microsoft.com/office/officeart/2018/2/layout/IconVerticalSolidList"/>
    <dgm:cxn modelId="{C5CEC702-93F1-48F5-94EC-957C84E348FD}" type="presParOf" srcId="{D7201745-EF4A-410F-9ECF-512FDAA46416}" destId="{18004F8B-C196-48CC-B91F-9E110BA69020}" srcOrd="2" destOrd="0" presId="urn:microsoft.com/office/officeart/2018/2/layout/IconVerticalSolidList"/>
    <dgm:cxn modelId="{2836E745-D834-458D-943F-753EAB392749}" type="presParOf" srcId="{D7201745-EF4A-410F-9ECF-512FDAA46416}" destId="{80F2F9D1-E1B7-48D7-8359-AE974C4C92DD}" srcOrd="3" destOrd="0" presId="urn:microsoft.com/office/officeart/2018/2/layout/IconVerticalSolidList"/>
    <dgm:cxn modelId="{84EF265B-5C1E-4894-B0E3-02C283329E80}" type="presParOf" srcId="{BF1268EC-B1F6-44FF-83DA-3A5976F19179}" destId="{CB1E45DF-F958-48F3-B2A7-7BF73668F38F}" srcOrd="1" destOrd="0" presId="urn:microsoft.com/office/officeart/2018/2/layout/IconVerticalSolidList"/>
    <dgm:cxn modelId="{15826B16-07EB-47BF-954F-861DAF54FB3E}" type="presParOf" srcId="{BF1268EC-B1F6-44FF-83DA-3A5976F19179}" destId="{B7C8296F-7B8E-449E-84EE-DBDCF581AD31}" srcOrd="2" destOrd="0" presId="urn:microsoft.com/office/officeart/2018/2/layout/IconVerticalSolidList"/>
    <dgm:cxn modelId="{1857A607-DB7E-410C-978E-2DEBBC751AA4}" type="presParOf" srcId="{B7C8296F-7B8E-449E-84EE-DBDCF581AD31}" destId="{9D55437A-F328-4DE6-8CE7-15F8FABE9E8A}" srcOrd="0" destOrd="0" presId="urn:microsoft.com/office/officeart/2018/2/layout/IconVerticalSolidList"/>
    <dgm:cxn modelId="{4899F90F-E4BD-494D-AC94-8C8017C13700}" type="presParOf" srcId="{B7C8296F-7B8E-449E-84EE-DBDCF581AD31}" destId="{78E26F79-2E12-41DB-BF6D-CA353E5238C0}" srcOrd="1" destOrd="0" presId="urn:microsoft.com/office/officeart/2018/2/layout/IconVerticalSolidList"/>
    <dgm:cxn modelId="{9E85C211-9D79-40D6-BDA8-F482308A6914}" type="presParOf" srcId="{B7C8296F-7B8E-449E-84EE-DBDCF581AD31}" destId="{DC9425F2-6260-48A6-9811-8A0629C57B30}" srcOrd="2" destOrd="0" presId="urn:microsoft.com/office/officeart/2018/2/layout/IconVerticalSolidList"/>
    <dgm:cxn modelId="{3C763093-819C-4803-9074-D9EFA045F221}" type="presParOf" srcId="{B7C8296F-7B8E-449E-84EE-DBDCF581AD31}" destId="{BD3D5218-5E6B-4684-8469-E5E3E63693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495D5-D556-4987-AC54-CDAF8671978D}">
      <dsp:nvSpPr>
        <dsp:cNvPr id="0" name=""/>
        <dsp:cNvSpPr/>
      </dsp:nvSpPr>
      <dsp:spPr>
        <a:xfrm>
          <a:off x="0" y="610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2878D-4523-4450-9DD8-8D56B4F551E8}">
      <dsp:nvSpPr>
        <dsp:cNvPr id="0" name=""/>
        <dsp:cNvSpPr/>
      </dsp:nvSpPr>
      <dsp:spPr>
        <a:xfrm>
          <a:off x="0" y="610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i="0" kern="1200"/>
            <a:t>Eficácia</a:t>
          </a:r>
          <a:endParaRPr lang="en-US" sz="2600" kern="1200"/>
        </a:p>
      </dsp:txBody>
      <dsp:txXfrm>
        <a:off x="0" y="610"/>
        <a:ext cx="6076167" cy="555366"/>
      </dsp:txXfrm>
    </dsp:sp>
    <dsp:sp modelId="{43E00D56-8429-44C2-A67E-8D07FAA135C5}">
      <dsp:nvSpPr>
        <dsp:cNvPr id="0" name=""/>
        <dsp:cNvSpPr/>
      </dsp:nvSpPr>
      <dsp:spPr>
        <a:xfrm>
          <a:off x="0" y="555976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36877-218A-4C4A-8614-32A8D9B933CC}">
      <dsp:nvSpPr>
        <dsp:cNvPr id="0" name=""/>
        <dsp:cNvSpPr/>
      </dsp:nvSpPr>
      <dsp:spPr>
        <a:xfrm>
          <a:off x="0" y="555976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i="0" kern="1200"/>
            <a:t>Custo</a:t>
          </a:r>
          <a:endParaRPr lang="en-US" sz="2600" kern="1200"/>
        </a:p>
      </dsp:txBody>
      <dsp:txXfrm>
        <a:off x="0" y="555976"/>
        <a:ext cx="6076167" cy="555366"/>
      </dsp:txXfrm>
    </dsp:sp>
    <dsp:sp modelId="{861A5270-0ACF-4421-808C-1B98023669C0}">
      <dsp:nvSpPr>
        <dsp:cNvPr id="0" name=""/>
        <dsp:cNvSpPr/>
      </dsp:nvSpPr>
      <dsp:spPr>
        <a:xfrm>
          <a:off x="0" y="1111342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B44F3-9D55-4286-B435-570038982831}">
      <dsp:nvSpPr>
        <dsp:cNvPr id="0" name=""/>
        <dsp:cNvSpPr/>
      </dsp:nvSpPr>
      <dsp:spPr>
        <a:xfrm>
          <a:off x="0" y="1111342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i="0" kern="1200"/>
            <a:t>Autonomia</a:t>
          </a:r>
          <a:endParaRPr lang="en-US" sz="2600" kern="1200"/>
        </a:p>
      </dsp:txBody>
      <dsp:txXfrm>
        <a:off x="0" y="1111342"/>
        <a:ext cx="6076167" cy="555366"/>
      </dsp:txXfrm>
    </dsp:sp>
    <dsp:sp modelId="{B443642B-43FC-4074-9F61-14C165DE7F40}">
      <dsp:nvSpPr>
        <dsp:cNvPr id="0" name=""/>
        <dsp:cNvSpPr/>
      </dsp:nvSpPr>
      <dsp:spPr>
        <a:xfrm>
          <a:off x="0" y="1666709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7C7BB-80E0-4A84-B392-F8C1A24BF0ED}">
      <dsp:nvSpPr>
        <dsp:cNvPr id="0" name=""/>
        <dsp:cNvSpPr/>
      </dsp:nvSpPr>
      <dsp:spPr>
        <a:xfrm>
          <a:off x="0" y="1666709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i="0" kern="1200"/>
            <a:t>Tamanho e Peso</a:t>
          </a:r>
          <a:endParaRPr lang="en-US" sz="2600" kern="1200"/>
        </a:p>
      </dsp:txBody>
      <dsp:txXfrm>
        <a:off x="0" y="1666709"/>
        <a:ext cx="6076167" cy="555366"/>
      </dsp:txXfrm>
    </dsp:sp>
    <dsp:sp modelId="{BC1133FD-FE65-4B14-AD84-FFD769482321}">
      <dsp:nvSpPr>
        <dsp:cNvPr id="0" name=""/>
        <dsp:cNvSpPr/>
      </dsp:nvSpPr>
      <dsp:spPr>
        <a:xfrm>
          <a:off x="0" y="2222075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E35C-064A-4B39-95AE-D612145E5A63}">
      <dsp:nvSpPr>
        <dsp:cNvPr id="0" name=""/>
        <dsp:cNvSpPr/>
      </dsp:nvSpPr>
      <dsp:spPr>
        <a:xfrm>
          <a:off x="0" y="2222075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i="0" kern="1200"/>
            <a:t>Limitações do sistema operacional</a:t>
          </a:r>
          <a:endParaRPr lang="en-US" sz="2600" kern="1200"/>
        </a:p>
      </dsp:txBody>
      <dsp:txXfrm>
        <a:off x="0" y="2222075"/>
        <a:ext cx="6076167" cy="555366"/>
      </dsp:txXfrm>
    </dsp:sp>
    <dsp:sp modelId="{2C79DB1A-5C6D-4F36-8F72-835FEF528140}">
      <dsp:nvSpPr>
        <dsp:cNvPr id="0" name=""/>
        <dsp:cNvSpPr/>
      </dsp:nvSpPr>
      <dsp:spPr>
        <a:xfrm>
          <a:off x="0" y="2777441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259C4-95E6-47F2-BC6C-F83074A89BE2}">
      <dsp:nvSpPr>
        <dsp:cNvPr id="0" name=""/>
        <dsp:cNvSpPr/>
      </dsp:nvSpPr>
      <dsp:spPr>
        <a:xfrm>
          <a:off x="0" y="2777441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Comunicação</a:t>
          </a:r>
          <a:r>
            <a:rPr lang="en-US" sz="2600" kern="1200" dirty="0"/>
            <a:t> </a:t>
          </a:r>
          <a:r>
            <a:rPr lang="en-US" sz="2600" kern="1200" dirty="0" err="1"/>
            <a:t>bidirecional</a:t>
          </a:r>
          <a:endParaRPr lang="en-US" sz="2600" kern="1200" dirty="0"/>
        </a:p>
      </dsp:txBody>
      <dsp:txXfrm>
        <a:off x="0" y="2777441"/>
        <a:ext cx="6076167" cy="555366"/>
      </dsp:txXfrm>
    </dsp:sp>
    <dsp:sp modelId="{8C96C3BA-E736-4BA5-92EC-D88C2294139F}">
      <dsp:nvSpPr>
        <dsp:cNvPr id="0" name=""/>
        <dsp:cNvSpPr/>
      </dsp:nvSpPr>
      <dsp:spPr>
        <a:xfrm>
          <a:off x="0" y="3332807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2E21-4D40-4947-B098-630AD9444895}">
      <dsp:nvSpPr>
        <dsp:cNvPr id="0" name=""/>
        <dsp:cNvSpPr/>
      </dsp:nvSpPr>
      <dsp:spPr>
        <a:xfrm>
          <a:off x="0" y="3332807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i="0" kern="1200"/>
            <a:t>Abertura</a:t>
          </a:r>
          <a:endParaRPr lang="en-US" sz="2600" kern="1200"/>
        </a:p>
      </dsp:txBody>
      <dsp:txXfrm>
        <a:off x="0" y="3332807"/>
        <a:ext cx="6076167" cy="555366"/>
      </dsp:txXfrm>
    </dsp:sp>
    <dsp:sp modelId="{6B097169-19B3-4FC3-A74C-D151814D18B0}">
      <dsp:nvSpPr>
        <dsp:cNvPr id="0" name=""/>
        <dsp:cNvSpPr/>
      </dsp:nvSpPr>
      <dsp:spPr>
        <a:xfrm>
          <a:off x="0" y="3888174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DAC4-F3E1-42D5-8D70-D0911ED46025}">
      <dsp:nvSpPr>
        <dsp:cNvPr id="0" name=""/>
        <dsp:cNvSpPr/>
      </dsp:nvSpPr>
      <dsp:spPr>
        <a:xfrm>
          <a:off x="0" y="3888174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1" kern="1200" dirty="0" err="1"/>
            <a:t>Standalone</a:t>
          </a:r>
          <a:endParaRPr lang="en-US" sz="2600" b="1" kern="1200" dirty="0"/>
        </a:p>
      </dsp:txBody>
      <dsp:txXfrm>
        <a:off x="0" y="3888174"/>
        <a:ext cx="6076167" cy="555366"/>
      </dsp:txXfrm>
    </dsp:sp>
    <dsp:sp modelId="{6D6C03A0-D710-4FB4-824A-36D94EC4FF15}">
      <dsp:nvSpPr>
        <dsp:cNvPr id="0" name=""/>
        <dsp:cNvSpPr/>
      </dsp:nvSpPr>
      <dsp:spPr>
        <a:xfrm>
          <a:off x="0" y="4443540"/>
          <a:ext cx="6076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F8EC9-0662-455A-ACC8-CCA4783578E8}">
      <dsp:nvSpPr>
        <dsp:cNvPr id="0" name=""/>
        <dsp:cNvSpPr/>
      </dsp:nvSpPr>
      <dsp:spPr>
        <a:xfrm>
          <a:off x="0" y="4443540"/>
          <a:ext cx="6076167" cy="55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1" kern="1200" dirty="0"/>
            <a:t>Access </a:t>
          </a:r>
          <a:r>
            <a:rPr lang="pt-PT" sz="2600" b="1" i="1" kern="1200" dirty="0" err="1"/>
            <a:t>Point</a:t>
          </a:r>
          <a:endParaRPr lang="en-US" sz="2600" b="1" kern="1200" dirty="0"/>
        </a:p>
      </dsp:txBody>
      <dsp:txXfrm>
        <a:off x="0" y="4443540"/>
        <a:ext cx="6076167" cy="555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52830-17E3-42EA-BD3A-FC25D97200D7}">
      <dsp:nvSpPr>
        <dsp:cNvPr id="0" name=""/>
        <dsp:cNvSpPr/>
      </dsp:nvSpPr>
      <dsp:spPr>
        <a:xfrm rot="5400000">
          <a:off x="1146316" y="1052965"/>
          <a:ext cx="1816935" cy="30233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A8DFAD-D6C1-4B73-BCA8-F381E86DF561}">
      <dsp:nvSpPr>
        <dsp:cNvPr id="0" name=""/>
        <dsp:cNvSpPr/>
      </dsp:nvSpPr>
      <dsp:spPr>
        <a:xfrm>
          <a:off x="843024" y="1956292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1" kern="1200" dirty="0">
              <a:latin typeface="Aileron Regular"/>
            </a:rPr>
            <a:t>Software</a:t>
          </a:r>
          <a:endParaRPr lang="pt-PT" sz="2600" b="1" i="1" kern="1200" dirty="0">
            <a:latin typeface="Aileron Regular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>
              <a:latin typeface="Aileron Regular"/>
            </a:rPr>
            <a:t>Configuração do </a:t>
          </a:r>
          <a:r>
            <a:rPr lang="pt-PT" sz="2000" b="1" i="1" kern="1200" dirty="0">
              <a:latin typeface="Aileron Regular"/>
            </a:rPr>
            <a:t>IDE </a:t>
          </a:r>
          <a:r>
            <a:rPr lang="pt-PT" sz="2000" b="1" i="1" kern="1200" dirty="0" err="1">
              <a:latin typeface="Aileron Regular"/>
            </a:rPr>
            <a:t>Arduino</a:t>
          </a:r>
          <a:r>
            <a:rPr lang="pt-PT" sz="2000" kern="1200" dirty="0">
              <a:latin typeface="Aileron Regular"/>
            </a:rPr>
            <a:t> e do ambiente de desenvolvimento.</a:t>
          </a:r>
        </a:p>
      </dsp:txBody>
      <dsp:txXfrm>
        <a:off x="843024" y="1956292"/>
        <a:ext cx="2729487" cy="2392556"/>
      </dsp:txXfrm>
    </dsp:sp>
    <dsp:sp modelId="{A0B0AFB7-5B61-4E30-A4A5-BFD7C4E122F0}">
      <dsp:nvSpPr>
        <dsp:cNvPr id="0" name=""/>
        <dsp:cNvSpPr/>
      </dsp:nvSpPr>
      <dsp:spPr>
        <a:xfrm>
          <a:off x="3057514" y="830384"/>
          <a:ext cx="514997" cy="51499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CF73E8-C2C0-4177-B57F-557FD9D2F6FF}">
      <dsp:nvSpPr>
        <dsp:cNvPr id="0" name=""/>
        <dsp:cNvSpPr/>
      </dsp:nvSpPr>
      <dsp:spPr>
        <a:xfrm rot="5400000">
          <a:off x="4487742" y="226126"/>
          <a:ext cx="1816935" cy="30233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A103BA-C80F-450F-8BB1-7C684342EE60}">
      <dsp:nvSpPr>
        <dsp:cNvPr id="0" name=""/>
        <dsp:cNvSpPr/>
      </dsp:nvSpPr>
      <dsp:spPr>
        <a:xfrm>
          <a:off x="4184450" y="1129453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1" kern="1200" dirty="0">
              <a:latin typeface="Aileron Regular"/>
            </a:rPr>
            <a:t>Hardware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>
              <a:latin typeface="Aileron Regular"/>
            </a:rPr>
            <a:t>Seleção de todos os pré-requisitos inerentes à </a:t>
          </a:r>
          <a:r>
            <a:rPr lang="pt-PT" sz="2000" b="1" i="1" kern="1200" dirty="0" err="1">
              <a:latin typeface="Aileron Regular"/>
            </a:rPr>
            <a:t>tag</a:t>
          </a:r>
          <a:r>
            <a:rPr lang="pt-PT" sz="2000" kern="1200" dirty="0">
              <a:latin typeface="Aileron Regular"/>
            </a:rPr>
            <a:t> e exploração de todos os seus componentes.</a:t>
          </a:r>
        </a:p>
      </dsp:txBody>
      <dsp:txXfrm>
        <a:off x="4184450" y="1129453"/>
        <a:ext cx="2729487" cy="2392556"/>
      </dsp:txXfrm>
    </dsp:sp>
    <dsp:sp modelId="{4FA4EE2B-B98C-42D5-949E-9E2DA9B46786}">
      <dsp:nvSpPr>
        <dsp:cNvPr id="0" name=""/>
        <dsp:cNvSpPr/>
      </dsp:nvSpPr>
      <dsp:spPr>
        <a:xfrm>
          <a:off x="6398940" y="3544"/>
          <a:ext cx="514997" cy="51499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0F57B0-36E1-4276-ACB1-442016C770E2}">
      <dsp:nvSpPr>
        <dsp:cNvPr id="0" name=""/>
        <dsp:cNvSpPr/>
      </dsp:nvSpPr>
      <dsp:spPr>
        <a:xfrm rot="5400000">
          <a:off x="7829168" y="-600712"/>
          <a:ext cx="1816935" cy="30233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113C2A-EB2C-4BE2-909E-2569D511DAF1}">
      <dsp:nvSpPr>
        <dsp:cNvPr id="0" name=""/>
        <dsp:cNvSpPr/>
      </dsp:nvSpPr>
      <dsp:spPr>
        <a:xfrm>
          <a:off x="7525876" y="302614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1" kern="1200" dirty="0" err="1">
              <a:latin typeface="Aileron Regular"/>
            </a:rPr>
            <a:t>Firmware</a:t>
          </a:r>
          <a:endParaRPr lang="pt-PT" sz="2600" b="1" i="1" kern="1200" dirty="0">
            <a:latin typeface="Aileron Regular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>
              <a:latin typeface="Aileron Regular"/>
            </a:rPr>
            <a:t>Desenvolvimento do código para a utilização da </a:t>
          </a:r>
          <a:r>
            <a:rPr lang="pt-PT" sz="2000" b="1" i="1" kern="1200" dirty="0" err="1">
              <a:latin typeface="Aileron Regular"/>
            </a:rPr>
            <a:t>tag</a:t>
          </a:r>
          <a:r>
            <a:rPr lang="pt-PT" sz="2000" kern="1200" dirty="0">
              <a:latin typeface="Aileron Regular"/>
            </a:rPr>
            <a:t> e integração com serviços externos.</a:t>
          </a:r>
        </a:p>
      </dsp:txBody>
      <dsp:txXfrm>
        <a:off x="7525876" y="302614"/>
        <a:ext cx="2729487" cy="2392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DDDB-CF81-4632-801B-BEABA318CAC1}">
      <dsp:nvSpPr>
        <dsp:cNvPr id="0" name=""/>
        <dsp:cNvSpPr/>
      </dsp:nvSpPr>
      <dsp:spPr>
        <a:xfrm>
          <a:off x="0" y="301602"/>
          <a:ext cx="4346531" cy="77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769E-09E8-4B4C-A971-C5714EEAF209}">
      <dsp:nvSpPr>
        <dsp:cNvPr id="0" name=""/>
        <dsp:cNvSpPr/>
      </dsp:nvSpPr>
      <dsp:spPr>
        <a:xfrm>
          <a:off x="23491" y="319075"/>
          <a:ext cx="42711" cy="4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F9D1-E1B7-48D7-8359-AE974C4C92DD}">
      <dsp:nvSpPr>
        <dsp:cNvPr id="0" name=""/>
        <dsp:cNvSpPr/>
      </dsp:nvSpPr>
      <dsp:spPr>
        <a:xfrm>
          <a:off x="89694" y="301602"/>
          <a:ext cx="3993454" cy="156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51" tIns="165451" rIns="165451" bIns="16545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dirty="0"/>
            <a:t>Foi feito um estudo exaustivo para escolher o tipo de </a:t>
          </a:r>
          <a:r>
            <a:rPr lang="pt-PT" sz="1400" b="1" i="1" kern="1200" dirty="0" err="1"/>
            <a:t>board</a:t>
          </a:r>
          <a:r>
            <a:rPr lang="pt-PT" sz="1400" b="0" i="0" kern="1200" dirty="0"/>
            <a:t> a usar. Características como baixo tamanho e peso, </a:t>
          </a:r>
          <a:r>
            <a:rPr lang="pt-PT" sz="1400" b="1" i="1" kern="1200" dirty="0"/>
            <a:t>Wi-Fi</a:t>
          </a:r>
          <a:r>
            <a:rPr lang="pt-PT" sz="1400" b="0" i="0" kern="1200" dirty="0"/>
            <a:t> e </a:t>
          </a:r>
          <a:r>
            <a:rPr lang="pt-PT" sz="1400" b="1" i="1" kern="1200" dirty="0"/>
            <a:t>BLE</a:t>
          </a:r>
          <a:r>
            <a:rPr lang="pt-PT" sz="1400" b="0" i="0" kern="1200" dirty="0"/>
            <a:t> integrados, </a:t>
          </a:r>
          <a:r>
            <a:rPr lang="pt-PT" sz="1400" b="1" i="1" kern="1200" dirty="0"/>
            <a:t>dual-core</a:t>
          </a:r>
          <a:r>
            <a:rPr lang="pt-PT" sz="1400" b="0" i="0" kern="1200" dirty="0"/>
            <a:t>, ambiente de programação popular e disponibilidade de bibliotecas levou à escolha de este microcontrolador.</a:t>
          </a:r>
          <a:endParaRPr lang="en-US" sz="1400" kern="1200" dirty="0"/>
        </a:p>
      </dsp:txBody>
      <dsp:txXfrm>
        <a:off x="89694" y="301602"/>
        <a:ext cx="3993454" cy="1563312"/>
      </dsp:txXfrm>
    </dsp:sp>
    <dsp:sp modelId="{9D55437A-F328-4DE6-8CE7-15F8FABE9E8A}">
      <dsp:nvSpPr>
        <dsp:cNvPr id="0" name=""/>
        <dsp:cNvSpPr/>
      </dsp:nvSpPr>
      <dsp:spPr>
        <a:xfrm>
          <a:off x="0" y="2105402"/>
          <a:ext cx="4346531" cy="77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26F79-2E12-41DB-BF6D-CA353E5238C0}">
      <dsp:nvSpPr>
        <dsp:cNvPr id="0" name=""/>
        <dsp:cNvSpPr/>
      </dsp:nvSpPr>
      <dsp:spPr>
        <a:xfrm>
          <a:off x="23491" y="2122875"/>
          <a:ext cx="42711" cy="4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D5218-5E6B-4684-8469-E5E3E6369341}">
      <dsp:nvSpPr>
        <dsp:cNvPr id="0" name=""/>
        <dsp:cNvSpPr/>
      </dsp:nvSpPr>
      <dsp:spPr>
        <a:xfrm>
          <a:off x="89694" y="2105402"/>
          <a:ext cx="3993454" cy="156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51" tIns="165451" rIns="165451" bIns="16545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dirty="0"/>
            <a:t>Um dispositivo eletrónico de pequena escala com uma grande variedade de benefícios, como baixo consumo de energia, uma quantidade surpreendente de funcionalidades e muito poder computacional.</a:t>
          </a:r>
          <a:endParaRPr lang="en-US" sz="1400" kern="1200" dirty="0"/>
        </a:p>
      </dsp:txBody>
      <dsp:txXfrm>
        <a:off x="89694" y="2105402"/>
        <a:ext cx="3993454" cy="1563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8CA4-03BE-4F45-8633-A974AA975960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582E-A007-42EE-AAF5-360E0412A6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130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Bom </a:t>
            </a:r>
            <a:r>
              <a:rPr lang="en-GB" dirty="0" err="1"/>
              <a:t>dia</a:t>
            </a:r>
            <a:r>
              <a:rPr lang="en-GB" dirty="0"/>
              <a:t> 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presentes</a:t>
            </a:r>
            <a:r>
              <a:rPr lang="en-GB" dirty="0"/>
              <a:t>,</a:t>
            </a:r>
          </a:p>
          <a:p>
            <a:r>
              <a:rPr lang="en-GB" dirty="0"/>
              <a:t>O meu </a:t>
            </a:r>
            <a:r>
              <a:rPr lang="en-GB" dirty="0" err="1"/>
              <a:t>nome</a:t>
            </a:r>
            <a:r>
              <a:rPr lang="en-GB" dirty="0"/>
              <a:t> é Pedro Bobião e </a:t>
            </a:r>
            <a:r>
              <a:rPr lang="en-GB" dirty="0" err="1"/>
              <a:t>vou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início</a:t>
            </a:r>
            <a:r>
              <a:rPr lang="en-GB" dirty="0"/>
              <a:t> à </a:t>
            </a:r>
            <a:r>
              <a:rPr lang="en-GB" dirty="0" err="1"/>
              <a:t>apresentação</a:t>
            </a:r>
            <a:r>
              <a:rPr lang="en-GB" dirty="0"/>
              <a:t> da </a:t>
            </a:r>
            <a:r>
              <a:rPr lang="en-GB" dirty="0" err="1"/>
              <a:t>minha</a:t>
            </a:r>
            <a:r>
              <a:rPr lang="en-GB" dirty="0"/>
              <a:t> </a:t>
            </a:r>
            <a:r>
              <a:rPr lang="en-GB" dirty="0" err="1"/>
              <a:t>dissertação</a:t>
            </a:r>
            <a:r>
              <a:rPr lang="en-GB" dirty="0"/>
              <a:t> </a:t>
            </a:r>
          </a:p>
          <a:p>
            <a:r>
              <a:rPr lang="en-GB" dirty="0"/>
              <a:t>“</a:t>
            </a:r>
            <a:r>
              <a:rPr lang="en-GB" b="1" i="1" dirty="0"/>
              <a:t>RTLS TAG </a:t>
            </a:r>
            <a:r>
              <a:rPr lang="en-GB" dirty="0"/>
              <a:t>–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móvel</a:t>
            </a:r>
            <a:r>
              <a:rPr lang="en-GB" dirty="0"/>
              <a:t> de </a:t>
            </a:r>
            <a:r>
              <a:rPr lang="en-GB" dirty="0" err="1"/>
              <a:t>posicionamento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espaços</a:t>
            </a:r>
            <a:r>
              <a:rPr lang="en-GB" dirty="0"/>
              <a:t> </a:t>
            </a:r>
            <a:r>
              <a:rPr lang="en-GB" dirty="0" err="1"/>
              <a:t>interiores</a:t>
            </a:r>
            <a:r>
              <a:rPr lang="en-GB" dirty="0"/>
              <a:t>”</a:t>
            </a:r>
          </a:p>
          <a:p>
            <a:r>
              <a:rPr lang="en-GB" dirty="0" err="1"/>
              <a:t>Orientado</a:t>
            </a:r>
            <a:r>
              <a:rPr lang="en-GB" dirty="0"/>
              <a:t> </a:t>
            </a:r>
            <a:r>
              <a:rPr lang="en-GB" dirty="0" err="1"/>
              <a:t>pelos</a:t>
            </a:r>
            <a:r>
              <a:rPr lang="en-GB" dirty="0"/>
              <a:t> </a:t>
            </a:r>
            <a:r>
              <a:rPr lang="en-GB" dirty="0" err="1"/>
              <a:t>professores</a:t>
            </a:r>
            <a:r>
              <a:rPr lang="en-GB" dirty="0"/>
              <a:t> Adriano Moreira e Filipe </a:t>
            </a:r>
            <a:r>
              <a:rPr lang="en-GB" dirty="0" err="1"/>
              <a:t>Meneses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769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Esta Figura apresenta a arquitetura do sistema desenvolvido.</a:t>
            </a:r>
          </a:p>
          <a:p>
            <a:r>
              <a:rPr lang="pt-PT" dirty="0"/>
              <a:t>O utilizador interage com o sistema por meio de duas interfaces: o formulário de </a:t>
            </a:r>
            <a:r>
              <a:rPr lang="pt-PT" b="1" i="1" dirty="0"/>
              <a:t>inputs</a:t>
            </a:r>
            <a:r>
              <a:rPr lang="pt-PT" dirty="0"/>
              <a:t> e a interface </a:t>
            </a:r>
            <a:r>
              <a:rPr lang="pt-PT" b="1" i="1" dirty="0"/>
              <a:t>Servidor ILS</a:t>
            </a:r>
            <a:r>
              <a:rPr lang="pt-PT" dirty="0"/>
              <a:t>. No Formulário de </a:t>
            </a:r>
            <a:r>
              <a:rPr lang="pt-PT" b="1" i="1" dirty="0"/>
              <a:t>inputs</a:t>
            </a:r>
            <a:r>
              <a:rPr lang="pt-PT" dirty="0"/>
              <a:t>, desenvolvido em </a:t>
            </a:r>
            <a:r>
              <a:rPr lang="pt-PT" b="1" i="1" dirty="0"/>
              <a:t>HTML</a:t>
            </a:r>
            <a:r>
              <a:rPr lang="pt-PT" dirty="0"/>
              <a:t>, o utilizador pode enviar os dados para o </a:t>
            </a:r>
            <a:r>
              <a:rPr lang="pt-PT" b="1" i="1" dirty="0"/>
              <a:t>ESP32</a:t>
            </a:r>
            <a:r>
              <a:rPr lang="pt-PT" dirty="0"/>
              <a:t>. Esses dados são então armazenados em arquivos permanentes. Como a </a:t>
            </a:r>
            <a:r>
              <a:rPr lang="pt-PT" b="1" i="1" dirty="0"/>
              <a:t>tag</a:t>
            </a:r>
            <a:r>
              <a:rPr lang="pt-PT" dirty="0"/>
              <a:t> será usada em lugares e circunstâncias diferentes, houve necessidade de alterar os parâmetros operacionais rapidamente (sem ter que recompilar o programa e reescrever o </a:t>
            </a:r>
            <a:r>
              <a:rPr lang="pt-PT" b="1" i="1" dirty="0"/>
              <a:t>software</a:t>
            </a:r>
            <a:r>
              <a:rPr lang="pt-PT" dirty="0"/>
              <a:t> no microcontrolador), o que levou o autor a desenvolver um servidor </a:t>
            </a:r>
            <a:r>
              <a:rPr lang="pt-PT" b="1" i="1" dirty="0"/>
              <a:t>web</a:t>
            </a:r>
            <a:r>
              <a:rPr lang="pt-PT" dirty="0"/>
              <a:t> (contendo o formulário de </a:t>
            </a:r>
            <a:r>
              <a:rPr lang="pt-PT" b="1" i="1" dirty="0"/>
              <a:t>inputs</a:t>
            </a:r>
            <a:r>
              <a:rPr lang="pt-PT" dirty="0"/>
              <a:t>) dentro da </a:t>
            </a:r>
            <a:r>
              <a:rPr lang="pt-PT" b="1" i="1" dirty="0"/>
              <a:t>tag</a:t>
            </a:r>
            <a:r>
              <a:rPr lang="pt-PT" dirty="0"/>
              <a:t>. Depois do utilizador preencher o formulário de </a:t>
            </a:r>
            <a:r>
              <a:rPr lang="pt-PT" b="1" i="1" dirty="0"/>
              <a:t>inputs</a:t>
            </a:r>
            <a:r>
              <a:rPr lang="pt-PT" dirty="0"/>
              <a:t>, a </a:t>
            </a:r>
            <a:r>
              <a:rPr lang="pt-PT" b="1" i="1" dirty="0"/>
              <a:t>tag</a:t>
            </a:r>
            <a:r>
              <a:rPr lang="pt-PT" dirty="0"/>
              <a:t> adquirirá dados dos </a:t>
            </a:r>
            <a:r>
              <a:rPr lang="pt-PT" b="1" i="1" dirty="0"/>
              <a:t>scans</a:t>
            </a:r>
            <a:r>
              <a:rPr lang="pt-PT" dirty="0"/>
              <a:t> de redes </a:t>
            </a:r>
            <a:r>
              <a:rPr lang="pt-PT" b="1" i="1" dirty="0"/>
              <a:t>Wi-Fi</a:t>
            </a:r>
            <a:r>
              <a:rPr lang="pt-PT" dirty="0"/>
              <a:t> e dispositivos </a:t>
            </a:r>
            <a:r>
              <a:rPr lang="pt-PT" b="1" i="1" dirty="0"/>
              <a:t>Bluetooth</a:t>
            </a:r>
            <a:r>
              <a:rPr lang="pt-PT" dirty="0"/>
              <a:t> e gerar objetos </a:t>
            </a:r>
            <a:r>
              <a:rPr lang="pt-PT" b="1" i="1" dirty="0"/>
              <a:t>JSON</a:t>
            </a:r>
            <a:r>
              <a:rPr lang="pt-PT" dirty="0"/>
              <a:t> com os mesmos dados. Esses objetos </a:t>
            </a:r>
            <a:r>
              <a:rPr lang="pt-PT" b="1" i="1" dirty="0"/>
              <a:t>JSON</a:t>
            </a:r>
            <a:r>
              <a:rPr lang="pt-PT" dirty="0"/>
              <a:t> são então carregados numa base de dados relacional e transmitidos para a interface </a:t>
            </a:r>
            <a:r>
              <a:rPr lang="pt-PT" b="1" i="1" dirty="0"/>
              <a:t>ILS</a:t>
            </a:r>
            <a:r>
              <a:rPr lang="pt-PT" dirty="0"/>
              <a:t> para fornecer as informações desejadas ao utilizador.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12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seção descreve como numa primeira instância, a </a:t>
            </a:r>
            <a:r>
              <a:rPr lang="pt-PT" b="1" i="1" dirty="0"/>
              <a:t>tag</a:t>
            </a:r>
            <a:r>
              <a:rPr lang="pt-PT" dirty="0"/>
              <a:t> interage com o servidor </a:t>
            </a:r>
            <a:r>
              <a:rPr lang="pt-PT" b="1" i="1" dirty="0"/>
              <a:t>ILS</a:t>
            </a:r>
            <a:r>
              <a:rPr lang="pt-PT" dirty="0"/>
              <a:t>. Os casos de uso identificam cenários de sucesso e falha e quaisquer variações críticas.</a:t>
            </a:r>
          </a:p>
          <a:p>
            <a:endParaRPr lang="pt-PT" dirty="0"/>
          </a:p>
          <a:p>
            <a:r>
              <a:rPr lang="pt-PT" b="1" i="1" dirty="0"/>
              <a:t>CASO 1 POST </a:t>
            </a:r>
            <a:r>
              <a:rPr lang="pt-PT" dirty="0"/>
              <a:t>com atrasos: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i="1" dirty="0" err="1"/>
              <a:t>thread</a:t>
            </a:r>
            <a:r>
              <a:rPr lang="pt-PT" dirty="0"/>
              <a:t> </a:t>
            </a:r>
            <a:r>
              <a:rPr lang="pt-PT" b="1" i="1" dirty="0"/>
              <a:t>POST</a:t>
            </a:r>
            <a:r>
              <a:rPr lang="pt-PT" dirty="0"/>
              <a:t> demora mais tempo para ser concluída do que a </a:t>
            </a:r>
            <a:r>
              <a:rPr lang="pt-PT" b="1" i="1" dirty="0" err="1"/>
              <a:t>thread</a:t>
            </a:r>
            <a:r>
              <a:rPr lang="pt-PT" b="1" i="1" dirty="0"/>
              <a:t> Scan</a:t>
            </a:r>
            <a:r>
              <a:rPr lang="pt-PT" dirty="0"/>
              <a:t>. Assim que o </a:t>
            </a:r>
            <a:r>
              <a:rPr lang="pt-PT" b="1" i="1" dirty="0"/>
              <a:t>POST</a:t>
            </a:r>
            <a:r>
              <a:rPr lang="pt-PT" dirty="0"/>
              <a:t> é concluído, todas as informações do último </a:t>
            </a:r>
            <a:r>
              <a:rPr lang="pt-PT" b="1" i="1" dirty="0"/>
              <a:t>scan</a:t>
            </a:r>
            <a:r>
              <a:rPr lang="pt-PT" dirty="0"/>
              <a:t> estarão prontas para serem retiradas pela seguinte </a:t>
            </a:r>
            <a:r>
              <a:rPr lang="pt-PT" b="1" i="1" dirty="0" err="1"/>
              <a:t>thread</a:t>
            </a:r>
            <a:r>
              <a:rPr lang="pt-PT" b="1" i="1" dirty="0"/>
              <a:t> POST</a:t>
            </a:r>
            <a:r>
              <a:rPr lang="pt-PT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r>
              <a:rPr lang="pt-PT" b="1" i="1" dirty="0"/>
              <a:t>CASO 2 Scan </a:t>
            </a:r>
            <a:r>
              <a:rPr lang="pt-PT" dirty="0"/>
              <a:t>com atrasos: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i="1" dirty="0" err="1"/>
              <a:t>thread</a:t>
            </a:r>
            <a:r>
              <a:rPr lang="pt-PT" b="1" i="1" dirty="0"/>
              <a:t> POST </a:t>
            </a:r>
            <a:r>
              <a:rPr lang="pt-PT" dirty="0"/>
              <a:t>aguardará até que o </a:t>
            </a:r>
            <a:r>
              <a:rPr lang="pt-PT" b="1" i="1" dirty="0"/>
              <a:t>scan</a:t>
            </a:r>
            <a:r>
              <a:rPr lang="pt-PT" dirty="0"/>
              <a:t> seja concluído e novas informações estejam disponíveis para serem enviadas para o servidor. O Caso de uso 2 é o procedimento padrão para o programa. Idealmente, os </a:t>
            </a:r>
            <a:r>
              <a:rPr lang="pt-PT" b="1" i="1" dirty="0" err="1"/>
              <a:t>POSTs</a:t>
            </a:r>
            <a:r>
              <a:rPr lang="pt-PT" dirty="0"/>
              <a:t> são rápidos o suficiente para não se perder dados de nenhum </a:t>
            </a:r>
            <a:r>
              <a:rPr lang="pt-PT" b="1" i="1" dirty="0"/>
              <a:t>scan</a:t>
            </a:r>
            <a:r>
              <a:rPr lang="pt-P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107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i="1" dirty="0"/>
              <a:t>CASO 3 POST </a:t>
            </a:r>
            <a:r>
              <a:rPr lang="pt-PT" dirty="0"/>
              <a:t>sem sucesso: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 Aqui é explicado como o programa procede se um </a:t>
            </a:r>
            <a:r>
              <a:rPr lang="pt-PT" b="1" i="1" dirty="0"/>
              <a:t>POST</a:t>
            </a:r>
            <a:r>
              <a:rPr lang="pt-PT" dirty="0"/>
              <a:t> não for bem-sucedido. A </a:t>
            </a:r>
            <a:r>
              <a:rPr lang="pt-PT" b="1" i="1" dirty="0" err="1"/>
              <a:t>thread</a:t>
            </a:r>
            <a:r>
              <a:rPr lang="pt-PT" b="1" i="1" dirty="0"/>
              <a:t> POST </a:t>
            </a:r>
            <a:r>
              <a:rPr lang="pt-PT" dirty="0"/>
              <a:t>terminará com uma resposta de erro do servidor. Nesse caso, as informações contidas na fila (do último </a:t>
            </a:r>
            <a:r>
              <a:rPr lang="pt-PT" b="1" i="1" dirty="0"/>
              <a:t>scan</a:t>
            </a:r>
            <a:r>
              <a:rPr lang="pt-PT" dirty="0"/>
              <a:t>) serão então retirados pela seguinte </a:t>
            </a:r>
            <a:r>
              <a:rPr lang="pt-PT" b="1" i="1" dirty="0" err="1"/>
              <a:t>thread</a:t>
            </a:r>
            <a:r>
              <a:rPr lang="pt-PT" b="1" i="1" dirty="0"/>
              <a:t> POST </a:t>
            </a:r>
            <a:r>
              <a:rPr lang="pt-PT" dirty="0"/>
              <a:t>e serão enviados para o servidor.</a:t>
            </a:r>
          </a:p>
          <a:p>
            <a:endParaRPr lang="pt-PT" dirty="0"/>
          </a:p>
          <a:p>
            <a:r>
              <a:rPr lang="pt-PT" b="1" i="1" dirty="0"/>
              <a:t>CASO 4 Scan </a:t>
            </a:r>
            <a:r>
              <a:rPr lang="pt-PT" dirty="0"/>
              <a:t>sem sucesso: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um </a:t>
            </a:r>
            <a:r>
              <a:rPr lang="pt-PT" b="1" i="1" dirty="0"/>
              <a:t>scan</a:t>
            </a:r>
            <a:r>
              <a:rPr lang="pt-PT" dirty="0"/>
              <a:t> não for bem-sucedido, a fila estará vazia, o que significa que a </a:t>
            </a:r>
            <a:r>
              <a:rPr lang="pt-PT" b="1" i="1" dirty="0" err="1"/>
              <a:t>thread</a:t>
            </a:r>
            <a:r>
              <a:rPr lang="pt-PT" b="1" i="1" dirty="0"/>
              <a:t> POST </a:t>
            </a:r>
            <a:r>
              <a:rPr lang="pt-PT" dirty="0"/>
              <a:t>não irá arrancar. Uma condição confirma se as informações de digitalização estão em branco. Caso estejam, previne que a </a:t>
            </a:r>
            <a:r>
              <a:rPr lang="pt-PT" b="1" i="1" dirty="0" err="1"/>
              <a:t>thread</a:t>
            </a:r>
            <a:r>
              <a:rPr lang="pt-PT" b="1" i="1" dirty="0"/>
              <a:t> POST </a:t>
            </a:r>
            <a:r>
              <a:rPr lang="pt-PT" dirty="0"/>
              <a:t>inicie. Portanto, a </a:t>
            </a:r>
            <a:r>
              <a:rPr lang="pt-PT" b="1" i="1" dirty="0" err="1"/>
              <a:t>thread</a:t>
            </a:r>
            <a:r>
              <a:rPr lang="pt-PT" b="1" i="1" dirty="0"/>
              <a:t> POST </a:t>
            </a:r>
            <a:r>
              <a:rPr lang="pt-PT" dirty="0"/>
              <a:t>terá que aguardar pelo próximo </a:t>
            </a:r>
            <a:r>
              <a:rPr lang="pt-PT" b="1" i="1" dirty="0"/>
              <a:t>scan</a:t>
            </a:r>
            <a:r>
              <a:rPr lang="pt-PT" dirty="0"/>
              <a:t> fornecer novos dados para poder enviá-los.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37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Diagrama de fluxo do sistema</a:t>
            </a:r>
          </a:p>
          <a:p>
            <a:endParaRPr lang="pt-PT" dirty="0"/>
          </a:p>
          <a:p>
            <a:r>
              <a:rPr lang="pt-PT" dirty="0"/>
              <a:t>A </a:t>
            </a:r>
            <a:r>
              <a:rPr lang="pt-PT" b="1" i="1" dirty="0"/>
              <a:t>tag</a:t>
            </a:r>
            <a:r>
              <a:rPr lang="pt-PT" dirty="0"/>
              <a:t> inicia no modo </a:t>
            </a:r>
            <a:r>
              <a:rPr lang="pt-PT" b="1" i="1" dirty="0"/>
              <a:t>Access </a:t>
            </a:r>
            <a:r>
              <a:rPr lang="pt-PT" b="1" i="1" dirty="0" err="1"/>
              <a:t>Point</a:t>
            </a:r>
            <a:r>
              <a:rPr lang="pt-PT" dirty="0"/>
              <a:t>; quando os utilizadores se conectam à mesma, um formulário </a:t>
            </a:r>
            <a:r>
              <a:rPr lang="pt-PT" b="1" i="1" dirty="0"/>
              <a:t>HTML</a:t>
            </a:r>
            <a:r>
              <a:rPr lang="pt-PT" dirty="0"/>
              <a:t> é exibido para que possam alterar os parâmetros operacionais (nome da </a:t>
            </a:r>
            <a:r>
              <a:rPr lang="pt-PT" b="1" i="1" dirty="0"/>
              <a:t>tag</a:t>
            </a:r>
            <a:r>
              <a:rPr lang="pt-PT" dirty="0"/>
              <a:t>, intervalos de scans </a:t>
            </a:r>
            <a:r>
              <a:rPr lang="pt-PT" b="1" i="1" dirty="0"/>
              <a:t>Wi-Fi</a:t>
            </a:r>
            <a:r>
              <a:rPr lang="pt-PT" dirty="0"/>
              <a:t> e </a:t>
            </a:r>
            <a:r>
              <a:rPr lang="pt-PT" b="1" i="1" dirty="0"/>
              <a:t>BLE</a:t>
            </a:r>
            <a:r>
              <a:rPr lang="pt-PT" b="0" i="0" dirty="0"/>
              <a:t>, entre outros</a:t>
            </a:r>
            <a:r>
              <a:rPr lang="pt-PT" dirty="0"/>
              <a:t>); os utilizadores têm a opção de iniciar os </a:t>
            </a:r>
            <a:r>
              <a:rPr lang="pt-PT" b="1" i="1" dirty="0"/>
              <a:t>scans</a:t>
            </a:r>
            <a:r>
              <a:rPr lang="pt-PT" dirty="0"/>
              <a:t> e </a:t>
            </a:r>
            <a:r>
              <a:rPr lang="pt-PT" b="1" i="1" dirty="0" err="1"/>
              <a:t>POSTs</a:t>
            </a:r>
            <a:r>
              <a:rPr lang="pt-PT" dirty="0"/>
              <a:t> imediatamente ou aguardar um intervalo de 1 minuto para permitir que o sistema inicie automaticamente. Antes de iniciar os </a:t>
            </a:r>
            <a:r>
              <a:rPr lang="pt-PT" b="1" i="1" dirty="0"/>
              <a:t>scans</a:t>
            </a:r>
            <a:r>
              <a:rPr lang="pt-PT" dirty="0"/>
              <a:t> e </a:t>
            </a:r>
            <a:r>
              <a:rPr lang="pt-PT" b="1" i="1" dirty="0" err="1"/>
              <a:t>POSTs</a:t>
            </a:r>
            <a:r>
              <a:rPr lang="pt-PT" dirty="0"/>
              <a:t>, os valores dos parâmetros são armazenados no arquivo permanente do </a:t>
            </a:r>
            <a:r>
              <a:rPr lang="pt-PT" b="1" i="1" dirty="0"/>
              <a:t>ESP32</a:t>
            </a:r>
            <a:r>
              <a:rPr lang="pt-PT" dirty="0"/>
              <a:t>. Os scans </a:t>
            </a:r>
            <a:r>
              <a:rPr lang="pt-PT" b="1" i="1" dirty="0"/>
              <a:t>Wi-Fi</a:t>
            </a:r>
            <a:r>
              <a:rPr lang="pt-PT" dirty="0"/>
              <a:t>, os scans </a:t>
            </a:r>
            <a:r>
              <a:rPr lang="pt-PT" b="1" i="1" dirty="0"/>
              <a:t>BLE</a:t>
            </a:r>
            <a:r>
              <a:rPr lang="pt-PT" dirty="0"/>
              <a:t> e os </a:t>
            </a:r>
            <a:r>
              <a:rPr lang="pt-PT" b="1" i="1" dirty="0" err="1"/>
              <a:t>POSTs</a:t>
            </a:r>
            <a:r>
              <a:rPr lang="pt-PT" dirty="0"/>
              <a:t> são todos feitos em paralelo. </a:t>
            </a:r>
            <a:r>
              <a:rPr lang="pt-PT" b="1" i="1" u="sng" dirty="0">
                <a:effectLst/>
              </a:rPr>
              <a:t>Desta maneira entende-se a utilidade das várias </a:t>
            </a:r>
            <a:r>
              <a:rPr lang="pt-PT" b="1" i="1" u="sng" dirty="0" err="1">
                <a:effectLst/>
              </a:rPr>
              <a:t>threads</a:t>
            </a:r>
            <a:r>
              <a:rPr lang="pt-PT" b="1" i="1" u="sng" dirty="0">
                <a:effectLst/>
              </a:rPr>
              <a:t> executadas em paralelo para ser possível efetuar scans Wi-Fi e BLE e </a:t>
            </a:r>
            <a:r>
              <a:rPr lang="pt-PT" b="1" i="1" u="sng" dirty="0" err="1">
                <a:effectLst/>
              </a:rPr>
              <a:t>POSTs</a:t>
            </a:r>
            <a:r>
              <a:rPr lang="pt-PT" b="1" i="1" u="sng" dirty="0">
                <a:effectLst/>
              </a:rPr>
              <a:t> simultaneamente.</a:t>
            </a:r>
            <a:endParaRPr lang="en-GB" b="1" i="1" u="sn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955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diagrama de classes representa a Arquitetura Interna da </a:t>
            </a:r>
            <a:r>
              <a:rPr lang="pt-PT" b="1" i="1" dirty="0"/>
              <a:t>Tag</a:t>
            </a:r>
          </a:p>
          <a:p>
            <a:r>
              <a:rPr lang="pt-PT" dirty="0"/>
              <a:t>A Figura ajuda a entender como os principais blocos de </a:t>
            </a:r>
            <a:r>
              <a:rPr lang="pt-PT" b="1" i="1" dirty="0"/>
              <a:t>software</a:t>
            </a:r>
            <a:r>
              <a:rPr lang="pt-PT" dirty="0"/>
              <a:t> presentes na </a:t>
            </a:r>
            <a:r>
              <a:rPr lang="pt-PT" b="1" i="1" dirty="0"/>
              <a:t>tag</a:t>
            </a:r>
            <a:r>
              <a:rPr lang="pt-PT" dirty="0"/>
              <a:t> estão conectados. </a:t>
            </a:r>
            <a:r>
              <a:rPr lang="pt-PT" b="1" i="1" dirty="0"/>
              <a:t>BLE Scan</a:t>
            </a:r>
            <a:r>
              <a:rPr lang="pt-PT" dirty="0"/>
              <a:t>, </a:t>
            </a:r>
            <a:r>
              <a:rPr lang="pt-PT" b="1" i="1" dirty="0"/>
              <a:t>Wi-Fi Scan</a:t>
            </a:r>
            <a:r>
              <a:rPr lang="pt-PT" dirty="0"/>
              <a:t>, </a:t>
            </a:r>
            <a:r>
              <a:rPr lang="pt-PT" b="1" i="1" dirty="0"/>
              <a:t>BLE POST </a:t>
            </a:r>
            <a:r>
              <a:rPr lang="pt-PT" dirty="0"/>
              <a:t>e </a:t>
            </a:r>
            <a:r>
              <a:rPr lang="pt-PT" b="1" i="1" dirty="0"/>
              <a:t>Wi-Fi POST </a:t>
            </a:r>
            <a:r>
              <a:rPr lang="pt-PT" dirty="0"/>
              <a:t>são os métodos principais. Depois de retirar os parâmetros de </a:t>
            </a:r>
            <a:r>
              <a:rPr lang="pt-PT" dirty="0" err="1"/>
              <a:t>Preferences</a:t>
            </a:r>
            <a:r>
              <a:rPr lang="pt-PT" dirty="0"/>
              <a:t> (que são os arquivos permanentes do </a:t>
            </a:r>
            <a:r>
              <a:rPr lang="pt-PT" b="1" i="1" dirty="0"/>
              <a:t>ESP32</a:t>
            </a:r>
            <a:r>
              <a:rPr lang="pt-PT" dirty="0"/>
              <a:t>), </a:t>
            </a:r>
            <a:r>
              <a:rPr lang="pt-PT" b="1" i="1" dirty="0"/>
              <a:t>scans</a:t>
            </a:r>
            <a:r>
              <a:rPr lang="pt-PT" dirty="0"/>
              <a:t> e </a:t>
            </a:r>
            <a:r>
              <a:rPr lang="pt-PT" b="1" i="1" dirty="0" err="1"/>
              <a:t>POSTs</a:t>
            </a:r>
            <a:r>
              <a:rPr lang="pt-PT" dirty="0"/>
              <a:t> agem de forma independente e repetitiva (dependendo do intervalo que o utilizador define no formulário de </a:t>
            </a:r>
            <a:r>
              <a:rPr lang="pt-PT" b="1" i="1" dirty="0"/>
              <a:t>inputs HTML</a:t>
            </a:r>
            <a:r>
              <a:rPr lang="pt-PT" dirty="0"/>
              <a:t>). Duas filas (uma para </a:t>
            </a:r>
            <a:r>
              <a:rPr lang="pt-PT" b="1" i="1" dirty="0"/>
              <a:t>BLE</a:t>
            </a:r>
            <a:r>
              <a:rPr lang="pt-PT" dirty="0"/>
              <a:t> e outra para </a:t>
            </a:r>
            <a:r>
              <a:rPr lang="pt-PT" b="1" i="1" dirty="0"/>
              <a:t>Wi-Fi</a:t>
            </a:r>
            <a:r>
              <a:rPr lang="pt-PT" dirty="0"/>
              <a:t>) armazenam os dados dos </a:t>
            </a:r>
            <a:r>
              <a:rPr lang="pt-PT" b="1" i="1" dirty="0"/>
              <a:t>scans</a:t>
            </a:r>
            <a:r>
              <a:rPr lang="pt-PT" dirty="0"/>
              <a:t> enquanto aguardam pela sua vez para serem enviados.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97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Vários testes foram realizados para testar a autonomia da </a:t>
            </a:r>
            <a:r>
              <a:rPr lang="pt-PT" b="1" i="1" dirty="0"/>
              <a:t>tag</a:t>
            </a:r>
            <a:r>
              <a:rPr lang="pt-PT" dirty="0"/>
              <a:t>. Uma </a:t>
            </a:r>
            <a:r>
              <a:rPr lang="pt-PT" b="1" i="1" dirty="0" err="1"/>
              <a:t>powerbank</a:t>
            </a:r>
            <a:r>
              <a:rPr lang="pt-PT" dirty="0"/>
              <a:t> foi utilizada para avaliar o consumo de energia.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40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esses testes, em primeiro lugar, o programa A seria executado. Este programa permitia que a </a:t>
            </a:r>
            <a:r>
              <a:rPr lang="pt-PT" b="1" i="1" dirty="0"/>
              <a:t>tag</a:t>
            </a:r>
            <a:r>
              <a:rPr lang="pt-PT" dirty="0"/>
              <a:t> comunicasse com um servidor </a:t>
            </a:r>
            <a:r>
              <a:rPr lang="pt-PT" b="1" i="1" dirty="0"/>
              <a:t>Web</a:t>
            </a:r>
            <a:r>
              <a:rPr lang="pt-PT" dirty="0"/>
              <a:t> local para retirar os valores dos parâmetros (intervalo dos scans </a:t>
            </a:r>
            <a:r>
              <a:rPr lang="pt-PT" b="1" i="1" dirty="0"/>
              <a:t>Wi-Fi</a:t>
            </a:r>
            <a:r>
              <a:rPr lang="pt-PT" dirty="0"/>
              <a:t>, intervalo dos scans </a:t>
            </a:r>
            <a:r>
              <a:rPr lang="pt-PT" b="1" i="1" dirty="0"/>
              <a:t>BLE </a:t>
            </a:r>
            <a:r>
              <a:rPr lang="pt-PT" b="0" i="0" dirty="0"/>
              <a:t>e</a:t>
            </a:r>
            <a:r>
              <a:rPr lang="pt-PT" b="1" i="1" dirty="0"/>
              <a:t> </a:t>
            </a:r>
            <a:r>
              <a:rPr lang="pt-PT" dirty="0"/>
              <a:t>nome da </a:t>
            </a:r>
            <a:r>
              <a:rPr lang="pt-PT" b="1" i="1" dirty="0"/>
              <a:t>tag</a:t>
            </a:r>
            <a:r>
              <a:rPr lang="pt-PT" dirty="0"/>
              <a:t>). Essas informações seriam armazenadas nos arquivos permanentes do </a:t>
            </a:r>
            <a:r>
              <a:rPr lang="pt-PT" b="1" i="1" dirty="0"/>
              <a:t>ESP32</a:t>
            </a:r>
            <a:r>
              <a:rPr lang="pt-PT" dirty="0"/>
              <a:t>. Em segundo lugar, o programa B seria desencadeado, onde após a </a:t>
            </a:r>
            <a:r>
              <a:rPr lang="pt-PT" b="1" i="1" dirty="0"/>
              <a:t>tag</a:t>
            </a:r>
            <a:r>
              <a:rPr lang="pt-PT" dirty="0"/>
              <a:t> conectar-se à rede </a:t>
            </a:r>
            <a:r>
              <a:rPr lang="pt-PT" b="1" i="1" dirty="0"/>
              <a:t>Wi-Fi</a:t>
            </a:r>
            <a:r>
              <a:rPr lang="pt-PT" dirty="0"/>
              <a:t>, iniciaria os </a:t>
            </a:r>
            <a:r>
              <a:rPr lang="pt-PT" b="1" i="1" dirty="0"/>
              <a:t>scans</a:t>
            </a:r>
            <a:r>
              <a:rPr lang="pt-PT" dirty="0"/>
              <a:t> e enviaria as informações para o servidor até a </a:t>
            </a:r>
            <a:r>
              <a:rPr lang="pt-PT" b="1" i="1" dirty="0" err="1"/>
              <a:t>powerbank</a:t>
            </a:r>
            <a:r>
              <a:rPr lang="pt-PT" dirty="0"/>
              <a:t> ficar sem bateria. Trinta e nove testes foram realizados no total, com treze parâmetros diferentes. Cada parâmetro seria testado três vezes seguidas para garantir a consistência dos testes.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055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os testes, concluiu-se que o sistema teria uma autonomia média de aproximadamente 10 horas e 10 minutos, o que é considerado satisfatório. É importante referir que a </a:t>
            </a:r>
            <a:r>
              <a:rPr lang="pt-BR" b="1" i="1" dirty="0"/>
              <a:t>powerbank</a:t>
            </a:r>
            <a:r>
              <a:rPr lang="pt-BR" dirty="0"/>
              <a:t> perdia significativamente autonomia à medida que mais testes eram realizados. Isto deve-se à falta de qualidade da </a:t>
            </a:r>
            <a:r>
              <a:rPr lang="pt-BR" b="1" i="1" dirty="0"/>
              <a:t>powerbank</a:t>
            </a:r>
            <a:r>
              <a:rPr lang="pt-BR" dirty="0"/>
              <a:t> e ao desgaste significativo.</a:t>
            </a:r>
          </a:p>
          <a:p>
            <a:endParaRPr lang="pt-BR" dirty="0"/>
          </a:p>
          <a:p>
            <a:r>
              <a:rPr lang="pt-BR" dirty="0"/>
              <a:t>A Tabela exibe a duração dos testes, o número de registos </a:t>
            </a:r>
            <a:r>
              <a:rPr lang="pt-BR" b="1" i="1" dirty="0"/>
              <a:t>Wi-Fi</a:t>
            </a:r>
            <a:r>
              <a:rPr lang="pt-BR" dirty="0"/>
              <a:t> e </a:t>
            </a:r>
            <a:r>
              <a:rPr lang="pt-BR" b="1" i="1" dirty="0"/>
              <a:t>BLE</a:t>
            </a:r>
            <a:r>
              <a:rPr lang="pt-BR" dirty="0"/>
              <a:t> e os intervalos usados. Os intervalos estão em milissegundos; a duração é em horas, minutos e segundos e os registos estão em numérico.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673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Esta tabela dá uma perspetiva sobre os dados matemáticos e estatísticos do primeiro conjunto de testes. Todos os atributos estão em segundos, exceto Total, que está em numérico.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0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Quando os dados dos testes foram agrupados, criaram-se vários histogramas para visualizar e retirar informações. Esses histogramas têm duas variáveis, </a:t>
            </a:r>
            <a:r>
              <a:rPr lang="pt-PT" b="1" i="1" dirty="0"/>
              <a:t>Wi-Fi</a:t>
            </a:r>
            <a:r>
              <a:rPr lang="pt-PT" dirty="0"/>
              <a:t> (a laranja) e </a:t>
            </a:r>
            <a:r>
              <a:rPr lang="pt-PT" b="1" i="1" dirty="0"/>
              <a:t>BLE </a:t>
            </a:r>
            <a:r>
              <a:rPr lang="pt-PT" b="0" i="0" dirty="0"/>
              <a:t>(a azul).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467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 forma a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estruturar</a:t>
            </a:r>
            <a:r>
              <a:rPr lang="en-GB" dirty="0"/>
              <a:t> a </a:t>
            </a:r>
            <a:r>
              <a:rPr lang="en-GB" dirty="0" err="1"/>
              <a:t>apresentação</a:t>
            </a:r>
            <a:r>
              <a:rPr lang="en-GB" dirty="0"/>
              <a:t>, a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dividida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6 </a:t>
            </a:r>
            <a:r>
              <a:rPr lang="en-GB" dirty="0" err="1"/>
              <a:t>partes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Como </a:t>
            </a:r>
            <a:r>
              <a:rPr lang="en-GB" dirty="0" err="1"/>
              <a:t>podemos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</a:t>
            </a:r>
            <a:r>
              <a:rPr lang="en-GB" dirty="0" err="1"/>
              <a:t>índice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151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eixo vertical é o total número de </a:t>
            </a:r>
            <a:r>
              <a:rPr lang="pt-PT" b="1" i="1" dirty="0"/>
              <a:t>scans</a:t>
            </a:r>
            <a:r>
              <a:rPr lang="pt-PT" dirty="0"/>
              <a:t> agrupado dos três testes feitos com cada parâmetro.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eixo horizontal corresponde aos segundos de intervalo entre scans.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Caso de Teste 1 tinha um intervalo </a:t>
            </a:r>
            <a:r>
              <a:rPr lang="pt-PT" b="1" i="1" dirty="0"/>
              <a:t>Wi-Fi</a:t>
            </a:r>
            <a:r>
              <a:rPr lang="pt-PT" dirty="0"/>
              <a:t> de 10 segundos e um intervalo </a:t>
            </a:r>
            <a:r>
              <a:rPr lang="pt-PT" b="1" i="1" dirty="0"/>
              <a:t>BLE</a:t>
            </a:r>
            <a:r>
              <a:rPr lang="pt-PT" dirty="0"/>
              <a:t> de 5 segundos.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106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Os histogramas mostram que o programa foi bem-sucedido. Os scans foram realizados nos respetivos intervalos. Apesar de alguns </a:t>
            </a:r>
            <a:r>
              <a:rPr lang="pt-PT" dirty="0" err="1"/>
              <a:t>POSTs</a:t>
            </a:r>
            <a:r>
              <a:rPr lang="pt-PT" dirty="0"/>
              <a:t> estarem atrasados ​​e outros adiantados, a maioria correspondeu às expectativas.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320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Caso de teste 6 teve um intervalo </a:t>
            </a:r>
            <a:r>
              <a:rPr lang="pt-PT" b="1" i="1" dirty="0"/>
              <a:t>Wi-Fi</a:t>
            </a:r>
            <a:r>
              <a:rPr lang="pt-PT" dirty="0"/>
              <a:t> de 10 segundos e um intervalo </a:t>
            </a:r>
            <a:r>
              <a:rPr lang="pt-PT" b="1" i="1" dirty="0"/>
              <a:t>BLE</a:t>
            </a:r>
            <a:r>
              <a:rPr lang="pt-PT" dirty="0"/>
              <a:t> de 8 segundos.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5642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processo de testar o protótipo para validar o desenvolvimento é apresentado nesta seção. O objetivo é testar se o que foi construído atende às necessidades e expectativas dos utilizadores. No início do programa, o </a:t>
            </a:r>
            <a:r>
              <a:rPr lang="pt-PT" b="1" i="1" dirty="0"/>
              <a:t>ESP32</a:t>
            </a:r>
            <a:r>
              <a:rPr lang="pt-PT" dirty="0"/>
              <a:t> atua como um </a:t>
            </a:r>
            <a:r>
              <a:rPr lang="pt-PT" b="1" i="1" dirty="0"/>
              <a:t>Access </a:t>
            </a:r>
            <a:r>
              <a:rPr lang="pt-PT" b="1" i="1" dirty="0" err="1"/>
              <a:t>Point</a:t>
            </a:r>
            <a:r>
              <a:rPr lang="pt-PT" b="1" i="1" dirty="0"/>
              <a:t> </a:t>
            </a:r>
            <a:r>
              <a:rPr lang="pt-PT" dirty="0"/>
              <a:t>e pode ser acedido remotamente por outros dispositivos. O utilizador conecta-se ao </a:t>
            </a:r>
            <a:r>
              <a:rPr lang="pt-PT" b="1" i="1" dirty="0"/>
              <a:t>ESP32</a:t>
            </a:r>
            <a:r>
              <a:rPr lang="pt-PT" dirty="0"/>
              <a:t> via </a:t>
            </a:r>
            <a:r>
              <a:rPr lang="pt-PT" b="1" i="1" dirty="0"/>
              <a:t>Wi-Fi</a:t>
            </a:r>
            <a:r>
              <a:rPr lang="pt-PT" dirty="0"/>
              <a:t> através do seu telemóvel ou computador. O formulário </a:t>
            </a:r>
            <a:r>
              <a:rPr lang="pt-PT" b="1" i="1" dirty="0"/>
              <a:t>HTML</a:t>
            </a:r>
            <a:r>
              <a:rPr lang="pt-PT" dirty="0"/>
              <a:t> será exibido ao aceder o endereço do </a:t>
            </a:r>
            <a:r>
              <a:rPr lang="pt-PT" b="1" i="1" dirty="0"/>
              <a:t>Router</a:t>
            </a:r>
            <a:r>
              <a:rPr lang="pt-PT" dirty="0"/>
              <a:t> ilustrado no canto inferior direito da Figura.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36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Ao aceder o endereço </a:t>
            </a:r>
            <a:r>
              <a:rPr lang="pt-PT" b="1" i="1" dirty="0"/>
              <a:t>IP</a:t>
            </a:r>
            <a:r>
              <a:rPr lang="pt-PT" dirty="0"/>
              <a:t> enquanto conectado ao </a:t>
            </a:r>
            <a:r>
              <a:rPr lang="pt-PT" b="1" i="1" dirty="0"/>
              <a:t>ESP32</a:t>
            </a:r>
            <a:r>
              <a:rPr lang="pt-PT" dirty="0"/>
              <a:t>, o utilizador dispõe de um formulário onde pode alterar um conjunto de variáveis ​​como a informação para os </a:t>
            </a:r>
            <a:r>
              <a:rPr lang="pt-PT" b="1" i="1" dirty="0"/>
              <a:t>scans</a:t>
            </a:r>
            <a:r>
              <a:rPr lang="pt-PT" dirty="0"/>
              <a:t>, nomeadamente os intervalos de </a:t>
            </a:r>
            <a:r>
              <a:rPr lang="pt-PT" b="1" i="1" dirty="0"/>
              <a:t>scan</a:t>
            </a:r>
            <a:r>
              <a:rPr lang="pt-PT" dirty="0"/>
              <a:t> para </a:t>
            </a:r>
            <a:r>
              <a:rPr lang="pt-PT" b="1" i="1" dirty="0"/>
              <a:t>Wi-Fi</a:t>
            </a:r>
            <a:r>
              <a:rPr lang="pt-PT" dirty="0"/>
              <a:t> e </a:t>
            </a:r>
            <a:r>
              <a:rPr lang="pt-PT" b="1" i="1" dirty="0"/>
              <a:t>BLE</a:t>
            </a:r>
            <a:r>
              <a:rPr lang="pt-PT" dirty="0"/>
              <a:t>, bem como o nome da </a:t>
            </a:r>
            <a:r>
              <a:rPr lang="pt-PT" b="1" i="1" dirty="0"/>
              <a:t>tag</a:t>
            </a:r>
            <a:r>
              <a:rPr lang="pt-PT" dirty="0"/>
              <a:t>. Após carregar no botão </a:t>
            </a:r>
            <a:r>
              <a:rPr lang="pt-PT" b="1" i="1" dirty="0"/>
              <a:t>“</a:t>
            </a:r>
            <a:r>
              <a:rPr lang="pt-PT" b="1" i="1" dirty="0" err="1"/>
              <a:t>Start</a:t>
            </a:r>
            <a:r>
              <a:rPr lang="pt-PT" b="1" i="1" dirty="0"/>
              <a:t>” </a:t>
            </a:r>
            <a:r>
              <a:rPr lang="pt-PT" dirty="0"/>
              <a:t>ou aguardar um minuto, a </a:t>
            </a:r>
            <a:r>
              <a:rPr lang="pt-PT" b="1" i="1" dirty="0"/>
              <a:t>Tag</a:t>
            </a:r>
            <a:r>
              <a:rPr lang="pt-PT" dirty="0"/>
              <a:t> iniciará os </a:t>
            </a:r>
            <a:r>
              <a:rPr lang="pt-PT" b="1" i="1" dirty="0"/>
              <a:t>scans</a:t>
            </a:r>
            <a:r>
              <a:rPr lang="pt-PT" dirty="0"/>
              <a:t> de redes </a:t>
            </a:r>
            <a:r>
              <a:rPr lang="pt-PT" b="1" i="1" dirty="0"/>
              <a:t>Wi-Fi</a:t>
            </a:r>
            <a:r>
              <a:rPr lang="pt-PT" dirty="0"/>
              <a:t> e dispositivos </a:t>
            </a:r>
            <a:r>
              <a:rPr lang="pt-PT" b="1" i="1" dirty="0"/>
              <a:t>Bluetooth</a:t>
            </a:r>
            <a:r>
              <a:rPr lang="pt-PT" dirty="0"/>
              <a:t> e </a:t>
            </a:r>
            <a:r>
              <a:rPr lang="pt-PT" b="1" i="1" dirty="0" err="1"/>
              <a:t>POSTs</a:t>
            </a:r>
            <a:r>
              <a:rPr lang="pt-PT" dirty="0"/>
              <a:t> das informações no servidor </a:t>
            </a:r>
            <a:r>
              <a:rPr lang="pt-PT" b="1" i="1" dirty="0"/>
              <a:t>ILS</a:t>
            </a:r>
            <a:r>
              <a:rPr lang="pt-PT" dirty="0"/>
              <a:t>. O utilizador pode aceder à interface e ver as informações que foram enviadas para o servidor, conforme ilustrado na Figura.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604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u="none" strike="noStrike" dirty="0">
                <a:solidFill>
                  <a:srgbClr val="343F56"/>
                </a:solidFill>
                <a:effectLst/>
              </a:rPr>
              <a:t>Este projeto consistiu na construção de uma solução que demonstra as capacidades de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hardware</a:t>
            </a:r>
            <a:r>
              <a:rPr lang="pt-BR" b="1" i="0" u="none" strike="noStrike" dirty="0">
                <a:solidFill>
                  <a:srgbClr val="343F56"/>
                </a:solidFill>
                <a:effectLst/>
              </a:rPr>
              <a:t> de um microcontrolador utilizado para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Indoor Localization</a:t>
            </a:r>
            <a:r>
              <a:rPr lang="pt-BR" b="1" i="0" u="none" strike="noStrike" dirty="0">
                <a:solidFill>
                  <a:srgbClr val="343F56"/>
                </a:solidFill>
                <a:effectLst/>
              </a:rPr>
              <a:t>.</a:t>
            </a:r>
          </a:p>
          <a:p>
            <a:endParaRPr lang="pt-BR" b="1" i="0" u="none" strike="noStrike" dirty="0">
              <a:solidFill>
                <a:srgbClr val="343F56"/>
              </a:solidFill>
              <a:effectLst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Um microcontrolador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Beetle ESP32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foi adquirido porque atendia aos requisitos;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Bibliotecas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Wi-Fi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e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Bluetooth Low Energy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foram incorporadas no código para permitir os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scans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;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HTTP POSTs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foram usados para integrar 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software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com uma interface externa;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Uma página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HTML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que contém um formulário foi desenvolvido para que dispositivos externos possam conetar-se e definir os parâmetros para os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 scans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;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A biblioteca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Preferences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foi incluída no código para permitir que os parâmetros sejam guardados permanentemente no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 ESP32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;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Foram feitos, no total, 39 testes para testar a autonomia da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tag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911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Como contribuições futuras foi definido que:</a:t>
            </a:r>
          </a:p>
          <a:p>
            <a:endParaRPr lang="pt-BR" b="0" i="0" u="none" strike="noStrike" dirty="0">
              <a:solidFill>
                <a:srgbClr val="F5E6CA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Anexar um acelerómetro seria útil para que os </a:t>
            </a:r>
            <a:r>
              <a:rPr lang="pt-BR" b="1" i="1" u="none" strike="noStrike" dirty="0">
                <a:solidFill>
                  <a:srgbClr val="F5E6CA"/>
                </a:solidFill>
                <a:effectLst/>
                <a:latin typeface="YACgEev4gKc 0"/>
              </a:rPr>
              <a:t>scans </a:t>
            </a:r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só fossem realizados quando a </a:t>
            </a:r>
            <a:r>
              <a:rPr lang="pt-BR" b="1" i="1" u="none" strike="noStrike" dirty="0">
                <a:solidFill>
                  <a:srgbClr val="F5E6CA"/>
                </a:solidFill>
                <a:effectLst/>
                <a:latin typeface="YACgEev4gKc 0"/>
              </a:rPr>
              <a:t>tag</a:t>
            </a:r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 estivesse em movimento.</a:t>
            </a:r>
            <a:endParaRPr lang="pt-BR" dirty="0">
              <a:solidFill>
                <a:srgbClr val="F5E6CA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Este sistema "</a:t>
            </a:r>
            <a:r>
              <a:rPr lang="pt-BR" b="1" i="1" u="none" strike="noStrike" dirty="0">
                <a:solidFill>
                  <a:srgbClr val="F5E6CA"/>
                </a:solidFill>
                <a:effectLst/>
                <a:latin typeface="YACgEev4gKc 0"/>
              </a:rPr>
              <a:t>start &amp; stop</a:t>
            </a:r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" permitiria que a </a:t>
            </a:r>
            <a:r>
              <a:rPr lang="pt-BR" b="1" i="1" u="none" strike="noStrike" dirty="0">
                <a:solidFill>
                  <a:srgbClr val="F5E6CA"/>
                </a:solidFill>
                <a:effectLst/>
                <a:latin typeface="YACgEev4gKc 0"/>
              </a:rPr>
              <a:t>tag</a:t>
            </a:r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 estivesse num estado de hibernação enquanto se mantivesse estática.</a:t>
            </a:r>
            <a:endParaRPr lang="pt-BR" dirty="0">
              <a:solidFill>
                <a:srgbClr val="F5E6CA"/>
              </a:solidFill>
              <a:effectLst/>
              <a:latin typeface="YACgEev4gKc 0"/>
            </a:endParaRPr>
          </a:p>
          <a:p>
            <a:endParaRPr lang="en-GB" dirty="0"/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Transição do protocolo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HTTP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 para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UDP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. No modo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 UDP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, a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tag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 comunica através do protocolo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UDP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 que consome menos energia e recursos em troca de menos confiabilidade. No modo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HTTP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, transmite informações mais fidedignas ao custo de gastos de energia maiores.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844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Dou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terminada</a:t>
            </a:r>
            <a:r>
              <a:rPr lang="en-GB" dirty="0"/>
              <a:t> a </a:t>
            </a:r>
            <a:r>
              <a:rPr lang="en-GB" dirty="0" err="1"/>
              <a:t>apresentação</a:t>
            </a:r>
            <a:r>
              <a:rPr lang="en-GB" dirty="0"/>
              <a:t> da </a:t>
            </a:r>
            <a:r>
              <a:rPr lang="en-GB" dirty="0" err="1"/>
              <a:t>minha</a:t>
            </a:r>
            <a:r>
              <a:rPr lang="en-GB" dirty="0"/>
              <a:t> </a:t>
            </a:r>
            <a:r>
              <a:rPr lang="en-GB" dirty="0" err="1"/>
              <a:t>dissertação</a:t>
            </a:r>
            <a:r>
              <a:rPr lang="en-GB" dirty="0"/>
              <a:t>.</a:t>
            </a:r>
          </a:p>
          <a:p>
            <a:r>
              <a:rPr lang="en-GB" dirty="0" err="1"/>
              <a:t>Quero</a:t>
            </a:r>
            <a:r>
              <a:rPr lang="en-GB" dirty="0"/>
              <a:t> </a:t>
            </a:r>
            <a:r>
              <a:rPr lang="en-GB" dirty="0" err="1"/>
              <a:t>agradecer</a:t>
            </a:r>
            <a:r>
              <a:rPr lang="en-GB" dirty="0"/>
              <a:t> a </a:t>
            </a:r>
            <a:r>
              <a:rPr lang="en-GB" dirty="0" err="1"/>
              <a:t>todos</a:t>
            </a:r>
            <a:r>
              <a:rPr lang="en-GB" dirty="0"/>
              <a:t> pela </a:t>
            </a:r>
            <a:r>
              <a:rPr lang="en-GB" dirty="0" err="1"/>
              <a:t>atenção</a:t>
            </a:r>
            <a:r>
              <a:rPr lang="en-GB" dirty="0"/>
              <a:t> que me </a:t>
            </a:r>
            <a:r>
              <a:rPr lang="en-GB" dirty="0" err="1"/>
              <a:t>deram</a:t>
            </a:r>
            <a:r>
              <a:rPr lang="en-GB" dirty="0"/>
              <a:t> e </a:t>
            </a:r>
            <a:r>
              <a:rPr lang="en-GB" dirty="0" err="1"/>
              <a:t>estou</a:t>
            </a:r>
            <a:r>
              <a:rPr lang="en-GB" dirty="0"/>
              <a:t> a </a:t>
            </a:r>
            <a:r>
              <a:rPr lang="en-GB" dirty="0" err="1"/>
              <a:t>aberto</a:t>
            </a:r>
            <a:r>
              <a:rPr lang="en-GB" dirty="0"/>
              <a:t> a </a:t>
            </a:r>
            <a:r>
              <a:rPr lang="en-GB" dirty="0" err="1"/>
              <a:t>questões</a:t>
            </a:r>
            <a:r>
              <a:rPr lang="en-GB" dirty="0"/>
              <a:t> que me </a:t>
            </a:r>
            <a:r>
              <a:rPr lang="en-GB" dirty="0" err="1"/>
              <a:t>queiram</a:t>
            </a:r>
            <a:r>
              <a:rPr lang="en-GB" dirty="0"/>
              <a:t> </a:t>
            </a:r>
            <a:r>
              <a:rPr lang="en-GB" dirty="0" err="1"/>
              <a:t>fazer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56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Começando</a:t>
            </a:r>
            <a:r>
              <a:rPr lang="en-GB" dirty="0"/>
              <a:t> pela </a:t>
            </a:r>
            <a:r>
              <a:rPr lang="en-GB" dirty="0" err="1"/>
              <a:t>introdução</a:t>
            </a:r>
            <a:r>
              <a:rPr lang="en-GB" dirty="0"/>
              <a:t>, 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GPS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 apresenta níveis de exatidão e precisão consideráveis porém, estes sistemas requerem acesso direto a satélites em órbita, pelo que em espaços interiores o sinal fica comprometido. Desta forma, as técnicas de posicionamento para ambientes interiores estão a tornar-se num segmento de mercado que proporciona novas oportunidades de negócios.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89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Qual é o problema?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Apesar da tecnologia de posicionamento em ambientes interiores ter evoluído bastante nos últimos anos, continua a verificar-se que existem poucos dispositivos móveis de posicionamento (conhecidos como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tags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) disponíveis para integração em outros sistemas. Adicionalmente, verifica-se que as capacidades das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tags 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existentes são reduzidas e, acima de tudo, limitadas no que se refere à comunicação com sistemas abertos.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64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 </a:t>
            </a:r>
            <a:r>
              <a:rPr lang="en-GB" dirty="0" err="1"/>
              <a:t>atingir</a:t>
            </a:r>
            <a:r>
              <a:rPr lang="en-GB" dirty="0"/>
              <a:t> a meta de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definidos</a:t>
            </a:r>
            <a:r>
              <a:rPr lang="en-GB" dirty="0"/>
              <a:t> 6 </a:t>
            </a:r>
            <a:r>
              <a:rPr lang="en-GB" dirty="0" err="1"/>
              <a:t>objetivos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Interpretar o problema e selecionar um microcontrolador que cumpra os requisitos.</a:t>
            </a: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Usar a tecnologia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Wi-Fi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para detetar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Access Points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na vizinhança;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Usar a tecnologia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Bluetooth Low Energy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para detetar dispositivos na vizinhança.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• Definir parâmetros para os </a:t>
            </a:r>
            <a:r>
              <a:rPr lang="pt-BR" b="1" i="1" u="none" strike="noStrike" dirty="0">
                <a:solidFill>
                  <a:srgbClr val="F5E6CA"/>
                </a:solidFill>
                <a:effectLst/>
                <a:latin typeface="YACgEev4gKc 0"/>
              </a:rPr>
              <a:t>scans</a:t>
            </a:r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 externamente e guardá-los permanentemente;</a:t>
            </a:r>
            <a:endParaRPr lang="pt-BR" dirty="0">
              <a:solidFill>
                <a:srgbClr val="F5E6CA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• Transmitir as informações dos </a:t>
            </a:r>
            <a:r>
              <a:rPr lang="pt-BR" b="1" i="1" u="none" strike="noStrike" dirty="0">
                <a:solidFill>
                  <a:srgbClr val="F5E6CA"/>
                </a:solidFill>
                <a:effectLst/>
                <a:latin typeface="YACgEev4gKc 0"/>
              </a:rPr>
              <a:t>scans</a:t>
            </a:r>
            <a:r>
              <a:rPr lang="pt-BR" b="0" i="0" u="none" strike="noStrike" dirty="0">
                <a:solidFill>
                  <a:srgbClr val="F5E6CA"/>
                </a:solidFill>
                <a:effectLst/>
                <a:latin typeface="YACgEev4gKc 0"/>
              </a:rPr>
              <a:t> para uma interface externa.</a:t>
            </a:r>
            <a:endParaRPr lang="pt-BR" dirty="0">
              <a:solidFill>
                <a:srgbClr val="F5E6CA"/>
              </a:solidFill>
              <a:effectLst/>
              <a:latin typeface="YACgEev4gKc 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Avaliar a autonomia e desempenho da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tag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0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Alguns dos requisitos definidos para o sistema foram:</a:t>
            </a: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</a:t>
            </a:r>
            <a:r>
              <a:rPr lang="pt-BR" b="1" i="0" u="none" strike="noStrike" dirty="0">
                <a:solidFill>
                  <a:srgbClr val="343F56"/>
                </a:solidFill>
                <a:effectLst/>
                <a:latin typeface="YACgEev4gKc 0"/>
              </a:rPr>
              <a:t>Eficácia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: Efetuar trocas de dados com boas velocidades de transferência e não haver perda de informações.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Custo: Ser económica para se poderem ter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tags 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em vários objetos.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</a:t>
            </a:r>
            <a:r>
              <a:rPr lang="pt-BR" b="1" i="0" u="none" strike="noStrike" dirty="0">
                <a:solidFill>
                  <a:srgbClr val="343F56"/>
                </a:solidFill>
                <a:effectLst/>
                <a:latin typeface="YACgEev4gKc 0"/>
              </a:rPr>
              <a:t>Autonomia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: Alta (várias horas), para não haver a necessidade de recarregar a bateria constantemente.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Tamanho e Peso: O tamanho e o peso da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tag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deve ser mínimo e leve para poder colocá-la em qualquer objeto.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Limitações do sistema operacional: O sistema operacional não deve ser um obstáculo devido à privacidade de dados e restrições no consumo de energia do dispositivo.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Comunicação bidirecional: Capaz de comunicar com o servidor, bem como receber dados do mesmo.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Abertura: Os utilizadors devem poder aceder a recursos compartilhados por meio de interfaces de comunicação uniformes.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Standalone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: Como leitor e transmissor autónomo, o dispositivo não deve ser integrado numa outra máquina e pode funcionar de forma independente.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  <a:p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•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Access Point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: A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tag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deve ser capaz de funcionar de forma a que outros dispositivos consigam aceder e configurar a mesma remotamente.</a:t>
            </a:r>
            <a:endParaRPr lang="pt-BR" dirty="0">
              <a:solidFill>
                <a:srgbClr val="343F56"/>
              </a:solidFill>
              <a:effectLst/>
              <a:latin typeface="YACgEev4gKc 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24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Findada</a:t>
            </a:r>
            <a:r>
              <a:rPr lang="en-GB" dirty="0"/>
              <a:t> a </a:t>
            </a:r>
            <a:r>
              <a:rPr lang="en-GB" dirty="0" err="1"/>
              <a:t>revisão</a:t>
            </a:r>
            <a:r>
              <a:rPr lang="en-GB" dirty="0"/>
              <a:t> da </a:t>
            </a:r>
            <a:r>
              <a:rPr lang="en-GB" dirty="0" err="1"/>
              <a:t>literatura</a:t>
            </a:r>
            <a:r>
              <a:rPr lang="en-GB" dirty="0"/>
              <a:t>, </a:t>
            </a:r>
            <a:r>
              <a:rPr lang="en-GB" dirty="0" err="1"/>
              <a:t>quatro</a:t>
            </a:r>
            <a:r>
              <a:rPr lang="en-GB" dirty="0"/>
              <a:t> </a:t>
            </a:r>
            <a:r>
              <a:rPr lang="en-GB" dirty="0" err="1"/>
              <a:t>conclusões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b="1" i="1" u="sng" dirty="0" err="1"/>
              <a:t>retiradas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Há evidências científicas de que soluções eficazes foram implementadas para localização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Indoor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, mas há bastante espaço para melhorias.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A tecnologia mais utilizada é o padrão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IEEE 802.11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, mais conhecido como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Wi-Fi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Vários estudos comprovam os benefícios de aumentar o número de diferentes tecnologias e técnicas, melhorando assim a eficiência e eficácia dos serviços de localização.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A técnica mais utilizada é a impressão digital (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fingerprinting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97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dirty="0"/>
              <a:t>A </a:t>
            </a:r>
            <a:r>
              <a:rPr lang="en-GB" b="0" i="0" u="none" dirty="0" err="1"/>
              <a:t>implementação</a:t>
            </a:r>
            <a:r>
              <a:rPr lang="en-GB" b="0" i="0" u="none" dirty="0"/>
              <a:t> </a:t>
            </a:r>
            <a:r>
              <a:rPr lang="en-GB" b="0" i="0" u="none" dirty="0" err="1"/>
              <a:t>deste</a:t>
            </a:r>
            <a:r>
              <a:rPr lang="en-GB" b="0" i="0" u="none" dirty="0"/>
              <a:t> </a:t>
            </a:r>
            <a:r>
              <a:rPr lang="en-GB" b="0" i="0" u="none" dirty="0" err="1"/>
              <a:t>projeto</a:t>
            </a:r>
            <a:r>
              <a:rPr lang="en-GB" b="0" i="0" u="none" dirty="0"/>
              <a:t> </a:t>
            </a:r>
            <a:r>
              <a:rPr lang="en-GB" b="0" i="0" u="none" dirty="0" err="1"/>
              <a:t>consistiu</a:t>
            </a:r>
            <a:r>
              <a:rPr lang="en-GB" b="0" i="0" u="none" dirty="0"/>
              <a:t> </a:t>
            </a:r>
            <a:r>
              <a:rPr lang="en-GB" b="0" i="0" u="none" dirty="0" err="1"/>
              <a:t>em</a:t>
            </a:r>
            <a:r>
              <a:rPr lang="en-GB" b="0" i="0" u="none" dirty="0"/>
              <a:t> 3 </a:t>
            </a:r>
            <a:r>
              <a:rPr lang="en-GB" b="0" i="0" u="none" dirty="0" err="1"/>
              <a:t>partes</a:t>
            </a:r>
            <a:endParaRPr lang="en-GB" b="0" i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u="sng" dirty="0"/>
              <a:t>Software: </a:t>
            </a:r>
            <a:r>
              <a:rPr lang="pt-PT" dirty="0">
                <a:latin typeface="Aileron Regular"/>
              </a:rPr>
              <a:t>Configuração do </a:t>
            </a:r>
            <a:r>
              <a:rPr lang="pt-PT" b="1" i="1" dirty="0">
                <a:latin typeface="Aileron Regular"/>
              </a:rPr>
              <a:t>IDE </a:t>
            </a:r>
            <a:r>
              <a:rPr lang="pt-PT" b="1" i="1" dirty="0" err="1">
                <a:latin typeface="Aileron Regular"/>
              </a:rPr>
              <a:t>Arduino</a:t>
            </a:r>
            <a:r>
              <a:rPr lang="pt-PT" dirty="0">
                <a:latin typeface="Aileron Regular"/>
              </a:rPr>
              <a:t> e do ambiente de desenvolvimento.</a:t>
            </a:r>
            <a:endParaRPr lang="en-GB" b="1" i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u="sng" dirty="0"/>
              <a:t>Hardware: </a:t>
            </a:r>
            <a:r>
              <a:rPr lang="pt-PT" dirty="0">
                <a:latin typeface="Aileron Regular"/>
              </a:rPr>
              <a:t>Seleção de todos os pré-requisitos inerentes à </a:t>
            </a:r>
            <a:r>
              <a:rPr lang="pt-PT" b="1" i="1" dirty="0">
                <a:latin typeface="Aileron Regular"/>
              </a:rPr>
              <a:t>tag</a:t>
            </a:r>
            <a:r>
              <a:rPr lang="pt-PT" dirty="0">
                <a:latin typeface="Aileron Regular"/>
              </a:rPr>
              <a:t> e exploração de todos os seus componentes.</a:t>
            </a:r>
            <a:endParaRPr lang="en-GB" b="1" i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u="sng" dirty="0"/>
              <a:t>Firmware: </a:t>
            </a:r>
            <a:r>
              <a:rPr lang="pt-PT" dirty="0">
                <a:latin typeface="Aileron Regular"/>
              </a:rPr>
              <a:t>Desenvolvimento do código para a utilização da </a:t>
            </a:r>
            <a:r>
              <a:rPr lang="pt-PT" b="1" i="1" dirty="0">
                <a:latin typeface="Aileron Regular"/>
              </a:rPr>
              <a:t>tag</a:t>
            </a:r>
            <a:r>
              <a:rPr lang="pt-PT" dirty="0">
                <a:latin typeface="Aileron Regular"/>
              </a:rPr>
              <a:t> e integração com serviços externos.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34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Após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extensa </a:t>
            </a:r>
            <a:r>
              <a:rPr lang="en-GB" dirty="0" err="1"/>
              <a:t>pesquisa</a:t>
            </a:r>
            <a:r>
              <a:rPr lang="en-GB" dirty="0"/>
              <a:t> no mercado</a:t>
            </a:r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Foi feito um estudo exaustivo para escolher o tipo de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board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 específico a utilizar. Características como baixo tamanho e peso,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Wi-Fi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 e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BLE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 integrados, </a:t>
            </a:r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dual-core</a:t>
            </a:r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, ambiente de programação popular e disponibilidade de bibliotecas levou à escolha de este microcontrolador.</a:t>
            </a:r>
          </a:p>
          <a:p>
            <a:r>
              <a:rPr lang="pt-BR" b="1" i="1" u="none" strike="noStrike" dirty="0">
                <a:solidFill>
                  <a:srgbClr val="F5E6CA"/>
                </a:solidFill>
                <a:effectLst/>
              </a:rPr>
              <a:t>BEETLE ESP32</a:t>
            </a:r>
            <a:endParaRPr lang="en-GB" b="1" i="1" u="none" strike="noStrike" dirty="0">
              <a:solidFill>
                <a:srgbClr val="F5E6CA"/>
              </a:solidFill>
              <a:effectLst/>
            </a:endParaRPr>
          </a:p>
          <a:p>
            <a:r>
              <a:rPr lang="pt-BR" b="0" i="0" u="none" strike="noStrike" dirty="0">
                <a:solidFill>
                  <a:srgbClr val="F5E6CA"/>
                </a:solidFill>
                <a:effectLst/>
              </a:rPr>
              <a:t>Um dispositivo eletrónico de pequena escala com uma grande variedade de benefícios, como baixo consumo de energia, uma quantidade surpreendente de funcionalidades e muito poder computacional.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4582E-A007-42EE-AAF5-360E0412A68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36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59BB-099E-B5E0-1DC2-D0BE85C82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15057-6BD1-A7F3-0678-F0667E22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50B6-8786-06AD-3C3E-260BF030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BDF5-E049-8043-82F1-321AE9A6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09E0-9949-4984-F38D-BA3B143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96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C6-C371-E175-5D20-8F388A0E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F8AB1-A64A-ABB8-83FF-AFFB7ACC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EB27-6213-B59E-9A8F-40BE93E3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BD7A-1153-B084-A9E4-DB900E75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494F-B64B-1378-C0A2-A27A91A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50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7FEA-2AA9-1964-54D4-987386A74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5A457-DF2D-CE80-CF95-CE4D10C1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923B-4F24-D73E-4C54-0822CE95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6036-AFF5-0EF2-12E7-E6B12D69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06CA-12AB-DFE4-1952-0E01101C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9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B1FF-AD5D-10C0-C04D-7C61ABA9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7EF6-7703-C2BA-B5DA-4BBCD866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83AA-AD32-26F7-C86B-DBED8D62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6381-603F-835C-1A47-8A171953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52F5-34BD-A874-377B-3DE9F819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FFBA-30C3-B8EA-71BE-0B62E6AA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7802-7D9F-9F7B-4408-B5DAEDFE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7106-A91E-192C-33A9-68CD32A0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18D3-D04D-DC0A-8FB4-FE13EDA2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C761-DB14-98BF-088D-A7CB7F4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24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E323-199F-DD59-9FAB-915F3A4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F52F-2031-7686-9DD2-A7C7EFB1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C9CB-1EE4-2261-4E5F-5B8A7DC6F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1020E-91CB-F4D7-E233-022D6AA6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D807B-86B3-C0D7-42BC-FB5119A6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A90A-CC7B-4FCB-651D-A23DD81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085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9BB-D348-3867-2C7F-6531810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E6DE6-2F71-3380-7CCB-4AF7A3A5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8649D-C05B-0740-CE95-CACFCF52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F5774-A228-A143-A4ED-635629236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DE76-16DE-0F71-56C5-484565262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CE72C-8ABD-D61F-DC21-BFCCAAC8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C8CA5-53D2-9CB5-2567-504F177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C2B0-28B3-7226-6FCE-05D02FF1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1037-7D51-D448-FC48-D9FD2B52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05AF3-8C49-6215-8F93-DCF02B85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2B25F-5C72-D78A-39F5-8517FE53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699F8-1224-E9E5-E673-1D8C7AB0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5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1D0BD-CF4E-70C1-B392-A6279198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A6127-44DA-6ED6-7E8D-4B114105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45BEA-2783-FE5B-B586-B43C9105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9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3A3B-9996-2EA5-488D-13A781CD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66FD-D274-79BA-263E-A5841924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982F-C49D-FD36-6378-29E73BDF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CEB99-A3BA-AC3E-7B55-B70965A4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36009-08A5-5AF9-244E-6C4511D5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8B72-E8EC-A95C-4F89-C285F3C7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54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422A-A217-8AF7-9E50-74915A00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A6758-0491-EF24-0774-891563BA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D5AB2-B710-EF42-44D8-9064A4F2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7F36-DBDC-0E5D-5465-AB9D67F4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F7C4-71DA-EB5B-EDF1-A8881435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40A09-4BAB-C55E-DDED-5B5AE62A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56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915FA-5D78-1AF8-CA33-8C5B33CC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02E6-E73B-E5F2-4DB6-2082FD9C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12D5-6835-6AD9-20E3-FCFB8D192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4633-2299-4F47-A07D-921D94182ABD}" type="datetimeFigureOut">
              <a:rPr lang="pt-PT" smtClean="0"/>
              <a:t>06/12/2022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7997-372D-6E34-746B-BC8437BD0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04E8-55FE-F471-D1D4-7F9C2E60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1118-E5D9-4046-BF77-7CC128A7E7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59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.png"/><Relationship Id="rId7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0.png"/><Relationship Id="rId5" Type="http://schemas.openxmlformats.org/officeDocument/2006/relationships/image" Target="../media/image140.png"/><Relationship Id="rId10" Type="http://schemas.openxmlformats.org/officeDocument/2006/relationships/slide" Target="slide18.xml"/><Relationship Id="rId4" Type="http://schemas.openxmlformats.org/officeDocument/2006/relationships/slide" Target="slide16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57A2E9-CC64-DC83-4362-DE8A4F47FA1D}"/>
              </a:ext>
            </a:extLst>
          </p:cNvPr>
          <p:cNvSpPr txBox="1">
            <a:spLocks/>
          </p:cNvSpPr>
          <p:nvPr/>
        </p:nvSpPr>
        <p:spPr>
          <a:xfrm>
            <a:off x="935065" y="1662855"/>
            <a:ext cx="10719319" cy="2032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solidFill>
                  <a:schemeClr val="accent1"/>
                </a:solidFill>
              </a:rPr>
              <a:t>RTLS TAG – Dispositivo móvel de posicionamento em espaços interiores</a:t>
            </a:r>
            <a:endParaRPr lang="en-GB" sz="4800" dirty="0">
              <a:solidFill>
                <a:srgbClr val="FF0000"/>
              </a:solidFill>
              <a:latin typeface="Aileron Bold" panose="00000800000000000000" pitchFamily="50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8D3362D-DB45-8DA1-5223-BC384A81EC66}"/>
              </a:ext>
            </a:extLst>
          </p:cNvPr>
          <p:cNvSpPr txBox="1">
            <a:spLocks/>
          </p:cNvSpPr>
          <p:nvPr/>
        </p:nvSpPr>
        <p:spPr>
          <a:xfrm>
            <a:off x="3684696" y="4280527"/>
            <a:ext cx="5220055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>
                <a:solidFill>
                  <a:srgbClr val="000000"/>
                </a:solidFill>
              </a:rPr>
              <a:t>Pedro Bobião Costa, A80565</a:t>
            </a:r>
          </a:p>
          <a:p>
            <a:pPr algn="ctr"/>
            <a:endParaRPr lang="pt-PT" sz="1600" dirty="0">
              <a:solidFill>
                <a:srgbClr val="000000"/>
              </a:solidFill>
            </a:endParaRPr>
          </a:p>
          <a:p>
            <a:pPr algn="ctr"/>
            <a:r>
              <a:rPr lang="pt-PT" sz="1600" u="sng" dirty="0">
                <a:solidFill>
                  <a:srgbClr val="000000"/>
                </a:solidFill>
              </a:rPr>
              <a:t>Orientador:</a:t>
            </a:r>
            <a:r>
              <a:rPr lang="pt-PT" sz="1600" dirty="0">
                <a:solidFill>
                  <a:srgbClr val="000000"/>
                </a:solidFill>
              </a:rPr>
              <a:t> Adriano Moreira</a:t>
            </a:r>
          </a:p>
          <a:p>
            <a:pPr algn="ctr"/>
            <a:r>
              <a:rPr lang="pt-PT" sz="1600" u="sng" dirty="0">
                <a:solidFill>
                  <a:srgbClr val="000000"/>
                </a:solidFill>
              </a:rPr>
              <a:t>Coorientador:</a:t>
            </a:r>
            <a:r>
              <a:rPr lang="pt-PT" sz="1600" dirty="0">
                <a:solidFill>
                  <a:srgbClr val="000000"/>
                </a:solidFill>
              </a:rPr>
              <a:t> Filipe Meneses</a:t>
            </a:r>
          </a:p>
          <a:p>
            <a:endParaRPr lang="pt-PT" sz="1600" dirty="0">
              <a:solidFill>
                <a:srgbClr val="000000"/>
              </a:solidFill>
              <a:latin typeface="Aileron Ul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A830B-8320-0CDA-2FC5-9A55A8B9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926" y="6521746"/>
            <a:ext cx="9140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200" dirty="0">
                <a:solidFill>
                  <a:srgbClr val="000000"/>
                </a:solidFill>
                <a:latin typeface="Aileron UltraLight" panose="00000300000000000000" pitchFamily="50" charset="0"/>
              </a:rPr>
              <a:t>2022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ileron UltraLight" panose="00000300000000000000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89A6EB-8965-2DF3-81E3-B62AA26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6316" y="6345013"/>
            <a:ext cx="2743200" cy="365125"/>
          </a:xfrm>
        </p:spPr>
        <p:txBody>
          <a:bodyPr/>
          <a:lstStyle/>
          <a:p>
            <a:fld id="{9EB6662B-E6E2-4491-B23A-9F71875763A1}" type="slidenum">
              <a:rPr lang="en-GB" smtClean="0">
                <a:solidFill>
                  <a:schemeClr val="bg1"/>
                </a:solidFill>
              </a:rPr>
              <a:t>1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2" descr="NEEEICUM">
            <a:extLst>
              <a:ext uri="{FF2B5EF4-FFF2-40B4-BE49-F238E27FC236}">
                <a16:creationId xmlns:a16="http://schemas.microsoft.com/office/drawing/2014/main" id="{A1DF5DEC-6B1D-53BB-0C4A-94BAE620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51" y="56779"/>
            <a:ext cx="2598660" cy="14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4844F4-D6BD-3B7C-1CB1-904F35A6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5762" y="143512"/>
            <a:ext cx="9140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ileron UltraLight" panose="00000300000000000000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Dissertação realizada no âmbito do Mestrado Integrado em Engenharia e Gestão de Sistemas de Informação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ileron Ul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D962-8E44-B798-00BA-F28EF8B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Implementação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dirty="0">
                <a:solidFill>
                  <a:schemeClr val="accent1"/>
                </a:solidFill>
              </a:rPr>
              <a:t>Arquitetura Geral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D77A5-DCAF-E8F9-81AE-983AD2647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541" y="1376653"/>
            <a:ext cx="6633661" cy="50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413802"/>
            <a:ext cx="4007323" cy="10199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Implementação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3100" dirty="0">
                <a:solidFill>
                  <a:schemeClr val="accent1"/>
                </a:solidFill>
              </a:rPr>
              <a:t>Casos de uso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ABC87A4F-22FD-9DAF-EB52-A9F4C2450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03" y="4133272"/>
            <a:ext cx="8049564" cy="1829116"/>
          </a:xfrm>
          <a:prstGeom prst="rect">
            <a:avLst/>
          </a:prstGeom>
        </p:spPr>
      </p:pic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59EDEA8C-843C-4C40-DE55-E06C21844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3" y="2111719"/>
            <a:ext cx="8049564" cy="15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8A123-50DA-AD94-1379-08986050E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30" y="4224266"/>
            <a:ext cx="8207902" cy="1784669"/>
          </a:xfr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FE0B91FA-901A-0603-5C41-74DDB5713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5" y="2176543"/>
            <a:ext cx="8185899" cy="1490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7A5CF1-F51F-1072-1C96-AA42B195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413802"/>
            <a:ext cx="4007323" cy="10199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Implementação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3100" dirty="0">
                <a:solidFill>
                  <a:schemeClr val="accent1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5683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338646"/>
            <a:ext cx="5583477" cy="10199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pt-PT" dirty="0">
                <a:solidFill>
                  <a:schemeClr val="accent1"/>
                </a:solidFill>
              </a:rPr>
            </a:br>
            <a:r>
              <a:rPr lang="pt-PT" dirty="0">
                <a:solidFill>
                  <a:schemeClr val="accent1"/>
                </a:solidFill>
              </a:rPr>
              <a:t>Implementação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3100" dirty="0">
                <a:solidFill>
                  <a:schemeClr val="accent1"/>
                </a:solidFill>
              </a:rPr>
              <a:t>Fluxograma</a:t>
            </a:r>
            <a:br>
              <a:rPr lang="pt-PT" dirty="0">
                <a:solidFill>
                  <a:schemeClr val="accent1"/>
                </a:solidFill>
              </a:rPr>
            </a:b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4F15C-8D8A-3AD0-C88E-5CB2B2633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4328" y="1803193"/>
            <a:ext cx="7457882" cy="42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338646"/>
            <a:ext cx="5583477" cy="10199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Implementação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3100" dirty="0">
                <a:solidFill>
                  <a:schemeClr val="accent1"/>
                </a:solidFill>
              </a:rPr>
              <a:t>Diagrama de classes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E0C3213-AB29-2143-A211-8926C4FCC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14" y="1574776"/>
            <a:ext cx="8045354" cy="47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781634"/>
            <a:ext cx="5583477" cy="10199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Testes</a:t>
            </a:r>
            <a:br>
              <a:rPr lang="pt-PT" dirty="0">
                <a:solidFill>
                  <a:schemeClr val="accent1"/>
                </a:solidFill>
              </a:rPr>
            </a:br>
            <a:endParaRPr lang="pt-PT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BF6B36B-C5A4-C721-B3F5-BD4A48618D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6454293"/>
                  </p:ext>
                </p:extLst>
              </p:nvPr>
            </p:nvGraphicFramePr>
            <p:xfrm>
              <a:off x="387467" y="2955286"/>
              <a:ext cx="3735285" cy="2101098"/>
            </p:xfrm>
            <a:graphic>
              <a:graphicData uri="http://schemas.microsoft.com/office/powerpoint/2016/slidezoom">
                <pslz:sldZm>
                  <pslz:sldZmObj sldId="282" cId="3648149214">
                    <pslz:zmPr id="{7A155AF7-2534-41BF-83CF-CC312D17F98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285" cy="21010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BF6B36B-C5A4-C721-B3F5-BD4A48618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467" y="2955286"/>
                <a:ext cx="3735285" cy="21010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9467C89-3CE6-3C2A-0E22-9F4D0BA769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4333555"/>
                  </p:ext>
                </p:extLst>
              </p:nvPr>
            </p:nvGraphicFramePr>
            <p:xfrm>
              <a:off x="4317158" y="2955286"/>
              <a:ext cx="3735285" cy="2101098"/>
            </p:xfrm>
            <a:graphic>
              <a:graphicData uri="http://schemas.microsoft.com/office/powerpoint/2016/slidezoom">
                <pslz:sldZm>
                  <pslz:sldZmObj sldId="283" cId="3317166670">
                    <pslz:zmPr id="{C2B630E9-B6C4-4D2D-BC46-342A879FF34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285" cy="21010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9467C89-3CE6-3C2A-0E22-9F4D0BA76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7158" y="2955286"/>
                <a:ext cx="3735285" cy="21010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F2EC462-926E-F6A0-AF61-51182A3926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9219251"/>
                  </p:ext>
                </p:extLst>
              </p:nvPr>
            </p:nvGraphicFramePr>
            <p:xfrm>
              <a:off x="8229105" y="2955286"/>
              <a:ext cx="3735285" cy="2101098"/>
            </p:xfrm>
            <a:graphic>
              <a:graphicData uri="http://schemas.microsoft.com/office/powerpoint/2016/slidezoom">
                <pslz:sldZm>
                  <pslz:sldZmObj sldId="284" cId="1712305677">
                    <pslz:zmPr id="{B51FF5D3-809D-452A-B965-6A1A3FC61DF6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285" cy="21010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F2EC462-926E-F6A0-AF61-51182A3926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29105" y="2955286"/>
                <a:ext cx="3735285" cy="21010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91CB1A-6D7B-C363-89E9-8BE8EE59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2157723"/>
            <a:ext cx="4138367" cy="496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400" dirty="0"/>
              <a:t>Programa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4457C5-CCAA-AB5D-6551-3DECEF73833C}"/>
              </a:ext>
            </a:extLst>
          </p:cNvPr>
          <p:cNvSpPr txBox="1">
            <a:spLocks/>
          </p:cNvSpPr>
          <p:nvPr/>
        </p:nvSpPr>
        <p:spPr>
          <a:xfrm>
            <a:off x="3923522" y="2187829"/>
            <a:ext cx="4138367" cy="86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2400" dirty="0"/>
              <a:t>Parâmetros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D8B761-EACA-A1CF-6FC6-48FB909559C4}"/>
              </a:ext>
            </a:extLst>
          </p:cNvPr>
          <p:cNvSpPr txBox="1">
            <a:spLocks/>
          </p:cNvSpPr>
          <p:nvPr/>
        </p:nvSpPr>
        <p:spPr>
          <a:xfrm>
            <a:off x="7912417" y="2187829"/>
            <a:ext cx="4138367" cy="86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2400" dirty="0"/>
              <a:t>Estatísticas</a:t>
            </a:r>
          </a:p>
        </p:txBody>
      </p:sp>
    </p:spTree>
    <p:extLst>
      <p:ext uri="{BB962C8B-B14F-4D97-AF65-F5344CB8AC3E}">
        <p14:creationId xmlns:p14="http://schemas.microsoft.com/office/powerpoint/2010/main" val="42369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338646"/>
            <a:ext cx="5583477" cy="1019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</a:rPr>
              <a:t>Programa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D216C05A-BE3B-2AD4-5F3D-36043356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3" y="1483889"/>
            <a:ext cx="9163990" cy="48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338646"/>
            <a:ext cx="5583477" cy="1019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</a:rPr>
              <a:t>Parâmetros 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6316960-D543-B9C1-3B16-C4B396DA6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4" y="1716066"/>
            <a:ext cx="9281192" cy="39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1C5-8F63-7078-B415-3FB655F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3" y="338646"/>
            <a:ext cx="5583477" cy="1019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</a:rPr>
              <a:t>Estatísticas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AEF188D-E351-BD6F-4708-2032B7A67B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3"/>
          <a:stretch/>
        </p:blipFill>
        <p:spPr>
          <a:xfrm>
            <a:off x="2562538" y="2549640"/>
            <a:ext cx="7066924" cy="17587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FA9888-FADE-490B-8B22-CAAB532ED7BE}"/>
              </a:ext>
            </a:extLst>
          </p:cNvPr>
          <p:cNvSpPr/>
          <p:nvPr/>
        </p:nvSpPr>
        <p:spPr>
          <a:xfrm>
            <a:off x="2633472" y="3169920"/>
            <a:ext cx="536448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CB0D2-CB74-4E59-B34E-8F1402814123}"/>
              </a:ext>
            </a:extLst>
          </p:cNvPr>
          <p:cNvSpPr/>
          <p:nvPr/>
        </p:nvSpPr>
        <p:spPr>
          <a:xfrm>
            <a:off x="2600498" y="3979175"/>
            <a:ext cx="602395" cy="32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D962-8E44-B798-00BA-F28EF8B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Testes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dirty="0">
                <a:solidFill>
                  <a:schemeClr val="accent1"/>
                </a:solidFill>
              </a:rPr>
              <a:t>Resultados</a:t>
            </a: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1B954-2BC9-71AE-9BF7-2C78AB1514FF}"/>
              </a:ext>
            </a:extLst>
          </p:cNvPr>
          <p:cNvSpPr txBox="1"/>
          <p:nvPr/>
        </p:nvSpPr>
        <p:spPr>
          <a:xfrm>
            <a:off x="6876077" y="1891599"/>
            <a:ext cx="4987678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Quando os dados dos testes foram agrupados, criaram-se histogramas para visualizar e retirar informações. 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Esses histogramas têm duas variáveis,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Wi-Fi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e 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BLE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7FCE4D1-B65D-4D07-9EF9-5D9067EEA8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9094498"/>
                  </p:ext>
                </p:extLst>
              </p:nvPr>
            </p:nvGraphicFramePr>
            <p:xfrm>
              <a:off x="568569" y="2097119"/>
              <a:ext cx="5935528" cy="3338735"/>
            </p:xfrm>
            <a:graphic>
              <a:graphicData uri="http://schemas.microsoft.com/office/powerpoint/2016/slidezoom">
                <pslz:sldZm>
                  <pslz:sldZmObj sldId="291" cId="817375630">
                    <pslz:zmPr id="{8B983F18-FD81-434A-92DC-158C5FA1581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35528" cy="33387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7FCE4D1-B65D-4D07-9EF9-5D9067EEA8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569" y="2097119"/>
                <a:ext cx="5935528" cy="33387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3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859-526A-615C-2088-026EFDE7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317" y="2650275"/>
            <a:ext cx="1678370" cy="1325563"/>
          </a:xfrm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Índice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1A806B-5ACD-9A24-88D3-9659EF11F2E7}"/>
              </a:ext>
            </a:extLst>
          </p:cNvPr>
          <p:cNvGrpSpPr/>
          <p:nvPr/>
        </p:nvGrpSpPr>
        <p:grpSpPr>
          <a:xfrm>
            <a:off x="6364817" y="300579"/>
            <a:ext cx="3405484" cy="6256842"/>
            <a:chOff x="4811589" y="195919"/>
            <a:chExt cx="3674707" cy="6369668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F36EA39-1D22-F52F-B6D9-F49707B538F0}"/>
                </a:ext>
              </a:extLst>
            </p:cNvPr>
            <p:cNvSpPr/>
            <p:nvPr/>
          </p:nvSpPr>
          <p:spPr>
            <a:xfrm>
              <a:off x="4818659" y="5805306"/>
              <a:ext cx="791852" cy="760281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accent1"/>
                  </a:solidFill>
                </a:rPr>
                <a:t>06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20FA9AC-5B5A-542F-EFEE-09D73162BCE6}"/>
                </a:ext>
              </a:extLst>
            </p:cNvPr>
            <p:cNvGrpSpPr/>
            <p:nvPr/>
          </p:nvGrpSpPr>
          <p:grpSpPr>
            <a:xfrm>
              <a:off x="4811589" y="195919"/>
              <a:ext cx="3674707" cy="6114865"/>
              <a:chOff x="4811589" y="195919"/>
              <a:chExt cx="3674707" cy="6114865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12613AD3-A475-29BE-DE70-2063B43BF2CC}"/>
                  </a:ext>
                </a:extLst>
              </p:cNvPr>
              <p:cNvSpPr/>
              <p:nvPr/>
            </p:nvSpPr>
            <p:spPr>
              <a:xfrm>
                <a:off x="4818659" y="195919"/>
                <a:ext cx="791852" cy="760281"/>
              </a:xfrm>
              <a:prstGeom prst="flowChartConnector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4989AC-3B27-EB41-451C-C53FBDAB3E7A}"/>
                  </a:ext>
                </a:extLst>
              </p:cNvPr>
              <p:cNvGrpSpPr/>
              <p:nvPr/>
            </p:nvGrpSpPr>
            <p:grpSpPr>
              <a:xfrm>
                <a:off x="5169808" y="923208"/>
                <a:ext cx="89554" cy="414781"/>
                <a:chOff x="2818614" y="2658357"/>
                <a:chExt cx="89554" cy="50904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262A07B-E50C-283C-5474-23D465BB0550}"/>
                    </a:ext>
                  </a:extLst>
                </p:cNvPr>
                <p:cNvGrpSpPr/>
                <p:nvPr/>
              </p:nvGrpSpPr>
              <p:grpSpPr>
                <a:xfrm>
                  <a:off x="2818614" y="2658357"/>
                  <a:ext cx="84841" cy="461915"/>
                  <a:chOff x="2818614" y="2658357"/>
                  <a:chExt cx="84841" cy="461915"/>
                </a:xfrm>
              </p:grpSpPr>
              <p:sp>
                <p:nvSpPr>
                  <p:cNvPr id="5" name="Flowchart: Connector 4">
                    <a:extLst>
                      <a:ext uri="{FF2B5EF4-FFF2-40B4-BE49-F238E27FC236}">
                        <a16:creationId xmlns:a16="http://schemas.microsoft.com/office/drawing/2014/main" id="{80A577FB-6170-F7CB-7FC2-83E0A0172DDA}"/>
                      </a:ext>
                    </a:extLst>
                  </p:cNvPr>
                  <p:cNvSpPr/>
                  <p:nvPr/>
                </p:nvSpPr>
                <p:spPr>
                  <a:xfrm>
                    <a:off x="2818614" y="2658357"/>
                    <a:ext cx="84841" cy="7541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606A36A-0EF1-A28F-E393-5D6CA4F92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5748" y="2714919"/>
                    <a:ext cx="1" cy="40535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Flowchart: Connector 8">
                  <a:extLst>
                    <a:ext uri="{FF2B5EF4-FFF2-40B4-BE49-F238E27FC236}">
                      <a16:creationId xmlns:a16="http://schemas.microsoft.com/office/drawing/2014/main" id="{128DF09D-F818-EE68-975F-8AEA26496552}"/>
                    </a:ext>
                  </a:extLst>
                </p:cNvPr>
                <p:cNvSpPr/>
                <p:nvPr/>
              </p:nvSpPr>
              <p:spPr>
                <a:xfrm>
                  <a:off x="2823327" y="3091991"/>
                  <a:ext cx="84841" cy="75415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8749A90D-636D-F143-5314-F47C0A3DA3BD}"/>
                  </a:ext>
                </a:extLst>
              </p:cNvPr>
              <p:cNvSpPr/>
              <p:nvPr/>
            </p:nvSpPr>
            <p:spPr>
              <a:xfrm>
                <a:off x="4821015" y="1319134"/>
                <a:ext cx="791852" cy="760281"/>
              </a:xfrm>
              <a:prstGeom prst="flowChartConnector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accent1"/>
                    </a:solidFill>
                  </a:rPr>
                  <a:t>02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C2AA3477-337E-FBB8-15AF-78F6D9C9943E}"/>
                  </a:ext>
                </a:extLst>
              </p:cNvPr>
              <p:cNvSpPr/>
              <p:nvPr/>
            </p:nvSpPr>
            <p:spPr>
              <a:xfrm>
                <a:off x="4816302" y="2444025"/>
                <a:ext cx="791852" cy="760281"/>
              </a:xfrm>
              <a:prstGeom prst="flowChartConnector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0338E289-69BF-2C18-1E5B-BCF9BF6ED784}"/>
                  </a:ext>
                </a:extLst>
              </p:cNvPr>
              <p:cNvSpPr/>
              <p:nvPr/>
            </p:nvSpPr>
            <p:spPr>
              <a:xfrm>
                <a:off x="4811589" y="3545586"/>
                <a:ext cx="791852" cy="760281"/>
              </a:xfrm>
              <a:prstGeom prst="flowChartConnector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accent1"/>
                    </a:solidFill>
                  </a:rPr>
                  <a:t>04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A206BF-B449-44C9-D9DA-321F4208199A}"/>
                  </a:ext>
                </a:extLst>
              </p:cNvPr>
              <p:cNvSpPr txBox="1"/>
              <p:nvPr/>
            </p:nvSpPr>
            <p:spPr>
              <a:xfrm>
                <a:off x="5931023" y="399758"/>
                <a:ext cx="1762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Introdução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5203C-F02B-060E-300E-669E3D1BF059}"/>
                  </a:ext>
                </a:extLst>
              </p:cNvPr>
              <p:cNvSpPr txBox="1"/>
              <p:nvPr/>
            </p:nvSpPr>
            <p:spPr>
              <a:xfrm>
                <a:off x="5931022" y="1601587"/>
                <a:ext cx="2555274" cy="37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Revisão da literatura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E589E-F34E-6D0A-39DB-6FFDC61BF199}"/>
                  </a:ext>
                </a:extLst>
              </p:cNvPr>
              <p:cNvSpPr txBox="1"/>
              <p:nvPr/>
            </p:nvSpPr>
            <p:spPr>
              <a:xfrm>
                <a:off x="5931023" y="2803416"/>
                <a:ext cx="2205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Implementação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5BCFA-17E6-6C4C-6500-5EE43098F129}"/>
                  </a:ext>
                </a:extLst>
              </p:cNvPr>
              <p:cNvSpPr txBox="1"/>
              <p:nvPr/>
            </p:nvSpPr>
            <p:spPr>
              <a:xfrm>
                <a:off x="5931023" y="3861739"/>
                <a:ext cx="2121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Testes</a:t>
                </a:r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FD5A94F1-597A-EB3D-DEDA-8366D1BBA172}"/>
                  </a:ext>
                </a:extLst>
              </p:cNvPr>
              <p:cNvSpPr/>
              <p:nvPr/>
            </p:nvSpPr>
            <p:spPr>
              <a:xfrm>
                <a:off x="4818659" y="4680696"/>
                <a:ext cx="791852" cy="760281"/>
              </a:xfrm>
              <a:prstGeom prst="flowChartConnector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accent1"/>
                    </a:solidFill>
                  </a:rPr>
                  <a:t>05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93C860-0798-4DE3-799D-E5EAF1112A2D}"/>
                  </a:ext>
                </a:extLst>
              </p:cNvPr>
              <p:cNvSpPr txBox="1"/>
              <p:nvPr/>
            </p:nvSpPr>
            <p:spPr>
              <a:xfrm>
                <a:off x="5959303" y="4898265"/>
                <a:ext cx="1861790" cy="37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Demonstração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143DCD-39C7-6F93-7D58-2DB43AE52A02}"/>
                  </a:ext>
                </a:extLst>
              </p:cNvPr>
              <p:cNvSpPr txBox="1"/>
              <p:nvPr/>
            </p:nvSpPr>
            <p:spPr>
              <a:xfrm>
                <a:off x="5959303" y="5934792"/>
                <a:ext cx="1981200" cy="37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Conclusão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B9AD508-9ED5-648A-0A95-B6A34FB2290F}"/>
                  </a:ext>
                </a:extLst>
              </p:cNvPr>
              <p:cNvGrpSpPr/>
              <p:nvPr/>
            </p:nvGrpSpPr>
            <p:grpSpPr>
              <a:xfrm>
                <a:off x="5165095" y="2065033"/>
                <a:ext cx="89554" cy="414781"/>
                <a:chOff x="2818614" y="2658357"/>
                <a:chExt cx="89554" cy="50904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FC815EE-AA0F-9473-D581-D88DC6952176}"/>
                    </a:ext>
                  </a:extLst>
                </p:cNvPr>
                <p:cNvGrpSpPr/>
                <p:nvPr/>
              </p:nvGrpSpPr>
              <p:grpSpPr>
                <a:xfrm>
                  <a:off x="2818614" y="2658357"/>
                  <a:ext cx="84841" cy="461915"/>
                  <a:chOff x="2818614" y="2658357"/>
                  <a:chExt cx="84841" cy="461915"/>
                </a:xfrm>
              </p:grpSpPr>
              <p:sp>
                <p:nvSpPr>
                  <p:cNvPr id="78" name="Flowchart: Connector 77">
                    <a:extLst>
                      <a:ext uri="{FF2B5EF4-FFF2-40B4-BE49-F238E27FC236}">
                        <a16:creationId xmlns:a16="http://schemas.microsoft.com/office/drawing/2014/main" id="{EFD66987-9F5B-076D-2CCE-92BC0032A700}"/>
                      </a:ext>
                    </a:extLst>
                  </p:cNvPr>
                  <p:cNvSpPr/>
                  <p:nvPr/>
                </p:nvSpPr>
                <p:spPr>
                  <a:xfrm>
                    <a:off x="2818614" y="2658357"/>
                    <a:ext cx="84841" cy="7541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A9CEF2E5-FC62-DCEA-01B6-39159B0EB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5748" y="2714919"/>
                    <a:ext cx="1" cy="40535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5921D76B-902B-3D7C-82C5-8985939F849E}"/>
                    </a:ext>
                  </a:extLst>
                </p:cNvPr>
                <p:cNvSpPr/>
                <p:nvPr/>
              </p:nvSpPr>
              <p:spPr>
                <a:xfrm>
                  <a:off x="2823327" y="3091991"/>
                  <a:ext cx="84841" cy="75415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B956247-228B-433B-66EB-7255A769CAF1}"/>
                  </a:ext>
                </a:extLst>
              </p:cNvPr>
              <p:cNvGrpSpPr/>
              <p:nvPr/>
            </p:nvGrpSpPr>
            <p:grpSpPr>
              <a:xfrm>
                <a:off x="5169808" y="3169211"/>
                <a:ext cx="89554" cy="414781"/>
                <a:chOff x="2818614" y="2658357"/>
                <a:chExt cx="89554" cy="509049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72D3B52-90A5-F5D7-31B7-0E39CF49D2EA}"/>
                    </a:ext>
                  </a:extLst>
                </p:cNvPr>
                <p:cNvGrpSpPr/>
                <p:nvPr/>
              </p:nvGrpSpPr>
              <p:grpSpPr>
                <a:xfrm>
                  <a:off x="2818614" y="2658357"/>
                  <a:ext cx="84841" cy="461915"/>
                  <a:chOff x="2818614" y="2658357"/>
                  <a:chExt cx="84841" cy="461915"/>
                </a:xfrm>
              </p:grpSpPr>
              <p:sp>
                <p:nvSpPr>
                  <p:cNvPr id="83" name="Flowchart: Connector 82">
                    <a:extLst>
                      <a:ext uri="{FF2B5EF4-FFF2-40B4-BE49-F238E27FC236}">
                        <a16:creationId xmlns:a16="http://schemas.microsoft.com/office/drawing/2014/main" id="{4F053F69-3218-675A-3AF6-C7B8441B91F3}"/>
                      </a:ext>
                    </a:extLst>
                  </p:cNvPr>
                  <p:cNvSpPr/>
                  <p:nvPr/>
                </p:nvSpPr>
                <p:spPr>
                  <a:xfrm>
                    <a:off x="2818614" y="2658357"/>
                    <a:ext cx="84841" cy="7541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07E0D5D2-956B-0125-9C9D-4B294B3866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5748" y="2714919"/>
                    <a:ext cx="1" cy="40535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Flowchart: Connector 81">
                  <a:extLst>
                    <a:ext uri="{FF2B5EF4-FFF2-40B4-BE49-F238E27FC236}">
                      <a16:creationId xmlns:a16="http://schemas.microsoft.com/office/drawing/2014/main" id="{2A3BC19E-DFE9-04D2-F854-D887E78595D6}"/>
                    </a:ext>
                  </a:extLst>
                </p:cNvPr>
                <p:cNvSpPr/>
                <p:nvPr/>
              </p:nvSpPr>
              <p:spPr>
                <a:xfrm>
                  <a:off x="2823327" y="3091991"/>
                  <a:ext cx="84841" cy="75415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7D08E3D-B72D-4863-6CC3-7D79B623CD41}"/>
                  </a:ext>
                </a:extLst>
              </p:cNvPr>
              <p:cNvGrpSpPr/>
              <p:nvPr/>
            </p:nvGrpSpPr>
            <p:grpSpPr>
              <a:xfrm>
                <a:off x="5169808" y="4282050"/>
                <a:ext cx="89554" cy="414781"/>
                <a:chOff x="2818614" y="2658357"/>
                <a:chExt cx="89554" cy="50904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B911D6E3-6AB0-8680-23F4-77C0A62B2617}"/>
                    </a:ext>
                  </a:extLst>
                </p:cNvPr>
                <p:cNvGrpSpPr/>
                <p:nvPr/>
              </p:nvGrpSpPr>
              <p:grpSpPr>
                <a:xfrm>
                  <a:off x="2818614" y="2658357"/>
                  <a:ext cx="84841" cy="461915"/>
                  <a:chOff x="2818614" y="2658357"/>
                  <a:chExt cx="84841" cy="461915"/>
                </a:xfrm>
              </p:grpSpPr>
              <p:sp>
                <p:nvSpPr>
                  <p:cNvPr id="88" name="Flowchart: Connector 87">
                    <a:extLst>
                      <a:ext uri="{FF2B5EF4-FFF2-40B4-BE49-F238E27FC236}">
                        <a16:creationId xmlns:a16="http://schemas.microsoft.com/office/drawing/2014/main" id="{06A7FDF7-3703-910F-AD92-64D14E5CFE6E}"/>
                      </a:ext>
                    </a:extLst>
                  </p:cNvPr>
                  <p:cNvSpPr/>
                  <p:nvPr/>
                </p:nvSpPr>
                <p:spPr>
                  <a:xfrm>
                    <a:off x="2818614" y="2658357"/>
                    <a:ext cx="84841" cy="7541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B99AC14F-A6A3-4F20-C147-5C5DCCAEF4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5748" y="2714919"/>
                    <a:ext cx="1" cy="40535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Flowchart: Connector 86">
                  <a:extLst>
                    <a:ext uri="{FF2B5EF4-FFF2-40B4-BE49-F238E27FC236}">
                      <a16:creationId xmlns:a16="http://schemas.microsoft.com/office/drawing/2014/main" id="{00AC859D-2C20-073B-BB7C-13D665890A7F}"/>
                    </a:ext>
                  </a:extLst>
                </p:cNvPr>
                <p:cNvSpPr/>
                <p:nvPr/>
              </p:nvSpPr>
              <p:spPr>
                <a:xfrm>
                  <a:off x="2823327" y="3091991"/>
                  <a:ext cx="84841" cy="75415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B65E77A-84CE-8248-F7BD-5895C7973454}"/>
                  </a:ext>
                </a:extLst>
              </p:cNvPr>
              <p:cNvGrpSpPr/>
              <p:nvPr/>
            </p:nvGrpSpPr>
            <p:grpSpPr>
              <a:xfrm>
                <a:off x="5169808" y="5430648"/>
                <a:ext cx="89554" cy="414781"/>
                <a:chOff x="2818614" y="2658357"/>
                <a:chExt cx="89554" cy="509049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AEDD08B3-3C91-6DB2-7351-1080711C6B00}"/>
                    </a:ext>
                  </a:extLst>
                </p:cNvPr>
                <p:cNvGrpSpPr/>
                <p:nvPr/>
              </p:nvGrpSpPr>
              <p:grpSpPr>
                <a:xfrm>
                  <a:off x="2818614" y="2658357"/>
                  <a:ext cx="84841" cy="461915"/>
                  <a:chOff x="2818614" y="2658357"/>
                  <a:chExt cx="84841" cy="461915"/>
                </a:xfrm>
              </p:grpSpPr>
              <p:sp>
                <p:nvSpPr>
                  <p:cNvPr id="93" name="Flowchart: Connector 92">
                    <a:extLst>
                      <a:ext uri="{FF2B5EF4-FFF2-40B4-BE49-F238E27FC236}">
                        <a16:creationId xmlns:a16="http://schemas.microsoft.com/office/drawing/2014/main" id="{0FE97701-E015-8176-5F31-50F0143A380A}"/>
                      </a:ext>
                    </a:extLst>
                  </p:cNvPr>
                  <p:cNvSpPr/>
                  <p:nvPr/>
                </p:nvSpPr>
                <p:spPr>
                  <a:xfrm>
                    <a:off x="2818614" y="2658357"/>
                    <a:ext cx="84841" cy="7541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D69381D7-9964-3283-D65C-D994FD95F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5748" y="2714919"/>
                    <a:ext cx="1" cy="40535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Flowchart: Connector 91">
                  <a:extLst>
                    <a:ext uri="{FF2B5EF4-FFF2-40B4-BE49-F238E27FC236}">
                      <a16:creationId xmlns:a16="http://schemas.microsoft.com/office/drawing/2014/main" id="{03B2F730-8D53-1314-2C16-C3EF8E6B8FD6}"/>
                    </a:ext>
                  </a:extLst>
                </p:cNvPr>
                <p:cNvSpPr/>
                <p:nvPr/>
              </p:nvSpPr>
              <p:spPr>
                <a:xfrm>
                  <a:off x="2823327" y="3091991"/>
                  <a:ext cx="84841" cy="75415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0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F1DCBB-B182-4AC1-8D50-791ADBB6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9" y="762856"/>
            <a:ext cx="11567442" cy="50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1B954-2BC9-71AE-9BF7-2C78AB1514FF}"/>
              </a:ext>
            </a:extLst>
          </p:cNvPr>
          <p:cNvSpPr txBox="1"/>
          <p:nvPr/>
        </p:nvSpPr>
        <p:spPr>
          <a:xfrm>
            <a:off x="6784208" y="1759632"/>
            <a:ext cx="5044377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Os histogramas mostram que o programa foi bem-sucedido. Os scans foram realizados nos respetivos intervalos.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Apesar de alguns </a:t>
            </a:r>
            <a:r>
              <a:rPr lang="pt-BR" b="1" i="1" dirty="0">
                <a:solidFill>
                  <a:srgbClr val="343F56"/>
                </a:solidFill>
                <a:latin typeface="YACgEev4gKc 0"/>
              </a:rPr>
              <a:t>POST</a:t>
            </a:r>
            <a:r>
              <a:rPr lang="pt-BR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s</a:t>
            </a:r>
            <a:r>
              <a:rPr lang="pt-BR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estarem atrasados ​​e outros adiantados, a maioria correspondeu às expectativas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.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B71F9E-9D88-54CD-F298-1F7E004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Testes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dirty="0">
                <a:solidFill>
                  <a:schemeClr val="accent1"/>
                </a:solidFill>
              </a:rPr>
              <a:t>Resultados</a:t>
            </a:r>
            <a:endParaRPr lang="pt-PT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F307D60-AF27-4E82-8D03-4E14199733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5890151"/>
                  </p:ext>
                </p:extLst>
              </p:nvPr>
            </p:nvGraphicFramePr>
            <p:xfrm>
              <a:off x="838200" y="2231779"/>
              <a:ext cx="5619262" cy="3160835"/>
            </p:xfrm>
            <a:graphic>
              <a:graphicData uri="http://schemas.microsoft.com/office/powerpoint/2016/slidezoom">
                <pslz:sldZm>
                  <pslz:sldZmObj sldId="292" cId="1686396580">
                    <pslz:zmPr id="{C455EE3D-A31C-4174-B150-895EABDE273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19262" cy="31608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F307D60-AF27-4E82-8D03-4E14199733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2231779"/>
                <a:ext cx="5619262" cy="31608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8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FF94552-690B-4079-9519-2A3C78896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5" y="758316"/>
            <a:ext cx="11754250" cy="5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B71F9E-9D88-54CD-F298-1F7E004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Demonstração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3AF732-E164-1407-A337-9D49DF92B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16" y="2087362"/>
            <a:ext cx="3101609" cy="3215919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BC0A1A-7B1B-7B9A-A0B6-902E2F48A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22" y="1158043"/>
            <a:ext cx="3025402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B71F9E-9D88-54CD-F298-1F7E004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079" y="-136776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Demonstração</a:t>
            </a:r>
          </a:p>
        </p:txBody>
      </p:sp>
      <p:pic>
        <p:nvPicPr>
          <p:cNvPr id="2" name="Picture 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CC003DF-E8BD-40AF-594A-1B52450A4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31" y="801729"/>
            <a:ext cx="3227286" cy="5555163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3A83F0-BCCC-BE62-B44F-538CE04B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06" y="2028030"/>
            <a:ext cx="3627916" cy="37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B71F9E-9D88-54CD-F298-1F7E004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Conclusão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73134-F64D-9BEB-4AC5-EAADE6DB0DB1}"/>
              </a:ext>
            </a:extLst>
          </p:cNvPr>
          <p:cNvSpPr txBox="1"/>
          <p:nvPr/>
        </p:nvSpPr>
        <p:spPr>
          <a:xfrm>
            <a:off x="1063272" y="1742320"/>
            <a:ext cx="10065455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Um microcontrolador </a:t>
            </a:r>
            <a:r>
              <a:rPr lang="pt-PT" b="1" i="1" u="none" strike="noStrike" dirty="0" err="1">
                <a:solidFill>
                  <a:srgbClr val="343F56"/>
                </a:solidFill>
                <a:effectLst/>
                <a:latin typeface="YACgEev4gKc 0"/>
              </a:rPr>
              <a:t>Beetle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 ESP32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foi adquirido porque atendia aos requisitos;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Bibliotecas de 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Wi-Fi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e 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Bluetooth </a:t>
            </a:r>
            <a:r>
              <a:rPr lang="pt-PT" b="1" i="1" u="none" strike="noStrike" dirty="0" err="1">
                <a:solidFill>
                  <a:srgbClr val="343F56"/>
                </a:solidFill>
                <a:effectLst/>
                <a:latin typeface="YACgEev4gKc 0"/>
              </a:rPr>
              <a:t>Low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 </a:t>
            </a:r>
            <a:r>
              <a:rPr lang="pt-PT" b="1" i="1" u="none" strike="noStrike" dirty="0" err="1">
                <a:solidFill>
                  <a:srgbClr val="343F56"/>
                </a:solidFill>
                <a:effectLst/>
                <a:latin typeface="YACgEev4gKc 0"/>
              </a:rPr>
              <a:t>Energy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foram incorporadas no código para permitir os 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scans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;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HTTP </a:t>
            </a:r>
            <a:r>
              <a:rPr lang="pt-PT" b="1" i="1" u="none" strike="noStrike" dirty="0" err="1">
                <a:solidFill>
                  <a:srgbClr val="343F56"/>
                </a:solidFill>
                <a:effectLst/>
                <a:latin typeface="YACgEev4gKc 0"/>
              </a:rPr>
              <a:t>POSTs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foram usados para integrar o 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software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com uma interface externa;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Uma página 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HTML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que contém um formulário foi desenvolvido para que dispositivos externos possam conectar-se e definir os parâmetros para os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 scans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;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A biblioteca </a:t>
            </a:r>
            <a:r>
              <a:rPr lang="pt-PT" b="1" i="1" u="none" strike="noStrike" dirty="0" err="1">
                <a:solidFill>
                  <a:srgbClr val="343F56"/>
                </a:solidFill>
                <a:effectLst/>
                <a:latin typeface="YACgEev4gKc 0"/>
              </a:rPr>
              <a:t>Preferences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 foi incluída no código para permitir que os parâmetros sejam guardados permanentemente no</a:t>
            </a:r>
            <a:r>
              <a:rPr lang="pt-PT" b="1" i="1" u="none" strike="noStrike" dirty="0">
                <a:solidFill>
                  <a:srgbClr val="343F56"/>
                </a:solidFill>
                <a:effectLst/>
                <a:latin typeface="YACgEev4gKc 0"/>
              </a:rPr>
              <a:t> ESP32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;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Foram feitos, no total, 39 testes para testar a autonomia da </a:t>
            </a:r>
            <a:r>
              <a:rPr lang="pt-PT" b="1" i="1" u="none" strike="noStrike" dirty="0" err="1">
                <a:solidFill>
                  <a:srgbClr val="343F56"/>
                </a:solidFill>
                <a:effectLst/>
                <a:latin typeface="YACgEev4gKc 0"/>
              </a:rPr>
              <a:t>tag</a:t>
            </a:r>
            <a:r>
              <a:rPr lang="pt-PT" b="0" i="0" u="none" strike="noStrike" dirty="0">
                <a:solidFill>
                  <a:srgbClr val="343F56"/>
                </a:solidFill>
                <a:effectLst/>
                <a:latin typeface="YACgEev4gKc 0"/>
              </a:rPr>
              <a:t>.</a:t>
            </a:r>
            <a:endParaRPr lang="pt-PT" dirty="0">
              <a:solidFill>
                <a:srgbClr val="343F56"/>
              </a:solidFill>
              <a:effectLst/>
              <a:latin typeface="YACgEev4gKc 0"/>
            </a:endParaRPr>
          </a:p>
        </p:txBody>
      </p:sp>
    </p:spTree>
    <p:extLst>
      <p:ext uri="{BB962C8B-B14F-4D97-AF65-F5344CB8AC3E}">
        <p14:creationId xmlns:p14="http://schemas.microsoft.com/office/powerpoint/2010/main" val="19159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B71F9E-9D88-54CD-F298-1F7E004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Conclusão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CA090C-C88B-32EA-65BB-C461B6E1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68" y="3362950"/>
            <a:ext cx="4138367" cy="4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b="1" dirty="0"/>
              <a:t>Trabalho Futuro</a:t>
            </a:r>
            <a:endParaRPr lang="pt-PT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564527C-FC05-1558-9386-9650E0B80DBF}"/>
              </a:ext>
            </a:extLst>
          </p:cNvPr>
          <p:cNvSpPr/>
          <p:nvPr/>
        </p:nvSpPr>
        <p:spPr>
          <a:xfrm>
            <a:off x="5302828" y="2494849"/>
            <a:ext cx="424207" cy="223077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15A34-9998-1849-8456-15123AC14E2F}"/>
              </a:ext>
            </a:extLst>
          </p:cNvPr>
          <p:cNvSpPr txBox="1"/>
          <p:nvPr/>
        </p:nvSpPr>
        <p:spPr>
          <a:xfrm>
            <a:off x="6096000" y="2701108"/>
            <a:ext cx="7780124" cy="145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400" dirty="0"/>
              <a:t>Anexar um acelerómetro; 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sz="2400" dirty="0"/>
              <a:t>Transição do protocolo </a:t>
            </a:r>
            <a:r>
              <a:rPr lang="pt-PT" sz="2400" b="1" i="1" dirty="0"/>
              <a:t>HTTP</a:t>
            </a:r>
            <a:r>
              <a:rPr lang="pt-PT" sz="2400" dirty="0"/>
              <a:t> para </a:t>
            </a:r>
            <a:r>
              <a:rPr lang="pt-PT" sz="2400" b="1" i="1" dirty="0"/>
              <a:t>UDP</a:t>
            </a:r>
            <a:r>
              <a:rPr lang="pt-P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6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57A2E9-CC64-DC83-4362-DE8A4F47FA1D}"/>
              </a:ext>
            </a:extLst>
          </p:cNvPr>
          <p:cNvSpPr txBox="1">
            <a:spLocks/>
          </p:cNvSpPr>
          <p:nvPr/>
        </p:nvSpPr>
        <p:spPr>
          <a:xfrm>
            <a:off x="935065" y="1225281"/>
            <a:ext cx="10719319" cy="2032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solidFill>
                  <a:schemeClr val="accent1"/>
                </a:solidFill>
              </a:rPr>
              <a:t>RTLS TAG – Dispositivo móvel de posicionamento em espaços interiores</a:t>
            </a:r>
            <a:endParaRPr lang="en-GB" sz="4800" dirty="0">
              <a:solidFill>
                <a:srgbClr val="FF0000"/>
              </a:solidFill>
              <a:latin typeface="Aileron Bold" panose="00000800000000000000" pitchFamily="50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8D3362D-DB45-8DA1-5223-BC384A81EC66}"/>
              </a:ext>
            </a:extLst>
          </p:cNvPr>
          <p:cNvSpPr txBox="1">
            <a:spLocks/>
          </p:cNvSpPr>
          <p:nvPr/>
        </p:nvSpPr>
        <p:spPr>
          <a:xfrm>
            <a:off x="3527693" y="4501024"/>
            <a:ext cx="5220055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>
                <a:solidFill>
                  <a:srgbClr val="000000"/>
                </a:solidFill>
              </a:rPr>
              <a:t>Pedro </a:t>
            </a:r>
            <a:r>
              <a:rPr lang="pt-PT" sz="1600" dirty="0" err="1">
                <a:solidFill>
                  <a:srgbClr val="000000"/>
                </a:solidFill>
              </a:rPr>
              <a:t>Bobião</a:t>
            </a:r>
            <a:r>
              <a:rPr lang="pt-PT" sz="1600" dirty="0">
                <a:solidFill>
                  <a:srgbClr val="000000"/>
                </a:solidFill>
              </a:rPr>
              <a:t> Costa, A80565</a:t>
            </a:r>
          </a:p>
          <a:p>
            <a:pPr algn="ctr"/>
            <a:endParaRPr lang="pt-PT" sz="1600" dirty="0">
              <a:solidFill>
                <a:srgbClr val="000000"/>
              </a:solidFill>
            </a:endParaRPr>
          </a:p>
          <a:p>
            <a:pPr algn="ctr"/>
            <a:r>
              <a:rPr lang="pt-PT" sz="1600" u="sng" dirty="0">
                <a:solidFill>
                  <a:srgbClr val="000000"/>
                </a:solidFill>
              </a:rPr>
              <a:t>Orientador:</a:t>
            </a:r>
            <a:r>
              <a:rPr lang="pt-PT" sz="1600" dirty="0">
                <a:solidFill>
                  <a:srgbClr val="000000"/>
                </a:solidFill>
              </a:rPr>
              <a:t> Adriano Moreira</a:t>
            </a:r>
          </a:p>
          <a:p>
            <a:pPr algn="ctr"/>
            <a:r>
              <a:rPr lang="pt-PT" sz="1600" u="sng" dirty="0">
                <a:solidFill>
                  <a:srgbClr val="000000"/>
                </a:solidFill>
              </a:rPr>
              <a:t>Coorientador:</a:t>
            </a:r>
            <a:r>
              <a:rPr lang="pt-PT" sz="1600" dirty="0">
                <a:solidFill>
                  <a:srgbClr val="000000"/>
                </a:solidFill>
              </a:rPr>
              <a:t> Filipe Meneses</a:t>
            </a:r>
          </a:p>
          <a:p>
            <a:endParaRPr lang="pt-PT" sz="1600" dirty="0">
              <a:solidFill>
                <a:srgbClr val="000000"/>
              </a:solidFill>
              <a:latin typeface="Aileron Ul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A830B-8320-0CDA-2FC5-9A55A8B9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926" y="6521746"/>
            <a:ext cx="9140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200" dirty="0">
                <a:solidFill>
                  <a:srgbClr val="000000"/>
                </a:solidFill>
                <a:latin typeface="Aileron UltraLight" panose="00000300000000000000" pitchFamily="50" charset="0"/>
              </a:rPr>
              <a:t>2022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ileron UltraLight" panose="00000300000000000000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89A6EB-8965-2DF3-81E3-B62AA26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6316" y="6345013"/>
            <a:ext cx="2743200" cy="365125"/>
          </a:xfrm>
        </p:spPr>
        <p:txBody>
          <a:bodyPr/>
          <a:lstStyle/>
          <a:p>
            <a:fld id="{9EB6662B-E6E2-4491-B23A-9F71875763A1}" type="slidenum">
              <a:rPr lang="en-GB" smtClean="0">
                <a:solidFill>
                  <a:schemeClr val="bg1"/>
                </a:solidFill>
              </a:rPr>
              <a:t>27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2" descr="NEEEICUM">
            <a:extLst>
              <a:ext uri="{FF2B5EF4-FFF2-40B4-BE49-F238E27FC236}">
                <a16:creationId xmlns:a16="http://schemas.microsoft.com/office/drawing/2014/main" id="{A1DF5DEC-6B1D-53BB-0C4A-94BAE620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51" y="56779"/>
            <a:ext cx="2598660" cy="14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4844F4-D6BD-3B7C-1CB1-904F35A6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5762" y="143512"/>
            <a:ext cx="9140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ileron UltraLight" panose="00000300000000000000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Dissertação realizada no âmbito do Mestrado Integrado em Engenharia e Gestão de Sistemas de Informação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ileron UltraLight" panose="000003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684CC-BE2D-00FE-0B67-C30931DADD36}"/>
              </a:ext>
            </a:extLst>
          </p:cNvPr>
          <p:cNvSpPr txBox="1">
            <a:spLocks/>
          </p:cNvSpPr>
          <p:nvPr/>
        </p:nvSpPr>
        <p:spPr>
          <a:xfrm>
            <a:off x="778062" y="2491920"/>
            <a:ext cx="10719319" cy="2032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/>
              <a:t>Obrigado pela atenção</a:t>
            </a:r>
            <a:endParaRPr lang="en-GB" sz="4800" b="1" dirty="0"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75B3-A062-0865-1659-F892CD88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Introdução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400" b="1" i="1" dirty="0">
                <a:solidFill>
                  <a:schemeClr val="accent1"/>
                </a:solidFill>
              </a:rPr>
              <a:t>Background</a:t>
            </a:r>
            <a:endParaRPr lang="pt-PT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0FFE-F8AC-FC86-6858-915FE6A9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32" y="2935466"/>
            <a:ext cx="4138367" cy="86101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PT" b="1" dirty="0"/>
              <a:t>Sistema de Posicionamento Global</a:t>
            </a:r>
          </a:p>
          <a:p>
            <a:pPr marL="0" indent="0" algn="ctr">
              <a:buNone/>
            </a:pPr>
            <a:r>
              <a:rPr lang="pt-PT" b="1" i="1" dirty="0"/>
              <a:t>GPS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0442A95-569B-13FC-0C4E-DC892DDAFF62}"/>
              </a:ext>
            </a:extLst>
          </p:cNvPr>
          <p:cNvSpPr/>
          <p:nvPr/>
        </p:nvSpPr>
        <p:spPr>
          <a:xfrm>
            <a:off x="5221353" y="2211811"/>
            <a:ext cx="424207" cy="191364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C5639-8253-4060-9754-CE6AA9AA8B4B}"/>
              </a:ext>
            </a:extLst>
          </p:cNvPr>
          <p:cNvSpPr txBox="1"/>
          <p:nvPr/>
        </p:nvSpPr>
        <p:spPr>
          <a:xfrm>
            <a:off x="5835668" y="2211811"/>
            <a:ext cx="5646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dirty="0"/>
              <a:t>Níveis de exatidão e precisão consideráveis;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dirty="0"/>
              <a:t>Requerem acesso direto a satélites em órbita;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dirty="0"/>
              <a:t>Em espaços interiores o sinal fica comprometido;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P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31601-4265-B02B-C268-625AADE6EA26}"/>
              </a:ext>
            </a:extLst>
          </p:cNvPr>
          <p:cNvCxnSpPr/>
          <p:nvPr/>
        </p:nvCxnSpPr>
        <p:spPr>
          <a:xfrm>
            <a:off x="8296472" y="4315216"/>
            <a:ext cx="0" cy="71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3D2924-6572-4AEF-85BF-E1A4D2DA7186}"/>
              </a:ext>
            </a:extLst>
          </p:cNvPr>
          <p:cNvSpPr/>
          <p:nvPr/>
        </p:nvSpPr>
        <p:spPr>
          <a:xfrm>
            <a:off x="4926970" y="5304772"/>
            <a:ext cx="6826685" cy="71398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Técnicas de posicionamento para ambientes interiores está a criar novas oportunidades!</a:t>
            </a:r>
          </a:p>
        </p:txBody>
      </p:sp>
    </p:spTree>
    <p:extLst>
      <p:ext uri="{BB962C8B-B14F-4D97-AF65-F5344CB8AC3E}">
        <p14:creationId xmlns:p14="http://schemas.microsoft.com/office/powerpoint/2010/main" val="32378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5ABC-A6C9-C818-500C-742F59A0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Introdução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dirty="0">
                <a:solidFill>
                  <a:schemeClr val="accent1"/>
                </a:solidFill>
              </a:rPr>
              <a:t>Problema</a:t>
            </a: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F2F9-A96C-4483-8D9D-FFA81C8E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25" y="2650798"/>
            <a:ext cx="10515600" cy="15564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dirty="0"/>
              <a:t>Existem poucos dispositivos móveis de posicionamento;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PT" dirty="0"/>
              <a:t>A capacidade das </a:t>
            </a:r>
            <a:r>
              <a:rPr lang="pt-PT" b="1" i="1" dirty="0" err="1"/>
              <a:t>tags</a:t>
            </a:r>
            <a:r>
              <a:rPr lang="pt-PT" dirty="0"/>
              <a:t> existentes são reduzidas e limitadas.</a:t>
            </a:r>
          </a:p>
        </p:txBody>
      </p:sp>
    </p:spTree>
    <p:extLst>
      <p:ext uri="{BB962C8B-B14F-4D97-AF65-F5344CB8AC3E}">
        <p14:creationId xmlns:p14="http://schemas.microsoft.com/office/powerpoint/2010/main" val="16711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A511-245F-BFFB-FA35-D018E74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Introdução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dirty="0">
                <a:solidFill>
                  <a:schemeClr val="accent1"/>
                </a:solidFill>
              </a:rPr>
              <a:t>Objetivos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B1525-4AB7-2D95-7B83-946287AAA711}"/>
              </a:ext>
            </a:extLst>
          </p:cNvPr>
          <p:cNvSpPr txBox="1"/>
          <p:nvPr/>
        </p:nvSpPr>
        <p:spPr>
          <a:xfrm>
            <a:off x="2317315" y="2298831"/>
            <a:ext cx="107342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i="0" u="none" strike="noStrike" dirty="0">
                <a:effectLst/>
              </a:rPr>
              <a:t>Interpretar o problema </a:t>
            </a:r>
            <a:r>
              <a:rPr lang="pt-BR" b="0" i="0" u="none" strike="noStrike" dirty="0">
                <a:effectLst/>
              </a:rPr>
              <a:t>e selecionar um microcontrolador que cumpra os requisitos;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effectLst/>
                <a:latin typeface="YACgEev4gKc 0"/>
              </a:rPr>
              <a:t>Usar a tecnologia </a:t>
            </a:r>
            <a:r>
              <a:rPr lang="pt-BR" b="1" i="1" u="none" strike="noStrike" dirty="0">
                <a:effectLst/>
                <a:latin typeface="YACgEev4gKc 0"/>
              </a:rPr>
              <a:t>Wi-Fi</a:t>
            </a:r>
            <a:r>
              <a:rPr lang="pt-BR" b="0" i="0" u="none" strike="noStrike" dirty="0">
                <a:effectLst/>
                <a:latin typeface="YACgEev4gKc 0"/>
              </a:rPr>
              <a:t> para detetar </a:t>
            </a:r>
            <a:r>
              <a:rPr lang="pt-BR" b="1" i="1" dirty="0">
                <a:latin typeface="YACgEev4gKc 0"/>
              </a:rPr>
              <a:t>A</a:t>
            </a:r>
            <a:r>
              <a:rPr lang="pt-BR" b="1" i="1" u="none" strike="noStrike" dirty="0">
                <a:effectLst/>
                <a:latin typeface="YACgEev4gKc 0"/>
              </a:rPr>
              <a:t>ccess Points</a:t>
            </a:r>
            <a:r>
              <a:rPr lang="pt-BR" b="0" i="0" u="none" strike="noStrike" dirty="0">
                <a:effectLst/>
                <a:latin typeface="YACgEev4gKc 0"/>
              </a:rPr>
              <a:t> na vizinhança;</a:t>
            </a:r>
            <a:endParaRPr lang="pt-BR" dirty="0">
              <a:effectLst/>
              <a:latin typeface="YACgEev4gKc 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effectLst/>
                <a:latin typeface="YACgEev4gKc 0"/>
              </a:rPr>
              <a:t>Usar a tecnologia </a:t>
            </a:r>
            <a:r>
              <a:rPr lang="pt-BR" b="1" i="1" u="none" strike="noStrike" dirty="0">
                <a:effectLst/>
                <a:latin typeface="YACgEev4gKc 0"/>
              </a:rPr>
              <a:t>Bluetooth Low Energy (BLE)</a:t>
            </a:r>
            <a:r>
              <a:rPr lang="pt-BR" b="0" i="0" u="none" strike="noStrike" dirty="0">
                <a:effectLst/>
                <a:latin typeface="YACgEev4gKc 0"/>
              </a:rPr>
              <a:t> para detetar dispositivos na vizinhança;</a:t>
            </a:r>
            <a:endParaRPr lang="pt-BR" dirty="0">
              <a:effectLst/>
              <a:latin typeface="YACgEev4gKc 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effectLst/>
                <a:latin typeface="YACgEev4gKc 0"/>
              </a:rPr>
              <a:t>Definir parâmetros para os </a:t>
            </a:r>
            <a:r>
              <a:rPr lang="pt-BR" b="1" i="1" u="none" strike="noStrike" dirty="0">
                <a:effectLst/>
                <a:latin typeface="YACgEev4gKc 0"/>
              </a:rPr>
              <a:t>scans</a:t>
            </a:r>
            <a:r>
              <a:rPr lang="pt-BR" b="0" i="0" u="none" strike="noStrike" dirty="0">
                <a:effectLst/>
                <a:latin typeface="YACgEev4gKc 0"/>
              </a:rPr>
              <a:t> externamente e guardá-los permanentemente;</a:t>
            </a:r>
            <a:endParaRPr lang="pt-BR" dirty="0">
              <a:effectLst/>
              <a:latin typeface="YACgEev4gKc 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>
                <a:latin typeface="YACgEev4gKc 0"/>
              </a:rPr>
              <a:t>Transmitir</a:t>
            </a:r>
            <a:r>
              <a:rPr lang="pt-BR" b="0" i="0" u="none" strike="noStrike" dirty="0">
                <a:effectLst/>
                <a:latin typeface="YACgEev4gKc 0"/>
              </a:rPr>
              <a:t> as informações dos </a:t>
            </a:r>
            <a:r>
              <a:rPr lang="pt-BR" b="1" i="1" u="none" strike="noStrike" dirty="0">
                <a:effectLst/>
                <a:latin typeface="YACgEev4gKc 0"/>
              </a:rPr>
              <a:t>scans</a:t>
            </a:r>
            <a:r>
              <a:rPr lang="pt-BR" b="0" i="0" u="none" strike="noStrike" dirty="0">
                <a:effectLst/>
                <a:latin typeface="YACgEev4gKc 0"/>
              </a:rPr>
              <a:t> para uma interface;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effectLst/>
              </a:rPr>
              <a:t>Avaliar a autonomia e desempenho da </a:t>
            </a:r>
            <a:r>
              <a:rPr lang="pt-BR" b="1" i="1" u="none" strike="noStrike" dirty="0">
                <a:effectLst/>
              </a:rPr>
              <a:t>tag</a:t>
            </a:r>
            <a:r>
              <a:rPr lang="pt-BR" b="0" i="0" u="none" strike="noStrike" dirty="0">
                <a:effectLst/>
              </a:rPr>
              <a:t>.</a:t>
            </a:r>
            <a:endParaRPr lang="en-GB" dirty="0"/>
          </a:p>
          <a:p>
            <a:endParaRPr lang="pt-BR" b="0" i="0" u="none" strike="noStrike" dirty="0">
              <a:effectLst/>
            </a:endParaRPr>
          </a:p>
          <a:p>
            <a:endParaRPr lang="pt-BR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8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03B-DE8F-0EE3-4D76-95CDF124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Introdução 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dirty="0">
                <a:solidFill>
                  <a:schemeClr val="accent1"/>
                </a:solidFill>
              </a:rPr>
              <a:t>Requisitos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363F7A-166F-B15A-FD30-CE62DF6DA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7424"/>
              </p:ext>
            </p:extLst>
          </p:nvPr>
        </p:nvGraphicFramePr>
        <p:xfrm>
          <a:off x="4971789" y="1493032"/>
          <a:ext cx="6076167" cy="499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3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696F-4CDC-A3C2-653B-82B20151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Revisão da literatura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A5B1B8-1BEA-0F2D-96E5-037DC8CBD410}"/>
              </a:ext>
            </a:extLst>
          </p:cNvPr>
          <p:cNvSpPr/>
          <p:nvPr/>
        </p:nvSpPr>
        <p:spPr>
          <a:xfrm>
            <a:off x="1002082" y="2104373"/>
            <a:ext cx="4872625" cy="1741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Há evidências científicas de que soluções eficazes foram implementadas para localização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Indoor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, mas há espaço para melhorias.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8F1624-64E1-15E2-E36C-22B94197AA3E}"/>
              </a:ext>
            </a:extLst>
          </p:cNvPr>
          <p:cNvSpPr/>
          <p:nvPr/>
        </p:nvSpPr>
        <p:spPr>
          <a:xfrm>
            <a:off x="6317295" y="2104372"/>
            <a:ext cx="4872625" cy="1741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A tecnologia mais utilizada é o padrão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IEEE 802.11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, mais conhecido como 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Wi-Fi.</a:t>
            </a:r>
            <a:endParaRPr lang="pt-BR" b="0" i="0" u="none" strike="noStrike" dirty="0">
              <a:solidFill>
                <a:srgbClr val="343F56"/>
              </a:solidFill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858FAB-E086-C28A-0A76-CC34E3FC9B35}"/>
              </a:ext>
            </a:extLst>
          </p:cNvPr>
          <p:cNvSpPr/>
          <p:nvPr/>
        </p:nvSpPr>
        <p:spPr>
          <a:xfrm>
            <a:off x="1002082" y="4386198"/>
            <a:ext cx="4872625" cy="1741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Vários estudos comprovam os benefícios de aumentar o número de diferentes tecnologias e técnicas, melhorando assim a eficiência e eficácia dos serviços de localização.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77A90-911B-E8D3-ABCD-8C1F5928B554}"/>
              </a:ext>
            </a:extLst>
          </p:cNvPr>
          <p:cNvSpPr/>
          <p:nvPr/>
        </p:nvSpPr>
        <p:spPr>
          <a:xfrm>
            <a:off x="6317295" y="4442564"/>
            <a:ext cx="4872625" cy="1741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A técnica mais utilizada é a impressão digital (</a:t>
            </a:r>
            <a:r>
              <a:rPr lang="pt-BR" b="1" i="1" u="none" strike="noStrike" dirty="0">
                <a:solidFill>
                  <a:srgbClr val="343F56"/>
                </a:solidFill>
                <a:effectLst/>
              </a:rPr>
              <a:t>fingerprinting</a:t>
            </a:r>
            <a:r>
              <a:rPr lang="pt-BR" b="0" i="0" u="none" strike="noStrike" dirty="0">
                <a:solidFill>
                  <a:srgbClr val="343F56"/>
                </a:solidFill>
                <a:effectLst/>
              </a:rPr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1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35E-AC5E-E221-C94F-1645B3FC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Implementação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0E7389-59AF-0F44-E441-90D33398E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0315"/>
              </p:ext>
            </p:extLst>
          </p:nvPr>
        </p:nvGraphicFramePr>
        <p:xfrm>
          <a:off x="1076193" y="1825625"/>
          <a:ext cx="1079847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B6C9-0981-95A7-FF54-43ED7D86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1"/>
                </a:solidFill>
              </a:rPr>
              <a:t>Implementação</a:t>
            </a:r>
            <a:br>
              <a:rPr lang="pt-PT" dirty="0">
                <a:solidFill>
                  <a:schemeClr val="accent1"/>
                </a:solidFill>
              </a:rPr>
            </a:br>
            <a:r>
              <a:rPr lang="pt-PT" sz="2800" b="1" i="1" dirty="0">
                <a:solidFill>
                  <a:schemeClr val="accent1"/>
                </a:solidFill>
              </a:rPr>
              <a:t>Hardware</a:t>
            </a:r>
          </a:p>
        </p:txBody>
      </p:sp>
      <p:pic>
        <p:nvPicPr>
          <p:cNvPr id="7" name="Picture 6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A084C65B-5C8D-D405-6806-267781398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87" y="2729738"/>
            <a:ext cx="5705411" cy="19997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98731F26-BD9B-1B7E-03A0-31565B792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844685"/>
              </p:ext>
            </p:extLst>
          </p:nvPr>
        </p:nvGraphicFramePr>
        <p:xfrm>
          <a:off x="964505" y="2073362"/>
          <a:ext cx="4346531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12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2882</Words>
  <Application>Microsoft Office PowerPoint</Application>
  <PresentationFormat>Widescreen</PresentationFormat>
  <Paragraphs>219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Aileron Bold</vt:lpstr>
      <vt:lpstr>Aileron Regular</vt:lpstr>
      <vt:lpstr>Aileron UltraLight</vt:lpstr>
      <vt:lpstr>Arial</vt:lpstr>
      <vt:lpstr>Calibri</vt:lpstr>
      <vt:lpstr>Franklin Gothic Book</vt:lpstr>
      <vt:lpstr>Franklin Gothic Medium</vt:lpstr>
      <vt:lpstr>Tw Cen MT</vt:lpstr>
      <vt:lpstr>Wingdings</vt:lpstr>
      <vt:lpstr>YACgEev4gKc 0</vt:lpstr>
      <vt:lpstr>Office Theme</vt:lpstr>
      <vt:lpstr>PowerPoint Presentation</vt:lpstr>
      <vt:lpstr>Índice</vt:lpstr>
      <vt:lpstr>Introdução Background</vt:lpstr>
      <vt:lpstr>Introdução Problema</vt:lpstr>
      <vt:lpstr>Introdução Objetivos</vt:lpstr>
      <vt:lpstr>Introdução  Requisitos</vt:lpstr>
      <vt:lpstr>Revisão da literatura</vt:lpstr>
      <vt:lpstr>Implementação</vt:lpstr>
      <vt:lpstr>Implementação Hardware</vt:lpstr>
      <vt:lpstr>Implementação Arquitetura Geral</vt:lpstr>
      <vt:lpstr>Implementação Casos de uso</vt:lpstr>
      <vt:lpstr>Implementação Casos de uso</vt:lpstr>
      <vt:lpstr> Implementação Fluxograma </vt:lpstr>
      <vt:lpstr>Implementação Diagrama de classes</vt:lpstr>
      <vt:lpstr>Testes </vt:lpstr>
      <vt:lpstr>Programa</vt:lpstr>
      <vt:lpstr>Parâmetros </vt:lpstr>
      <vt:lpstr>Estatísticas</vt:lpstr>
      <vt:lpstr>Testes Resultados</vt:lpstr>
      <vt:lpstr>PowerPoint Presentation</vt:lpstr>
      <vt:lpstr>Testes Resultados</vt:lpstr>
      <vt:lpstr>PowerPoint Presentation</vt:lpstr>
      <vt:lpstr>Demonstração</vt:lpstr>
      <vt:lpstr>Demonstração</vt:lpstr>
      <vt:lpstr>Conclusão</vt:lpstr>
      <vt:lpstr>Conclusão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Francisca Amélia de Fernandes Barros</dc:creator>
  <cp:lastModifiedBy>Pedro Bobião Costa</cp:lastModifiedBy>
  <cp:revision>64</cp:revision>
  <dcterms:created xsi:type="dcterms:W3CDTF">2022-11-30T12:42:37Z</dcterms:created>
  <dcterms:modified xsi:type="dcterms:W3CDTF">2022-12-06T21:19:38Z</dcterms:modified>
</cp:coreProperties>
</file>