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8"/>
  </p:notesMasterIdLst>
  <p:handoutMasterIdLst>
    <p:handoutMasterId r:id="rId19"/>
  </p:handoutMasterIdLst>
  <p:sldIdLst>
    <p:sldId id="257" r:id="rId5"/>
    <p:sldId id="389" r:id="rId6"/>
    <p:sldId id="277" r:id="rId7"/>
    <p:sldId id="278" r:id="rId8"/>
    <p:sldId id="392" r:id="rId9"/>
    <p:sldId id="393" r:id="rId10"/>
    <p:sldId id="394" r:id="rId11"/>
    <p:sldId id="395" r:id="rId12"/>
    <p:sldId id="396" r:id="rId13"/>
    <p:sldId id="397" r:id="rId14"/>
    <p:sldId id="398" r:id="rId15"/>
    <p:sldId id="399" r:id="rId16"/>
    <p:sldId id="321" r:id="rId17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24" d="100"/>
          <a:sy n="124" d="100"/>
        </p:scale>
        <p:origin x="495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D24227C-3F79-4894-AF29-54EEA2F15D74}" type="datetime1">
              <a:rPr lang="pt-PT" smtClean="0"/>
              <a:t>23/06/2022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3A83782-9536-4DB3-B57F-39CC12543AF1}" type="datetime1">
              <a:rPr lang="pt-PT" smtClean="0"/>
              <a:t>23/06/2022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/>
              <a:t>Clique para editar os Estilos de título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PT" smtClean="0"/>
              <a:t>1</a:t>
            </a:fld>
            <a:endParaRPr lang="pt-PT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DA19AF2-C80C-49F4-A598-86BDB16C8F2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53D44CF9-213B-4D28-B0A4-B7B434E666D1}" type="datetime1">
              <a:rPr lang="pt-PT" smtClean="0"/>
              <a:t>23/06/2022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PT" smtClean="0"/>
              <a:t>13</a:t>
            </a:fld>
            <a:endParaRPr lang="pt-PT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417EB28-99D4-4647-8F87-064E84CA850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799AC377-C9F6-4CA6-B6A7-56B6FC3EB8CF}" type="datetime1">
              <a:rPr lang="pt-PT" smtClean="0"/>
              <a:t>23/06/2022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pt-PT" sz="4800"/>
              <a:t>3DFlutuante</a:t>
            </a:r>
          </a:p>
        </p:txBody>
      </p:sp>
      <p:sp>
        <p:nvSpPr>
          <p:cNvPr id="14" name="Marcador de Posição da Imagem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</p:grp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údo em 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o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PT" dirty="0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PT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</p:grp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t-PT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pt-PT"/>
              <a:t>Clique para editar o estilo de título do Modelo Global</a:t>
            </a:r>
          </a:p>
        </p:txBody>
      </p:sp>
      <p:sp>
        <p:nvSpPr>
          <p:cNvPr id="16" name="Marcador de Posição do Texto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17" name="Marcador de Posição de Conteúdo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</a:p>
        </p:txBody>
      </p:sp>
      <p:sp>
        <p:nvSpPr>
          <p:cNvPr id="22" name="Marcador de Posição do Texto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t-PT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t-PT"/>
              <a:t>Clique para editar os estilos do texto de Modelo Global</a:t>
            </a:r>
          </a:p>
        </p:txBody>
      </p:sp>
      <p:sp>
        <p:nvSpPr>
          <p:cNvPr id="23" name="Marcador de Posição de Conteúdo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</a:p>
        </p:txBody>
      </p:sp>
      <p:sp>
        <p:nvSpPr>
          <p:cNvPr id="18" name="Marcador de Posição do Texto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t-PT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t-PT"/>
              <a:t>Clique para EDITAR</a:t>
            </a:r>
          </a:p>
        </p:txBody>
      </p:sp>
      <p:sp>
        <p:nvSpPr>
          <p:cNvPr id="21" name="Marcador de Posição de Conteúdo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Terça-feira, 2 de fevereiro de 20XX</a:t>
            </a:r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pt-PT"/>
              <a:t>Clique para editar o estilo de título do Modelo Global</a:t>
            </a:r>
          </a:p>
        </p:txBody>
      </p:sp>
      <p:sp>
        <p:nvSpPr>
          <p:cNvPr id="10" name="Marcador de Posição da Imagem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7" name="Marcador de Posição de Conteúdo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Terça-feira, 2 de fevereiro de 20XX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PT" smtClean="0"/>
              <a:t>‹nº›</a:t>
            </a:fld>
            <a:endParaRPr lang="pt-PT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clus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31" name="Subtítulo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pt-PT">
                <a:solidFill>
                  <a:schemeClr val="tx1">
                    <a:alpha val="60000"/>
                  </a:schemeClr>
                </a:solidFill>
              </a:rPr>
              <a:t>Clique para editar o estilo de subtítulo do Modelo Global</a:t>
            </a:r>
            <a:endParaRPr lang="pt-PT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Marcador de Posição da Imagem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  <a:endParaRPr lang="pt-PT" dirty="0"/>
          </a:p>
        </p:txBody>
      </p:sp>
      <p:sp>
        <p:nvSpPr>
          <p:cNvPr id="42" name="Marcador de Posição da Imagem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</a:p>
        </p:txBody>
      </p:sp>
      <p:grpSp>
        <p:nvGrpSpPr>
          <p:cNvPr id="43" name="Grupo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PT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PT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</p:grp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Terça-feira, 2 de fevereiro de 20XX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PT" smtClean="0"/>
              <a:t>‹nº›</a:t>
            </a:fld>
            <a:endParaRPr lang="pt-PT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/>
              <a:t>Clique para editar o estilo de subtítulo do Modelo Global</a:t>
            </a:r>
            <a:endParaRPr lang="pt-PT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Terça-feira, 2 de fevereiro de 20XX</a:t>
            </a:r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PT" smtClean="0"/>
              <a:t>‹nº›</a:t>
            </a:fld>
            <a:endParaRPr lang="pt-PT"/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PT" dirty="0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PT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Terça-feira, 2 de fevereiro de 20XX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Terça-feira, 2 de fevereiro de 20XX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Terça-feira, 2 de fevereiro de 20XX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pt-PT"/>
              <a:t>Clique para adicionar um título</a:t>
            </a:r>
          </a:p>
        </p:txBody>
      </p:sp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pt-PT" sz="1600"/>
              <a:t>Clique para adicionar texto</a:t>
            </a:r>
          </a:p>
        </p:txBody>
      </p:sp>
      <p:sp>
        <p:nvSpPr>
          <p:cNvPr id="17" name="Marcador de Posição da Imagem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22" name="Marcador de Posição da Imagem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25" name="Marcador de Posição da Imagem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Terça-feira, 2 de fevereiro de 20XX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PT" smtClean="0"/>
              <a:t>‹nº›</a:t>
            </a:fld>
            <a:endParaRPr lang="pt-PT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12" name="Marcador de Posição da Imagem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18" name="Marcador de Posição da Imagem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19" name="Marcador de Posição da Imagem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20" name="Marcador de Posição da Imagem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Terça-feira, 2 de fevereiro de 20XX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PT" smtClean="0"/>
              <a:t>‹nº›</a:t>
            </a:fld>
            <a:endParaRPr lang="pt-PT"/>
          </a:p>
        </p:txBody>
      </p:sp>
      <p:sp>
        <p:nvSpPr>
          <p:cNvPr id="11" name="Marcador de Posição de Conteúdo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Quebra de sec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ção da Imagem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Terça-feira, 2 de fevereiro de 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PT" smtClean="0"/>
              <a:t>‹nº›</a:t>
            </a:fld>
            <a:endParaRPr lang="pt-PT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pt-PT">
                <a:solidFill>
                  <a:schemeClr val="tx1">
                    <a:alpha val="60000"/>
                  </a:schemeClr>
                </a:solidFill>
              </a:rPr>
              <a:t>Clique para editar o estilo de subtítulo do Modelo Global</a:t>
            </a:r>
            <a:endParaRPr lang="pt-PT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Quebra de sec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ção da Imagem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pt-PT">
                <a:solidFill>
                  <a:schemeClr val="tx1">
                    <a:alpha val="60000"/>
                  </a:schemeClr>
                </a:solidFill>
              </a:rPr>
              <a:t>Clique para editar o estilo de subtítulo do Modelo Global</a:t>
            </a:r>
            <a:endParaRPr lang="pt-PT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Linha Cronológica da Tabela do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PT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PT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t-PT" dirty="0"/>
            </a:lvl1pPr>
          </a:lstStyle>
          <a:p>
            <a:pPr lvl="0" rtl="0">
              <a:lnSpc>
                <a:spcPct val="100000"/>
              </a:lnSpc>
            </a:pPr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Terça-feira, 2 de fevereiro de 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pt-PT" dirty="0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orma livre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10" name="Forma livre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11" name="Forma livre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  <p:sp>
        <p:nvSpPr>
          <p:cNvPr id="17" name="Marcador de Posição de Conteúdo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15" name="Marcador de Posição da Imagem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Terça-feira, 2 de fevereiro de 20XX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Equi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t-PT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  <p:sp>
        <p:nvSpPr>
          <p:cNvPr id="40" name="Título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pt-PT"/>
              <a:t>Equipa</a:t>
            </a: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orma Livre: Forma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53" name="Forma Livre: Forma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PT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</p:grpSp>
      <p:sp>
        <p:nvSpPr>
          <p:cNvPr id="56" name="Marcador de Posição da Imagem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57" name="Marcador de Posição da Imagem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58" name="Marcador de Posição da Imagem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  <a:endParaRPr lang="pt-PT" dirty="0"/>
          </a:p>
        </p:txBody>
      </p:sp>
      <p:sp>
        <p:nvSpPr>
          <p:cNvPr id="59" name="Marcador de Posição da Imagem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63" name="Marcador de Posição do Texto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PT"/>
              <a:t>Nome</a:t>
            </a:r>
          </a:p>
        </p:txBody>
      </p:sp>
      <p:sp>
        <p:nvSpPr>
          <p:cNvPr id="61" name="Marcador de Posição do Texto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PT"/>
              <a:t>Cargo</a:t>
            </a:r>
          </a:p>
        </p:txBody>
      </p:sp>
      <p:sp>
        <p:nvSpPr>
          <p:cNvPr id="65" name="Marcador de Posição do Texto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PT"/>
              <a:t>Nome</a:t>
            </a:r>
          </a:p>
        </p:txBody>
      </p:sp>
      <p:sp>
        <p:nvSpPr>
          <p:cNvPr id="64" name="Marcador de Posição do Texto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PT"/>
              <a:t>Cargo</a:t>
            </a:r>
          </a:p>
        </p:txBody>
      </p:sp>
      <p:sp>
        <p:nvSpPr>
          <p:cNvPr id="67" name="Marcador de Posição do Texto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PT"/>
              <a:t>Nome</a:t>
            </a:r>
          </a:p>
        </p:txBody>
      </p:sp>
      <p:sp>
        <p:nvSpPr>
          <p:cNvPr id="66" name="Marcador de Posição do Texto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PT"/>
              <a:t>Cargo</a:t>
            </a:r>
          </a:p>
        </p:txBody>
      </p:sp>
      <p:sp>
        <p:nvSpPr>
          <p:cNvPr id="69" name="Marcador de Posição do Texto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PT"/>
              <a:t>Nome</a:t>
            </a:r>
          </a:p>
        </p:txBody>
      </p:sp>
      <p:sp>
        <p:nvSpPr>
          <p:cNvPr id="68" name="Marcador de Posição do Texto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PT"/>
              <a:t>Título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Terça-feira, 2 de fevereiro de 20XX</a:t>
            </a:r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údo de 2 colunas (diapositivo de comparaçã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t-PT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t-PT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Terça-feira, 2 de fevereiro de 20XX</a:t>
            </a:r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pt-PT"/>
              <a:t>Clique para editar o estilo do título do Modelo Global</a:t>
            </a:r>
            <a:endParaRPr lang="pt-PT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pt-PT"/>
              <a:t>Clique para editar os Estilos de título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pt-PT"/>
              <a:t>Terça-feira, 2 de fevereiro de 20XX</a:t>
            </a:r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pt-PT"/>
              <a:t>Texto de Rodapé de Exemplo</a:t>
            </a:r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pt-PT" smtClean="0"/>
              <a:pPr rtl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2024" y="1426708"/>
            <a:ext cx="7787951" cy="1020696"/>
          </a:xfrm>
        </p:spPr>
        <p:txBody>
          <a:bodyPr rtlCol="0" anchor="b" anchorCtr="0">
            <a:normAutofit/>
          </a:bodyPr>
          <a:lstStyle/>
          <a:p>
            <a:pPr rtl="0"/>
            <a:r>
              <a:rPr lang="pt-PT" dirty="0"/>
              <a:t>Projeto final – Base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2676" y="4728328"/>
            <a:ext cx="2669171" cy="894990"/>
          </a:xfrm>
        </p:spPr>
        <p:txBody>
          <a:bodyPr rtlCol="0">
            <a:normAutofit/>
          </a:bodyPr>
          <a:lstStyle/>
          <a:p>
            <a:pPr rtl="0"/>
            <a:r>
              <a:rPr lang="pt-PT" dirty="0"/>
              <a:t>Pedro Coelho – 104247</a:t>
            </a:r>
          </a:p>
          <a:p>
            <a:pPr rtl="0">
              <a:lnSpc>
                <a:spcPct val="100000"/>
              </a:lnSpc>
            </a:pPr>
            <a:r>
              <a:rPr lang="pt-PT" dirty="0"/>
              <a:t>Manuel Diaz - 103645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18C2CA2-6FDB-AD1F-8189-991FC326D599}"/>
              </a:ext>
            </a:extLst>
          </p:cNvPr>
          <p:cNvSpPr txBox="1"/>
          <p:nvPr/>
        </p:nvSpPr>
        <p:spPr>
          <a:xfrm>
            <a:off x="3996611" y="2733868"/>
            <a:ext cx="4198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Soluções integradas de casas de banho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1445F8E3-DF7C-C18D-4BBA-AB9863AFB50F}"/>
              </a:ext>
            </a:extLst>
          </p:cNvPr>
          <p:cNvSpPr txBox="1">
            <a:spLocks/>
          </p:cNvSpPr>
          <p:nvPr/>
        </p:nvSpPr>
        <p:spPr>
          <a:xfrm>
            <a:off x="10434738" y="5175823"/>
            <a:ext cx="1338000" cy="40979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23/06/2022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pt-PT" dirty="0"/>
              <a:t>SQL </a:t>
            </a:r>
            <a:r>
              <a:rPr lang="pt-PT" dirty="0" err="1"/>
              <a:t>Programming</a:t>
            </a:r>
            <a:endParaRPr lang="pt-PT" dirty="0"/>
          </a:p>
        </p:txBody>
      </p:sp>
      <p:sp>
        <p:nvSpPr>
          <p:cNvPr id="16" name="Marcador de Posição do Número do Diapositivo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PT" smtClean="0"/>
              <a:pPr rtl="0"/>
              <a:t>10</a:t>
            </a:fld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35F0479-93A5-1251-353C-672959A3D1A3}"/>
              </a:ext>
            </a:extLst>
          </p:cNvPr>
          <p:cNvSpPr txBox="1"/>
          <p:nvPr/>
        </p:nvSpPr>
        <p:spPr>
          <a:xfrm>
            <a:off x="1806631" y="6430267"/>
            <a:ext cx="5395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Fig. 13 – </a:t>
            </a:r>
            <a:r>
              <a:rPr lang="pt-PT" sz="1400" dirty="0" err="1"/>
              <a:t>Trigger</a:t>
            </a:r>
            <a:r>
              <a:rPr lang="pt-PT" sz="1400" dirty="0"/>
              <a:t> que valida na adição dum cliente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EF520C4-810E-AC63-E6C0-4C97CBEE69E6}"/>
              </a:ext>
            </a:extLst>
          </p:cNvPr>
          <p:cNvSpPr txBox="1">
            <a:spLocks/>
          </p:cNvSpPr>
          <p:nvPr/>
        </p:nvSpPr>
        <p:spPr>
          <a:xfrm>
            <a:off x="875658" y="1215275"/>
            <a:ext cx="11091600" cy="87359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2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3. </a:t>
            </a:r>
            <a:r>
              <a:rPr lang="pt-PT" sz="3200" dirty="0" err="1">
                <a:solidFill>
                  <a:schemeClr val="bg2">
                    <a:lumMod val="50000"/>
                    <a:lumOff val="50000"/>
                  </a:schemeClr>
                </a:solidFill>
              </a:rPr>
              <a:t>Triggers</a:t>
            </a:r>
            <a:endParaRPr lang="pt-PT" sz="3200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FA34776-4279-10F1-91BA-1EFAFAD4E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014" y="1881275"/>
            <a:ext cx="4096679" cy="455742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9C52829-E2CB-75DD-1E80-D92FC3A9D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8321" y="1914405"/>
            <a:ext cx="4096679" cy="4557426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1EAFC243-F9E3-5F3B-315D-7304DDCE5D41}"/>
              </a:ext>
            </a:extLst>
          </p:cNvPr>
          <p:cNvSpPr txBox="1"/>
          <p:nvPr/>
        </p:nvSpPr>
        <p:spPr>
          <a:xfrm>
            <a:off x="6796607" y="6471830"/>
            <a:ext cx="5395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Fig. 14 – </a:t>
            </a:r>
            <a:r>
              <a:rPr lang="pt-PT" sz="1400" dirty="0" err="1"/>
              <a:t>Trigger</a:t>
            </a:r>
            <a:r>
              <a:rPr lang="pt-PT" sz="1400" dirty="0"/>
              <a:t> que valida na adição dum produto</a:t>
            </a:r>
          </a:p>
        </p:txBody>
      </p:sp>
    </p:spTree>
    <p:extLst>
      <p:ext uri="{BB962C8B-B14F-4D97-AF65-F5344CB8AC3E}">
        <p14:creationId xmlns:p14="http://schemas.microsoft.com/office/powerpoint/2010/main" val="1198237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pt-PT" dirty="0"/>
              <a:t>Segurança</a:t>
            </a:r>
          </a:p>
        </p:txBody>
      </p:sp>
      <p:sp>
        <p:nvSpPr>
          <p:cNvPr id="16" name="Marcador de Posição do Número do Diapositivo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PT" smtClean="0"/>
              <a:pPr rtl="0"/>
              <a:t>11</a:t>
            </a:fld>
            <a:endParaRPr lang="pt-PT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EF520C4-810E-AC63-E6C0-4C97CBEE69E6}"/>
              </a:ext>
            </a:extLst>
          </p:cNvPr>
          <p:cNvSpPr txBox="1">
            <a:spLocks/>
          </p:cNvSpPr>
          <p:nvPr/>
        </p:nvSpPr>
        <p:spPr>
          <a:xfrm>
            <a:off x="875658" y="1215275"/>
            <a:ext cx="11091600" cy="87359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PT" sz="3200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C98C5EF-F369-C768-5382-C82D95FA7042}"/>
              </a:ext>
            </a:extLst>
          </p:cNvPr>
          <p:cNvSpPr txBox="1"/>
          <p:nvPr/>
        </p:nvSpPr>
        <p:spPr>
          <a:xfrm>
            <a:off x="988066" y="2178325"/>
            <a:ext cx="93486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/>
              <a:t>Prevenir ataques de SQL </a:t>
            </a:r>
            <a:r>
              <a:rPr lang="pt-PT" sz="2400" dirty="0" err="1"/>
              <a:t>Injection</a:t>
            </a:r>
            <a:r>
              <a:rPr lang="pt-PT" sz="2400" dirty="0"/>
              <a:t> à base de dados:</a:t>
            </a:r>
          </a:p>
          <a:p>
            <a:endParaRPr lang="pt-PT" sz="20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pt-PT" sz="2000" dirty="0"/>
              <a:t>Verificação dos dados inseridos através de </a:t>
            </a:r>
            <a:r>
              <a:rPr lang="pt-PT" sz="2000" dirty="0" err="1"/>
              <a:t>triggers</a:t>
            </a:r>
            <a:endParaRPr lang="pt-PT" sz="2000" dirty="0"/>
          </a:p>
          <a:p>
            <a:pPr lvl="1"/>
            <a:endParaRPr lang="pt-PT" sz="20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pt-PT" sz="2000" dirty="0"/>
              <a:t>Tentámos ao máximo utilizar </a:t>
            </a:r>
            <a:r>
              <a:rPr lang="pt-PT" sz="2000" dirty="0" err="1"/>
              <a:t>Stored</a:t>
            </a:r>
            <a:r>
              <a:rPr lang="pt-PT" sz="2000" dirty="0"/>
              <a:t> </a:t>
            </a:r>
            <a:r>
              <a:rPr lang="pt-PT" sz="2000" dirty="0" err="1"/>
              <a:t>Procedures</a:t>
            </a:r>
            <a:r>
              <a:rPr lang="pt-PT" sz="2000" dirty="0"/>
              <a:t> em vez de SQL dinâmico</a:t>
            </a:r>
          </a:p>
          <a:p>
            <a:pPr lvl="1"/>
            <a:endParaRPr lang="pt-PT" sz="20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pt-PT" sz="2000" dirty="0"/>
              <a:t>Mensagens de erro constantes		</a:t>
            </a:r>
          </a:p>
        </p:txBody>
      </p:sp>
    </p:spTree>
    <p:extLst>
      <p:ext uri="{BB962C8B-B14F-4D97-AF65-F5344CB8AC3E}">
        <p14:creationId xmlns:p14="http://schemas.microsoft.com/office/powerpoint/2010/main" val="1725838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529" y="2966042"/>
            <a:ext cx="4692942" cy="1332000"/>
          </a:xfrm>
        </p:spPr>
        <p:txBody>
          <a:bodyPr rtlCol="0"/>
          <a:lstStyle/>
          <a:p>
            <a:pPr rtl="0"/>
            <a:r>
              <a:rPr lang="pt-PT" dirty="0"/>
              <a:t>Interface Gráfica</a:t>
            </a:r>
          </a:p>
        </p:txBody>
      </p:sp>
      <p:sp>
        <p:nvSpPr>
          <p:cNvPr id="16" name="Marcador de Posição do Número do Diapositivo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PT" smtClean="0"/>
              <a:pPr rtl="0"/>
              <a:t>12</a:t>
            </a:fld>
            <a:endParaRPr lang="pt-PT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EF520C4-810E-AC63-E6C0-4C97CBEE69E6}"/>
              </a:ext>
            </a:extLst>
          </p:cNvPr>
          <p:cNvSpPr txBox="1">
            <a:spLocks/>
          </p:cNvSpPr>
          <p:nvPr/>
        </p:nvSpPr>
        <p:spPr>
          <a:xfrm>
            <a:off x="875658" y="1215275"/>
            <a:ext cx="11091600" cy="87359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PT" sz="3200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378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48256"/>
            <a:ext cx="4500562" cy="1562959"/>
          </a:xfrm>
        </p:spPr>
        <p:txBody>
          <a:bodyPr rtlCol="0"/>
          <a:lstStyle/>
          <a:p>
            <a:pPr rtl="0"/>
            <a:r>
              <a:rPr lang="pt-PT" dirty="0"/>
              <a:t>Conclusão</a:t>
            </a:r>
          </a:p>
        </p:txBody>
      </p:sp>
      <p:pic>
        <p:nvPicPr>
          <p:cNvPr id="16" name="Marcador de Posição da Imagem 15" descr="Fundo Digital com Pontos de Dados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39756"/>
            <a:ext cx="12192000" cy="3776472"/>
          </a:xfrm>
        </p:spPr>
      </p:pic>
      <p:sp>
        <p:nvSpPr>
          <p:cNvPr id="13" name="Marcador de Posição de Conteúdo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134679"/>
            <a:ext cx="6221412" cy="2226364"/>
          </a:xfrm>
        </p:spPr>
        <p:txBody>
          <a:bodyPr rtlCol="0">
            <a:no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endParaRPr lang="pt-PT" sz="1800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PT" smtClean="0"/>
              <a:pPr rtl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rtlCol="0"/>
          <a:lstStyle/>
          <a:p>
            <a:pPr rtl="0"/>
            <a:r>
              <a:rPr lang="pt-PT" dirty="0"/>
              <a:t>Introdução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893206"/>
            <a:ext cx="3565525" cy="3415519"/>
          </a:xfrm>
        </p:spPr>
        <p:txBody>
          <a:bodyPr rtlCol="0"/>
          <a:lstStyle/>
          <a:p>
            <a:pPr rtl="0"/>
            <a:r>
              <a:rPr lang="pt-PT" dirty="0"/>
              <a:t>Tema</a:t>
            </a:r>
          </a:p>
          <a:p>
            <a:pPr rtl="0"/>
            <a:r>
              <a:rPr lang="pt-PT" dirty="0"/>
              <a:t>Justificação do tema</a:t>
            </a:r>
          </a:p>
          <a:p>
            <a:pPr rtl="0"/>
            <a:r>
              <a:rPr lang="pt-PT" dirty="0"/>
              <a:t>Processo de desenvolvimento</a:t>
            </a:r>
          </a:p>
          <a:p>
            <a:pPr rtl="0"/>
            <a:endParaRPr lang="pt-PT" dirty="0"/>
          </a:p>
        </p:txBody>
      </p:sp>
      <p:sp>
        <p:nvSpPr>
          <p:cNvPr id="15" name="Marcador de Posição do Número do Diapositivo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PT" smtClean="0"/>
              <a:pPr/>
              <a:t>2</a:t>
            </a:fld>
            <a:endParaRPr lang="pt-PT"/>
          </a:p>
        </p:txBody>
      </p:sp>
      <p:pic>
        <p:nvPicPr>
          <p:cNvPr id="11" name="Marcador de Posição da Imagem 10" descr="Uma imagem com interior, casa de banho, recipiente, parede&#10;&#10;Descrição gerada automaticamente">
            <a:extLst>
              <a:ext uri="{FF2B5EF4-FFF2-40B4-BE49-F238E27FC236}">
                <a16:creationId xmlns:a16="http://schemas.microsoft.com/office/drawing/2014/main" id="{91B7E31A-EB61-6906-C469-75F90F4E89B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7805" r="7805"/>
          <a:stretch>
            <a:fillRect/>
          </a:stretch>
        </p:blipFill>
        <p:spPr/>
      </p:pic>
      <p:pic>
        <p:nvPicPr>
          <p:cNvPr id="19" name="Marcador de Posição da Imagem 18" descr="Uma imagem com casa de banho, parede, interior, espelho&#10;&#10;Descrição gerada automaticamente">
            <a:extLst>
              <a:ext uri="{FF2B5EF4-FFF2-40B4-BE49-F238E27FC236}">
                <a16:creationId xmlns:a16="http://schemas.microsoft.com/office/drawing/2014/main" id="{418F9192-8717-EF52-0016-590D3EE117A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23" name="Marcador de Posição da Imagem 22" descr="Uma imagem com interior, parede, mosaico, em mosaico&#10;&#10;Descrição gerada automaticamente">
            <a:extLst>
              <a:ext uri="{FF2B5EF4-FFF2-40B4-BE49-F238E27FC236}">
                <a16:creationId xmlns:a16="http://schemas.microsoft.com/office/drawing/2014/main" id="{E8D5187E-6B4E-4E25-893A-FA41912A7AA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/>
          <a:srcRect l="22760" r="2276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pt-PT" dirty="0"/>
              <a:t>Diagrama Entidade-Relação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PT" smtClean="0"/>
              <a:pPr rtl="0"/>
              <a:t>3</a:t>
            </a:fld>
            <a:endParaRPr lang="pt-PT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2C29FB29-0711-F582-6169-8439591C71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8966" y="1220361"/>
            <a:ext cx="6254067" cy="5440739"/>
          </a:xfrm>
        </p:spPr>
      </p:pic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pt-PT" dirty="0"/>
              <a:t>Esquema Relacional</a:t>
            </a:r>
          </a:p>
        </p:txBody>
      </p:sp>
      <p:sp>
        <p:nvSpPr>
          <p:cNvPr id="16" name="Marcador de Posição do Número do Diapositivo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PT" smtClean="0"/>
              <a:pPr rtl="0"/>
              <a:t>4</a:t>
            </a:fld>
            <a:endParaRPr lang="pt-PT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8DDFD34-2BFA-D00A-4B62-9BD569485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021" y="1215275"/>
            <a:ext cx="5451958" cy="555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947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pt-PT" dirty="0"/>
              <a:t>Construção da Base de Dados</a:t>
            </a:r>
          </a:p>
        </p:txBody>
      </p:sp>
      <p:sp>
        <p:nvSpPr>
          <p:cNvPr id="16" name="Marcador de Posição do Número do Diapositivo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PT" smtClean="0"/>
              <a:pPr rtl="0"/>
              <a:t>5</a:t>
            </a:fld>
            <a:endParaRPr lang="pt-PT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0C3A0D0-5B87-5BF9-2902-A1939AB46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668" y="2117725"/>
            <a:ext cx="5446105" cy="118990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6895602-8046-59F6-F97D-5993D0C26DD1}"/>
              </a:ext>
            </a:extLst>
          </p:cNvPr>
          <p:cNvSpPr txBox="1"/>
          <p:nvPr/>
        </p:nvSpPr>
        <p:spPr>
          <a:xfrm>
            <a:off x="4190099" y="3356367"/>
            <a:ext cx="4784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Fig. 3 – Criação da tabela FORNECEDOR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82322D4-4FD2-215C-7E08-DA874D345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806" y="4019978"/>
            <a:ext cx="4381645" cy="1257475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9CD7687C-BF70-8434-F4E2-4457ED41117A}"/>
              </a:ext>
            </a:extLst>
          </p:cNvPr>
          <p:cNvSpPr txBox="1"/>
          <p:nvPr/>
        </p:nvSpPr>
        <p:spPr>
          <a:xfrm>
            <a:off x="1537252" y="5277453"/>
            <a:ext cx="4784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Fig. 4 – Criação da tabela PRODUTO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650DB131-1DAD-B62A-8383-2B3D655963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600" y="4019978"/>
            <a:ext cx="4381645" cy="1257475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73E27627-E931-6ABC-F8D2-B1C3BD761222}"/>
              </a:ext>
            </a:extLst>
          </p:cNvPr>
          <p:cNvSpPr txBox="1"/>
          <p:nvPr/>
        </p:nvSpPr>
        <p:spPr>
          <a:xfrm>
            <a:off x="7676115" y="5306096"/>
            <a:ext cx="4784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Fig. 5 – Criação da tabela CLIENTE	</a:t>
            </a:r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5F238354-7CB5-3795-D7C4-A6B892768888}"/>
              </a:ext>
            </a:extLst>
          </p:cNvPr>
          <p:cNvSpPr txBox="1">
            <a:spLocks/>
          </p:cNvSpPr>
          <p:nvPr/>
        </p:nvSpPr>
        <p:spPr>
          <a:xfrm>
            <a:off x="876806" y="1244127"/>
            <a:ext cx="11091600" cy="87359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2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1. Criação das tabelas</a:t>
            </a:r>
          </a:p>
        </p:txBody>
      </p:sp>
    </p:spTree>
    <p:extLst>
      <p:ext uri="{BB962C8B-B14F-4D97-AF65-F5344CB8AC3E}">
        <p14:creationId xmlns:p14="http://schemas.microsoft.com/office/powerpoint/2010/main" val="2236332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pt-PT" dirty="0"/>
              <a:t>Construção da Base de Dados</a:t>
            </a:r>
          </a:p>
        </p:txBody>
      </p:sp>
      <p:sp>
        <p:nvSpPr>
          <p:cNvPr id="16" name="Marcador de Posição do Número do Diapositivo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PT" smtClean="0"/>
              <a:pPr rtl="0"/>
              <a:t>6</a:t>
            </a:fld>
            <a:endParaRPr lang="pt-PT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9015851-FE66-3FBB-4F22-E1539BAF6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58" y="2227503"/>
            <a:ext cx="4337295" cy="104247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375DB2AC-6640-0536-8BFD-41D2C189A35B}"/>
              </a:ext>
            </a:extLst>
          </p:cNvPr>
          <p:cNvSpPr txBox="1"/>
          <p:nvPr/>
        </p:nvSpPr>
        <p:spPr>
          <a:xfrm>
            <a:off x="980661" y="3307648"/>
            <a:ext cx="4784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Fig. 6 – Inserção de dados na tabela MATERIA_PRIMA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A2EF34D-4585-0851-4DA5-9F14E1369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0815" y="4363638"/>
            <a:ext cx="7538048" cy="1039936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C35F0479-93A5-1251-353C-672959A3D1A3}"/>
              </a:ext>
            </a:extLst>
          </p:cNvPr>
          <p:cNvSpPr txBox="1"/>
          <p:nvPr/>
        </p:nvSpPr>
        <p:spPr>
          <a:xfrm>
            <a:off x="4234070" y="5434586"/>
            <a:ext cx="4784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Fig. 8 – Inserção de dados na tabela FORNECEDOR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1CA8940A-179C-4DA1-3E38-1546E01B74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6396" y="2224171"/>
            <a:ext cx="4901847" cy="1049133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25A70D7B-0E5D-EE7E-7123-018D76314DD9}"/>
              </a:ext>
            </a:extLst>
          </p:cNvPr>
          <p:cNvSpPr txBox="1"/>
          <p:nvPr/>
        </p:nvSpPr>
        <p:spPr>
          <a:xfrm>
            <a:off x="6745356" y="3307648"/>
            <a:ext cx="4784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Fig. 7 – Inserção de dados na tabela TRANSPORTADORA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EF520C4-810E-AC63-E6C0-4C97CBEE69E6}"/>
              </a:ext>
            </a:extLst>
          </p:cNvPr>
          <p:cNvSpPr txBox="1">
            <a:spLocks/>
          </p:cNvSpPr>
          <p:nvPr/>
        </p:nvSpPr>
        <p:spPr>
          <a:xfrm>
            <a:off x="875658" y="1215275"/>
            <a:ext cx="11091600" cy="87359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2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2. Inserção de dados</a:t>
            </a:r>
          </a:p>
        </p:txBody>
      </p:sp>
    </p:spTree>
    <p:extLst>
      <p:ext uri="{BB962C8B-B14F-4D97-AF65-F5344CB8AC3E}">
        <p14:creationId xmlns:p14="http://schemas.microsoft.com/office/powerpoint/2010/main" val="2113825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pt-PT" dirty="0"/>
              <a:t>SQL </a:t>
            </a:r>
            <a:r>
              <a:rPr lang="pt-PT" dirty="0" err="1"/>
              <a:t>Programming</a:t>
            </a:r>
            <a:endParaRPr lang="pt-PT" dirty="0"/>
          </a:p>
        </p:txBody>
      </p:sp>
      <p:sp>
        <p:nvSpPr>
          <p:cNvPr id="16" name="Marcador de Posição do Número do Diapositivo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PT" smtClean="0"/>
              <a:pPr rtl="0"/>
              <a:t>7</a:t>
            </a:fld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35F0479-93A5-1251-353C-672959A3D1A3}"/>
              </a:ext>
            </a:extLst>
          </p:cNvPr>
          <p:cNvSpPr txBox="1"/>
          <p:nvPr/>
        </p:nvSpPr>
        <p:spPr>
          <a:xfrm>
            <a:off x="4340087" y="5661465"/>
            <a:ext cx="4784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Fig. 9 – </a:t>
            </a:r>
            <a:r>
              <a:rPr lang="pt-PT" sz="1400" dirty="0" err="1"/>
              <a:t>Stored</a:t>
            </a:r>
            <a:r>
              <a:rPr lang="pt-PT" sz="1400" dirty="0"/>
              <a:t> </a:t>
            </a:r>
            <a:r>
              <a:rPr lang="pt-PT" sz="1400" dirty="0" err="1"/>
              <a:t>Procedure</a:t>
            </a:r>
            <a:r>
              <a:rPr lang="pt-PT" sz="1400" dirty="0"/>
              <a:t> para adicionar cliente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EF520C4-810E-AC63-E6C0-4C97CBEE69E6}"/>
              </a:ext>
            </a:extLst>
          </p:cNvPr>
          <p:cNvSpPr txBox="1">
            <a:spLocks/>
          </p:cNvSpPr>
          <p:nvPr/>
        </p:nvSpPr>
        <p:spPr>
          <a:xfrm>
            <a:off x="875658" y="1215275"/>
            <a:ext cx="11091600" cy="87359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2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1. </a:t>
            </a:r>
            <a:r>
              <a:rPr lang="pt-PT" sz="3200" dirty="0" err="1">
                <a:solidFill>
                  <a:schemeClr val="bg2">
                    <a:lumMod val="50000"/>
                    <a:lumOff val="50000"/>
                  </a:schemeClr>
                </a:solidFill>
              </a:rPr>
              <a:t>Stored</a:t>
            </a:r>
            <a:r>
              <a:rPr lang="pt-PT" sz="32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</a:t>
            </a:r>
            <a:r>
              <a:rPr lang="pt-PT" sz="3200" dirty="0" err="1">
                <a:solidFill>
                  <a:schemeClr val="bg2">
                    <a:lumMod val="50000"/>
                    <a:lumOff val="50000"/>
                  </a:schemeClr>
                </a:solidFill>
              </a:rPr>
              <a:t>Procedures</a:t>
            </a:r>
            <a:endParaRPr lang="pt-PT" sz="3200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5F4FB7A-BA55-2F11-EA05-0CAE86E5A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29" y="2089404"/>
            <a:ext cx="10145541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841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pt-PT" dirty="0"/>
              <a:t>SQL </a:t>
            </a:r>
            <a:r>
              <a:rPr lang="pt-PT" dirty="0" err="1"/>
              <a:t>Programming</a:t>
            </a:r>
            <a:endParaRPr lang="pt-PT" dirty="0"/>
          </a:p>
        </p:txBody>
      </p:sp>
      <p:sp>
        <p:nvSpPr>
          <p:cNvPr id="16" name="Marcador de Posição do Número do Diapositivo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PT" smtClean="0"/>
              <a:pPr rtl="0"/>
              <a:t>8</a:t>
            </a:fld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35F0479-93A5-1251-353C-672959A3D1A3}"/>
              </a:ext>
            </a:extLst>
          </p:cNvPr>
          <p:cNvSpPr txBox="1"/>
          <p:nvPr/>
        </p:nvSpPr>
        <p:spPr>
          <a:xfrm>
            <a:off x="4287079" y="5734270"/>
            <a:ext cx="4784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Fig. 10 – </a:t>
            </a:r>
            <a:r>
              <a:rPr lang="pt-PT" sz="1400" dirty="0" err="1"/>
              <a:t>Stored</a:t>
            </a:r>
            <a:r>
              <a:rPr lang="pt-PT" sz="1400" dirty="0"/>
              <a:t> </a:t>
            </a:r>
            <a:r>
              <a:rPr lang="pt-PT" sz="1400" dirty="0" err="1"/>
              <a:t>Procedure</a:t>
            </a:r>
            <a:r>
              <a:rPr lang="pt-PT" sz="1400" dirty="0"/>
              <a:t> para atualizar cliente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EF520C4-810E-AC63-E6C0-4C97CBEE69E6}"/>
              </a:ext>
            </a:extLst>
          </p:cNvPr>
          <p:cNvSpPr txBox="1">
            <a:spLocks/>
          </p:cNvSpPr>
          <p:nvPr/>
        </p:nvSpPr>
        <p:spPr>
          <a:xfrm>
            <a:off x="875658" y="1215275"/>
            <a:ext cx="11091600" cy="87359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2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1. </a:t>
            </a:r>
            <a:r>
              <a:rPr lang="pt-PT" sz="3200" dirty="0" err="1">
                <a:solidFill>
                  <a:schemeClr val="bg2">
                    <a:lumMod val="50000"/>
                    <a:lumOff val="50000"/>
                  </a:schemeClr>
                </a:solidFill>
              </a:rPr>
              <a:t>Stored</a:t>
            </a:r>
            <a:r>
              <a:rPr lang="pt-PT" sz="32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</a:t>
            </a:r>
            <a:r>
              <a:rPr lang="pt-PT" sz="3200" dirty="0" err="1">
                <a:solidFill>
                  <a:schemeClr val="bg2">
                    <a:lumMod val="50000"/>
                    <a:lumOff val="50000"/>
                  </a:schemeClr>
                </a:solidFill>
              </a:rPr>
              <a:t>Procedures</a:t>
            </a:r>
            <a:endParaRPr lang="pt-PT" sz="3200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8CB6093-ED0C-DEDB-D1C0-B98FC5FC7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440" y="2088873"/>
            <a:ext cx="10129120" cy="359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428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pt-PT" dirty="0"/>
              <a:t>SQL </a:t>
            </a:r>
            <a:r>
              <a:rPr lang="pt-PT" dirty="0" err="1"/>
              <a:t>Programming</a:t>
            </a:r>
            <a:endParaRPr lang="pt-PT" dirty="0"/>
          </a:p>
        </p:txBody>
      </p:sp>
      <p:sp>
        <p:nvSpPr>
          <p:cNvPr id="16" name="Marcador de Posição do Número do Diapositivo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PT" smtClean="0"/>
              <a:pPr rtl="0"/>
              <a:t>9</a:t>
            </a:fld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35F0479-93A5-1251-353C-672959A3D1A3}"/>
              </a:ext>
            </a:extLst>
          </p:cNvPr>
          <p:cNvSpPr txBox="1"/>
          <p:nvPr/>
        </p:nvSpPr>
        <p:spPr>
          <a:xfrm>
            <a:off x="1637423" y="3836377"/>
            <a:ext cx="4784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Fig. 11 – UDF para verificar N_CC existente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EF520C4-810E-AC63-E6C0-4C97CBEE69E6}"/>
              </a:ext>
            </a:extLst>
          </p:cNvPr>
          <p:cNvSpPr txBox="1">
            <a:spLocks/>
          </p:cNvSpPr>
          <p:nvPr/>
        </p:nvSpPr>
        <p:spPr>
          <a:xfrm>
            <a:off x="875658" y="1215275"/>
            <a:ext cx="11091600" cy="87359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2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2. </a:t>
            </a:r>
            <a:r>
              <a:rPr lang="pt-PT" sz="3200" dirty="0" err="1">
                <a:solidFill>
                  <a:schemeClr val="bg2">
                    <a:lumMod val="50000"/>
                    <a:lumOff val="50000"/>
                  </a:schemeClr>
                </a:solidFill>
              </a:rPr>
              <a:t>UDF’s</a:t>
            </a:r>
            <a:endParaRPr lang="pt-PT" sz="3200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86AD17B-AA24-BEF2-2CD2-0DF7383DE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267" y="2296013"/>
            <a:ext cx="5161733" cy="15069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9A760BD-5AF6-F3C9-3965-4AC8A9DBC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384670"/>
            <a:ext cx="5161733" cy="1506988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1E545C4E-0662-641A-F93C-1CEF99ADB773}"/>
              </a:ext>
            </a:extLst>
          </p:cNvPr>
          <p:cNvSpPr txBox="1"/>
          <p:nvPr/>
        </p:nvSpPr>
        <p:spPr>
          <a:xfrm>
            <a:off x="7037683" y="5891657"/>
            <a:ext cx="4784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Fig. 12 – UDF para verificar Código existente</a:t>
            </a:r>
          </a:p>
        </p:txBody>
      </p:sp>
    </p:spTree>
    <p:extLst>
      <p:ext uri="{BB962C8B-B14F-4D97-AF65-F5344CB8AC3E}">
        <p14:creationId xmlns:p14="http://schemas.microsoft.com/office/powerpoint/2010/main" val="2274126921"/>
      </p:ext>
    </p:extLst>
  </p:cSld>
  <p:clrMapOvr>
    <a:masterClrMapping/>
  </p:clrMapOvr>
</p:sld>
</file>

<file path=ppt/theme/theme1.xml><?xml version="1.0" encoding="utf-8"?>
<a:theme xmlns:a="http://schemas.openxmlformats.org/drawingml/2006/main" name="3DFlutuante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4553.tgt.Office_50301373_TF33713516_Win32_OJ112196127.potx" id="{9ECCF92E-9E19-439F-A6B8-9ED18F9821B1}" vid="{432D6865-D7AE-43A6-8BE6-0832ED77F17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{AF05D082-3645-467B-9657-6CDBFE79A7A5}tf33713516_win32</Template>
  <TotalTime>457</TotalTime>
  <Words>246</Words>
  <Application>Microsoft Office PowerPoint</Application>
  <PresentationFormat>Ecrã Panorâmico</PresentationFormat>
  <Paragraphs>61</Paragraphs>
  <Slides>13</Slides>
  <Notes>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9" baseType="lpstr">
      <vt:lpstr>Arial</vt:lpstr>
      <vt:lpstr>Calibri</vt:lpstr>
      <vt:lpstr>Gill Sans MT</vt:lpstr>
      <vt:lpstr>Walbaum Display</vt:lpstr>
      <vt:lpstr>Wingdings</vt:lpstr>
      <vt:lpstr>3DFlutuanteVTI</vt:lpstr>
      <vt:lpstr>Projeto final – Base de Dados</vt:lpstr>
      <vt:lpstr>Introdução</vt:lpstr>
      <vt:lpstr>Diagrama Entidade-Relação</vt:lpstr>
      <vt:lpstr>Esquema Relacional</vt:lpstr>
      <vt:lpstr>Construção da Base de Dados</vt:lpstr>
      <vt:lpstr>Construção da Base de Dados</vt:lpstr>
      <vt:lpstr>SQL Programming</vt:lpstr>
      <vt:lpstr>SQL Programming</vt:lpstr>
      <vt:lpstr>SQL Programming</vt:lpstr>
      <vt:lpstr>SQL Programming</vt:lpstr>
      <vt:lpstr>Segurança</vt:lpstr>
      <vt:lpstr>Interface Gráfica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final – Base de Dados</dc:title>
  <dc:creator>Pedro</dc:creator>
  <cp:lastModifiedBy>Pedro</cp:lastModifiedBy>
  <cp:revision>6</cp:revision>
  <dcterms:created xsi:type="dcterms:W3CDTF">2022-06-22T16:16:20Z</dcterms:created>
  <dcterms:modified xsi:type="dcterms:W3CDTF">2022-06-23T10:22:43Z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