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59" r:id="rId4"/>
    <p:sldId id="28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4" r:id="rId14"/>
    <p:sldId id="275" r:id="rId15"/>
    <p:sldId id="285" r:id="rId16"/>
    <p:sldId id="271" r:id="rId17"/>
    <p:sldId id="272" r:id="rId18"/>
    <p:sldId id="273" r:id="rId19"/>
    <p:sldId id="274" r:id="rId20"/>
    <p:sldId id="277" r:id="rId21"/>
    <p:sldId id="276" r:id="rId22"/>
    <p:sldId id="279" r:id="rId23"/>
    <p:sldId id="282" r:id="rId24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6"/>
      <p:bold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ExtraBold" panose="00000900000000000000" pitchFamily="2" charset="0"/>
      <p:bold r:id="rId40"/>
      <p:boldItalic r:id="rId41"/>
    </p:embeddedFont>
    <p:embeddedFont>
      <p:font typeface="Raleway Black" pitchFamily="2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E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81C9-2677-4E8F-A1EC-37DA2DC56987}">
  <a:tblStyle styleId="{32A781C9-2677-4E8F-A1EC-37DA2DC56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ad8999aef1_0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ad8999aef1_0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ad8999aef1_0_1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ad8999aef1_0_1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ad8999aef1_0_1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ad8999aef1_0_1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98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ad73984ffc_0_16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ad73984ffc_0_16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2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ad8999aef1_0_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ad8999aef1_0_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ad8999aef1_0_1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ad8999aef1_0_1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ad73984ffc_0_16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ad73984ffc_0_16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76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d8999aef1_0_16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d8999aef1_0_16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49" name="Google Shape;149;p15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264169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346969" y="3066379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ubTitle" idx="3"/>
          </p:nvPr>
        </p:nvSpPr>
        <p:spPr>
          <a:xfrm>
            <a:off x="5950358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3648664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346969" y="162805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6"/>
          </p:nvPr>
        </p:nvSpPr>
        <p:spPr>
          <a:xfrm>
            <a:off x="5950358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3648664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3565864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9"/>
          </p:nvPr>
        </p:nvSpPr>
        <p:spPr>
          <a:xfrm>
            <a:off x="5867558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1262282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3563976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5"/>
          </p:nvPr>
        </p:nvSpPr>
        <p:spPr>
          <a:xfrm>
            <a:off x="5865671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22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260" name="Google Shape;260;p22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272" name="Google Shape;272;p23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676900" y="745875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2983301" y="1546125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905650" y="3292575"/>
            <a:ext cx="3332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648388" y="2571750"/>
            <a:ext cx="1189800" cy="1189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06275" y="3477100"/>
            <a:ext cx="572100" cy="5721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301150" y="4048150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35375" y="272899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86950" y="1064474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409475" y="237802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8788" y="1677663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32520" y="1546131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45495" y="2489492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1301075" y="2889700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845500" y="2881750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331069" y="3012575"/>
            <a:ext cx="2871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31069" y="2489492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66700" y="730650"/>
            <a:ext cx="8208688" cy="1841088"/>
            <a:chOff x="404800" y="730650"/>
            <a:chExt cx="8208688" cy="1841088"/>
          </a:xfrm>
        </p:grpSpPr>
        <p:sp>
          <p:nvSpPr>
            <p:cNvPr id="50" name="Google Shape;50;p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 rot="-2700000" flipH="1">
            <a:off x="861334" y="3359918"/>
            <a:ext cx="596919" cy="896417"/>
            <a:chOff x="8358300" y="3550499"/>
            <a:chExt cx="596925" cy="896426"/>
          </a:xfrm>
        </p:grpSpPr>
        <p:sp>
          <p:nvSpPr>
            <p:cNvPr id="55" name="Google Shape;55;p5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23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slide" Target="slide22.xml"/><Relationship Id="rId5" Type="http://schemas.openxmlformats.org/officeDocument/2006/relationships/slide" Target="slide16.xml"/><Relationship Id="rId10" Type="http://schemas.openxmlformats.org/officeDocument/2006/relationships/slide" Target="slide3.xml"/><Relationship Id="rId4" Type="http://schemas.openxmlformats.org/officeDocument/2006/relationships/slide" Target="slide9.xml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9.xml"/><Relationship Id="rId3" Type="http://schemas.openxmlformats.org/officeDocument/2006/relationships/slide" Target="slide10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image" Target="../media/image4.png"/><Relationship Id="rId1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2.xml"/><Relationship Id="rId3" Type="http://schemas.openxmlformats.org/officeDocument/2006/relationships/slide" Target="slide16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1.xml"/><Relationship Id="rId15" Type="http://schemas.openxmlformats.org/officeDocument/2006/relationships/image" Target="../media/image10.png"/><Relationship Id="rId10" Type="http://schemas.openxmlformats.org/officeDocument/2006/relationships/slide" Target="slide5.xml"/><Relationship Id="rId4" Type="http://schemas.openxmlformats.org/officeDocument/2006/relationships/slide" Target="slide14.xml"/><Relationship Id="rId9" Type="http://schemas.openxmlformats.org/officeDocument/2006/relationships/image" Target="../media/image4.png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2.xml"/><Relationship Id="rId3" Type="http://schemas.openxmlformats.org/officeDocument/2006/relationships/slide" Target="slide12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image" Target="../media/image11.jpg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image" Target="../media/image4.png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2.xml"/><Relationship Id="rId3" Type="http://schemas.openxmlformats.org/officeDocument/2006/relationships/slide" Target="slide12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image" Target="../media/image12.png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image" Target="../media/image4.png"/><Relationship Id="rId1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9.xml"/><Relationship Id="rId18" Type="http://schemas.openxmlformats.org/officeDocument/2006/relationships/image" Target="../media/image15.png"/><Relationship Id="rId3" Type="http://schemas.openxmlformats.org/officeDocument/2006/relationships/slide" Target="slide14.xml"/><Relationship Id="rId7" Type="http://schemas.openxmlformats.org/officeDocument/2006/relationships/slide" Target="slide19.xml"/><Relationship Id="rId12" Type="http://schemas.openxmlformats.org/officeDocument/2006/relationships/slide" Target="slide5.xml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20.xml"/><Relationship Id="rId11" Type="http://schemas.openxmlformats.org/officeDocument/2006/relationships/image" Target="../media/image4.png"/><Relationship Id="rId5" Type="http://schemas.openxmlformats.org/officeDocument/2006/relationships/slide" Target="slide21.xml"/><Relationship Id="rId15" Type="http://schemas.openxmlformats.org/officeDocument/2006/relationships/slide" Target="slide22.xml"/><Relationship Id="rId10" Type="http://schemas.openxmlformats.org/officeDocument/2006/relationships/slide" Target="slide23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6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6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7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18" Type="http://schemas.openxmlformats.org/officeDocument/2006/relationships/image" Target="../media/image20.svg"/><Relationship Id="rId3" Type="http://schemas.openxmlformats.org/officeDocument/2006/relationships/slide" Target="slide18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slide" Target="slide9.xml"/><Relationship Id="rId19" Type="http://schemas.openxmlformats.org/officeDocument/2006/relationships/image" Target="../media/image21.png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11" Type="http://schemas.openxmlformats.org/officeDocument/2006/relationships/slide" Target="slide10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6.xml"/><Relationship Id="rId3" Type="http://schemas.openxmlformats.org/officeDocument/2006/relationships/slide" Target="slide20.xml"/><Relationship Id="rId7" Type="http://schemas.openxmlformats.org/officeDocument/2006/relationships/slide" Target="slide2.xml"/><Relationship Id="rId12" Type="http://schemas.openxmlformats.org/officeDocument/2006/relationships/slide" Target="slide9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slide" Target="slide23.xml"/><Relationship Id="rId15" Type="http://schemas.openxmlformats.org/officeDocument/2006/relationships/slide" Target="slide14.xml"/><Relationship Id="rId10" Type="http://schemas.openxmlformats.org/officeDocument/2006/relationships/slide" Target="slide3.xml"/><Relationship Id="rId4" Type="http://schemas.openxmlformats.org/officeDocument/2006/relationships/image" Target="../media/image2.png"/><Relationship Id="rId9" Type="http://schemas.openxmlformats.org/officeDocument/2006/relationships/slide" Target="slide21.xml"/><Relationship Id="rId1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20.xml"/><Relationship Id="rId3" Type="http://schemas.openxmlformats.org/officeDocument/2006/relationships/slide" Target="slide21.xml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2.xml"/><Relationship Id="rId5" Type="http://schemas.openxmlformats.org/officeDocument/2006/relationships/slide" Target="slide3.xml"/><Relationship Id="rId15" Type="http://schemas.openxmlformats.org/officeDocument/2006/relationships/slide" Target="slide14.xml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.png"/><Relationship Id="rId3" Type="http://schemas.openxmlformats.org/officeDocument/2006/relationships/slide" Target="slide22.xml"/><Relationship Id="rId7" Type="http://schemas.openxmlformats.org/officeDocument/2006/relationships/image" Target="../media/image4.png"/><Relationship Id="rId12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4.png"/><Relationship Id="rId3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slide" Target="slide3.xml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11" Type="http://schemas.openxmlformats.org/officeDocument/2006/relationships/slide" Target="slide2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11" Type="http://schemas.openxmlformats.org/officeDocument/2006/relationships/slide" Target="slide2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4.png"/><Relationship Id="rId18" Type="http://schemas.openxmlformats.org/officeDocument/2006/relationships/image" Target="../media/image6.svg"/><Relationship Id="rId3" Type="http://schemas.openxmlformats.org/officeDocument/2006/relationships/slide" Target="slide6.xml"/><Relationship Id="rId7" Type="http://schemas.openxmlformats.org/officeDocument/2006/relationships/slide" Target="slide16.xml"/><Relationship Id="rId12" Type="http://schemas.openxmlformats.org/officeDocument/2006/relationships/slide" Target="slide23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slide" Target="slide22.xml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11" Type="http://schemas.openxmlformats.org/officeDocument/2006/relationships/slide" Target="slide3.xml"/><Relationship Id="rId5" Type="http://schemas.openxmlformats.org/officeDocument/2006/relationships/slide" Target="slide8.xml"/><Relationship Id="rId15" Type="http://schemas.openxmlformats.org/officeDocument/2006/relationships/image" Target="../media/image1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7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1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slide" Target="slide22.xml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slide" Target="slide23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slide" Target="slide22.xml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slide" Target="slide23.xml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8.xml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slide" Target="slide22.xml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slide" Target="slide23.xml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.png"/><Relationship Id="rId3" Type="http://schemas.openxmlformats.org/officeDocument/2006/relationships/slide" Target="slide10.xml"/><Relationship Id="rId7" Type="http://schemas.openxmlformats.org/officeDocument/2006/relationships/image" Target="../media/image2.png"/><Relationship Id="rId12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11" Type="http://schemas.openxmlformats.org/officeDocument/2006/relationships/slide" Target="slide5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Relationship Id="rId1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1">
            <a:hlinkClick r:id="rId3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1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31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1">
            <a:hlinkClick r:id="rId6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4" name="Google Shape;354;p31">
            <a:hlinkClick r:id="rId7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>
            <a:hlinkClick r:id="rId10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11" action="ppaction://hlinksldjump"/>
          </p:cNvPr>
          <p:cNvSpPr txBox="1"/>
          <p:nvPr/>
        </p:nvSpPr>
        <p:spPr>
          <a:xfrm>
            <a:off x="61471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7" name="Google Shape;357;p3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644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2485647" y="319326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SI-II MP1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72" name="Google Shape;472;p31">
            <a:hlinkClick r:id="rId13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8433B15B-2F47-1F72-71BB-6C4F61C97D45}"/>
              </a:ext>
            </a:extLst>
          </p:cNvPr>
          <p:cNvSpPr txBox="1"/>
          <p:nvPr/>
        </p:nvSpPr>
        <p:spPr>
          <a:xfrm>
            <a:off x="1468331" y="1400558"/>
            <a:ext cx="6207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Text Summarization using Reinforcement Learning</a:t>
            </a:r>
          </a:p>
        </p:txBody>
      </p:sp>
      <p:sp>
        <p:nvSpPr>
          <p:cNvPr id="141" name="Google Shape;359;p31">
            <a:extLst>
              <a:ext uri="{FF2B5EF4-FFF2-40B4-BE49-F238E27FC236}">
                <a16:creationId xmlns:a16="http://schemas.microsoft.com/office/drawing/2014/main" id="{15247A0D-5FCB-D03B-312D-BC989422725F}"/>
              </a:ext>
            </a:extLst>
          </p:cNvPr>
          <p:cNvSpPr txBox="1">
            <a:spLocks/>
          </p:cNvSpPr>
          <p:nvPr/>
        </p:nvSpPr>
        <p:spPr>
          <a:xfrm>
            <a:off x="4175011" y="3744676"/>
            <a:ext cx="4172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b="1" dirty="0">
                <a:solidFill>
                  <a:schemeClr val="accent1"/>
                </a:solidFill>
              </a:rPr>
              <a:t>Beatriz Costa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Luís Silva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Pedro Carvalho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Tiago </a:t>
            </a:r>
            <a:r>
              <a:rPr lang="en-US" b="1" dirty="0" err="1">
                <a:solidFill>
                  <a:schemeClr val="accent1"/>
                </a:solidFill>
              </a:rPr>
              <a:t>Pinho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8E9CF6-0563-26A1-1A32-2D03AF026D3D}"/>
              </a:ext>
            </a:extLst>
          </p:cNvPr>
          <p:cNvSpPr/>
          <p:nvPr/>
        </p:nvSpPr>
        <p:spPr>
          <a:xfrm>
            <a:off x="4478205" y="1281790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79B679-A977-35DB-94A8-20D9D14677E5}"/>
              </a:ext>
            </a:extLst>
          </p:cNvPr>
          <p:cNvSpPr/>
          <p:nvPr/>
        </p:nvSpPr>
        <p:spPr>
          <a:xfrm>
            <a:off x="4539990" y="1300951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ED2F88-A727-48AD-0525-50F0C46FC684}"/>
              </a:ext>
            </a:extLst>
          </p:cNvPr>
          <p:cNvSpPr/>
          <p:nvPr/>
        </p:nvSpPr>
        <p:spPr>
          <a:xfrm>
            <a:off x="4622665" y="1300954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2BBCD3-EA97-5131-8F52-C5357B9019E2}"/>
              </a:ext>
            </a:extLst>
          </p:cNvPr>
          <p:cNvSpPr/>
          <p:nvPr/>
        </p:nvSpPr>
        <p:spPr>
          <a:xfrm>
            <a:off x="4676272" y="1302418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7DBE75-8D99-019C-59A8-BD7BC831A93E}"/>
              </a:ext>
            </a:extLst>
          </p:cNvPr>
          <p:cNvSpPr/>
          <p:nvPr/>
        </p:nvSpPr>
        <p:spPr>
          <a:xfrm>
            <a:off x="4731183" y="1300951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13C999-5D40-9FC0-2ACB-58827AF64B37}"/>
              </a:ext>
            </a:extLst>
          </p:cNvPr>
          <p:cNvSpPr/>
          <p:nvPr/>
        </p:nvSpPr>
        <p:spPr>
          <a:xfrm>
            <a:off x="4790129" y="1281790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AF0ABB-7D7D-F664-7CC0-55014843C74C}"/>
              </a:ext>
            </a:extLst>
          </p:cNvPr>
          <p:cNvSpPr/>
          <p:nvPr/>
        </p:nvSpPr>
        <p:spPr>
          <a:xfrm>
            <a:off x="4812943" y="1300955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54128F-13EC-A5B5-2F81-958012EAE380}"/>
              </a:ext>
            </a:extLst>
          </p:cNvPr>
          <p:cNvSpPr/>
          <p:nvPr/>
        </p:nvSpPr>
        <p:spPr>
          <a:xfrm>
            <a:off x="4843390" y="1300955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D346AB-F92E-2831-2B4D-78F028051491}"/>
              </a:ext>
            </a:extLst>
          </p:cNvPr>
          <p:cNvSpPr/>
          <p:nvPr/>
        </p:nvSpPr>
        <p:spPr>
          <a:xfrm>
            <a:off x="4478204" y="1192263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7FE3E5-251C-B469-0E03-758E839FFE32}"/>
              </a:ext>
            </a:extLst>
          </p:cNvPr>
          <p:cNvSpPr/>
          <p:nvPr/>
        </p:nvSpPr>
        <p:spPr>
          <a:xfrm>
            <a:off x="4536140" y="1190800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05731E-4E5E-2661-3025-76D650A2A380}"/>
              </a:ext>
            </a:extLst>
          </p:cNvPr>
          <p:cNvSpPr/>
          <p:nvPr/>
        </p:nvSpPr>
        <p:spPr>
          <a:xfrm>
            <a:off x="4594406" y="1171635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05B58-CC01-3A23-18F3-099D20CBDE82}"/>
              </a:ext>
            </a:extLst>
          </p:cNvPr>
          <p:cNvSpPr/>
          <p:nvPr/>
        </p:nvSpPr>
        <p:spPr>
          <a:xfrm>
            <a:off x="4611873" y="1192263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FF0F7D-A2C5-027F-6B49-E5F6E6631AA1}"/>
              </a:ext>
            </a:extLst>
          </p:cNvPr>
          <p:cNvSpPr/>
          <p:nvPr/>
        </p:nvSpPr>
        <p:spPr>
          <a:xfrm>
            <a:off x="4666772" y="1190796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7E4AA0-E45E-119E-09E0-78D1BB18C0FC}"/>
              </a:ext>
            </a:extLst>
          </p:cNvPr>
          <p:cNvSpPr/>
          <p:nvPr/>
        </p:nvSpPr>
        <p:spPr>
          <a:xfrm>
            <a:off x="4725418" y="1190796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6A29B27-DB26-5554-2AB9-BAE3E65F4541}"/>
              </a:ext>
            </a:extLst>
          </p:cNvPr>
          <p:cNvSpPr/>
          <p:nvPr/>
        </p:nvSpPr>
        <p:spPr>
          <a:xfrm>
            <a:off x="4757131" y="1190798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58132A-BDD5-D166-10EE-3E1131E2BE69}"/>
              </a:ext>
            </a:extLst>
          </p:cNvPr>
          <p:cNvSpPr/>
          <p:nvPr/>
        </p:nvSpPr>
        <p:spPr>
          <a:xfrm>
            <a:off x="4812551" y="1171635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710DB9A-1F1D-DA63-0799-1182952D9A35}"/>
              </a:ext>
            </a:extLst>
          </p:cNvPr>
          <p:cNvSpPr/>
          <p:nvPr/>
        </p:nvSpPr>
        <p:spPr>
          <a:xfrm>
            <a:off x="4832734" y="1171635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429AAD-6B5C-628B-C38C-8F99CF37807C}"/>
              </a:ext>
            </a:extLst>
          </p:cNvPr>
          <p:cNvSpPr/>
          <p:nvPr/>
        </p:nvSpPr>
        <p:spPr>
          <a:xfrm>
            <a:off x="4894212" y="1190794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C7737-27C8-51E8-DAFD-A2D63753F793}"/>
              </a:ext>
            </a:extLst>
          </p:cNvPr>
          <p:cNvSpPr/>
          <p:nvPr/>
        </p:nvSpPr>
        <p:spPr>
          <a:xfrm>
            <a:off x="4950551" y="1171635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A822A2-89C0-C1AD-0E27-8A4BF324BFB2}"/>
              </a:ext>
            </a:extLst>
          </p:cNvPr>
          <p:cNvSpPr/>
          <p:nvPr/>
        </p:nvSpPr>
        <p:spPr>
          <a:xfrm>
            <a:off x="5012333" y="1190796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CD93E9-7DEC-41D9-BABF-F1B780AE4806}"/>
              </a:ext>
            </a:extLst>
          </p:cNvPr>
          <p:cNvSpPr/>
          <p:nvPr/>
        </p:nvSpPr>
        <p:spPr>
          <a:xfrm>
            <a:off x="4094588" y="1036626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466221-B508-6A0B-AF78-B4B4FCAE52B9}"/>
              </a:ext>
            </a:extLst>
          </p:cNvPr>
          <p:cNvSpPr/>
          <p:nvPr/>
        </p:nvSpPr>
        <p:spPr>
          <a:xfrm>
            <a:off x="4142612" y="1247394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96" name="Google Shape;1296;p4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97" name="Google Shape;1297;p4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98" name="Google Shape;1298;p4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43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3"/>
          <p:cNvSpPr txBox="1"/>
          <p:nvPr/>
        </p:nvSpPr>
        <p:spPr>
          <a:xfrm>
            <a:off x="299137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43">
            <a:hlinkClick r:id="rId3" action="ppaction://hlinksldjump"/>
          </p:cNvPr>
          <p:cNvSpPr txBox="1"/>
          <p:nvPr/>
        </p:nvSpPr>
        <p:spPr>
          <a:xfrm>
            <a:off x="3778864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9" name="Google Shape;1309;p43">
            <a:hlinkClick r:id="rId4" action="ppaction://hlinksldjump"/>
          </p:cNvPr>
          <p:cNvSpPr txBox="1"/>
          <p:nvPr/>
        </p:nvSpPr>
        <p:spPr>
          <a:xfrm>
            <a:off x="4568501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0" name="Google Shape;1310;p43">
            <a:hlinkClick r:id="rId5" action="ppaction://hlinksldjump"/>
          </p:cNvPr>
          <p:cNvSpPr txBox="1"/>
          <p:nvPr/>
        </p:nvSpPr>
        <p:spPr>
          <a:xfrm>
            <a:off x="5355757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2" name="Google Shape;1312;p43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43">
            <a:hlinkClick r:id="rId7" action="ppaction://hlinksldjump"/>
          </p:cNvPr>
          <p:cNvSpPr txBox="1"/>
          <p:nvPr/>
        </p:nvSpPr>
        <p:spPr>
          <a:xfrm>
            <a:off x="220076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9" name="Google Shape;1319;p43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43">
            <a:hlinkClick r:id="rId10" action="ppaction://hlinksldjump"/>
          </p:cNvPr>
          <p:cNvSpPr txBox="1"/>
          <p:nvPr/>
        </p:nvSpPr>
        <p:spPr>
          <a:xfrm>
            <a:off x="2990413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214;p42">
            <a:hlinkClick r:id="rId13" action="ppaction://hlinksldjump"/>
            <a:extLst>
              <a:ext uri="{FF2B5EF4-FFF2-40B4-BE49-F238E27FC236}">
                <a16:creationId xmlns:a16="http://schemas.microsoft.com/office/drawing/2014/main" id="{3E036EAC-FA7B-B11F-6753-CAF34E9E4818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84" name="Google Shape;1215;p42">
            <a:hlinkClick r:id="rId3" action="ppaction://hlinksldjump"/>
            <a:extLst>
              <a:ext uri="{FF2B5EF4-FFF2-40B4-BE49-F238E27FC236}">
                <a16:creationId xmlns:a16="http://schemas.microsoft.com/office/drawing/2014/main" id="{891CA595-9BAC-A66A-73F4-7A69ACF84895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85" name="Google Shape;1218;p42">
            <a:extLst>
              <a:ext uri="{FF2B5EF4-FFF2-40B4-BE49-F238E27FC236}">
                <a16:creationId xmlns:a16="http://schemas.microsoft.com/office/drawing/2014/main" id="{E8F5B8B4-9E03-068F-887C-73E6F884AD21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1219;p42">
            <a:extLst>
              <a:ext uri="{FF2B5EF4-FFF2-40B4-BE49-F238E27FC236}">
                <a16:creationId xmlns:a16="http://schemas.microsoft.com/office/drawing/2014/main" id="{625A2615-6CCC-B8BA-57A6-BD4C34A04489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215;p42">
            <a:hlinkClick r:id="rId4" action="ppaction://hlinksldjump"/>
            <a:extLst>
              <a:ext uri="{FF2B5EF4-FFF2-40B4-BE49-F238E27FC236}">
                <a16:creationId xmlns:a16="http://schemas.microsoft.com/office/drawing/2014/main" id="{809674E4-E513-B017-BF2C-F668159CE033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616C3B95-542D-2BED-864F-52576BFECA0B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9" name="Google Shape;1222;p42">
            <a:hlinkClick r:id="rId13" action="ppaction://hlinksldjump"/>
            <a:extLst>
              <a:ext uri="{FF2B5EF4-FFF2-40B4-BE49-F238E27FC236}">
                <a16:creationId xmlns:a16="http://schemas.microsoft.com/office/drawing/2014/main" id="{307E0829-1701-644F-ED8D-18BBB8A9A18C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1237;p42">
            <a:extLst>
              <a:ext uri="{FF2B5EF4-FFF2-40B4-BE49-F238E27FC236}">
                <a16:creationId xmlns:a16="http://schemas.microsoft.com/office/drawing/2014/main" id="{87A7EF57-56B8-F934-F90A-885CFA8422E8}"/>
              </a:ext>
            </a:extLst>
          </p:cNvPr>
          <p:cNvSpPr txBox="1"/>
          <p:nvPr/>
        </p:nvSpPr>
        <p:spPr>
          <a:xfrm>
            <a:off x="3779374" y="453260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1238;p42">
            <a:extLst>
              <a:ext uri="{FF2B5EF4-FFF2-40B4-BE49-F238E27FC236}">
                <a16:creationId xmlns:a16="http://schemas.microsoft.com/office/drawing/2014/main" id="{993BFE48-012E-D393-5889-F23B99BB4818}"/>
              </a:ext>
            </a:extLst>
          </p:cNvPr>
          <p:cNvSpPr/>
          <p:nvPr/>
        </p:nvSpPr>
        <p:spPr>
          <a:xfrm>
            <a:off x="3779364" y="5007224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D1F640B-1E18-78D0-6BCF-BF52ABB92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1728" y="1578678"/>
            <a:ext cx="5613252" cy="184988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3ACA147-6FE3-405F-213A-BF0BDF67BA4D}"/>
              </a:ext>
            </a:extLst>
          </p:cNvPr>
          <p:cNvSpPr txBox="1"/>
          <p:nvPr/>
        </p:nvSpPr>
        <p:spPr>
          <a:xfrm>
            <a:off x="184708" y="3550619"/>
            <a:ext cx="8847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  <a:t>This dataset consists of more than 500,000 reviews of foods from the amazon site, which include product</a:t>
            </a:r>
            <a:b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</a:br>
            <a: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  <a:t>and user information, ratings, and, for the text summarization, a plain text review (where we focused).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F16E0B-40DD-14CA-8646-173F93F2BE3A}"/>
              </a:ext>
            </a:extLst>
          </p:cNvPr>
          <p:cNvSpPr txBox="1"/>
          <p:nvPr/>
        </p:nvSpPr>
        <p:spPr>
          <a:xfrm>
            <a:off x="3518445" y="1260570"/>
            <a:ext cx="25419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Libre Franklin"/>
              </a:rPr>
              <a:t>”Amazon Fine Food Reviews”</a:t>
            </a:r>
          </a:p>
        </p:txBody>
      </p:sp>
      <p:sp>
        <p:nvSpPr>
          <p:cNvPr id="100" name="Google Shape;1282;p43">
            <a:extLst>
              <a:ext uri="{FF2B5EF4-FFF2-40B4-BE49-F238E27FC236}">
                <a16:creationId xmlns:a16="http://schemas.microsoft.com/office/drawing/2014/main" id="{C7563590-5F02-EE69-96F9-133365B382DD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347" name="Google Shape;1347;p4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348" name="Google Shape;1348;p4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349" name="Google Shape;1349;p4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44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4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0" name="Google Shape;1360;p44">
            <a:hlinkClick r:id="rId3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1" name="Google Shape;1361;p44">
            <a:hlinkClick r:id="rId4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2" name="Google Shape;1362;p44">
            <a:hlinkClick r:id="rId5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3" name="Google Shape;1363;p4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44">
            <a:hlinkClick r:id="rId7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9" name="Google Shape;1369;p44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0" name="Google Shape;1370;p44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44">
            <a:hlinkClick r:id="rId10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6" name="Google Shape;1376;p4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4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EA46A19C-B925-8C53-AB74-1699C486C582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1" name="Google Shape;1218;p42">
            <a:extLst>
              <a:ext uri="{FF2B5EF4-FFF2-40B4-BE49-F238E27FC236}">
                <a16:creationId xmlns:a16="http://schemas.microsoft.com/office/drawing/2014/main" id="{975F0EE6-46B7-EB9D-08F4-E0C0568127ED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219;p42">
            <a:extLst>
              <a:ext uri="{FF2B5EF4-FFF2-40B4-BE49-F238E27FC236}">
                <a16:creationId xmlns:a16="http://schemas.microsoft.com/office/drawing/2014/main" id="{01A690CF-D250-3850-A370-72F0A76FE675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1215;p42">
            <a:hlinkClick r:id="rId3" action="ppaction://hlinksldjump"/>
            <a:extLst>
              <a:ext uri="{FF2B5EF4-FFF2-40B4-BE49-F238E27FC236}">
                <a16:creationId xmlns:a16="http://schemas.microsoft.com/office/drawing/2014/main" id="{DF4C759D-FA63-929A-2B65-CE8572E636A0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4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73DBF6B2-7549-F0BA-5524-A6D118A86159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5" name="Google Shape;1222;p42">
            <a:hlinkClick r:id="rId14" action="ppaction://hlinksldjump"/>
            <a:extLst>
              <a:ext uri="{FF2B5EF4-FFF2-40B4-BE49-F238E27FC236}">
                <a16:creationId xmlns:a16="http://schemas.microsoft.com/office/drawing/2014/main" id="{9795CEBD-E562-CAE5-70BB-20CBEDEAB373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1237;p42">
            <a:extLst>
              <a:ext uri="{FF2B5EF4-FFF2-40B4-BE49-F238E27FC236}">
                <a16:creationId xmlns:a16="http://schemas.microsoft.com/office/drawing/2014/main" id="{B017672C-7D27-BA7D-C3F0-F9897F382B9C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1238;p42">
            <a:extLst>
              <a:ext uri="{FF2B5EF4-FFF2-40B4-BE49-F238E27FC236}">
                <a16:creationId xmlns:a16="http://schemas.microsoft.com/office/drawing/2014/main" id="{3562727B-A82E-8455-B851-7AD87D6B52E3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14;p42">
            <a:hlinkClick r:id="rId14" action="ppaction://hlinksldjump"/>
            <a:extLst>
              <a:ext uri="{FF2B5EF4-FFF2-40B4-BE49-F238E27FC236}">
                <a16:creationId xmlns:a16="http://schemas.microsoft.com/office/drawing/2014/main" id="{69DA27D9-6560-2E2D-20F4-E812F9033B57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9" name="Google Shape;1282;p43">
            <a:extLst>
              <a:ext uri="{FF2B5EF4-FFF2-40B4-BE49-F238E27FC236}">
                <a16:creationId xmlns:a16="http://schemas.microsoft.com/office/drawing/2014/main" id="{9F142042-7BCD-7509-145E-B03D17A6F838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Pre-processing of 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84AF-B4CF-AC19-F5B3-424B786B30B9}"/>
              </a:ext>
            </a:extLst>
          </p:cNvPr>
          <p:cNvSpPr txBox="1"/>
          <p:nvPr/>
        </p:nvSpPr>
        <p:spPr>
          <a:xfrm>
            <a:off x="1306687" y="1815143"/>
            <a:ext cx="36279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200,000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Text and Summary Cleaning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Eliminate stop-words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Contraction Mapping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Adding special tokens (start and end)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Analysis of the distribution of lengths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Split the data (holdout method 80/20)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Tokenizer</a:t>
            </a:r>
            <a:r>
              <a:rPr lang="en-US" dirty="0"/>
              <a:t>	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518859B-59BE-55CF-4E5D-5839E223E5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5865" y="1684214"/>
            <a:ext cx="3732947" cy="21482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03" name="Google Shape;1403;p4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04" name="Google Shape;1404;p4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05" name="Google Shape;1405;p4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45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5"/>
          <p:cNvSpPr txBox="1"/>
          <p:nvPr/>
        </p:nvSpPr>
        <p:spPr>
          <a:xfrm>
            <a:off x="299246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5" name="Google Shape;1415;p45">
            <a:hlinkClick r:id="rId3" action="ppaction://hlinksldjump"/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p45">
            <a:hlinkClick r:id="rId4" action="ppaction://hlinksldjump"/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7" name="Google Shape;1417;p45">
            <a:hlinkClick r:id="rId5" action="ppaction://hlinksldjump"/>
          </p:cNvPr>
          <p:cNvSpPr txBox="1"/>
          <p:nvPr/>
        </p:nvSpPr>
        <p:spPr>
          <a:xfrm>
            <a:off x="535684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8" name="Google Shape;1418;p4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9" name="Google Shape;1419;p45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>
            <a:hlinkClick r:id="rId7" action="ppaction://hlinksldjump"/>
          </p:cNvPr>
          <p:cNvSpPr txBox="1"/>
          <p:nvPr/>
        </p:nvSpPr>
        <p:spPr>
          <a:xfrm>
            <a:off x="220185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5" name="Google Shape;1425;p45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6" name="Google Shape;1426;p45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45">
            <a:hlinkClick r:id="rId10" action="ppaction://hlinksldjump"/>
          </p:cNvPr>
          <p:cNvSpPr txBox="1"/>
          <p:nvPr/>
        </p:nvSpPr>
        <p:spPr>
          <a:xfrm>
            <a:off x="299150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0" name="Google Shape;1430;p45"/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2" name="Google Shape;1432;p45"/>
          <p:cNvSpPr/>
          <p:nvPr/>
        </p:nvSpPr>
        <p:spPr>
          <a:xfrm>
            <a:off x="4325288" y="306777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" name="Google Shape;1433;p45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4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15;p42">
            <a:extLst>
              <a:ext uri="{FF2B5EF4-FFF2-40B4-BE49-F238E27FC236}">
                <a16:creationId xmlns:a16="http://schemas.microsoft.com/office/drawing/2014/main" id="{54CCC9F4-DF19-4C7E-C88D-3908D69BAC00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7" name="Google Shape;1218;p42">
            <a:extLst>
              <a:ext uri="{FF2B5EF4-FFF2-40B4-BE49-F238E27FC236}">
                <a16:creationId xmlns:a16="http://schemas.microsoft.com/office/drawing/2014/main" id="{4E4EA4EB-9AFE-9AF2-5DC4-D13B2C76F095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19;p42">
            <a:extLst>
              <a:ext uri="{FF2B5EF4-FFF2-40B4-BE49-F238E27FC236}">
                <a16:creationId xmlns:a16="http://schemas.microsoft.com/office/drawing/2014/main" id="{30865B8D-F0D4-4F60-E881-B201ABE9234B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15;p42">
            <a:hlinkClick r:id="rId4" action="ppaction://hlinksldjump"/>
            <a:extLst>
              <a:ext uri="{FF2B5EF4-FFF2-40B4-BE49-F238E27FC236}">
                <a16:creationId xmlns:a16="http://schemas.microsoft.com/office/drawing/2014/main" id="{107B79B3-0503-3C62-71AB-1DD486A26EA6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60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6D511895-5E26-430C-BA53-61EF127D2DAC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" name="Google Shape;1222;p42">
            <a:hlinkClick r:id="rId14" action="ppaction://hlinksldjump"/>
            <a:extLst>
              <a:ext uri="{FF2B5EF4-FFF2-40B4-BE49-F238E27FC236}">
                <a16:creationId xmlns:a16="http://schemas.microsoft.com/office/drawing/2014/main" id="{F92A3B83-9473-4E24-4C65-CDDDA5E1CAC6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237;p42">
            <a:extLst>
              <a:ext uri="{FF2B5EF4-FFF2-40B4-BE49-F238E27FC236}">
                <a16:creationId xmlns:a16="http://schemas.microsoft.com/office/drawing/2014/main" id="{F43C7280-82C1-CC44-7B46-16F5E670303D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1238;p42">
            <a:extLst>
              <a:ext uri="{FF2B5EF4-FFF2-40B4-BE49-F238E27FC236}">
                <a16:creationId xmlns:a16="http://schemas.microsoft.com/office/drawing/2014/main" id="{222A1518-F510-3271-ABCC-E004960F0D1A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14;p42">
            <a:hlinkClick r:id="rId14" action="ppaction://hlinksldjump"/>
            <a:extLst>
              <a:ext uri="{FF2B5EF4-FFF2-40B4-BE49-F238E27FC236}">
                <a16:creationId xmlns:a16="http://schemas.microsoft.com/office/drawing/2014/main" id="{16025646-8874-D204-C29D-9375A90D4676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73" name="Google Shape;1282;p43">
            <a:extLst>
              <a:ext uri="{FF2B5EF4-FFF2-40B4-BE49-F238E27FC236}">
                <a16:creationId xmlns:a16="http://schemas.microsoft.com/office/drawing/2014/main" id="{F2D0EDC3-519F-4D3A-236A-6FD79DF4D4CE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Architecture – Components of Seq2Seq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3172C-8EAB-4FCF-5A6B-B8F53E4032F3}"/>
              </a:ext>
            </a:extLst>
          </p:cNvPr>
          <p:cNvSpPr txBox="1"/>
          <p:nvPr/>
        </p:nvSpPr>
        <p:spPr>
          <a:xfrm>
            <a:off x="1219329" y="2000785"/>
            <a:ext cx="33313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LSTM (Long-Short-Term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Attention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Inference Phase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5CC4541-0BC1-7D62-21AA-2DD7A17B83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1250" y="1857074"/>
            <a:ext cx="4041733" cy="16931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03" name="Google Shape;1403;p4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04" name="Google Shape;1404;p4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05" name="Google Shape;1405;p4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45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5"/>
          <p:cNvSpPr txBox="1"/>
          <p:nvPr/>
        </p:nvSpPr>
        <p:spPr>
          <a:xfrm>
            <a:off x="299246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5" name="Google Shape;1415;p45">
            <a:hlinkClick r:id="rId3" action="ppaction://hlinksldjump"/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p45">
            <a:hlinkClick r:id="rId4" action="ppaction://hlinksldjump"/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7" name="Google Shape;1417;p45">
            <a:hlinkClick r:id="rId5" action="ppaction://hlinksldjump"/>
          </p:cNvPr>
          <p:cNvSpPr txBox="1"/>
          <p:nvPr/>
        </p:nvSpPr>
        <p:spPr>
          <a:xfrm>
            <a:off x="535684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8" name="Google Shape;1418;p4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9" name="Google Shape;1419;p45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>
            <a:hlinkClick r:id="rId7" action="ppaction://hlinksldjump"/>
          </p:cNvPr>
          <p:cNvSpPr txBox="1"/>
          <p:nvPr/>
        </p:nvSpPr>
        <p:spPr>
          <a:xfrm>
            <a:off x="220185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5" name="Google Shape;1425;p45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6" name="Google Shape;1426;p45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45">
            <a:hlinkClick r:id="rId10" action="ppaction://hlinksldjump"/>
          </p:cNvPr>
          <p:cNvSpPr txBox="1"/>
          <p:nvPr/>
        </p:nvSpPr>
        <p:spPr>
          <a:xfrm>
            <a:off x="299150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0" name="Google Shape;1430;p45"/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2" name="Google Shape;1432;p45"/>
          <p:cNvSpPr/>
          <p:nvPr/>
        </p:nvSpPr>
        <p:spPr>
          <a:xfrm>
            <a:off x="4325288" y="306777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" name="Google Shape;1433;p45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4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15;p42">
            <a:extLst>
              <a:ext uri="{FF2B5EF4-FFF2-40B4-BE49-F238E27FC236}">
                <a16:creationId xmlns:a16="http://schemas.microsoft.com/office/drawing/2014/main" id="{54CCC9F4-DF19-4C7E-C88D-3908D69BAC00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7" name="Google Shape;1218;p42">
            <a:extLst>
              <a:ext uri="{FF2B5EF4-FFF2-40B4-BE49-F238E27FC236}">
                <a16:creationId xmlns:a16="http://schemas.microsoft.com/office/drawing/2014/main" id="{4E4EA4EB-9AFE-9AF2-5DC4-D13B2C76F095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19;p42">
            <a:extLst>
              <a:ext uri="{FF2B5EF4-FFF2-40B4-BE49-F238E27FC236}">
                <a16:creationId xmlns:a16="http://schemas.microsoft.com/office/drawing/2014/main" id="{30865B8D-F0D4-4F60-E881-B201ABE9234B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15;p42">
            <a:hlinkClick r:id="rId4" action="ppaction://hlinksldjump"/>
            <a:extLst>
              <a:ext uri="{FF2B5EF4-FFF2-40B4-BE49-F238E27FC236}">
                <a16:creationId xmlns:a16="http://schemas.microsoft.com/office/drawing/2014/main" id="{107B79B3-0503-3C62-71AB-1DD486A26EA6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60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6D511895-5E26-430C-BA53-61EF127D2DAC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" name="Google Shape;1222;p42">
            <a:hlinkClick r:id="rId14" action="ppaction://hlinksldjump"/>
            <a:extLst>
              <a:ext uri="{FF2B5EF4-FFF2-40B4-BE49-F238E27FC236}">
                <a16:creationId xmlns:a16="http://schemas.microsoft.com/office/drawing/2014/main" id="{F92A3B83-9473-4E24-4C65-CDDDA5E1CAC6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237;p42">
            <a:extLst>
              <a:ext uri="{FF2B5EF4-FFF2-40B4-BE49-F238E27FC236}">
                <a16:creationId xmlns:a16="http://schemas.microsoft.com/office/drawing/2014/main" id="{F43C7280-82C1-CC44-7B46-16F5E670303D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1238;p42">
            <a:extLst>
              <a:ext uri="{FF2B5EF4-FFF2-40B4-BE49-F238E27FC236}">
                <a16:creationId xmlns:a16="http://schemas.microsoft.com/office/drawing/2014/main" id="{222A1518-F510-3271-ABCC-E004960F0D1A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14;p42">
            <a:hlinkClick r:id="rId14" action="ppaction://hlinksldjump"/>
            <a:extLst>
              <a:ext uri="{FF2B5EF4-FFF2-40B4-BE49-F238E27FC236}">
                <a16:creationId xmlns:a16="http://schemas.microsoft.com/office/drawing/2014/main" id="{16025646-8874-D204-C29D-9375A90D4676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73" name="Google Shape;1282;p43">
            <a:extLst>
              <a:ext uri="{FF2B5EF4-FFF2-40B4-BE49-F238E27FC236}">
                <a16:creationId xmlns:a16="http://schemas.microsoft.com/office/drawing/2014/main" id="{F2D0EDC3-519F-4D3A-236A-6FD79DF4D4CE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Architecture Layers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5A738D-392E-140D-B304-D7254EA069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4960" y="1194224"/>
            <a:ext cx="4649256" cy="28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" name="Google Shape;1815;p5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5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50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50"/>
          <p:cNvSpPr txBox="1">
            <a:spLocks noGrp="1"/>
          </p:cNvSpPr>
          <p:nvPr>
            <p:ph type="subTitle" idx="1"/>
          </p:nvPr>
        </p:nvSpPr>
        <p:spPr>
          <a:xfrm>
            <a:off x="1543531" y="1769489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Repetitive, General</a:t>
            </a:r>
            <a:endParaRPr sz="1200" dirty="0"/>
          </a:p>
        </p:txBody>
      </p:sp>
      <p:sp>
        <p:nvSpPr>
          <p:cNvPr id="1827" name="Google Shape;1827;p50"/>
          <p:cNvSpPr txBox="1">
            <a:spLocks noGrp="1"/>
          </p:cNvSpPr>
          <p:nvPr>
            <p:ph type="subTitle" idx="5"/>
          </p:nvPr>
        </p:nvSpPr>
        <p:spPr>
          <a:xfrm>
            <a:off x="1416617" y="1667651"/>
            <a:ext cx="2274672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</a:rPr>
              <a:t>Non-satisfatory </a:t>
            </a:r>
            <a:endParaRPr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818" name="Google Shape;181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Result Analysis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858" name="Google Shape;1858;p5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859" name="Google Shape;1859;p5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860" name="Google Shape;1860;p5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1" name="Google Shape;1861;p50"/>
          <p:cNvSpPr/>
          <p:nvPr/>
        </p:nvSpPr>
        <p:spPr>
          <a:xfrm>
            <a:off x="2600249" y="4084625"/>
            <a:ext cx="4008979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0"/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Results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863" name="Google Shape;1863;p50">
            <a:hlinkClick r:id="rId5" action="ppaction://hlinksldjump"/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1864" name="Google Shape;1864;p50">
            <a:hlinkClick r:id="rId6" action="ppaction://hlinksldjump"/>
          </p:cNvPr>
          <p:cNvSpPr txBox="1"/>
          <p:nvPr/>
        </p:nvSpPr>
        <p:spPr>
          <a:xfrm>
            <a:off x="4511019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65" name="Google Shape;1865;p50">
            <a:hlinkClick r:id="rId7" action="ppaction://hlinksldjump"/>
          </p:cNvPr>
          <p:cNvSpPr txBox="1"/>
          <p:nvPr/>
        </p:nvSpPr>
        <p:spPr>
          <a:xfrm>
            <a:off x="5544188" y="4134200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Comparison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866" name="Google Shape;1866;p50"/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50"/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50"/>
          <p:cNvCxnSpPr/>
          <p:nvPr/>
        </p:nvCxnSpPr>
        <p:spPr>
          <a:xfrm>
            <a:off x="547075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9" name="Google Shape;1869;p50"/>
          <p:cNvSpPr txBox="1"/>
          <p:nvPr/>
        </p:nvSpPr>
        <p:spPr>
          <a:xfrm>
            <a:off x="2993012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0" name="Google Shape;1870;p50">
            <a:hlinkClick r:id="rId3" action="ppaction://hlinksldjump"/>
          </p:cNvPr>
          <p:cNvSpPr txBox="1"/>
          <p:nvPr/>
        </p:nvSpPr>
        <p:spPr>
          <a:xfrm>
            <a:off x="3780503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4570140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2" name="Google Shape;1872;p50">
            <a:hlinkClick r:id="rId3" action="ppaction://hlinksldjump"/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3" name="Google Shape;1873;p5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4" name="Google Shape;1874;p50">
            <a:hlinkClick r:id="rId3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Google Shape;1875;p50">
            <a:hlinkClick r:id="rId9" action="ppaction://hlinksldjump"/>
          </p:cNvPr>
          <p:cNvSpPr txBox="1"/>
          <p:nvPr/>
        </p:nvSpPr>
        <p:spPr>
          <a:xfrm>
            <a:off x="2202402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0" name="Google Shape;1880;p50">
            <a:hlinkClick r:id="rId10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1" name="Google Shape;1881;p50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50">
            <a:hlinkClick r:id="rId12" action="ppaction://hlinksldjump"/>
          </p:cNvPr>
          <p:cNvSpPr txBox="1"/>
          <p:nvPr/>
        </p:nvSpPr>
        <p:spPr>
          <a:xfrm>
            <a:off x="2992052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5" name="Google Shape;1885;p50">
            <a:hlinkClick r:id="rId13" action="ppaction://hlinksldjump"/>
          </p:cNvPr>
          <p:cNvSpPr txBox="1"/>
          <p:nvPr/>
        </p:nvSpPr>
        <p:spPr>
          <a:xfrm>
            <a:off x="3780503" y="44981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6" name="Google Shape;1886;p50">
            <a:hlinkClick r:id="rId14" action="ppaction://hlinksldjump"/>
          </p:cNvPr>
          <p:cNvSpPr txBox="1"/>
          <p:nvPr/>
        </p:nvSpPr>
        <p:spPr>
          <a:xfrm>
            <a:off x="4570140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7" name="Google Shape;1887;p50"/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8" name="Google Shape;1888;p50"/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051BCF9F-D992-EC06-2C65-9B5A92A528CE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86" name="Google Shape;1840;p50">
            <a:extLst>
              <a:ext uri="{FF2B5EF4-FFF2-40B4-BE49-F238E27FC236}">
                <a16:creationId xmlns:a16="http://schemas.microsoft.com/office/drawing/2014/main" id="{69318049-6E3C-805E-7FAD-0E18B334388F}"/>
              </a:ext>
            </a:extLst>
          </p:cNvPr>
          <p:cNvGrpSpPr/>
          <p:nvPr/>
        </p:nvGrpSpPr>
        <p:grpSpPr>
          <a:xfrm>
            <a:off x="2347088" y="1203925"/>
            <a:ext cx="408887" cy="406864"/>
            <a:chOff x="-62151950" y="4111775"/>
            <a:chExt cx="318225" cy="316650"/>
          </a:xfrm>
          <a:solidFill>
            <a:schemeClr val="accent6">
              <a:lumMod val="75000"/>
            </a:schemeClr>
          </a:solidFill>
        </p:grpSpPr>
        <p:sp>
          <p:nvSpPr>
            <p:cNvPr id="87" name="Google Shape;1841;p50">
              <a:extLst>
                <a:ext uri="{FF2B5EF4-FFF2-40B4-BE49-F238E27FC236}">
                  <a16:creationId xmlns:a16="http://schemas.microsoft.com/office/drawing/2014/main" id="{DF9EDD65-3E7B-4080-9383-517BBF36BA12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42;p50">
              <a:extLst>
                <a:ext uri="{FF2B5EF4-FFF2-40B4-BE49-F238E27FC236}">
                  <a16:creationId xmlns:a16="http://schemas.microsoft.com/office/drawing/2014/main" id="{6CDB263A-9AEC-68BE-6C64-3623FD1A9646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43;p50">
              <a:extLst>
                <a:ext uri="{FF2B5EF4-FFF2-40B4-BE49-F238E27FC236}">
                  <a16:creationId xmlns:a16="http://schemas.microsoft.com/office/drawing/2014/main" id="{EBBBF6DA-9CFE-4FB4-81CA-98506A33B1F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44;p50">
              <a:extLst>
                <a:ext uri="{FF2B5EF4-FFF2-40B4-BE49-F238E27FC236}">
                  <a16:creationId xmlns:a16="http://schemas.microsoft.com/office/drawing/2014/main" id="{442BC163-6970-83FF-13C0-6FF2F2D7F352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823;p50">
            <a:extLst>
              <a:ext uri="{FF2B5EF4-FFF2-40B4-BE49-F238E27FC236}">
                <a16:creationId xmlns:a16="http://schemas.microsoft.com/office/drawing/2014/main" id="{54FB8D30-A3D4-9B35-3C2F-CA3CDD0BF396}"/>
              </a:ext>
            </a:extLst>
          </p:cNvPr>
          <p:cNvSpPr txBox="1">
            <a:spLocks/>
          </p:cNvSpPr>
          <p:nvPr/>
        </p:nvSpPr>
        <p:spPr>
          <a:xfrm>
            <a:off x="4839800" y="1769646"/>
            <a:ext cx="353885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sz="1200" dirty="0"/>
              <a:t>Better results require </a:t>
            </a:r>
          </a:p>
          <a:p>
            <a:pPr marL="0" indent="0"/>
            <a:r>
              <a:rPr lang="en-US" sz="1200" dirty="0"/>
              <a:t>Reinforcement Learning</a:t>
            </a:r>
          </a:p>
        </p:txBody>
      </p:sp>
      <p:sp>
        <p:nvSpPr>
          <p:cNvPr id="112" name="Google Shape;1827;p50">
            <a:extLst>
              <a:ext uri="{FF2B5EF4-FFF2-40B4-BE49-F238E27FC236}">
                <a16:creationId xmlns:a16="http://schemas.microsoft.com/office/drawing/2014/main" id="{94E4FE3D-007F-49C6-4787-FD52A4459E2E}"/>
              </a:ext>
            </a:extLst>
          </p:cNvPr>
          <p:cNvSpPr txBox="1">
            <a:spLocks/>
          </p:cNvSpPr>
          <p:nvPr/>
        </p:nvSpPr>
        <p:spPr>
          <a:xfrm>
            <a:off x="5218048" y="1610789"/>
            <a:ext cx="2641523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Boosting Results</a:t>
            </a:r>
          </a:p>
        </p:txBody>
      </p:sp>
      <p:pic>
        <p:nvPicPr>
          <p:cNvPr id="23" name="Graphic 22" descr="Upward trend with solid fill">
            <a:extLst>
              <a:ext uri="{FF2B5EF4-FFF2-40B4-BE49-F238E27FC236}">
                <a16:creationId xmlns:a16="http://schemas.microsoft.com/office/drawing/2014/main" id="{93DFD557-0826-EC76-FE31-965F1C2DF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087" y="1100201"/>
            <a:ext cx="581917" cy="581917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6B130D-4695-9176-A14D-015FC2D2E0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3531" y="2393803"/>
            <a:ext cx="6027163" cy="16464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2" name="Google Shape;1462;p46">
            <a:hlinkClick r:id="rId4" action="ppaction://hlinksldjump"/>
          </p:cNvPr>
          <p:cNvSpPr txBox="1"/>
          <p:nvPr/>
        </p:nvSpPr>
        <p:spPr>
          <a:xfrm>
            <a:off x="5372393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3" name="Google Shape;1463;p46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4" name="Google Shape;1464;p46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6">
            <a:hlinkClick r:id="rId6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9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10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F1BC1D-14FD-BEB0-CDA3-F60D114D3569}"/>
              </a:ext>
            </a:extLst>
          </p:cNvPr>
          <p:cNvSpPr txBox="1"/>
          <p:nvPr/>
        </p:nvSpPr>
        <p:spPr>
          <a:xfrm>
            <a:off x="4085131" y="1246945"/>
            <a:ext cx="9728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  <a:r>
              <a:rPr lang="en-US" sz="1100" dirty="0" err="1">
                <a:solidFill>
                  <a:schemeClr val="dk2"/>
                </a:solidFill>
                <a:latin typeface="Libre Franklin"/>
              </a:rPr>
              <a:t>Gigaword</a:t>
            </a:r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E7308-421C-DFC2-B789-6C7746C7DC3C}"/>
              </a:ext>
            </a:extLst>
          </p:cNvPr>
          <p:cNvSpPr txBox="1"/>
          <p:nvPr/>
        </p:nvSpPr>
        <p:spPr>
          <a:xfrm>
            <a:off x="184708" y="3550619"/>
            <a:ext cx="8847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  <a:t>This dataset consists of more than 10-million documents, with a total of more than 4-billion words.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dk2"/>
                </a:solidFill>
                <a:latin typeface="Libre Franklin"/>
              </a:rPr>
              <a:t>It is one of the most used in studies globally due to its richness in semantics and vocabulary.</a:t>
            </a:r>
            <a:endParaRPr lang="en-US" sz="1200" dirty="0">
              <a:solidFill>
                <a:schemeClr val="dk2"/>
              </a:solidFill>
              <a:latin typeface="Libre Franklin"/>
              <a:sym typeface="Libre Franklin"/>
            </a:endParaRP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B331641-4D0A-C279-D942-A85FEB2FFE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6307" y="1801750"/>
            <a:ext cx="4064094" cy="15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2" name="Google Shape;1462;p46">
            <a:hlinkClick r:id="rId4" action="ppaction://hlinksldjump"/>
          </p:cNvPr>
          <p:cNvSpPr txBox="1"/>
          <p:nvPr/>
        </p:nvSpPr>
        <p:spPr>
          <a:xfrm>
            <a:off x="5372393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3" name="Google Shape;1463;p46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4" name="Google Shape;1464;p46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6">
            <a:hlinkClick r:id="rId6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9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10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F1BC1D-14FD-BEB0-CDA3-F60D114D3569}"/>
              </a:ext>
            </a:extLst>
          </p:cNvPr>
          <p:cNvSpPr txBox="1"/>
          <p:nvPr/>
        </p:nvSpPr>
        <p:spPr>
          <a:xfrm>
            <a:off x="4085131" y="1246945"/>
            <a:ext cx="9728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  <a:r>
              <a:rPr lang="en-US" sz="1100" dirty="0" err="1">
                <a:solidFill>
                  <a:schemeClr val="dk2"/>
                </a:solidFill>
                <a:latin typeface="Libre Franklin"/>
              </a:rPr>
              <a:t>Gigaword</a:t>
            </a:r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3557385-4A49-FF58-29E9-2C3211130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1141"/>
              </p:ext>
            </p:extLst>
          </p:nvPr>
        </p:nvGraphicFramePr>
        <p:xfrm>
          <a:off x="1523567" y="1822904"/>
          <a:ext cx="6096000" cy="1894840"/>
        </p:xfrm>
        <a:graphic>
          <a:graphicData uri="http://schemas.openxmlformats.org/drawingml/2006/table">
            <a:tbl>
              <a:tblPr firstRow="1" bandRow="1">
                <a:tableStyleId>{32A781C9-2677-4E8F-A1EC-37DA2DC56987}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70437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3682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Poppins ExtraBold"/>
                          <a:cs typeface="Poppins ExtraBold"/>
                          <a:sym typeface="Arial"/>
                        </a:rPr>
                        <a:t>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Poppins ExtraBold"/>
                          <a:cs typeface="Poppins ExtraBold"/>
                          <a:sym typeface="Arial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at least two people were killed in a suspected bomb attack on a passenger bus in the strife-torn southern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philippines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on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monday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, the military said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0" i="0" u="none" strike="noStrike" cap="none" dirty="0">
                        <a:solidFill>
                          <a:schemeClr val="dk2"/>
                        </a:solidFill>
                        <a:latin typeface="Libre Franklin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at least two dead in southern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philippines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blast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us business leaders lashed out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wednesday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at legislation that would penalize companies for employing illegal immigrants .</a:t>
                      </a:r>
                    </a:p>
                    <a:p>
                      <a:pPr algn="ctr"/>
                      <a:endParaRPr lang="en-US" sz="1100" b="0" i="0" u="none" strike="noStrike" cap="none" dirty="0">
                        <a:solidFill>
                          <a:schemeClr val="dk2"/>
                        </a:solidFill>
                        <a:latin typeface="Libre Franklin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u="none" strike="noStrike" cap="none" dirty="0">
                        <a:solidFill>
                          <a:schemeClr val="dk2"/>
                        </a:solidFill>
                        <a:latin typeface="Libre Franklin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us business attacks tough immigration law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01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383;p45">
            <a:extLst>
              <a:ext uri="{FF2B5EF4-FFF2-40B4-BE49-F238E27FC236}">
                <a16:creationId xmlns:a16="http://schemas.microsoft.com/office/drawing/2014/main" id="{1910EF9B-9904-4F8D-7086-E11B201F1CA6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grpSp>
        <p:nvGrpSpPr>
          <p:cNvPr id="1545" name="Google Shape;1545;p4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546" name="Google Shape;1546;p4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547" name="Google Shape;1547;p4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47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7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7" name="Google Shape;1557;p47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9" name="Google Shape;1559;p47">
            <a:hlinkClick r:id="rId4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0" name="Google Shape;1560;p47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1" name="Google Shape;1561;p47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7">
            <a:hlinkClick r:id="rId6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7" name="Google Shape;1567;p47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8" name="Google Shape;1568;p47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47">
            <a:hlinkClick r:id="rId9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2" name="Google Shape;1572;p47">
            <a:hlinkClick r:id="rId10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3" name="Google Shape;1583;p47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4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9F12C152-D1D2-327B-A74B-4388F5A04D5C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114" name="Google Shape;1218;p42">
            <a:extLst>
              <a:ext uri="{FF2B5EF4-FFF2-40B4-BE49-F238E27FC236}">
                <a16:creationId xmlns:a16="http://schemas.microsoft.com/office/drawing/2014/main" id="{12E8ECD9-C407-A875-AC33-0AEA0546E05E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219;p42">
            <a:extLst>
              <a:ext uri="{FF2B5EF4-FFF2-40B4-BE49-F238E27FC236}">
                <a16:creationId xmlns:a16="http://schemas.microsoft.com/office/drawing/2014/main" id="{1F8ECCA9-FED6-4D28-5947-0FBC595B88AC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215;p42">
            <a:extLst>
              <a:ext uri="{FF2B5EF4-FFF2-40B4-BE49-F238E27FC236}">
                <a16:creationId xmlns:a16="http://schemas.microsoft.com/office/drawing/2014/main" id="{7FA8C1E1-2FC8-4BFF-BDAB-CC2632ADBBD1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117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806A005B-005A-298C-A2B0-36EB0789C2F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8" name="Google Shape;1461;p46">
            <a:extLst>
              <a:ext uri="{FF2B5EF4-FFF2-40B4-BE49-F238E27FC236}">
                <a16:creationId xmlns:a16="http://schemas.microsoft.com/office/drawing/2014/main" id="{03D4ABAC-173A-CD45-BD9D-B9E5C8E94392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476;p46">
            <a:extLst>
              <a:ext uri="{FF2B5EF4-FFF2-40B4-BE49-F238E27FC236}">
                <a16:creationId xmlns:a16="http://schemas.microsoft.com/office/drawing/2014/main" id="{76EC93EB-E1E7-1251-AA69-041D18EEF397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477;p46">
            <a:extLst>
              <a:ext uri="{FF2B5EF4-FFF2-40B4-BE49-F238E27FC236}">
                <a16:creationId xmlns:a16="http://schemas.microsoft.com/office/drawing/2014/main" id="{36F5C4EA-9B76-DD36-E39A-4B69924C343B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B82C98AA-CA4E-B058-D11B-5AC8A3911BA3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22" name="Google Shape;1282;p43">
            <a:extLst>
              <a:ext uri="{FF2B5EF4-FFF2-40B4-BE49-F238E27FC236}">
                <a16:creationId xmlns:a16="http://schemas.microsoft.com/office/drawing/2014/main" id="{2A12929D-F5F8-E9DC-269D-05C3BD1EE63C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Pre-processing of the Data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99CB99-A809-57A8-9D80-D3202D776437}"/>
              </a:ext>
            </a:extLst>
          </p:cNvPr>
          <p:cNvSpPr txBox="1"/>
          <p:nvPr/>
        </p:nvSpPr>
        <p:spPr>
          <a:xfrm>
            <a:off x="1595945" y="2094696"/>
            <a:ext cx="65292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/>
            </a:pP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tf_example.features.feature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"article"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bytes_list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3"/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value.extend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</a:t>
            </a:r>
            <a:r>
              <a:rPr lang="en-US" dirty="0" err="1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"article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  <a:p>
            <a:pPr marL="342900" indent="-342900">
              <a:buAutoNum type="arabicPlain" startAt="2"/>
            </a:pP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tf_example.features.feature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"abstract"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bytes_list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3"/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value.extend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</a:t>
            </a:r>
            <a:r>
              <a:rPr lang="en-US" dirty="0" err="1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"abstract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383;p45">
            <a:extLst>
              <a:ext uri="{FF2B5EF4-FFF2-40B4-BE49-F238E27FC236}">
                <a16:creationId xmlns:a16="http://schemas.microsoft.com/office/drawing/2014/main" id="{FC97EE37-DBAC-8FFB-556D-294CE4118306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sp>
        <p:nvSpPr>
          <p:cNvPr id="1590" name="Google Shape;1590;p48"/>
          <p:cNvSpPr/>
          <p:nvPr/>
        </p:nvSpPr>
        <p:spPr>
          <a:xfrm>
            <a:off x="6539881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8"/>
          <p:cNvSpPr/>
          <p:nvPr/>
        </p:nvSpPr>
        <p:spPr>
          <a:xfrm>
            <a:off x="3935828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8"/>
          <p:cNvSpPr/>
          <p:nvPr/>
        </p:nvSpPr>
        <p:spPr>
          <a:xfrm>
            <a:off x="1320575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8"/>
          <p:cNvSpPr txBox="1">
            <a:spLocks noGrp="1"/>
          </p:cNvSpPr>
          <p:nvPr>
            <p:ph type="subTitle" idx="4294967295"/>
          </p:nvPr>
        </p:nvSpPr>
        <p:spPr>
          <a:xfrm>
            <a:off x="738537" y="3023524"/>
            <a:ext cx="2428875" cy="40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ROUGE-N</a:t>
            </a:r>
            <a:endParaRPr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94" name="Google Shape;1594;p48"/>
          <p:cNvSpPr txBox="1">
            <a:spLocks noGrp="1"/>
          </p:cNvSpPr>
          <p:nvPr>
            <p:ph type="subTitle" idx="4294967295"/>
          </p:nvPr>
        </p:nvSpPr>
        <p:spPr>
          <a:xfrm>
            <a:off x="734561" y="3361915"/>
            <a:ext cx="2487613" cy="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Matching</a:t>
            </a:r>
            <a:endParaRPr sz="1600" dirty="0"/>
          </a:p>
        </p:txBody>
      </p:sp>
      <p:sp>
        <p:nvSpPr>
          <p:cNvPr id="1595" name="Google Shape;1595;p48"/>
          <p:cNvSpPr txBox="1">
            <a:spLocks noGrp="1"/>
          </p:cNvSpPr>
          <p:nvPr>
            <p:ph type="subTitle" idx="4294967295"/>
          </p:nvPr>
        </p:nvSpPr>
        <p:spPr>
          <a:xfrm>
            <a:off x="3386932" y="3025471"/>
            <a:ext cx="2428875" cy="40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ROUGE-L</a:t>
            </a:r>
            <a:endParaRPr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96" name="Google Shape;1596;p48"/>
          <p:cNvSpPr txBox="1">
            <a:spLocks noGrp="1"/>
          </p:cNvSpPr>
          <p:nvPr>
            <p:ph type="subTitle" idx="4294967295"/>
          </p:nvPr>
        </p:nvSpPr>
        <p:spPr>
          <a:xfrm>
            <a:off x="3328194" y="3386762"/>
            <a:ext cx="2487613" cy="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Longest common sequence</a:t>
            </a:r>
            <a:endParaRPr sz="1600" dirty="0"/>
          </a:p>
        </p:txBody>
      </p:sp>
      <p:sp>
        <p:nvSpPr>
          <p:cNvPr id="1597" name="Google Shape;1597;p48"/>
          <p:cNvSpPr txBox="1">
            <a:spLocks noGrp="1"/>
          </p:cNvSpPr>
          <p:nvPr>
            <p:ph type="subTitle" idx="4294967295"/>
          </p:nvPr>
        </p:nvSpPr>
        <p:spPr>
          <a:xfrm>
            <a:off x="5980565" y="3028269"/>
            <a:ext cx="2428875" cy="40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ROUGE-S</a:t>
            </a:r>
            <a:endParaRPr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98" name="Google Shape;1598;p48"/>
          <p:cNvSpPr txBox="1">
            <a:spLocks noGrp="1"/>
          </p:cNvSpPr>
          <p:nvPr>
            <p:ph type="subTitle" idx="4294967295"/>
          </p:nvPr>
        </p:nvSpPr>
        <p:spPr>
          <a:xfrm>
            <a:off x="5980565" y="3362449"/>
            <a:ext cx="2487612" cy="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Consecutive words</a:t>
            </a:r>
            <a:endParaRPr sz="1600" dirty="0"/>
          </a:p>
        </p:txBody>
      </p:sp>
      <p:cxnSp>
        <p:nvCxnSpPr>
          <p:cNvPr id="1608" name="Google Shape;1608;p48"/>
          <p:cNvCxnSpPr/>
          <p:nvPr/>
        </p:nvCxnSpPr>
        <p:spPr>
          <a:xfrm>
            <a:off x="1952975" y="2560681"/>
            <a:ext cx="2400" cy="365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9" name="Google Shape;1609;p48"/>
          <p:cNvCxnSpPr/>
          <p:nvPr/>
        </p:nvCxnSpPr>
        <p:spPr>
          <a:xfrm>
            <a:off x="4568227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0" name="Google Shape;1610;p48"/>
          <p:cNvCxnSpPr/>
          <p:nvPr/>
        </p:nvCxnSpPr>
        <p:spPr>
          <a:xfrm>
            <a:off x="7172300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1" name="Google Shape;1611;p48"/>
          <p:cNvCxnSpPr>
            <a:endCxn id="1591" idx="2"/>
          </p:cNvCxnSpPr>
          <p:nvPr/>
        </p:nvCxnSpPr>
        <p:spPr>
          <a:xfrm>
            <a:off x="2585228" y="1895106"/>
            <a:ext cx="13506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48"/>
          <p:cNvCxnSpPr>
            <a:stCxn id="1591" idx="6"/>
            <a:endCxn id="1590" idx="2"/>
          </p:cNvCxnSpPr>
          <p:nvPr/>
        </p:nvCxnSpPr>
        <p:spPr>
          <a:xfrm>
            <a:off x="5200628" y="1895106"/>
            <a:ext cx="13392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3" name="Google Shape;1613;p4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14" name="Google Shape;1614;p4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15" name="Google Shape;1615;p4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4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48"/>
          <p:cNvSpPr txBox="1"/>
          <p:nvPr/>
        </p:nvSpPr>
        <p:spPr>
          <a:xfrm>
            <a:off x="2991657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5" name="Google Shape;1625;p48">
            <a:hlinkClick r:id="rId3" action="ppaction://hlinksldjump"/>
          </p:cNvPr>
          <p:cNvSpPr txBox="1"/>
          <p:nvPr/>
        </p:nvSpPr>
        <p:spPr>
          <a:xfrm>
            <a:off x="377914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6" name="Google Shape;1626;p48"/>
          <p:cNvSpPr txBox="1"/>
          <p:nvPr/>
        </p:nvSpPr>
        <p:spPr>
          <a:xfrm>
            <a:off x="456878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7" name="Google Shape;1627;p48">
            <a:hlinkClick r:id="rId4" action="ppaction://hlinksldjump"/>
          </p:cNvPr>
          <p:cNvSpPr txBox="1"/>
          <p:nvPr/>
        </p:nvSpPr>
        <p:spPr>
          <a:xfrm>
            <a:off x="535604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8" name="Google Shape;1628;p4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9" name="Google Shape;1629;p48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48">
            <a:hlinkClick r:id="rId6" action="ppaction://hlinksldjump"/>
          </p:cNvPr>
          <p:cNvSpPr txBox="1"/>
          <p:nvPr/>
        </p:nvSpPr>
        <p:spPr>
          <a:xfrm>
            <a:off x="2201047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5" name="Google Shape;1635;p48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6" name="Google Shape;1636;p48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48">
            <a:hlinkClick r:id="rId9" action="ppaction://hlinksldjump"/>
          </p:cNvPr>
          <p:cNvSpPr txBox="1"/>
          <p:nvPr/>
        </p:nvSpPr>
        <p:spPr>
          <a:xfrm>
            <a:off x="299069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0" name="Google Shape;1640;p48">
            <a:hlinkClick r:id="rId10" action="ppaction://hlinksldjump"/>
          </p:cNvPr>
          <p:cNvSpPr txBox="1"/>
          <p:nvPr/>
        </p:nvSpPr>
        <p:spPr>
          <a:xfrm>
            <a:off x="3779148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3" name="Google Shape;1643;p48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4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425DFD55-0E13-2134-34BC-322F023E7CD8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63" name="Google Shape;1218;p42">
            <a:extLst>
              <a:ext uri="{FF2B5EF4-FFF2-40B4-BE49-F238E27FC236}">
                <a16:creationId xmlns:a16="http://schemas.microsoft.com/office/drawing/2014/main" id="{474F6EE3-7BF2-94FE-8918-12997DA542E1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1219;p42">
            <a:extLst>
              <a:ext uri="{FF2B5EF4-FFF2-40B4-BE49-F238E27FC236}">
                <a16:creationId xmlns:a16="http://schemas.microsoft.com/office/drawing/2014/main" id="{9518FF90-A776-F708-8BDD-5E05813A3D7B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1215;p42">
            <a:extLst>
              <a:ext uri="{FF2B5EF4-FFF2-40B4-BE49-F238E27FC236}">
                <a16:creationId xmlns:a16="http://schemas.microsoft.com/office/drawing/2014/main" id="{D030525C-FB9E-FFDE-A8F6-2FC21924FB45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66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4A691775-7FE5-8C0B-CC69-004887C315A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7" name="Google Shape;1461;p46">
            <a:extLst>
              <a:ext uri="{FF2B5EF4-FFF2-40B4-BE49-F238E27FC236}">
                <a16:creationId xmlns:a16="http://schemas.microsoft.com/office/drawing/2014/main" id="{46A9F06D-75C5-D71C-5DA5-405EAEAD479B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1476;p46">
            <a:extLst>
              <a:ext uri="{FF2B5EF4-FFF2-40B4-BE49-F238E27FC236}">
                <a16:creationId xmlns:a16="http://schemas.microsoft.com/office/drawing/2014/main" id="{F9287572-EA7B-D591-C129-5B662F398B3F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1477;p46">
            <a:extLst>
              <a:ext uri="{FF2B5EF4-FFF2-40B4-BE49-F238E27FC236}">
                <a16:creationId xmlns:a16="http://schemas.microsoft.com/office/drawing/2014/main" id="{855EAACA-4801-65F1-7703-3DD213541A28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C50F024B-C34C-7234-E51F-D41096C63059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71" name="Google Shape;1282;p43">
            <a:extLst>
              <a:ext uri="{FF2B5EF4-FFF2-40B4-BE49-F238E27FC236}">
                <a16:creationId xmlns:a16="http://schemas.microsoft.com/office/drawing/2014/main" id="{3846DDA7-6322-C1BD-0765-CDCA861A7040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ROUGE</a:t>
            </a:r>
          </a:p>
        </p:txBody>
      </p:sp>
      <p:pic>
        <p:nvPicPr>
          <p:cNvPr id="5" name="Graphic 4" descr="Completed with solid fill">
            <a:extLst>
              <a:ext uri="{FF2B5EF4-FFF2-40B4-BE49-F238E27FC236}">
                <a16:creationId xmlns:a16="http://schemas.microsoft.com/office/drawing/2014/main" id="{AA3A5864-6FBE-2587-AF99-D5C831ECB1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43518" y="1492056"/>
            <a:ext cx="818913" cy="818913"/>
          </a:xfrm>
          <a:prstGeom prst="rect">
            <a:avLst/>
          </a:prstGeom>
        </p:spPr>
      </p:pic>
      <p:pic>
        <p:nvPicPr>
          <p:cNvPr id="7" name="Graphic 6" descr="Basic Shapes with solid fill">
            <a:extLst>
              <a:ext uri="{FF2B5EF4-FFF2-40B4-BE49-F238E27FC236}">
                <a16:creationId xmlns:a16="http://schemas.microsoft.com/office/drawing/2014/main" id="{EA98CDA1-CCAF-B08B-5C0E-509770D7A6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93960" y="1578411"/>
            <a:ext cx="713460" cy="713460"/>
          </a:xfrm>
          <a:prstGeom prst="rect">
            <a:avLst/>
          </a:prstGeom>
        </p:spPr>
      </p:pic>
      <p:pic>
        <p:nvPicPr>
          <p:cNvPr id="9" name="Graphic 8" descr="Link with solid fill">
            <a:extLst>
              <a:ext uri="{FF2B5EF4-FFF2-40B4-BE49-F238E27FC236}">
                <a16:creationId xmlns:a16="http://schemas.microsoft.com/office/drawing/2014/main" id="{9A2822FF-A4C1-4364-376B-CEA37A6DC9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02484" y="1528672"/>
            <a:ext cx="739632" cy="7396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4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9"/>
          <p:cNvSpPr txBox="1"/>
          <p:nvPr/>
        </p:nvSpPr>
        <p:spPr>
          <a:xfrm>
            <a:off x="2994010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7" name="Google Shape;1667;p49">
            <a:hlinkClick r:id="rId3" action="ppaction://hlinksldjump"/>
          </p:cNvPr>
          <p:cNvSpPr txBox="1"/>
          <p:nvPr/>
        </p:nvSpPr>
        <p:spPr>
          <a:xfrm>
            <a:off x="3781501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8" name="Google Shape;1668;p49"/>
          <p:cNvSpPr txBox="1"/>
          <p:nvPr/>
        </p:nvSpPr>
        <p:spPr>
          <a:xfrm>
            <a:off x="4571138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9" name="Google Shape;1669;p49">
            <a:hlinkClick r:id="rId4" action="ppaction://hlinksldjump"/>
          </p:cNvPr>
          <p:cNvSpPr txBox="1"/>
          <p:nvPr/>
        </p:nvSpPr>
        <p:spPr>
          <a:xfrm>
            <a:off x="5358394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0" name="Google Shape;1670;p49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1" name="Google Shape;1671;p49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49">
            <a:hlinkClick r:id="rId6" action="ppaction://hlinksldjump"/>
          </p:cNvPr>
          <p:cNvSpPr txBox="1"/>
          <p:nvPr/>
        </p:nvSpPr>
        <p:spPr>
          <a:xfrm>
            <a:off x="2203400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7" name="Google Shape;1677;p49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8" name="Google Shape;1678;p49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49">
            <a:hlinkClick r:id="rId9" action="ppaction://hlinksldjump"/>
          </p:cNvPr>
          <p:cNvSpPr txBox="1"/>
          <p:nvPr/>
        </p:nvSpPr>
        <p:spPr>
          <a:xfrm>
            <a:off x="2993050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2" name="Google Shape;1682;p49">
            <a:hlinkClick r:id="rId10" action="ppaction://hlinksldjump"/>
          </p:cNvPr>
          <p:cNvSpPr txBox="1"/>
          <p:nvPr/>
        </p:nvSpPr>
        <p:spPr>
          <a:xfrm>
            <a:off x="3781501" y="44981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5" name="Google Shape;1685;p49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C2C3D4FE-E639-BB00-C738-7562B955FD2D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161" name="Google Shape;1218;p42">
            <a:extLst>
              <a:ext uri="{FF2B5EF4-FFF2-40B4-BE49-F238E27FC236}">
                <a16:creationId xmlns:a16="http://schemas.microsoft.com/office/drawing/2014/main" id="{1B2037A3-1384-20BD-E33B-FAE4781920BA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219;p42">
            <a:extLst>
              <a:ext uri="{FF2B5EF4-FFF2-40B4-BE49-F238E27FC236}">
                <a16:creationId xmlns:a16="http://schemas.microsoft.com/office/drawing/2014/main" id="{EFB6D6E2-9CB8-3E54-EC60-80B0DFF56BB4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215;p42">
            <a:extLst>
              <a:ext uri="{FF2B5EF4-FFF2-40B4-BE49-F238E27FC236}">
                <a16:creationId xmlns:a16="http://schemas.microsoft.com/office/drawing/2014/main" id="{FD005C09-1171-46EF-74FF-29E601AFF5D2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164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040E4994-552B-095A-FFB9-903C89A5697B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65" name="Google Shape;1461;p46">
            <a:extLst>
              <a:ext uri="{FF2B5EF4-FFF2-40B4-BE49-F238E27FC236}">
                <a16:creationId xmlns:a16="http://schemas.microsoft.com/office/drawing/2014/main" id="{D3071F87-776A-1208-85FE-8D4752C7ED76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476;p46">
            <a:extLst>
              <a:ext uri="{FF2B5EF4-FFF2-40B4-BE49-F238E27FC236}">
                <a16:creationId xmlns:a16="http://schemas.microsoft.com/office/drawing/2014/main" id="{0F2D3D98-1705-609F-8967-9FF21FC98F77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477;p46">
            <a:extLst>
              <a:ext uri="{FF2B5EF4-FFF2-40B4-BE49-F238E27FC236}">
                <a16:creationId xmlns:a16="http://schemas.microsoft.com/office/drawing/2014/main" id="{E204B1F7-7C74-285D-D61E-6DC936774894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17886552-26D0-9E9E-F8D7-FD620FF16F97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69" name="Google Shape;1383;p45">
            <a:extLst>
              <a:ext uri="{FF2B5EF4-FFF2-40B4-BE49-F238E27FC236}">
                <a16:creationId xmlns:a16="http://schemas.microsoft.com/office/drawing/2014/main" id="{02F6F08D-16E1-1073-3B25-BD2965E35AA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sp>
        <p:nvSpPr>
          <p:cNvPr id="174" name="Google Shape;1282;p43">
            <a:extLst>
              <a:ext uri="{FF2B5EF4-FFF2-40B4-BE49-F238E27FC236}">
                <a16:creationId xmlns:a16="http://schemas.microsoft.com/office/drawing/2014/main" id="{FD5D97BE-FC4F-1652-84FA-B3191AB4E69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Architecture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8147A88-0506-559F-22F3-A2F189CE22B9}"/>
              </a:ext>
            </a:extLst>
          </p:cNvPr>
          <p:cNvSpPr txBox="1"/>
          <p:nvPr/>
        </p:nvSpPr>
        <p:spPr>
          <a:xfrm>
            <a:off x="447801" y="1853806"/>
            <a:ext cx="8877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Maximize ROUGE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Use self-critical policy gradient training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We produce two separate output sequences at each training iteration:</a:t>
            </a:r>
          </a:p>
          <a:p>
            <a:pPr marL="342900" lvl="8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re Franklin"/>
              </a:rPr>
              <a:t>Obtained by sampling from the probability distribution at each decoding time step</a:t>
            </a:r>
          </a:p>
          <a:p>
            <a:pPr marL="342900" lvl="8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re Franklin"/>
              </a:rPr>
              <a:t>Obtained by maximizing the output probability distribution at each time step performing a greedy search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We define a reward function and compare it with the ground truth sequence with the evaluation metric of our choice</a:t>
            </a:r>
            <a:endParaRPr lang="en-US" dirty="0">
              <a:solidFill>
                <a:schemeClr val="dk2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/>
        </p:nvSpPr>
        <p:spPr>
          <a:xfrm>
            <a:off x="299149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rId3" action="ppaction://hlinksldjump"/>
          </p:cNvPr>
          <p:cNvSpPr txBox="1"/>
          <p:nvPr/>
        </p:nvSpPr>
        <p:spPr>
          <a:xfrm>
            <a:off x="299053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 txBox="1"/>
          <p:nvPr/>
        </p:nvSpPr>
        <p:spPr>
          <a:xfrm>
            <a:off x="377898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33">
            <a:hlinkClick r:id="rId5" action="ppaction://hlinksldjump"/>
          </p:cNvPr>
          <p:cNvSpPr txBox="1"/>
          <p:nvPr/>
        </p:nvSpPr>
        <p:spPr>
          <a:xfrm>
            <a:off x="456862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33">
            <a:hlinkClick r:id="rId6" action="ppaction://hlinksldjump"/>
          </p:cNvPr>
          <p:cNvSpPr txBox="1"/>
          <p:nvPr/>
        </p:nvSpPr>
        <p:spPr>
          <a:xfrm>
            <a:off x="535588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rId7" action="ppaction://hlinksldjump"/>
          </p:cNvPr>
          <p:cNvSpPr txBox="1"/>
          <p:nvPr/>
        </p:nvSpPr>
        <p:spPr>
          <a:xfrm>
            <a:off x="220088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rId8" action="ppaction://hlinksldjump"/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18" name="Google Shape;518;p33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flipH="1"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526" name="Google Shape;526;p33"/>
            <p:cNvSpPr/>
            <p:nvPr/>
          </p:nvSpPr>
          <p:spPr>
            <a:xfrm>
              <a:off x="669525" y="106622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Table of Contents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112612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517800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Text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Summarization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590947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Methodology 1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112612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Methodology 2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3517800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Results</a:t>
            </a:r>
            <a:endParaRPr lang="en-US"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Analysis</a:t>
            </a:r>
            <a:endParaRPr lang="en-US"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590947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Conclusion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7" name="Google Shape;547;p33">
            <a:hlinkClick r:id="rId7" action="ppaction://hlinksldjump"/>
          </p:cNvPr>
          <p:cNvSpPr/>
          <p:nvPr/>
        </p:nvSpPr>
        <p:spPr>
          <a:xfrm>
            <a:off x="159922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1456425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>
            <a:hlinkClick r:id="rId5" action="ppaction://hlinksldjump"/>
          </p:cNvPr>
          <p:cNvSpPr/>
          <p:nvPr/>
        </p:nvSpPr>
        <p:spPr>
          <a:xfrm>
            <a:off x="159922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3848100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>
            <a:hlinkClick r:id="rId6" action="ppaction://hlinksldjump"/>
          </p:cNvPr>
          <p:cNvSpPr/>
          <p:nvPr/>
        </p:nvSpPr>
        <p:spPr>
          <a:xfrm>
            <a:off x="3990900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33">
            <a:hlinkClick r:id="rId8" action="ppaction://hlinksldjump"/>
          </p:cNvPr>
          <p:cNvSpPr/>
          <p:nvPr/>
        </p:nvSpPr>
        <p:spPr>
          <a:xfrm>
            <a:off x="638257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3">
            <a:hlinkClick r:id="rId3" action="ppaction://hlinksldjump"/>
          </p:cNvPr>
          <p:cNvSpPr/>
          <p:nvPr/>
        </p:nvSpPr>
        <p:spPr>
          <a:xfrm>
            <a:off x="3990900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3">
            <a:hlinkClick r:id="rId11" action="ppaction://hlinksldjump"/>
          </p:cNvPr>
          <p:cNvSpPr/>
          <p:nvPr/>
        </p:nvSpPr>
        <p:spPr>
          <a:xfrm>
            <a:off x="638257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54;p33">
            <a:extLst>
              <a:ext uri="{FF2B5EF4-FFF2-40B4-BE49-F238E27FC236}">
                <a16:creationId xmlns:a16="http://schemas.microsoft.com/office/drawing/2014/main" id="{A28B98E0-9A9E-D74A-CF5F-78965C5557CB}"/>
              </a:ext>
            </a:extLst>
          </p:cNvPr>
          <p:cNvSpPr/>
          <p:nvPr/>
        </p:nvSpPr>
        <p:spPr>
          <a:xfrm>
            <a:off x="6239775" y="3561444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54;p33">
            <a:extLst>
              <a:ext uri="{FF2B5EF4-FFF2-40B4-BE49-F238E27FC236}">
                <a16:creationId xmlns:a16="http://schemas.microsoft.com/office/drawing/2014/main" id="{0831B7F8-83E0-C054-C3CF-CE52D7C119FB}"/>
              </a:ext>
            </a:extLst>
          </p:cNvPr>
          <p:cNvSpPr/>
          <p:nvPr/>
        </p:nvSpPr>
        <p:spPr>
          <a:xfrm>
            <a:off x="6212873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54;p33">
            <a:extLst>
              <a:ext uri="{FF2B5EF4-FFF2-40B4-BE49-F238E27FC236}">
                <a16:creationId xmlns:a16="http://schemas.microsoft.com/office/drawing/2014/main" id="{266ED134-B3D6-A4BA-D1D9-F548A626A436}"/>
              </a:ext>
            </a:extLst>
          </p:cNvPr>
          <p:cNvSpPr/>
          <p:nvPr/>
        </p:nvSpPr>
        <p:spPr>
          <a:xfrm>
            <a:off x="3848075" y="2093311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54;p33">
            <a:extLst>
              <a:ext uri="{FF2B5EF4-FFF2-40B4-BE49-F238E27FC236}">
                <a16:creationId xmlns:a16="http://schemas.microsoft.com/office/drawing/2014/main" id="{12842036-0ADA-8A83-662B-570B289EBCE8}"/>
              </a:ext>
            </a:extLst>
          </p:cNvPr>
          <p:cNvSpPr/>
          <p:nvPr/>
        </p:nvSpPr>
        <p:spPr>
          <a:xfrm>
            <a:off x="1456681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73;p34">
            <a:hlinkClick r:id="rId7" action="ppaction://hlinksldjump"/>
            <a:extLst>
              <a:ext uri="{FF2B5EF4-FFF2-40B4-BE49-F238E27FC236}">
                <a16:creationId xmlns:a16="http://schemas.microsoft.com/office/drawing/2014/main" id="{3E689CCA-B25D-AE2F-2ABB-FB26EE8FC8D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1861;p50">
            <a:extLst>
              <a:ext uri="{FF2B5EF4-FFF2-40B4-BE49-F238E27FC236}">
                <a16:creationId xmlns:a16="http://schemas.microsoft.com/office/drawing/2014/main" id="{88B27E12-99B0-863E-9D20-F8B0108633A2}"/>
              </a:ext>
            </a:extLst>
          </p:cNvPr>
          <p:cNvSpPr/>
          <p:nvPr/>
        </p:nvSpPr>
        <p:spPr>
          <a:xfrm>
            <a:off x="2600249" y="4084625"/>
            <a:ext cx="4008979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7" name="Google Shape;1967;p52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52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4" name="Google Shape;1974;p52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52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818;p50">
            <a:extLst>
              <a:ext uri="{FF2B5EF4-FFF2-40B4-BE49-F238E27FC236}">
                <a16:creationId xmlns:a16="http://schemas.microsoft.com/office/drawing/2014/main" id="{01812F3E-FFDC-48C8-E3AC-29E0DA93A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Result Analysis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8" name="Google Shape;1862;p50">
            <a:extLst>
              <a:ext uri="{FF2B5EF4-FFF2-40B4-BE49-F238E27FC236}">
                <a16:creationId xmlns:a16="http://schemas.microsoft.com/office/drawing/2014/main" id="{4AA6BFFD-26E9-B2C9-F364-18C4D3001D8B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Results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259" name="Google Shape;1863;p50">
            <a:hlinkClick r:id="rId9" action="ppaction://hlinksldjump"/>
            <a:extLst>
              <a:ext uri="{FF2B5EF4-FFF2-40B4-BE49-F238E27FC236}">
                <a16:creationId xmlns:a16="http://schemas.microsoft.com/office/drawing/2014/main" id="{67FF9E60-1CE6-0236-3F45-FD430F4BF0AF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60" name="Google Shape;1864;p50">
            <a:hlinkClick r:id="rId3" action="ppaction://hlinksldjump"/>
            <a:extLst>
              <a:ext uri="{FF2B5EF4-FFF2-40B4-BE49-F238E27FC236}">
                <a16:creationId xmlns:a16="http://schemas.microsoft.com/office/drawing/2014/main" id="{1814C755-E311-9CF3-A358-BAA8A80F4286}"/>
              </a:ext>
            </a:extLst>
          </p:cNvPr>
          <p:cNvSpPr txBox="1"/>
          <p:nvPr/>
        </p:nvSpPr>
        <p:spPr>
          <a:xfrm>
            <a:off x="4511019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261" name="Google Shape;1865;p50">
            <a:hlinkClick r:id="rId5" action="ppaction://hlinksldjump"/>
            <a:extLst>
              <a:ext uri="{FF2B5EF4-FFF2-40B4-BE49-F238E27FC236}">
                <a16:creationId xmlns:a16="http://schemas.microsoft.com/office/drawing/2014/main" id="{0A21590F-EF3B-A7CE-781A-823D54624527}"/>
              </a:ext>
            </a:extLst>
          </p:cNvPr>
          <p:cNvSpPr txBox="1"/>
          <p:nvPr/>
        </p:nvSpPr>
        <p:spPr>
          <a:xfrm>
            <a:off x="5544188" y="4134200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Comparison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262" name="Google Shape;1866;p50">
            <a:extLst>
              <a:ext uri="{FF2B5EF4-FFF2-40B4-BE49-F238E27FC236}">
                <a16:creationId xmlns:a16="http://schemas.microsoft.com/office/drawing/2014/main" id="{8CDB6274-D801-3F21-38A0-6D297406E94D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1867;p50">
            <a:extLst>
              <a:ext uri="{FF2B5EF4-FFF2-40B4-BE49-F238E27FC236}">
                <a16:creationId xmlns:a16="http://schemas.microsoft.com/office/drawing/2014/main" id="{4D08CDC5-7B3A-767C-AA62-66FF7788766C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868;p50">
            <a:extLst>
              <a:ext uri="{FF2B5EF4-FFF2-40B4-BE49-F238E27FC236}">
                <a16:creationId xmlns:a16="http://schemas.microsoft.com/office/drawing/2014/main" id="{2E1A37BB-17DB-F706-28C2-B79A3C58222F}"/>
              </a:ext>
            </a:extLst>
          </p:cNvPr>
          <p:cNvCxnSpPr/>
          <p:nvPr/>
        </p:nvCxnSpPr>
        <p:spPr>
          <a:xfrm>
            <a:off x="547075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224;p53">
            <a:extLst>
              <a:ext uri="{FF2B5EF4-FFF2-40B4-BE49-F238E27FC236}">
                <a16:creationId xmlns:a16="http://schemas.microsoft.com/office/drawing/2014/main" id="{D95D1971-D5DA-15F3-020F-0A0C029D362C}"/>
              </a:ext>
            </a:extLst>
          </p:cNvPr>
          <p:cNvSpPr txBox="1"/>
          <p:nvPr/>
        </p:nvSpPr>
        <p:spPr>
          <a:xfrm>
            <a:off x="299246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225;p53">
            <a:hlinkClick r:id="rId5" action="ppaction://hlinksldjump"/>
            <a:extLst>
              <a:ext uri="{FF2B5EF4-FFF2-40B4-BE49-F238E27FC236}">
                <a16:creationId xmlns:a16="http://schemas.microsoft.com/office/drawing/2014/main" id="{2BAED345-2A5A-5DE5-6FEF-6218E9FBFD70}"/>
              </a:ext>
            </a:extLst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226;p53">
            <a:extLst>
              <a:ext uri="{FF2B5EF4-FFF2-40B4-BE49-F238E27FC236}">
                <a16:creationId xmlns:a16="http://schemas.microsoft.com/office/drawing/2014/main" id="{2B2AEF5E-303D-7E2E-F052-F557254FB2E5}"/>
              </a:ext>
            </a:extLst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227;p53">
            <a:hlinkClick r:id="rId5" action="ppaction://hlinksldjump"/>
            <a:extLst>
              <a:ext uri="{FF2B5EF4-FFF2-40B4-BE49-F238E27FC236}">
                <a16:creationId xmlns:a16="http://schemas.microsoft.com/office/drawing/2014/main" id="{33DC2F53-E811-A557-15C4-525ED8B1BA41}"/>
              </a:ext>
            </a:extLst>
          </p:cNvPr>
          <p:cNvSpPr txBox="1"/>
          <p:nvPr/>
        </p:nvSpPr>
        <p:spPr>
          <a:xfrm>
            <a:off x="535684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230;p53">
            <a:hlinkClick r:id="rId10" action="ppaction://hlinksldjump"/>
            <a:extLst>
              <a:ext uri="{FF2B5EF4-FFF2-40B4-BE49-F238E27FC236}">
                <a16:creationId xmlns:a16="http://schemas.microsoft.com/office/drawing/2014/main" id="{EFF87A63-B97F-7532-FE51-7E5D69412CB1}"/>
              </a:ext>
            </a:extLst>
          </p:cNvPr>
          <p:cNvSpPr txBox="1"/>
          <p:nvPr/>
        </p:nvSpPr>
        <p:spPr>
          <a:xfrm>
            <a:off x="220185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239;p53">
            <a:hlinkClick r:id="rId11" action="ppaction://hlinksldjump"/>
            <a:extLst>
              <a:ext uri="{FF2B5EF4-FFF2-40B4-BE49-F238E27FC236}">
                <a16:creationId xmlns:a16="http://schemas.microsoft.com/office/drawing/2014/main" id="{2E08B104-C2CA-2D7C-9022-0E7186F6874D}"/>
              </a:ext>
            </a:extLst>
          </p:cNvPr>
          <p:cNvSpPr txBox="1"/>
          <p:nvPr/>
        </p:nvSpPr>
        <p:spPr>
          <a:xfrm>
            <a:off x="299150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240;p53">
            <a:hlinkClick r:id="rId12" action="ppaction://hlinksldjump"/>
            <a:extLst>
              <a:ext uri="{FF2B5EF4-FFF2-40B4-BE49-F238E27FC236}">
                <a16:creationId xmlns:a16="http://schemas.microsoft.com/office/drawing/2014/main" id="{7489727C-9EAC-C7D3-1589-33151E3C96B4}"/>
              </a:ext>
            </a:extLst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241;p53">
            <a:hlinkClick r:id="rId13" action="ppaction://hlinksldjump"/>
            <a:extLst>
              <a:ext uri="{FF2B5EF4-FFF2-40B4-BE49-F238E27FC236}">
                <a16:creationId xmlns:a16="http://schemas.microsoft.com/office/drawing/2014/main" id="{C8A27A2C-F6A7-2CAC-7709-AA5AB9E7F1C3}"/>
              </a:ext>
            </a:extLst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C2141BF6-B9F7-5488-5F87-7335B562A33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78" name="Google Shape;1872;p50">
            <a:hlinkClick r:id="rId15" action="ppaction://hlinksldjump"/>
            <a:extLst>
              <a:ext uri="{FF2B5EF4-FFF2-40B4-BE49-F238E27FC236}">
                <a16:creationId xmlns:a16="http://schemas.microsoft.com/office/drawing/2014/main" id="{186BA5C9-5B81-FED4-15CE-7DCE682D0BBE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1887;p50">
            <a:extLst>
              <a:ext uri="{FF2B5EF4-FFF2-40B4-BE49-F238E27FC236}">
                <a16:creationId xmlns:a16="http://schemas.microsoft.com/office/drawing/2014/main" id="{6AB85738-74A8-C573-7012-7977691CFFF3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1888;p50">
            <a:extLst>
              <a:ext uri="{FF2B5EF4-FFF2-40B4-BE49-F238E27FC236}">
                <a16:creationId xmlns:a16="http://schemas.microsoft.com/office/drawing/2014/main" id="{DFF1364C-602D-C12B-8EF5-F8AF01E830D4}"/>
              </a:ext>
            </a:extLst>
          </p:cNvPr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127C22-4F5B-BFB9-6030-D523ED186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04626" y="1109025"/>
            <a:ext cx="3529924" cy="2884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861;p50">
            <a:extLst>
              <a:ext uri="{FF2B5EF4-FFF2-40B4-BE49-F238E27FC236}">
                <a16:creationId xmlns:a16="http://schemas.microsoft.com/office/drawing/2014/main" id="{C6EA51AC-622E-6955-D7CF-7A0809E37524}"/>
              </a:ext>
            </a:extLst>
          </p:cNvPr>
          <p:cNvSpPr/>
          <p:nvPr/>
        </p:nvSpPr>
        <p:spPr>
          <a:xfrm>
            <a:off x="2600249" y="4084625"/>
            <a:ext cx="4008979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3" name="Google Shape;1913;p51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4" name="Google Shape;1914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51">
            <a:hlinkClick r:id="rId5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6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8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9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1">
            <a:hlinkClick r:id="rId10" action="ppaction://hlinksldjump"/>
          </p:cNvPr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Result Analysis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2" name="Google Shape;1862;p50">
            <a:extLst>
              <a:ext uri="{FF2B5EF4-FFF2-40B4-BE49-F238E27FC236}">
                <a16:creationId xmlns:a16="http://schemas.microsoft.com/office/drawing/2014/main" id="{F9565214-7CD2-DB14-16D1-D7B7FFA1E9D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Results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863;p50">
            <a:hlinkClick r:id="rId3" action="ppaction://hlinksldjump"/>
            <a:extLst>
              <a:ext uri="{FF2B5EF4-FFF2-40B4-BE49-F238E27FC236}">
                <a16:creationId xmlns:a16="http://schemas.microsoft.com/office/drawing/2014/main" id="{5A2CE4A3-C35C-F573-FFE7-1D0C3705279A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" name="Google Shape;1864;p50">
            <a:hlinkClick r:id="rId13" action="ppaction://hlinksldjump"/>
            <a:extLst>
              <a:ext uri="{FF2B5EF4-FFF2-40B4-BE49-F238E27FC236}">
                <a16:creationId xmlns:a16="http://schemas.microsoft.com/office/drawing/2014/main" id="{E576A310-1CEC-782B-1200-CF9E5A0F70F1}"/>
              </a:ext>
            </a:extLst>
          </p:cNvPr>
          <p:cNvSpPr txBox="1"/>
          <p:nvPr/>
        </p:nvSpPr>
        <p:spPr>
          <a:xfrm>
            <a:off x="4511019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5" name="Google Shape;1865;p50">
            <a:hlinkClick r:id="rId6" action="ppaction://hlinksldjump"/>
            <a:extLst>
              <a:ext uri="{FF2B5EF4-FFF2-40B4-BE49-F238E27FC236}">
                <a16:creationId xmlns:a16="http://schemas.microsoft.com/office/drawing/2014/main" id="{F102B86E-5569-3207-4FC4-A9927DAEF153}"/>
              </a:ext>
            </a:extLst>
          </p:cNvPr>
          <p:cNvSpPr txBox="1"/>
          <p:nvPr/>
        </p:nvSpPr>
        <p:spPr>
          <a:xfrm>
            <a:off x="5544188" y="4134200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Comparison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6" name="Google Shape;1866;p50">
            <a:extLst>
              <a:ext uri="{FF2B5EF4-FFF2-40B4-BE49-F238E27FC236}">
                <a16:creationId xmlns:a16="http://schemas.microsoft.com/office/drawing/2014/main" id="{34A6BC18-1B62-73CA-C565-F1DF8C34E64C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867;p50">
            <a:extLst>
              <a:ext uri="{FF2B5EF4-FFF2-40B4-BE49-F238E27FC236}">
                <a16:creationId xmlns:a16="http://schemas.microsoft.com/office/drawing/2014/main" id="{15F410C8-A118-4E61-6D13-1CF5076DE895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868;p50">
            <a:extLst>
              <a:ext uri="{FF2B5EF4-FFF2-40B4-BE49-F238E27FC236}">
                <a16:creationId xmlns:a16="http://schemas.microsoft.com/office/drawing/2014/main" id="{5DA95A94-D938-1D62-FB5A-E1FBEDA14B06}"/>
              </a:ext>
            </a:extLst>
          </p:cNvPr>
          <p:cNvCxnSpPr/>
          <p:nvPr/>
        </p:nvCxnSpPr>
        <p:spPr>
          <a:xfrm>
            <a:off x="547075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5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887;p50">
            <a:extLst>
              <a:ext uri="{FF2B5EF4-FFF2-40B4-BE49-F238E27FC236}">
                <a16:creationId xmlns:a16="http://schemas.microsoft.com/office/drawing/2014/main" id="{685887A6-D1E6-B485-A6CE-9E1F61E7471D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888;p50">
            <a:extLst>
              <a:ext uri="{FF2B5EF4-FFF2-40B4-BE49-F238E27FC236}">
                <a16:creationId xmlns:a16="http://schemas.microsoft.com/office/drawing/2014/main" id="{0D34CA74-6146-3C2E-28D0-6D86811C9060}"/>
              </a:ext>
            </a:extLst>
          </p:cNvPr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Method 1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Method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E08F19-23FA-AC37-DEF0-E972BC8A59B5}"/>
              </a:ext>
            </a:extLst>
          </p:cNvPr>
          <p:cNvSpPr txBox="1"/>
          <p:nvPr/>
        </p:nvSpPr>
        <p:spPr>
          <a:xfrm>
            <a:off x="447801" y="1853806"/>
            <a:ext cx="887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Highly specific summaries (RL) vs Repetitive and General (Seq2Seq)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Datasets changes: </a:t>
            </a:r>
          </a:p>
        </p:txBody>
      </p:sp>
      <p:sp>
        <p:nvSpPr>
          <p:cNvPr id="68" name="Google Shape;2195;p53">
            <a:extLst>
              <a:ext uri="{FF2B5EF4-FFF2-40B4-BE49-F238E27FC236}">
                <a16:creationId xmlns:a16="http://schemas.microsoft.com/office/drawing/2014/main" id="{25FAE2AF-E4CA-89FF-51EE-72C43A54C354}"/>
              </a:ext>
            </a:extLst>
          </p:cNvPr>
          <p:cNvSpPr/>
          <p:nvPr/>
        </p:nvSpPr>
        <p:spPr>
          <a:xfrm>
            <a:off x="2201850" y="2535560"/>
            <a:ext cx="1719300" cy="420600"/>
          </a:xfrm>
          <a:prstGeom prst="roundRect">
            <a:avLst>
              <a:gd name="adj" fmla="val 29267"/>
            </a:avLst>
          </a:pr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Amazon</a:t>
            </a:r>
            <a:endParaRPr sz="1800" i="1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9" name="Google Shape;2195;p53">
            <a:extLst>
              <a:ext uri="{FF2B5EF4-FFF2-40B4-BE49-F238E27FC236}">
                <a16:creationId xmlns:a16="http://schemas.microsoft.com/office/drawing/2014/main" id="{5EBA881A-C883-D54C-905E-7B955BF0A6F5}"/>
              </a:ext>
            </a:extLst>
          </p:cNvPr>
          <p:cNvSpPr/>
          <p:nvPr/>
        </p:nvSpPr>
        <p:spPr>
          <a:xfrm>
            <a:off x="5265262" y="2535560"/>
            <a:ext cx="1719300" cy="420600"/>
          </a:xfrm>
          <a:prstGeom prst="roundRect">
            <a:avLst>
              <a:gd name="adj" fmla="val 29267"/>
            </a:avLst>
          </a:pr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Gigaword</a:t>
            </a:r>
            <a:endParaRPr sz="1800" i="1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0" name="Google Shape;2201;p53">
            <a:extLst>
              <a:ext uri="{FF2B5EF4-FFF2-40B4-BE49-F238E27FC236}">
                <a16:creationId xmlns:a16="http://schemas.microsoft.com/office/drawing/2014/main" id="{939005FB-8755-F486-95BB-62924215591F}"/>
              </a:ext>
            </a:extLst>
          </p:cNvPr>
          <p:cNvSpPr/>
          <p:nvPr/>
        </p:nvSpPr>
        <p:spPr>
          <a:xfrm>
            <a:off x="2201850" y="305411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2201;p53">
            <a:extLst>
              <a:ext uri="{FF2B5EF4-FFF2-40B4-BE49-F238E27FC236}">
                <a16:creationId xmlns:a16="http://schemas.microsoft.com/office/drawing/2014/main" id="{5D698045-1B83-BC51-46C7-929E655F8DA7}"/>
              </a:ext>
            </a:extLst>
          </p:cNvPr>
          <p:cNvSpPr/>
          <p:nvPr/>
        </p:nvSpPr>
        <p:spPr>
          <a:xfrm>
            <a:off x="2201850" y="3493411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Subjective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2201;p53">
            <a:extLst>
              <a:ext uri="{FF2B5EF4-FFF2-40B4-BE49-F238E27FC236}">
                <a16:creationId xmlns:a16="http://schemas.microsoft.com/office/drawing/2014/main" id="{3F836F36-1C67-07B1-9520-2D2448BC22DD}"/>
              </a:ext>
            </a:extLst>
          </p:cNvPr>
          <p:cNvSpPr/>
          <p:nvPr/>
        </p:nvSpPr>
        <p:spPr>
          <a:xfrm>
            <a:off x="5265262" y="3068072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News article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2201;p53">
            <a:extLst>
              <a:ext uri="{FF2B5EF4-FFF2-40B4-BE49-F238E27FC236}">
                <a16:creationId xmlns:a16="http://schemas.microsoft.com/office/drawing/2014/main" id="{074FA88B-8C28-2EC9-9763-DC7660D7B10E}"/>
              </a:ext>
            </a:extLst>
          </p:cNvPr>
          <p:cNvSpPr/>
          <p:nvPr/>
        </p:nvSpPr>
        <p:spPr>
          <a:xfrm>
            <a:off x="5265262" y="3502737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14;p33">
            <a:hlinkClick r:id="rId3" action="ppaction://hlinksldjump"/>
            <a:extLst>
              <a:ext uri="{FF2B5EF4-FFF2-40B4-BE49-F238E27FC236}">
                <a16:creationId xmlns:a16="http://schemas.microsoft.com/office/drawing/2014/main" id="{3D3C2A1F-7011-2F39-CD05-336645652493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>
                  <a:lumMod val="25000"/>
                </a:schemeClr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Conclusion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54"/>
          <p:cNvSpPr txBox="1"/>
          <p:nvPr/>
        </p:nvSpPr>
        <p:spPr>
          <a:xfrm>
            <a:off x="299188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8" name="Google Shape;2288;p54">
            <a:hlinkClick r:id="rId3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54"/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0" name="Google Shape;2290;p54">
            <a:hlinkClick r:id="rId3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1" name="Google Shape;2291;p54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2" name="Google Shape;2292;p54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3" name="Google Shape;2293;p54">
            <a:hlinkClick r:id="rId5" action="ppaction://hlinksldjump"/>
          </p:cNvPr>
          <p:cNvSpPr txBox="1"/>
          <p:nvPr/>
        </p:nvSpPr>
        <p:spPr>
          <a:xfrm>
            <a:off x="220127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6" name="Google Shape;2296;p54">
            <a:hlinkClick r:id="rId6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7" name="Google Shape;2297;p54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54">
            <a:hlinkClick r:id="rId8" action="ppaction://hlinksldjump"/>
          </p:cNvPr>
          <p:cNvSpPr txBox="1"/>
          <p:nvPr/>
        </p:nvSpPr>
        <p:spPr>
          <a:xfrm>
            <a:off x="2990923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1" name="Google Shape;2301;p54">
            <a:hlinkClick r:id="rId9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2" name="Google Shape;2302;p54">
            <a:hlinkClick r:id="rId10" action="ppaction://hlinksldjump"/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54">
            <a:hlinkClick r:id="rId11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7" name="Google Shape;2307;p54">
            <a:hlinkClick r:id="rId12" action="ppaction://hlinksldjump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888;p50">
            <a:extLst>
              <a:ext uri="{FF2B5EF4-FFF2-40B4-BE49-F238E27FC236}">
                <a16:creationId xmlns:a16="http://schemas.microsoft.com/office/drawing/2014/main" id="{A4F35169-15ED-99B1-5353-204DC56BB3D1}"/>
              </a:ext>
            </a:extLst>
          </p:cNvPr>
          <p:cNvSpPr/>
          <p:nvPr/>
        </p:nvSpPr>
        <p:spPr>
          <a:xfrm>
            <a:off x="6042289" y="499082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887;p50">
            <a:extLst>
              <a:ext uri="{FF2B5EF4-FFF2-40B4-BE49-F238E27FC236}">
                <a16:creationId xmlns:a16="http://schemas.microsoft.com/office/drawing/2014/main" id="{DE513F41-4E5B-D94E-90D4-BF8BAEA82A66}"/>
              </a:ext>
            </a:extLst>
          </p:cNvPr>
          <p:cNvSpPr txBox="1"/>
          <p:nvPr/>
        </p:nvSpPr>
        <p:spPr>
          <a:xfrm>
            <a:off x="6043267" y="450759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6D1331-3FB6-EEAB-42CE-8D1A1F91717C}"/>
              </a:ext>
            </a:extLst>
          </p:cNvPr>
          <p:cNvSpPr txBox="1"/>
          <p:nvPr/>
        </p:nvSpPr>
        <p:spPr>
          <a:xfrm>
            <a:off x="713224" y="2299264"/>
            <a:ext cx="887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Better results with 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In a future approach, try different metrics (example: BLEU)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7"/>
          <p:cNvSpPr txBox="1">
            <a:spLocks noGrp="1"/>
          </p:cNvSpPr>
          <p:nvPr>
            <p:ph type="title"/>
          </p:nvPr>
        </p:nvSpPr>
        <p:spPr>
          <a:xfrm>
            <a:off x="2753763" y="1964478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32" name="Google Shape;2532;p57"/>
          <p:cNvSpPr txBox="1">
            <a:spLocks noGrp="1"/>
          </p:cNvSpPr>
          <p:nvPr>
            <p:ph type="subTitle" idx="1"/>
          </p:nvPr>
        </p:nvSpPr>
        <p:spPr>
          <a:xfrm>
            <a:off x="2994723" y="2764135"/>
            <a:ext cx="3177300" cy="43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happy to now answer your questions!</a:t>
            </a:r>
            <a:endParaRPr dirty="0"/>
          </a:p>
        </p:txBody>
      </p:sp>
      <p:grpSp>
        <p:nvGrpSpPr>
          <p:cNvPr id="2546" name="Google Shape;2546;p5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547" name="Google Shape;2547;p5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548" name="Google Shape;2548;p5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57"/>
          <p:cNvSpPr txBox="1"/>
          <p:nvPr/>
        </p:nvSpPr>
        <p:spPr>
          <a:xfrm>
            <a:off x="299185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0" name="Google Shape;2550;p57">
            <a:hlinkClick r:id="rId3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1" name="Google Shape;2551;p57"/>
          <p:cNvSpPr txBox="1"/>
          <p:nvPr/>
        </p:nvSpPr>
        <p:spPr>
          <a:xfrm>
            <a:off x="456898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2" name="Google Shape;2552;p57">
            <a:hlinkClick r:id="rId3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3" name="Google Shape;2553;p57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54" name="Google Shape;2554;p57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Google Shape;2555;p57">
            <a:hlinkClick r:id="rId5" action="ppaction://hlinksldjump"/>
          </p:cNvPr>
          <p:cNvSpPr txBox="1"/>
          <p:nvPr/>
        </p:nvSpPr>
        <p:spPr>
          <a:xfrm>
            <a:off x="220124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6" name="Google Shape;2556;p57">
            <a:hlinkClick r:id="rId6" action="ppaction://hlinksldjump"/>
          </p:cNvPr>
          <p:cNvSpPr txBox="1"/>
          <p:nvPr/>
        </p:nvSpPr>
        <p:spPr>
          <a:xfrm>
            <a:off x="299089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7" name="Google Shape;2557;p57">
            <a:hlinkClick r:id="rId7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8" name="Google Shape;2558;p57">
            <a:hlinkClick r:id="rId8" action="ppaction://hlinksldjump"/>
          </p:cNvPr>
          <p:cNvSpPr txBox="1"/>
          <p:nvPr/>
        </p:nvSpPr>
        <p:spPr>
          <a:xfrm>
            <a:off x="456898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9" name="Google Shape;2559;p57">
            <a:hlinkClick r:id="rId9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6" name="Google Shape;2566;p57"/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8" name="Google Shape;2568;p57"/>
          <p:cNvSpPr/>
          <p:nvPr/>
        </p:nvSpPr>
        <p:spPr>
          <a:xfrm>
            <a:off x="7727442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9" name="Google Shape;2569;p57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5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478E4-B04D-2AB3-3627-6C65BBA2910D}"/>
              </a:ext>
            </a:extLst>
          </p:cNvPr>
          <p:cNvSpPr/>
          <p:nvPr/>
        </p:nvSpPr>
        <p:spPr>
          <a:xfrm>
            <a:off x="3007653" y="3394786"/>
            <a:ext cx="3151440" cy="6105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BCF0CBD-45C4-17E9-8BC9-F9946511F1E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46" name="Google Shape;2297;p54">
            <a:hlinkClick r:id="rId3" action="ppaction://hlinksldjump"/>
            <a:extLst>
              <a:ext uri="{FF2B5EF4-FFF2-40B4-BE49-F238E27FC236}">
                <a16:creationId xmlns:a16="http://schemas.microsoft.com/office/drawing/2014/main" id="{03CF87CA-A8AC-2577-4AF9-3F00DD9EC96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867928D-F65C-40EC-00B6-FCA8D30DD6AA}"/>
              </a:ext>
            </a:extLst>
          </p:cNvPr>
          <p:cNvSpPr/>
          <p:nvPr/>
        </p:nvSpPr>
        <p:spPr>
          <a:xfrm>
            <a:off x="4471482" y="3722931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7B07755-729B-4D68-FE4C-5AEEBAF2CAF5}"/>
              </a:ext>
            </a:extLst>
          </p:cNvPr>
          <p:cNvSpPr/>
          <p:nvPr/>
        </p:nvSpPr>
        <p:spPr>
          <a:xfrm>
            <a:off x="4533267" y="3742092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0D29978-B71B-5C4B-19DD-8D0DE7B08E86}"/>
              </a:ext>
            </a:extLst>
          </p:cNvPr>
          <p:cNvSpPr/>
          <p:nvPr/>
        </p:nvSpPr>
        <p:spPr>
          <a:xfrm>
            <a:off x="4615942" y="3742095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653BC3-F5AE-B9CC-34EB-036B02BEDE64}"/>
              </a:ext>
            </a:extLst>
          </p:cNvPr>
          <p:cNvSpPr/>
          <p:nvPr/>
        </p:nvSpPr>
        <p:spPr>
          <a:xfrm>
            <a:off x="4669549" y="3743559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6445BF-DF28-6B93-46AF-A7EB86E98F6C}"/>
              </a:ext>
            </a:extLst>
          </p:cNvPr>
          <p:cNvSpPr/>
          <p:nvPr/>
        </p:nvSpPr>
        <p:spPr>
          <a:xfrm>
            <a:off x="4724460" y="3742092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6135269-2AD1-2C6A-AE11-FEB8FBC19C68}"/>
              </a:ext>
            </a:extLst>
          </p:cNvPr>
          <p:cNvSpPr/>
          <p:nvPr/>
        </p:nvSpPr>
        <p:spPr>
          <a:xfrm>
            <a:off x="4783406" y="3722931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A71348-6202-CBA5-B104-8A6E330DFEAE}"/>
              </a:ext>
            </a:extLst>
          </p:cNvPr>
          <p:cNvSpPr/>
          <p:nvPr/>
        </p:nvSpPr>
        <p:spPr>
          <a:xfrm>
            <a:off x="4806220" y="3742096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A219EED-6B09-FF94-6A0B-0E380EBB0621}"/>
              </a:ext>
            </a:extLst>
          </p:cNvPr>
          <p:cNvSpPr/>
          <p:nvPr/>
        </p:nvSpPr>
        <p:spPr>
          <a:xfrm>
            <a:off x="4836667" y="3742096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7B28B6-009D-896C-BE17-A8E362EA71E9}"/>
              </a:ext>
            </a:extLst>
          </p:cNvPr>
          <p:cNvSpPr/>
          <p:nvPr/>
        </p:nvSpPr>
        <p:spPr>
          <a:xfrm>
            <a:off x="4471481" y="3633404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4157575-0B0D-32DD-4066-A971EFD3A653}"/>
              </a:ext>
            </a:extLst>
          </p:cNvPr>
          <p:cNvSpPr/>
          <p:nvPr/>
        </p:nvSpPr>
        <p:spPr>
          <a:xfrm>
            <a:off x="4529417" y="3631941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7C05920-ECC2-5828-12EB-83AAC5EA11C4}"/>
              </a:ext>
            </a:extLst>
          </p:cNvPr>
          <p:cNvSpPr/>
          <p:nvPr/>
        </p:nvSpPr>
        <p:spPr>
          <a:xfrm>
            <a:off x="4587683" y="3612776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DEBE866-CE7F-D101-85BA-B0ECB37E9693}"/>
              </a:ext>
            </a:extLst>
          </p:cNvPr>
          <p:cNvSpPr/>
          <p:nvPr/>
        </p:nvSpPr>
        <p:spPr>
          <a:xfrm>
            <a:off x="4605150" y="3633404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FF9BDD9-6210-63E4-8F92-6B790794A3C8}"/>
              </a:ext>
            </a:extLst>
          </p:cNvPr>
          <p:cNvSpPr/>
          <p:nvPr/>
        </p:nvSpPr>
        <p:spPr>
          <a:xfrm>
            <a:off x="4660049" y="3631937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B710E1-2F83-5A73-96C8-119D7880EC46}"/>
              </a:ext>
            </a:extLst>
          </p:cNvPr>
          <p:cNvSpPr/>
          <p:nvPr/>
        </p:nvSpPr>
        <p:spPr>
          <a:xfrm>
            <a:off x="4718695" y="3631937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46B7C20-77A8-4BA5-AB9B-C11ED6D02175}"/>
              </a:ext>
            </a:extLst>
          </p:cNvPr>
          <p:cNvSpPr/>
          <p:nvPr/>
        </p:nvSpPr>
        <p:spPr>
          <a:xfrm>
            <a:off x="4750408" y="3631939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AA6EDF7-AAE9-5A8C-4A28-A48A462BAAC4}"/>
              </a:ext>
            </a:extLst>
          </p:cNvPr>
          <p:cNvSpPr/>
          <p:nvPr/>
        </p:nvSpPr>
        <p:spPr>
          <a:xfrm>
            <a:off x="4805828" y="3612776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B9DF87B-5F84-C7C9-FB3A-60FBF591789D}"/>
              </a:ext>
            </a:extLst>
          </p:cNvPr>
          <p:cNvSpPr/>
          <p:nvPr/>
        </p:nvSpPr>
        <p:spPr>
          <a:xfrm>
            <a:off x="4826011" y="3612776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559552C-D40C-E4CC-4E02-90C1FE3296F0}"/>
              </a:ext>
            </a:extLst>
          </p:cNvPr>
          <p:cNvSpPr/>
          <p:nvPr/>
        </p:nvSpPr>
        <p:spPr>
          <a:xfrm>
            <a:off x="4887489" y="3631935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C85239B-C043-3AC4-69AB-3CE16550048F}"/>
              </a:ext>
            </a:extLst>
          </p:cNvPr>
          <p:cNvSpPr/>
          <p:nvPr/>
        </p:nvSpPr>
        <p:spPr>
          <a:xfrm>
            <a:off x="4943828" y="3612776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7B9B4E-E26C-E8EE-CB2E-00299A2E57A7}"/>
              </a:ext>
            </a:extLst>
          </p:cNvPr>
          <p:cNvSpPr/>
          <p:nvPr/>
        </p:nvSpPr>
        <p:spPr>
          <a:xfrm>
            <a:off x="5005610" y="3631937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1888C03-622F-5C26-F7C7-19ED04757623}"/>
              </a:ext>
            </a:extLst>
          </p:cNvPr>
          <p:cNvSpPr/>
          <p:nvPr/>
        </p:nvSpPr>
        <p:spPr>
          <a:xfrm>
            <a:off x="4087865" y="3477767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BE3B060-A169-A13C-1E5F-5843F742223D}"/>
              </a:ext>
            </a:extLst>
          </p:cNvPr>
          <p:cNvSpPr/>
          <p:nvPr/>
        </p:nvSpPr>
        <p:spPr>
          <a:xfrm>
            <a:off x="4135889" y="3688535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297849"/>
            <a:ext cx="7507408" cy="129251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Reinforcement learning is about taking actions in order to</a:t>
            </a:r>
            <a:br>
              <a:rPr lang="en-US" dirty="0">
                <a:latin typeface="Libre Franklin" pitchFamily="2" charset="0"/>
              </a:rPr>
            </a:br>
            <a:r>
              <a:rPr lang="en-US" dirty="0">
                <a:latin typeface="Libre Franklin" pitchFamily="2" charset="0"/>
              </a:rPr>
              <a:t>maximize reward in a specific situation.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Facing a task, the reinforcement learning differs from other types of learning in a way that there is no correct answer.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The algorithm itself is bound to learn from its experience and</a:t>
            </a:r>
            <a:br>
              <a:rPr lang="en-US" dirty="0">
                <a:latin typeface="Libre Franklin" pitchFamily="2" charset="0"/>
              </a:rPr>
            </a:br>
            <a:r>
              <a:rPr lang="en-US" dirty="0">
                <a:latin typeface="Libre Franklin" pitchFamily="2" charset="0"/>
              </a:rPr>
              <a:t>choose for itself.</a:t>
            </a: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67769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46494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34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3" name="Google Shape;773;p34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67769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46494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34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3" name="Google Shape;773;p34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19812-84BA-FF9A-87FF-4E805F1081D7}"/>
              </a:ext>
            </a:extLst>
          </p:cNvPr>
          <p:cNvSpPr txBox="1"/>
          <p:nvPr/>
        </p:nvSpPr>
        <p:spPr>
          <a:xfrm>
            <a:off x="621017" y="2184476"/>
            <a:ext cx="46762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Text summarization produces concise and fluent summaries while preserving key information content and overall meaning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The two broad categories of approaches to automatic text summarization are extraction and abstraction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885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Text Summarization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3" name="Google Shape;1013;p38"/>
          <p:cNvSpPr txBox="1">
            <a:spLocks noGrp="1"/>
          </p:cNvSpPr>
          <p:nvPr>
            <p:ph type="subTitle" idx="1"/>
          </p:nvPr>
        </p:nvSpPr>
        <p:spPr>
          <a:xfrm>
            <a:off x="2454389" y="3046495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Extractive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1" name="Google Shape;1011;p38"/>
          <p:cNvSpPr txBox="1">
            <a:spLocks noGrp="1"/>
          </p:cNvSpPr>
          <p:nvPr>
            <p:ph type="subTitle" idx="3"/>
          </p:nvPr>
        </p:nvSpPr>
        <p:spPr>
          <a:xfrm>
            <a:off x="4909745" y="3055190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Abstractive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979" name="Google Shape;979;p3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80" name="Google Shape;980;p3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81" name="Google Shape;981;p3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8">
            <a:hlinkClick r:id="rId3" action="ppaction://hlinksldjump"/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5" name="Google Shape;985;p38">
            <a:hlinkClick r:id="rId4" action="ppaction://hlinksldjump"/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6" name="Google Shape;986;p38">
            <a:hlinkClick r:id="rId5" action="ppaction://hlinksldjump"/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987" name="Google Shape;987;p38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8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38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Google Shape;990;p38"/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1" name="Google Shape;991;p38">
            <a:hlinkClick r:id="rId6" action="ppaction://hlinksldjump"/>
          </p:cNvPr>
          <p:cNvSpPr txBox="1"/>
          <p:nvPr/>
        </p:nvSpPr>
        <p:spPr>
          <a:xfrm>
            <a:off x="3779951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2" name="Google Shape;992;p38">
            <a:hlinkClick r:id="rId7" action="ppaction://hlinksldjump"/>
          </p:cNvPr>
          <p:cNvSpPr txBox="1"/>
          <p:nvPr/>
        </p:nvSpPr>
        <p:spPr>
          <a:xfrm>
            <a:off x="4569588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3" name="Google Shape;993;p38">
            <a:hlinkClick r:id="rId8" action="ppaction://hlinksldjump"/>
          </p:cNvPr>
          <p:cNvSpPr txBox="1"/>
          <p:nvPr/>
        </p:nvSpPr>
        <p:spPr>
          <a:xfrm>
            <a:off x="5356844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4" name="Google Shape;994;p38">
            <a:hlinkClick r:id="rId9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5" name="Google Shape;995;p38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38">
            <a:hlinkClick r:id="rId11" action="ppaction://hlinksldjump"/>
          </p:cNvPr>
          <p:cNvSpPr txBox="1"/>
          <p:nvPr/>
        </p:nvSpPr>
        <p:spPr>
          <a:xfrm>
            <a:off x="220185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rId12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2" name="Google Shape;1002;p38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38"/>
          <p:cNvSpPr/>
          <p:nvPr/>
        </p:nvSpPr>
        <p:spPr>
          <a:xfrm>
            <a:off x="288699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534234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2991500" y="448989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2992342" y="497796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6" name="Google Shape;1036;p38">
            <a:hlinkClick r:id="rId14" action="ppaction://hlinksldjump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4;p33">
            <a:hlinkClick r:id="rId16" action="ppaction://hlinksldjump"/>
            <a:extLst>
              <a:ext uri="{FF2B5EF4-FFF2-40B4-BE49-F238E27FC236}">
                <a16:creationId xmlns:a16="http://schemas.microsoft.com/office/drawing/2014/main" id="{C40C4AF1-18EB-E2F4-F07D-3A225994B3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11" name="Graphic 10" descr="Brain with solid fill">
            <a:extLst>
              <a:ext uri="{FF2B5EF4-FFF2-40B4-BE49-F238E27FC236}">
                <a16:creationId xmlns:a16="http://schemas.microsoft.com/office/drawing/2014/main" id="{EE0188C4-F3F2-A8C3-D113-CDB482292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49246" y="1890130"/>
            <a:ext cx="771397" cy="771397"/>
          </a:xfrm>
          <a:prstGeom prst="rect">
            <a:avLst/>
          </a:prstGeom>
        </p:spPr>
      </p:pic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D6F0EDBF-F147-82DD-A7ED-F375C82E71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014" y="1958648"/>
            <a:ext cx="626571" cy="626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Extractive Method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3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9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3" name="Google Shape;1083;p39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4" name="Google Shape;1084;p39">
            <a:hlinkClick r:id="rId4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5" name="Google Shape;1085;p39">
            <a:hlinkClick r:id="rId5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6" name="Google Shape;1086;p39">
            <a:hlinkClick r:id="rId6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7" name="Google Shape;1087;p39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39">
            <a:hlinkClick r:id="rId8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1093;p39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4" name="Google Shape;1094;p39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9"/>
          <p:cNvGrpSpPr/>
          <p:nvPr/>
        </p:nvGrpSpPr>
        <p:grpSpPr>
          <a:xfrm rot="10800000" flipH="1">
            <a:off x="2013645" y="1083350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83;p38">
            <a:extLst>
              <a:ext uri="{FF2B5EF4-FFF2-40B4-BE49-F238E27FC236}">
                <a16:creationId xmlns:a16="http://schemas.microsoft.com/office/drawing/2014/main" id="{9E6E7BD8-26DE-72E7-2AC1-3B41FF1F2480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67" name="Google Shape;984;p38">
            <a:hlinkClick r:id="rId6" action="ppaction://hlinksldjump"/>
            <a:extLst>
              <a:ext uri="{FF2B5EF4-FFF2-40B4-BE49-F238E27FC236}">
                <a16:creationId xmlns:a16="http://schemas.microsoft.com/office/drawing/2014/main" id="{9F7A1403-A1E9-ACF5-7BDA-470404DAB7AA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68" name="Google Shape;985;p38">
            <a:hlinkClick r:id="rId13" action="ppaction://hlinksldjump"/>
            <a:extLst>
              <a:ext uri="{FF2B5EF4-FFF2-40B4-BE49-F238E27FC236}">
                <a16:creationId xmlns:a16="http://schemas.microsoft.com/office/drawing/2014/main" id="{EE0F9A84-1B03-D786-B3FD-B99A937F0BE0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9" name="Google Shape;986;p38">
            <a:hlinkClick r:id="rId14" action="ppaction://hlinksldjump"/>
            <a:extLst>
              <a:ext uri="{FF2B5EF4-FFF2-40B4-BE49-F238E27FC236}">
                <a16:creationId xmlns:a16="http://schemas.microsoft.com/office/drawing/2014/main" id="{4897EFA8-6973-8C00-936E-ED811A6CF12D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987;p38">
            <a:extLst>
              <a:ext uri="{FF2B5EF4-FFF2-40B4-BE49-F238E27FC236}">
                <a16:creationId xmlns:a16="http://schemas.microsoft.com/office/drawing/2014/main" id="{74106A0B-D40A-F649-2A0A-EF6832BFCE31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988;p38">
            <a:extLst>
              <a:ext uri="{FF2B5EF4-FFF2-40B4-BE49-F238E27FC236}">
                <a16:creationId xmlns:a16="http://schemas.microsoft.com/office/drawing/2014/main" id="{04B683F4-CE69-6DE0-1187-9CEE438EB8EE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989;p38">
            <a:extLst>
              <a:ext uri="{FF2B5EF4-FFF2-40B4-BE49-F238E27FC236}">
                <a16:creationId xmlns:a16="http://schemas.microsoft.com/office/drawing/2014/main" id="{0261F049-7943-242E-FBB8-1312A06378EA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BADEFA5A-0961-0AB9-E363-BA6330D1EA36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4" name="Google Shape;990;p38">
            <a:extLst>
              <a:ext uri="{FF2B5EF4-FFF2-40B4-BE49-F238E27FC236}">
                <a16:creationId xmlns:a16="http://schemas.microsoft.com/office/drawing/2014/main" id="{F78A3602-D5D5-0D51-658C-F63610B533AE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1031;p38">
            <a:extLst>
              <a:ext uri="{FF2B5EF4-FFF2-40B4-BE49-F238E27FC236}">
                <a16:creationId xmlns:a16="http://schemas.microsoft.com/office/drawing/2014/main" id="{530BA9FA-7D18-AD7E-C0BC-6D3788277CAF}"/>
              </a:ext>
            </a:extLst>
          </p:cNvPr>
          <p:cNvSpPr txBox="1"/>
          <p:nvPr/>
        </p:nvSpPr>
        <p:spPr>
          <a:xfrm>
            <a:off x="2991500" y="451679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1032;p38">
            <a:extLst>
              <a:ext uri="{FF2B5EF4-FFF2-40B4-BE49-F238E27FC236}">
                <a16:creationId xmlns:a16="http://schemas.microsoft.com/office/drawing/2014/main" id="{14E42974-51FB-5124-86F8-EB10373FA939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ubtitle 12">
            <a:extLst>
              <a:ext uri="{FF2B5EF4-FFF2-40B4-BE49-F238E27FC236}">
                <a16:creationId xmlns:a16="http://schemas.microsoft.com/office/drawing/2014/main" id="{D2E162AF-A9D5-1DBB-B425-8B1A29AAD465}"/>
              </a:ext>
            </a:extLst>
          </p:cNvPr>
          <p:cNvSpPr txBox="1">
            <a:spLocks/>
          </p:cNvSpPr>
          <p:nvPr/>
        </p:nvSpPr>
        <p:spPr>
          <a:xfrm>
            <a:off x="616538" y="1726509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Identifies the relevant sentences or phrases from the original text and extracts and groups them together in order to form a concise</a:t>
            </a:r>
            <a:br>
              <a:rPr lang="en-US" sz="1600" dirty="0">
                <a:solidFill>
                  <a:schemeClr val="dk2"/>
                </a:solidFill>
                <a:latin typeface="Libre Franklin" pitchFamily="2" charset="0"/>
              </a:rPr>
            </a:br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summary.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95" name="Google Shape;1005;p38">
            <a:extLst>
              <a:ext uri="{FF2B5EF4-FFF2-40B4-BE49-F238E27FC236}">
                <a16:creationId xmlns:a16="http://schemas.microsoft.com/office/drawing/2014/main" id="{24566B77-87FF-CECD-328B-A87C700BE6BD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96" name="Graphic 95" descr="Calligraphy Pen with solid fill">
            <a:extLst>
              <a:ext uri="{FF2B5EF4-FFF2-40B4-BE49-F238E27FC236}">
                <a16:creationId xmlns:a16="http://schemas.microsoft.com/office/drawing/2014/main" id="{6759CB2D-13DB-55B0-EBFE-5B64EA0872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94554" y="2258355"/>
            <a:ext cx="626571" cy="626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0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2" name="Google Shape;1122;p40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0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40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40"/>
          <p:cNvSpPr txBox="1"/>
          <p:nvPr/>
        </p:nvSpPr>
        <p:spPr>
          <a:xfrm>
            <a:off x="299188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6" name="Google Shape;1126;p40">
            <a:hlinkClick r:id="rId3" action="ppaction://hlinksldjump"/>
          </p:cNvPr>
          <p:cNvSpPr txBox="1"/>
          <p:nvPr/>
        </p:nvSpPr>
        <p:spPr>
          <a:xfrm>
            <a:off x="3779374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7" name="Google Shape;1127;p40">
            <a:hlinkClick r:id="rId4" action="ppaction://hlinksldjump"/>
          </p:cNvPr>
          <p:cNvSpPr txBox="1"/>
          <p:nvPr/>
        </p:nvSpPr>
        <p:spPr>
          <a:xfrm>
            <a:off x="4569011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8" name="Google Shape;1128;p40">
            <a:hlinkClick r:id="rId5" action="ppaction://hlinksldjump"/>
          </p:cNvPr>
          <p:cNvSpPr txBox="1"/>
          <p:nvPr/>
        </p:nvSpPr>
        <p:spPr>
          <a:xfrm>
            <a:off x="5356267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0" name="Google Shape;1130;p40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40">
            <a:hlinkClick r:id="rId8" action="ppaction://hlinksldjump"/>
          </p:cNvPr>
          <p:cNvSpPr txBox="1"/>
          <p:nvPr/>
        </p:nvSpPr>
        <p:spPr>
          <a:xfrm>
            <a:off x="220127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7" name="Google Shape;1137;p40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0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43;p39">
            <a:extLst>
              <a:ext uri="{FF2B5EF4-FFF2-40B4-BE49-F238E27FC236}">
                <a16:creationId xmlns:a16="http://schemas.microsoft.com/office/drawing/2014/main" id="{98679DCF-9C49-5E18-2EBD-1E7F21940374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Abstractive Method</a:t>
            </a:r>
          </a:p>
        </p:txBody>
      </p:sp>
      <p:sp>
        <p:nvSpPr>
          <p:cNvPr id="42" name="Google Shape;983;p38">
            <a:extLst>
              <a:ext uri="{FF2B5EF4-FFF2-40B4-BE49-F238E27FC236}">
                <a16:creationId xmlns:a16="http://schemas.microsoft.com/office/drawing/2014/main" id="{38DCFA74-399C-9E43-8067-FFCCD0F9C70B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43" name="Google Shape;984;p38">
            <a:hlinkClick r:id="rId13" action="ppaction://hlinksldjump"/>
            <a:extLst>
              <a:ext uri="{FF2B5EF4-FFF2-40B4-BE49-F238E27FC236}">
                <a16:creationId xmlns:a16="http://schemas.microsoft.com/office/drawing/2014/main" id="{032AA468-0DBB-5FEA-9C82-2731E02CF6BB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44" name="Google Shape;985;p38">
            <a:hlinkClick r:id="rId6" action="ppaction://hlinksldjump"/>
            <a:extLst>
              <a:ext uri="{FF2B5EF4-FFF2-40B4-BE49-F238E27FC236}">
                <a16:creationId xmlns:a16="http://schemas.microsoft.com/office/drawing/2014/main" id="{F9A484A7-D0BE-839C-BCEE-6655CA2A3A9C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5" name="Google Shape;986;p38">
            <a:hlinkClick r:id="rId14" action="ppaction://hlinksldjump"/>
            <a:extLst>
              <a:ext uri="{FF2B5EF4-FFF2-40B4-BE49-F238E27FC236}">
                <a16:creationId xmlns:a16="http://schemas.microsoft.com/office/drawing/2014/main" id="{43780F49-B318-2CFE-1321-7B947AF92D05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969F057F-0D51-9E22-F51A-1BB75ADB1AF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7" name="Google Shape;990;p38">
            <a:extLst>
              <a:ext uri="{FF2B5EF4-FFF2-40B4-BE49-F238E27FC236}">
                <a16:creationId xmlns:a16="http://schemas.microsoft.com/office/drawing/2014/main" id="{A7A3B481-1F6C-FEEB-5EDC-380B14EBE1CC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1031;p38">
            <a:extLst>
              <a:ext uri="{FF2B5EF4-FFF2-40B4-BE49-F238E27FC236}">
                <a16:creationId xmlns:a16="http://schemas.microsoft.com/office/drawing/2014/main" id="{F1F39358-AAFD-ECEA-99C7-EAD4916C0D03}"/>
              </a:ext>
            </a:extLst>
          </p:cNvPr>
          <p:cNvSpPr txBox="1"/>
          <p:nvPr/>
        </p:nvSpPr>
        <p:spPr>
          <a:xfrm>
            <a:off x="2991500" y="45235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032;p38">
            <a:extLst>
              <a:ext uri="{FF2B5EF4-FFF2-40B4-BE49-F238E27FC236}">
                <a16:creationId xmlns:a16="http://schemas.microsoft.com/office/drawing/2014/main" id="{C67CBBA4-1B05-74AA-EEFE-7BB49368F84D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ubtitle 12">
            <a:extLst>
              <a:ext uri="{FF2B5EF4-FFF2-40B4-BE49-F238E27FC236}">
                <a16:creationId xmlns:a16="http://schemas.microsoft.com/office/drawing/2014/main" id="{E5FCA33F-9233-974C-EC87-EE4E7D779BE9}"/>
              </a:ext>
            </a:extLst>
          </p:cNvPr>
          <p:cNvSpPr txBox="1">
            <a:spLocks/>
          </p:cNvSpPr>
          <p:nvPr/>
        </p:nvSpPr>
        <p:spPr>
          <a:xfrm>
            <a:off x="974912" y="1713124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Focuses on the vital information of the original sentences and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generates a new set of sentences for the summary, being that this sentences might not be present in the original sentences.</a:t>
            </a:r>
          </a:p>
        </p:txBody>
      </p:sp>
      <p:sp>
        <p:nvSpPr>
          <p:cNvPr id="54" name="Google Shape;1005;p38">
            <a:extLst>
              <a:ext uri="{FF2B5EF4-FFF2-40B4-BE49-F238E27FC236}">
                <a16:creationId xmlns:a16="http://schemas.microsoft.com/office/drawing/2014/main" id="{D28C412D-489C-D2A9-78CF-AD842F940B21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6" name="Graphic 55" descr="Brain with solid fill">
            <a:extLst>
              <a:ext uri="{FF2B5EF4-FFF2-40B4-BE49-F238E27FC236}">
                <a16:creationId xmlns:a16="http://schemas.microsoft.com/office/drawing/2014/main" id="{94947371-570B-071B-5ABA-FB4F605509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07608" y="2185942"/>
            <a:ext cx="771397" cy="771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1"/>
          <p:cNvSpPr txBox="1"/>
          <p:nvPr/>
        </p:nvSpPr>
        <p:spPr>
          <a:xfrm>
            <a:off x="1999997" y="1687401"/>
            <a:ext cx="5233462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Abstractive Method</a:t>
            </a:r>
            <a:endParaRPr sz="28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56" name="Google Shape;1156;p41"/>
          <p:cNvSpPr txBox="1"/>
          <p:nvPr/>
        </p:nvSpPr>
        <p:spPr>
          <a:xfrm>
            <a:off x="1886872" y="2939420"/>
            <a:ext cx="20508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Libre Franklin"/>
                <a:sym typeface="Libre Franklin"/>
              </a:rPr>
              <a:t>It enables t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he machine to understand the semantic of the text 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57" name="Google Shape;1157;p41"/>
          <p:cNvSpPr txBox="1"/>
          <p:nvPr/>
        </p:nvSpPr>
        <p:spPr>
          <a:xfrm>
            <a:off x="4830475" y="2933510"/>
            <a:ext cx="301214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Create new</a:t>
            </a:r>
            <a:b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</a:b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sentences using NLP (Natural Language Processing)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61" name="Google Shape;116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Our choice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1166" name="Google Shape;1166;p41"/>
          <p:cNvCxnSpPr/>
          <p:nvPr/>
        </p:nvCxnSpPr>
        <p:spPr>
          <a:xfrm>
            <a:off x="6336546" y="2221249"/>
            <a:ext cx="0" cy="502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41"/>
          <p:cNvCxnSpPr>
            <a:cxnSpLocks/>
          </p:cNvCxnSpPr>
          <p:nvPr/>
        </p:nvCxnSpPr>
        <p:spPr>
          <a:xfrm>
            <a:off x="2912272" y="2221249"/>
            <a:ext cx="0" cy="517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68" name="Google Shape;1168;p4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69" name="Google Shape;1169;p4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70" name="Google Shape;1170;p4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1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41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1" name="Google Shape;1181;p41">
            <a:hlinkClick r:id="rId4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41">
            <a:hlinkClick r:id="rId5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3" name="Google Shape;1183;p41">
            <a:hlinkClick r:id="rId6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4" name="Google Shape;1184;p4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41">
            <a:hlinkClick r:id="rId8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0" name="Google Shape;1190;p41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1" name="Google Shape;1191;p41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4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4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98" name="Google Shape;1198;p4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52" name="Google Shape;1122;p40">
            <a:extLst>
              <a:ext uri="{FF2B5EF4-FFF2-40B4-BE49-F238E27FC236}">
                <a16:creationId xmlns:a16="http://schemas.microsoft.com/office/drawing/2014/main" id="{8BEA9527-A22B-9D0A-4DDF-F9D20623636A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123;p40">
            <a:extLst>
              <a:ext uri="{FF2B5EF4-FFF2-40B4-BE49-F238E27FC236}">
                <a16:creationId xmlns:a16="http://schemas.microsoft.com/office/drawing/2014/main" id="{8164872F-C4B5-2B54-6980-82AC730EE0AC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124;p40">
            <a:extLst>
              <a:ext uri="{FF2B5EF4-FFF2-40B4-BE49-F238E27FC236}">
                <a16:creationId xmlns:a16="http://schemas.microsoft.com/office/drawing/2014/main" id="{EB8A4DAF-05D6-2347-F8BE-4C2785585433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983;p38">
            <a:extLst>
              <a:ext uri="{FF2B5EF4-FFF2-40B4-BE49-F238E27FC236}">
                <a16:creationId xmlns:a16="http://schemas.microsoft.com/office/drawing/2014/main" id="{A3ED988F-E412-174D-16CD-53E221F9C904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6" name="Google Shape;984;p38">
            <a:hlinkClick r:id="rId13" action="ppaction://hlinksldjump"/>
            <a:extLst>
              <a:ext uri="{FF2B5EF4-FFF2-40B4-BE49-F238E27FC236}">
                <a16:creationId xmlns:a16="http://schemas.microsoft.com/office/drawing/2014/main" id="{A5C7AA8D-4227-7739-6DBC-D277AFB0E7A1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7" name="Google Shape;985;p38">
            <a:hlinkClick r:id="rId14" action="ppaction://hlinksldjump"/>
            <a:extLst>
              <a:ext uri="{FF2B5EF4-FFF2-40B4-BE49-F238E27FC236}">
                <a16:creationId xmlns:a16="http://schemas.microsoft.com/office/drawing/2014/main" id="{F5762862-0A42-1268-2381-6CAA7FEFFC17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8" name="Google Shape;986;p38">
            <a:hlinkClick r:id="rId6" action="ppaction://hlinksldjump"/>
            <a:extLst>
              <a:ext uri="{FF2B5EF4-FFF2-40B4-BE49-F238E27FC236}">
                <a16:creationId xmlns:a16="http://schemas.microsoft.com/office/drawing/2014/main" id="{EBED0D21-3794-0897-FF87-978B07B9AA40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9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3A964949-5BF3-4489-C770-9C16C13EEA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990;p38">
            <a:extLst>
              <a:ext uri="{FF2B5EF4-FFF2-40B4-BE49-F238E27FC236}">
                <a16:creationId xmlns:a16="http://schemas.microsoft.com/office/drawing/2014/main" id="{D464F829-22C9-07E4-B4D0-3D5ED96D1930}"/>
              </a:ext>
            </a:extLst>
          </p:cNvPr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031;p38">
            <a:extLst>
              <a:ext uri="{FF2B5EF4-FFF2-40B4-BE49-F238E27FC236}">
                <a16:creationId xmlns:a16="http://schemas.microsoft.com/office/drawing/2014/main" id="{DE2AB67F-2C2E-7C18-400D-C0C2269DAABC}"/>
              </a:ext>
            </a:extLst>
          </p:cNvPr>
          <p:cNvSpPr txBox="1"/>
          <p:nvPr/>
        </p:nvSpPr>
        <p:spPr>
          <a:xfrm>
            <a:off x="2991500" y="4510068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032;p38">
            <a:extLst>
              <a:ext uri="{FF2B5EF4-FFF2-40B4-BE49-F238E27FC236}">
                <a16:creationId xmlns:a16="http://schemas.microsoft.com/office/drawing/2014/main" id="{03D18C3B-47F3-BF3A-9198-23B98A54F490}"/>
              </a:ext>
            </a:extLst>
          </p:cNvPr>
          <p:cNvSpPr/>
          <p:nvPr/>
        </p:nvSpPr>
        <p:spPr>
          <a:xfrm>
            <a:off x="2992342" y="4984686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1125250" y="1208688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2"/>
          <p:cNvSpPr/>
          <p:nvPr/>
        </p:nvSpPr>
        <p:spPr>
          <a:xfrm>
            <a:off x="4795550" y="1203863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08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4948563" y="1315123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2"/>
          </p:nvPr>
        </p:nvSpPr>
        <p:spPr>
          <a:xfrm>
            <a:off x="1227405" y="2469982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Supervised Learning using Abstractive Method of Text Summarization (Seq2Seq)</a:t>
            </a:r>
            <a:endParaRPr dirty="0"/>
          </a:p>
        </p:txBody>
      </p:sp>
      <p:sp>
        <p:nvSpPr>
          <p:cNvPr id="1206" name="Google Shape;1206;p42"/>
          <p:cNvSpPr txBox="1">
            <a:spLocks noGrp="1"/>
          </p:cNvSpPr>
          <p:nvPr>
            <p:ph type="body" idx="3"/>
          </p:nvPr>
        </p:nvSpPr>
        <p:spPr>
          <a:xfrm>
            <a:off x="4899325" y="2454082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Reinforcement Learning for optimization of the metrics associated with Text Summarization</a:t>
            </a:r>
            <a:endParaRPr dirty="0"/>
          </a:p>
        </p:txBody>
      </p:sp>
      <p:sp>
        <p:nvSpPr>
          <p:cNvPr id="1205" name="Google Shape;1205;p42"/>
          <p:cNvSpPr txBox="1">
            <a:spLocks noGrp="1"/>
          </p:cNvSpPr>
          <p:nvPr>
            <p:ph type="subTitle" idx="4"/>
          </p:nvPr>
        </p:nvSpPr>
        <p:spPr>
          <a:xfrm>
            <a:off x="1331075" y="1286581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 txBox="1"/>
          <p:nvPr/>
        </p:nvSpPr>
        <p:spPr>
          <a:xfrm>
            <a:off x="324184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42">
            <a:hlinkClick r:id="rId3" action="ppaction://hlinksldjump"/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2"/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42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2" name="Google Shape;1222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42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4" name="Google Shape;1224;p42">
            <a:hlinkClick r:id="rId6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5" name="Google Shape;1225;p42">
            <a:hlinkClick r:id="rId4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6" name="Google Shape;1226;p42">
            <a:hlinkClick r:id="rId4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42">
            <a:hlinkClick r:id="rId8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2" name="Google Shape;1232;p42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3" name="Google Shape;1233;p42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2">
            <a:hlinkClick r:id="rId11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89272" y="2361575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12" action="ppaction://hlinksldjump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5;p42">
            <a:hlinkClick r:id="rId5" action="ppaction://hlinksldjump"/>
            <a:extLst>
              <a:ext uri="{FF2B5EF4-FFF2-40B4-BE49-F238E27FC236}">
                <a16:creationId xmlns:a16="http://schemas.microsoft.com/office/drawing/2014/main" id="{ED929DD6-1176-EEE9-4924-00992F8A8B58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EA673054-F111-E9BE-71C2-7896A02144E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920</Words>
  <Application>Microsoft Office PowerPoint</Application>
  <PresentationFormat>On-screen Show (16:9)</PresentationFormat>
  <Paragraphs>357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Poppins ExtraBold</vt:lpstr>
      <vt:lpstr>Cascadia Code</vt:lpstr>
      <vt:lpstr>Poppins</vt:lpstr>
      <vt:lpstr>Libre Franklin</vt:lpstr>
      <vt:lpstr>Open Sans</vt:lpstr>
      <vt:lpstr>Arial</vt:lpstr>
      <vt:lpstr>Raleway Black</vt:lpstr>
      <vt:lpstr>Management System Planner by Slidesgo</vt:lpstr>
      <vt:lpstr>PowerPoint Presentation</vt:lpstr>
      <vt:lpstr>Table of Contents</vt:lpstr>
      <vt:lpstr>Introduction</vt:lpstr>
      <vt:lpstr>Introduction</vt:lpstr>
      <vt:lpstr>Text Summarization</vt:lpstr>
      <vt:lpstr>Extractive Method</vt:lpstr>
      <vt:lpstr>PowerPoint Presentation</vt:lpstr>
      <vt:lpstr>Our choice</vt:lpstr>
      <vt:lpstr>Methodologies</vt:lpstr>
      <vt:lpstr>Methodology 1</vt:lpstr>
      <vt:lpstr>Methodology 1</vt:lpstr>
      <vt:lpstr>Methodology 1</vt:lpstr>
      <vt:lpstr>Methodology 1</vt:lpstr>
      <vt:lpstr>Result Analysis</vt:lpstr>
      <vt:lpstr>Methodology 2</vt:lpstr>
      <vt:lpstr>Methodology 2</vt:lpstr>
      <vt:lpstr>PowerPoint Presentation</vt:lpstr>
      <vt:lpstr>PowerPoint Presentation</vt:lpstr>
      <vt:lpstr>PowerPoint Presentation</vt:lpstr>
      <vt:lpstr>Result Analysis</vt:lpstr>
      <vt:lpstr>Result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BEATRIZ TAVARES DA COSTA</cp:lastModifiedBy>
  <cp:revision>6</cp:revision>
  <dcterms:modified xsi:type="dcterms:W3CDTF">2022-05-17T16:32:49Z</dcterms:modified>
</cp:coreProperties>
</file>