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646" r:id="rId2"/>
    <p:sldId id="308" r:id="rId3"/>
    <p:sldId id="667" r:id="rId4"/>
    <p:sldId id="655" r:id="rId5"/>
    <p:sldId id="648" r:id="rId6"/>
    <p:sldId id="661" r:id="rId7"/>
    <p:sldId id="656" r:id="rId8"/>
    <p:sldId id="662" r:id="rId9"/>
    <p:sldId id="668" r:id="rId10"/>
    <p:sldId id="657" r:id="rId11"/>
    <p:sldId id="669" r:id="rId12"/>
    <p:sldId id="663" r:id="rId13"/>
    <p:sldId id="658" r:id="rId14"/>
    <p:sldId id="664" r:id="rId15"/>
    <p:sldId id="659" r:id="rId16"/>
    <p:sldId id="665" r:id="rId17"/>
    <p:sldId id="666" r:id="rId18"/>
    <p:sldId id="6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D67"/>
    <a:srgbClr val="282F39"/>
    <a:srgbClr val="42AFB6"/>
    <a:srgbClr val="258688"/>
    <a:srgbClr val="CB1B4A"/>
    <a:srgbClr val="FFFFFF"/>
    <a:srgbClr val="FCB414"/>
    <a:srgbClr val="007A7D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0148" autoAdjust="0"/>
  </p:normalViewPr>
  <p:slideViewPr>
    <p:cSldViewPr snapToGrid="0">
      <p:cViewPr varScale="1">
        <p:scale>
          <a:sx n="60" d="100"/>
          <a:sy n="60" d="100"/>
        </p:scale>
        <p:origin x="7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DE16A-9292-4D8D-BD8C-662F19B3FED1}" type="datetimeFigureOut">
              <a:rPr lang="pt-PT" smtClean="0"/>
              <a:t>25/01/2022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55047-88C3-4052-8B3C-D097C71CAB1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53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0616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Flann</a:t>
            </a:r>
          </a:p>
          <a:p>
            <a:r>
              <a:rPr lang="pt-PT" b="0" i="0" dirty="0" err="1">
                <a:solidFill>
                  <a:srgbClr val="8B949E"/>
                </a:solidFill>
                <a:effectLst/>
                <a:latin typeface="ui-monospace"/>
              </a:rPr>
              <a:t>Lowe's</a:t>
            </a:r>
            <a:r>
              <a:rPr lang="pt-PT" b="0" i="0" dirty="0">
                <a:solidFill>
                  <a:srgbClr val="8B949E"/>
                </a:solidFill>
                <a:effectLst/>
                <a:latin typeface="ui-monospace"/>
              </a:rPr>
              <a:t> ratio</a:t>
            </a:r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6016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2155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375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3212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2797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2241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225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451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Canny</a:t>
            </a:r>
            <a:r>
              <a:rPr lang="pt-PT" dirty="0"/>
              <a:t> – Peças com imagens muitas </a:t>
            </a:r>
            <a:r>
              <a:rPr lang="pt-PT" dirty="0" err="1"/>
              <a:t>edges</a:t>
            </a:r>
            <a:r>
              <a:rPr lang="pt-PT" dirty="0"/>
              <a:t> bem definidas</a:t>
            </a:r>
          </a:p>
          <a:p>
            <a:r>
              <a:rPr lang="pt-PT" dirty="0" err="1"/>
              <a:t>Corner-Harris</a:t>
            </a:r>
            <a:r>
              <a:rPr lang="pt-PT" dirty="0"/>
              <a:t> -  Para alinhamento das peças e pontos de interesse mas não estava a obter os cantos que queríamos nem o formato das peças </a:t>
            </a:r>
          </a:p>
          <a:p>
            <a:r>
              <a:rPr lang="pt-PT" dirty="0"/>
              <a:t>	Descartou-se a ideia de alinhamento e de ver pela forma geométrica os matches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927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Canny</a:t>
            </a:r>
            <a:r>
              <a:rPr lang="pt-PT" dirty="0"/>
              <a:t> – Peças com imagens muitas </a:t>
            </a:r>
            <a:r>
              <a:rPr lang="pt-PT" dirty="0" err="1"/>
              <a:t>edges</a:t>
            </a:r>
            <a:r>
              <a:rPr lang="pt-PT" dirty="0"/>
              <a:t> bem definidas</a:t>
            </a:r>
          </a:p>
          <a:p>
            <a:r>
              <a:rPr lang="pt-PT" dirty="0" err="1"/>
              <a:t>Corner-Harris</a:t>
            </a:r>
            <a:r>
              <a:rPr lang="pt-PT" dirty="0"/>
              <a:t> -  Para alinhamento das peças e pontos de interesse mas não estava a obter os cantos que queríamos nem o formato das peças </a:t>
            </a:r>
          </a:p>
          <a:p>
            <a:r>
              <a:rPr lang="pt-PT" dirty="0"/>
              <a:t>	Descartou-se a ideia de alinhamento e de ver pela forma geométrica os matches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189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1428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4852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55047-88C3-4052-8B3C-D097C71CAB1C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384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3">
            <a:extLst>
              <a:ext uri="{FF2B5EF4-FFF2-40B4-BE49-F238E27FC236}">
                <a16:creationId xmlns:a16="http://schemas.microsoft.com/office/drawing/2014/main" id="{E18242A4-31C7-4940-B567-792D8F5F9D58}"/>
              </a:ext>
            </a:extLst>
          </p:cNvPr>
          <p:cNvSpPr>
            <a:spLocks/>
          </p:cNvSpPr>
          <p:nvPr/>
        </p:nvSpPr>
        <p:spPr bwMode="auto">
          <a:xfrm>
            <a:off x="351067" y="2547679"/>
            <a:ext cx="2167746" cy="2152123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06B5C950-D0A6-4C97-9D62-157104BA17E6}"/>
              </a:ext>
            </a:extLst>
          </p:cNvPr>
          <p:cNvSpPr>
            <a:spLocks/>
          </p:cNvSpPr>
          <p:nvPr/>
        </p:nvSpPr>
        <p:spPr bwMode="auto">
          <a:xfrm>
            <a:off x="2643800" y="2547679"/>
            <a:ext cx="2159935" cy="215993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0CA7A612-AAD5-4B6B-A2DE-C7CFE27300FC}"/>
              </a:ext>
            </a:extLst>
          </p:cNvPr>
          <p:cNvSpPr>
            <a:spLocks/>
          </p:cNvSpPr>
          <p:nvPr/>
        </p:nvSpPr>
        <p:spPr bwMode="auto">
          <a:xfrm>
            <a:off x="1499386" y="3692093"/>
            <a:ext cx="2167746" cy="2152123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D5045BD9-EB3D-4394-AF53-2F2B5F80D460}"/>
              </a:ext>
            </a:extLst>
          </p:cNvPr>
          <p:cNvSpPr>
            <a:spLocks/>
          </p:cNvSpPr>
          <p:nvPr/>
        </p:nvSpPr>
        <p:spPr bwMode="auto">
          <a:xfrm>
            <a:off x="1515009" y="1399360"/>
            <a:ext cx="2152123" cy="2152123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>
              <a:alpha val="5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1015365" y="409177"/>
            <a:ext cx="10161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RESOLUÇÃO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pt-PT" sz="40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AUTOMÁTICA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PUZZLES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E2BB39-7B63-4421-A40E-E81F85665B7D}"/>
              </a:ext>
            </a:extLst>
          </p:cNvPr>
          <p:cNvSpPr txBox="1"/>
          <p:nvPr/>
        </p:nvSpPr>
        <p:spPr>
          <a:xfrm>
            <a:off x="7196560" y="2369816"/>
            <a:ext cx="2558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Apresentação Final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DD9E96-A319-41CC-8199-17B9523F0A6E}"/>
              </a:ext>
            </a:extLst>
          </p:cNvPr>
          <p:cNvSpPr txBox="1"/>
          <p:nvPr/>
        </p:nvSpPr>
        <p:spPr>
          <a:xfrm>
            <a:off x="7306463" y="1913917"/>
            <a:ext cx="2338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>
                <a:solidFill>
                  <a:schemeClr val="bg1"/>
                </a:solidFill>
              </a:rPr>
              <a:t>Projeto Final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52419C-C7C0-47A7-81EF-F923D1D509C8}"/>
              </a:ext>
            </a:extLst>
          </p:cNvPr>
          <p:cNvSpPr txBox="1"/>
          <p:nvPr/>
        </p:nvSpPr>
        <p:spPr>
          <a:xfrm>
            <a:off x="6975414" y="3230428"/>
            <a:ext cx="3000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Visão por Computador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0F372-9850-405F-A772-E93089F63464}"/>
              </a:ext>
            </a:extLst>
          </p:cNvPr>
          <p:cNvSpPr txBox="1"/>
          <p:nvPr/>
        </p:nvSpPr>
        <p:spPr>
          <a:xfrm>
            <a:off x="7271676" y="4024882"/>
            <a:ext cx="240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Pedro Carvalho | 84670</a:t>
            </a:r>
          </a:p>
          <a:p>
            <a:pPr algn="ctr"/>
            <a:r>
              <a:rPr lang="pt-PT" dirty="0">
                <a:solidFill>
                  <a:schemeClr val="bg1"/>
                </a:solidFill>
              </a:rPr>
              <a:t>Tiago Pinho | 92938</a:t>
            </a:r>
          </a:p>
        </p:txBody>
      </p:sp>
      <p:pic>
        <p:nvPicPr>
          <p:cNvPr id="13" name="Imagem 12" descr="Uma imagem com camisa, desenho&#10;&#10;Descrição gerada automaticamente">
            <a:extLst>
              <a:ext uri="{FF2B5EF4-FFF2-40B4-BE49-F238E27FC236}">
                <a16:creationId xmlns:a16="http://schemas.microsoft.com/office/drawing/2014/main" id="{B6B37387-5311-41D9-B7CE-8240A43E0B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527" y="5844216"/>
            <a:ext cx="1571026" cy="58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46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7667613" y="4237271"/>
            <a:ext cx="4009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Detetar pontos de interesse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b="1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094004" y="295710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3721611" y="330301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70" y="307180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517202" y="330301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001810" y="271965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1587537" y="306185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166580" y="354353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816442" y="327752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48D4255-7B2F-440B-B40E-B3E74E83227B}"/>
              </a:ext>
            </a:extLst>
          </p:cNvPr>
          <p:cNvGrpSpPr/>
          <p:nvPr/>
        </p:nvGrpSpPr>
        <p:grpSpPr>
          <a:xfrm>
            <a:off x="5663839" y="3291751"/>
            <a:ext cx="213423" cy="249664"/>
            <a:chOff x="1111321" y="1909241"/>
            <a:chExt cx="213423" cy="249664"/>
          </a:xfrm>
        </p:grpSpPr>
        <p:sp>
          <p:nvSpPr>
            <p:cNvPr id="46" name="Seta: Para a Direita 45">
              <a:extLst>
                <a:ext uri="{FF2B5EF4-FFF2-40B4-BE49-F238E27FC236}">
                  <a16:creationId xmlns:a16="http://schemas.microsoft.com/office/drawing/2014/main" id="{7ECD7061-2242-4333-94E1-0F42DD7175FC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Seta: Para a Direita 6">
              <a:extLst>
                <a:ext uri="{FF2B5EF4-FFF2-40B4-BE49-F238E27FC236}">
                  <a16:creationId xmlns:a16="http://schemas.microsoft.com/office/drawing/2014/main" id="{18CD7862-2C3D-4934-B028-5A01D4D81868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BA6F6D38-9519-4FE9-9A87-D2C83169D180}"/>
              </a:ext>
            </a:extLst>
          </p:cNvPr>
          <p:cNvGrpSpPr/>
          <p:nvPr/>
        </p:nvGrpSpPr>
        <p:grpSpPr>
          <a:xfrm>
            <a:off x="6055754" y="2957103"/>
            <a:ext cx="1412834" cy="943793"/>
            <a:chOff x="1413335" y="1562176"/>
            <a:chExt cx="1006713" cy="943793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48FF02A-9D39-4C36-9919-E4B0AEEEC17A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8">
              <a:extLst>
                <a:ext uri="{FF2B5EF4-FFF2-40B4-BE49-F238E27FC236}">
                  <a16:creationId xmlns:a16="http://schemas.microsoft.com/office/drawing/2014/main" id="{C09E570A-B0F8-47A9-991C-209C2B8F02E9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e alinhamento das peças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3988262-76F2-426D-BFA3-47A3727E2BA0}"/>
              </a:ext>
            </a:extLst>
          </p:cNvPr>
          <p:cNvGrpSpPr/>
          <p:nvPr/>
        </p:nvGrpSpPr>
        <p:grpSpPr>
          <a:xfrm>
            <a:off x="7667613" y="3291751"/>
            <a:ext cx="213423" cy="249664"/>
            <a:chOff x="2520720" y="1909241"/>
            <a:chExt cx="213423" cy="249664"/>
          </a:xfrm>
        </p:grpSpPr>
        <p:sp>
          <p:nvSpPr>
            <p:cNvPr id="59" name="Seta: Para a Direita 58">
              <a:extLst>
                <a:ext uri="{FF2B5EF4-FFF2-40B4-BE49-F238E27FC236}">
                  <a16:creationId xmlns:a16="http://schemas.microsoft.com/office/drawing/2014/main" id="{6DA3BFB1-9059-4585-AF8E-FD7932FEE92C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Seta: Para a Direita 10">
              <a:extLst>
                <a:ext uri="{FF2B5EF4-FFF2-40B4-BE49-F238E27FC236}">
                  <a16:creationId xmlns:a16="http://schemas.microsoft.com/office/drawing/2014/main" id="{94E3FFDC-82DA-417D-8177-5AE3D26B09F6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8AD588FD-7EF2-4018-A65E-AD77430B7617}"/>
              </a:ext>
            </a:extLst>
          </p:cNvPr>
          <p:cNvGrpSpPr/>
          <p:nvPr/>
        </p:nvGrpSpPr>
        <p:grpSpPr>
          <a:xfrm>
            <a:off x="8063165" y="2725771"/>
            <a:ext cx="2026792" cy="1353926"/>
            <a:chOff x="2822734" y="1562176"/>
            <a:chExt cx="1006713" cy="943793"/>
          </a:xfrm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ED749CB3-F0A0-4CDB-B8D1-1E4D80B01231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etângulo: Cantos Arredondados 12">
              <a:extLst>
                <a:ext uri="{FF2B5EF4-FFF2-40B4-BE49-F238E27FC236}">
                  <a16:creationId xmlns:a16="http://schemas.microsoft.com/office/drawing/2014/main" id="{C794FB44-DFE8-49B0-9D86-D50FCFEF1376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300" kern="1200" dirty="0"/>
                <a:t>Deteção de Pontos de interesse (SIFT)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6651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8;p30">
            <a:extLst>
              <a:ext uri="{FF2B5EF4-FFF2-40B4-BE49-F238E27FC236}">
                <a16:creationId xmlns:a16="http://schemas.microsoft.com/office/drawing/2014/main" id="{25AA9270-7427-4C58-8E3E-2396F3CB96F6}"/>
              </a:ext>
            </a:extLst>
          </p:cNvPr>
          <p:cNvSpPr/>
          <p:nvPr/>
        </p:nvSpPr>
        <p:spPr>
          <a:xfrm flipH="1">
            <a:off x="801501" y="1036554"/>
            <a:ext cx="10588997" cy="5084597"/>
          </a:xfrm>
          <a:custGeom>
            <a:avLst/>
            <a:gdLst/>
            <a:ahLst/>
            <a:cxnLst/>
            <a:rect l="l" t="t" r="r" b="b"/>
            <a:pathLst>
              <a:path w="57009" h="36369" extrusionOk="0">
                <a:moveTo>
                  <a:pt x="2207" y="0"/>
                </a:moveTo>
                <a:cubicBezTo>
                  <a:pt x="997" y="0"/>
                  <a:pt x="0" y="926"/>
                  <a:pt x="0" y="2136"/>
                </a:cubicBezTo>
                <a:lnTo>
                  <a:pt x="0" y="34233"/>
                </a:lnTo>
                <a:cubicBezTo>
                  <a:pt x="0" y="35443"/>
                  <a:pt x="997" y="36369"/>
                  <a:pt x="2207" y="36369"/>
                </a:cubicBezTo>
                <a:lnTo>
                  <a:pt x="54802" y="36369"/>
                </a:lnTo>
                <a:cubicBezTo>
                  <a:pt x="56012" y="36369"/>
                  <a:pt x="57008" y="35443"/>
                  <a:pt x="57008" y="34233"/>
                </a:cubicBezTo>
                <a:lnTo>
                  <a:pt x="57008" y="2136"/>
                </a:lnTo>
                <a:cubicBezTo>
                  <a:pt x="57008" y="926"/>
                  <a:pt x="56012" y="0"/>
                  <a:pt x="54802" y="0"/>
                </a:cubicBezTo>
                <a:close/>
              </a:path>
            </a:pathLst>
          </a:custGeom>
          <a:solidFill>
            <a:srgbClr val="FEFFFF"/>
          </a:solidFill>
          <a:ln w="9525" cap="flat" cmpd="sng">
            <a:solidFill>
              <a:srgbClr val="C8D7E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66675" dir="378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479;p30">
            <a:extLst>
              <a:ext uri="{FF2B5EF4-FFF2-40B4-BE49-F238E27FC236}">
                <a16:creationId xmlns:a16="http://schemas.microsoft.com/office/drawing/2014/main" id="{154D074E-69A8-48CD-AFB3-B0C07D2B3CE5}"/>
              </a:ext>
            </a:extLst>
          </p:cNvPr>
          <p:cNvSpPr/>
          <p:nvPr/>
        </p:nvSpPr>
        <p:spPr>
          <a:xfrm flipH="1">
            <a:off x="10893377" y="1158636"/>
            <a:ext cx="338897" cy="291807"/>
          </a:xfrm>
          <a:custGeom>
            <a:avLst/>
            <a:gdLst/>
            <a:ahLst/>
            <a:cxnLst/>
            <a:rect l="l" t="t" r="r" b="b"/>
            <a:pathLst>
              <a:path w="3630" h="3170" extrusionOk="0">
                <a:moveTo>
                  <a:pt x="2064" y="1"/>
                </a:moveTo>
                <a:cubicBezTo>
                  <a:pt x="712" y="1"/>
                  <a:pt x="0" y="1709"/>
                  <a:pt x="997" y="2705"/>
                </a:cubicBezTo>
                <a:cubicBezTo>
                  <a:pt x="1294" y="3026"/>
                  <a:pt x="1673" y="3170"/>
                  <a:pt x="2050" y="3170"/>
                </a:cubicBezTo>
                <a:cubicBezTo>
                  <a:pt x="2845" y="3170"/>
                  <a:pt x="3630" y="2532"/>
                  <a:pt x="3630" y="1566"/>
                </a:cubicBezTo>
                <a:cubicBezTo>
                  <a:pt x="3630" y="712"/>
                  <a:pt x="2918" y="72"/>
                  <a:pt x="2064" y="1"/>
                </a:cubicBezTo>
                <a:close/>
              </a:path>
            </a:pathLst>
          </a:custGeom>
          <a:solidFill>
            <a:srgbClr val="CB1B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480;p30">
            <a:extLst>
              <a:ext uri="{FF2B5EF4-FFF2-40B4-BE49-F238E27FC236}">
                <a16:creationId xmlns:a16="http://schemas.microsoft.com/office/drawing/2014/main" id="{2F40CA09-2D3F-4737-A588-981D170E7433}"/>
              </a:ext>
            </a:extLst>
          </p:cNvPr>
          <p:cNvSpPr/>
          <p:nvPr/>
        </p:nvSpPr>
        <p:spPr>
          <a:xfrm flipH="1">
            <a:off x="10448146" y="1158636"/>
            <a:ext cx="345617" cy="291807"/>
          </a:xfrm>
          <a:custGeom>
            <a:avLst/>
            <a:gdLst/>
            <a:ahLst/>
            <a:cxnLst/>
            <a:rect l="l" t="t" r="r" b="b"/>
            <a:pathLst>
              <a:path w="3702" h="3170" extrusionOk="0">
                <a:moveTo>
                  <a:pt x="2136" y="1"/>
                </a:moveTo>
                <a:cubicBezTo>
                  <a:pt x="712" y="72"/>
                  <a:pt x="1" y="1709"/>
                  <a:pt x="997" y="2705"/>
                </a:cubicBezTo>
                <a:cubicBezTo>
                  <a:pt x="1318" y="3026"/>
                  <a:pt x="1712" y="3170"/>
                  <a:pt x="2100" y="3170"/>
                </a:cubicBezTo>
                <a:cubicBezTo>
                  <a:pt x="2916" y="3170"/>
                  <a:pt x="3701" y="2532"/>
                  <a:pt x="3701" y="1566"/>
                </a:cubicBezTo>
                <a:cubicBezTo>
                  <a:pt x="3701" y="712"/>
                  <a:pt x="2990" y="1"/>
                  <a:pt x="2136" y="1"/>
                </a:cubicBezTo>
                <a:close/>
              </a:path>
            </a:pathLst>
          </a:custGeom>
          <a:solidFill>
            <a:srgbClr val="2586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481;p30">
            <a:extLst>
              <a:ext uri="{FF2B5EF4-FFF2-40B4-BE49-F238E27FC236}">
                <a16:creationId xmlns:a16="http://schemas.microsoft.com/office/drawing/2014/main" id="{72FAA3B2-076C-49DD-9659-8A12E144B51A}"/>
              </a:ext>
            </a:extLst>
          </p:cNvPr>
          <p:cNvSpPr/>
          <p:nvPr/>
        </p:nvSpPr>
        <p:spPr>
          <a:xfrm flipH="1">
            <a:off x="10003007" y="1158636"/>
            <a:ext cx="338897" cy="291807"/>
          </a:xfrm>
          <a:custGeom>
            <a:avLst/>
            <a:gdLst/>
            <a:ahLst/>
            <a:cxnLst/>
            <a:rect l="l" t="t" r="r" b="b"/>
            <a:pathLst>
              <a:path w="3630" h="3170" extrusionOk="0">
                <a:moveTo>
                  <a:pt x="2135" y="1"/>
                </a:moveTo>
                <a:cubicBezTo>
                  <a:pt x="712" y="1"/>
                  <a:pt x="0" y="1709"/>
                  <a:pt x="997" y="2705"/>
                </a:cubicBezTo>
                <a:cubicBezTo>
                  <a:pt x="1317" y="3026"/>
                  <a:pt x="1704" y="3170"/>
                  <a:pt x="2082" y="3170"/>
                </a:cubicBezTo>
                <a:cubicBezTo>
                  <a:pt x="2877" y="3170"/>
                  <a:pt x="3630" y="2532"/>
                  <a:pt x="3630" y="1566"/>
                </a:cubicBezTo>
                <a:cubicBezTo>
                  <a:pt x="3630" y="712"/>
                  <a:pt x="2989" y="72"/>
                  <a:pt x="2135" y="1"/>
                </a:cubicBezTo>
                <a:close/>
              </a:path>
            </a:pathLst>
          </a:custGeom>
          <a:solidFill>
            <a:srgbClr val="42AF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E78F94-4B2B-470B-8254-643B595BC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4" t="18518" r="23979" b="10075"/>
          <a:stretch/>
        </p:blipFill>
        <p:spPr>
          <a:xfrm>
            <a:off x="6585577" y="1620520"/>
            <a:ext cx="4397383" cy="3616960"/>
          </a:xfrm>
          <a:prstGeom prst="rect">
            <a:avLst/>
          </a:prstGeom>
        </p:spPr>
      </p:pic>
      <p:pic>
        <p:nvPicPr>
          <p:cNvPr id="6" name="Imagem 5" descr="Uma imagem com mapa&#10;&#10;Descrição gerada automaticamente">
            <a:extLst>
              <a:ext uri="{FF2B5EF4-FFF2-40B4-BE49-F238E27FC236}">
                <a16:creationId xmlns:a16="http://schemas.microsoft.com/office/drawing/2014/main" id="{9ADC4C7A-CB61-478C-BE45-285C5296CB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1" t="18222" r="24317" b="10222"/>
          <a:stretch/>
        </p:blipFill>
        <p:spPr>
          <a:xfrm>
            <a:off x="1209040" y="1620520"/>
            <a:ext cx="4397383" cy="367463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23F6DCB-813C-4AAA-A1AF-C89DD56861F3}"/>
              </a:ext>
            </a:extLst>
          </p:cNvPr>
          <p:cNvSpPr txBox="1"/>
          <p:nvPr/>
        </p:nvSpPr>
        <p:spPr>
          <a:xfrm>
            <a:off x="5699096" y="5373067"/>
            <a:ext cx="7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dirty="0"/>
              <a:t>SIFT</a:t>
            </a:r>
          </a:p>
        </p:txBody>
      </p:sp>
    </p:spTree>
    <p:extLst>
      <p:ext uri="{BB962C8B-B14F-4D97-AF65-F5344CB8AC3E}">
        <p14:creationId xmlns:p14="http://schemas.microsoft.com/office/powerpoint/2010/main" val="1801027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7667613" y="4237271"/>
            <a:ext cx="4009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Outros métodos tentados: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 err="1"/>
              <a:t>Corner-Harris</a:t>
            </a:r>
            <a:endParaRPr lang="pt-PT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ORB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094004" y="295710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3721611" y="330301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70" y="307180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517202" y="330301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001810" y="271965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1587537" y="306185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166580" y="354353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816442" y="327752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48D4255-7B2F-440B-B40E-B3E74E83227B}"/>
              </a:ext>
            </a:extLst>
          </p:cNvPr>
          <p:cNvGrpSpPr/>
          <p:nvPr/>
        </p:nvGrpSpPr>
        <p:grpSpPr>
          <a:xfrm>
            <a:off x="5663839" y="3291751"/>
            <a:ext cx="213423" cy="249664"/>
            <a:chOff x="1111321" y="1909241"/>
            <a:chExt cx="213423" cy="249664"/>
          </a:xfrm>
        </p:grpSpPr>
        <p:sp>
          <p:nvSpPr>
            <p:cNvPr id="46" name="Seta: Para a Direita 45">
              <a:extLst>
                <a:ext uri="{FF2B5EF4-FFF2-40B4-BE49-F238E27FC236}">
                  <a16:creationId xmlns:a16="http://schemas.microsoft.com/office/drawing/2014/main" id="{7ECD7061-2242-4333-94E1-0F42DD7175FC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Seta: Para a Direita 6">
              <a:extLst>
                <a:ext uri="{FF2B5EF4-FFF2-40B4-BE49-F238E27FC236}">
                  <a16:creationId xmlns:a16="http://schemas.microsoft.com/office/drawing/2014/main" id="{18CD7862-2C3D-4934-B028-5A01D4D81868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BA6F6D38-9519-4FE9-9A87-D2C83169D180}"/>
              </a:ext>
            </a:extLst>
          </p:cNvPr>
          <p:cNvGrpSpPr/>
          <p:nvPr/>
        </p:nvGrpSpPr>
        <p:grpSpPr>
          <a:xfrm>
            <a:off x="6055754" y="2957103"/>
            <a:ext cx="1412834" cy="943793"/>
            <a:chOff x="1413335" y="1562176"/>
            <a:chExt cx="1006713" cy="943793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48FF02A-9D39-4C36-9919-E4B0AEEEC17A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8">
              <a:extLst>
                <a:ext uri="{FF2B5EF4-FFF2-40B4-BE49-F238E27FC236}">
                  <a16:creationId xmlns:a16="http://schemas.microsoft.com/office/drawing/2014/main" id="{C09E570A-B0F8-47A9-991C-209C2B8F02E9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e alinhamento das peças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3988262-76F2-426D-BFA3-47A3727E2BA0}"/>
              </a:ext>
            </a:extLst>
          </p:cNvPr>
          <p:cNvGrpSpPr/>
          <p:nvPr/>
        </p:nvGrpSpPr>
        <p:grpSpPr>
          <a:xfrm>
            <a:off x="7667613" y="3291751"/>
            <a:ext cx="213423" cy="249664"/>
            <a:chOff x="2520720" y="1909241"/>
            <a:chExt cx="213423" cy="249664"/>
          </a:xfrm>
        </p:grpSpPr>
        <p:sp>
          <p:nvSpPr>
            <p:cNvPr id="59" name="Seta: Para a Direita 58">
              <a:extLst>
                <a:ext uri="{FF2B5EF4-FFF2-40B4-BE49-F238E27FC236}">
                  <a16:creationId xmlns:a16="http://schemas.microsoft.com/office/drawing/2014/main" id="{6DA3BFB1-9059-4585-AF8E-FD7932FEE92C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Seta: Para a Direita 10">
              <a:extLst>
                <a:ext uri="{FF2B5EF4-FFF2-40B4-BE49-F238E27FC236}">
                  <a16:creationId xmlns:a16="http://schemas.microsoft.com/office/drawing/2014/main" id="{94E3FFDC-82DA-417D-8177-5AE3D26B09F6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8AD588FD-7EF2-4018-A65E-AD77430B7617}"/>
              </a:ext>
            </a:extLst>
          </p:cNvPr>
          <p:cNvGrpSpPr/>
          <p:nvPr/>
        </p:nvGrpSpPr>
        <p:grpSpPr>
          <a:xfrm>
            <a:off x="8063165" y="2725771"/>
            <a:ext cx="2026792" cy="1353926"/>
            <a:chOff x="2822734" y="1562176"/>
            <a:chExt cx="1006713" cy="943793"/>
          </a:xfrm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ED749CB3-F0A0-4CDB-B8D1-1E4D80B01231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etângulo: Cantos Arredondados 12">
              <a:extLst>
                <a:ext uri="{FF2B5EF4-FFF2-40B4-BE49-F238E27FC236}">
                  <a16:creationId xmlns:a16="http://schemas.microsoft.com/office/drawing/2014/main" id="{C794FB44-DFE8-49B0-9D86-D50FCFEF1376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300" kern="1200" dirty="0"/>
                <a:t>Deteção de Pontos de interesse (SIFT)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7289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13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4139998" y="3956895"/>
            <a:ext cx="4009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Através dos pontos de interesse obtidos através do SIFT, obter os correspondentes na imagem base.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sng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513237" y="241989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4140844" y="276580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703" y="253459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936435" y="276580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421043" y="218244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2006770" y="252464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585813" y="300632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1235675" y="274031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48D4255-7B2F-440B-B40E-B3E74E83227B}"/>
              </a:ext>
            </a:extLst>
          </p:cNvPr>
          <p:cNvGrpSpPr/>
          <p:nvPr/>
        </p:nvGrpSpPr>
        <p:grpSpPr>
          <a:xfrm>
            <a:off x="6083072" y="2754541"/>
            <a:ext cx="213423" cy="249664"/>
            <a:chOff x="1111321" y="1909241"/>
            <a:chExt cx="213423" cy="249664"/>
          </a:xfrm>
        </p:grpSpPr>
        <p:sp>
          <p:nvSpPr>
            <p:cNvPr id="46" name="Seta: Para a Direita 45">
              <a:extLst>
                <a:ext uri="{FF2B5EF4-FFF2-40B4-BE49-F238E27FC236}">
                  <a16:creationId xmlns:a16="http://schemas.microsoft.com/office/drawing/2014/main" id="{7ECD7061-2242-4333-94E1-0F42DD7175FC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Seta: Para a Direita 6">
              <a:extLst>
                <a:ext uri="{FF2B5EF4-FFF2-40B4-BE49-F238E27FC236}">
                  <a16:creationId xmlns:a16="http://schemas.microsoft.com/office/drawing/2014/main" id="{18CD7862-2C3D-4934-B028-5A01D4D81868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BA6F6D38-9519-4FE9-9A87-D2C83169D180}"/>
              </a:ext>
            </a:extLst>
          </p:cNvPr>
          <p:cNvGrpSpPr/>
          <p:nvPr/>
        </p:nvGrpSpPr>
        <p:grpSpPr>
          <a:xfrm>
            <a:off x="6474987" y="2419893"/>
            <a:ext cx="1412834" cy="943793"/>
            <a:chOff x="1413335" y="1562176"/>
            <a:chExt cx="1006713" cy="943793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48FF02A-9D39-4C36-9919-E4B0AEEEC17A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8">
              <a:extLst>
                <a:ext uri="{FF2B5EF4-FFF2-40B4-BE49-F238E27FC236}">
                  <a16:creationId xmlns:a16="http://schemas.microsoft.com/office/drawing/2014/main" id="{C09E570A-B0F8-47A9-991C-209C2B8F02E9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e alinhamento das peças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3988262-76F2-426D-BFA3-47A3727E2BA0}"/>
              </a:ext>
            </a:extLst>
          </p:cNvPr>
          <p:cNvGrpSpPr/>
          <p:nvPr/>
        </p:nvGrpSpPr>
        <p:grpSpPr>
          <a:xfrm>
            <a:off x="8086846" y="2754541"/>
            <a:ext cx="213423" cy="249664"/>
            <a:chOff x="2520720" y="1909241"/>
            <a:chExt cx="213423" cy="249664"/>
          </a:xfrm>
        </p:grpSpPr>
        <p:sp>
          <p:nvSpPr>
            <p:cNvPr id="59" name="Seta: Para a Direita 58">
              <a:extLst>
                <a:ext uri="{FF2B5EF4-FFF2-40B4-BE49-F238E27FC236}">
                  <a16:creationId xmlns:a16="http://schemas.microsoft.com/office/drawing/2014/main" id="{6DA3BFB1-9059-4585-AF8E-FD7932FEE92C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Seta: Para a Direita 10">
              <a:extLst>
                <a:ext uri="{FF2B5EF4-FFF2-40B4-BE49-F238E27FC236}">
                  <a16:creationId xmlns:a16="http://schemas.microsoft.com/office/drawing/2014/main" id="{94E3FFDC-82DA-417D-8177-5AE3D26B09F6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8E16A63-4214-4169-9BE9-765ACDDCB960}"/>
              </a:ext>
            </a:extLst>
          </p:cNvPr>
          <p:cNvGrpSpPr/>
          <p:nvPr/>
        </p:nvGrpSpPr>
        <p:grpSpPr>
          <a:xfrm>
            <a:off x="8499294" y="2447536"/>
            <a:ext cx="1412834" cy="943793"/>
            <a:chOff x="2822734" y="1562176"/>
            <a:chExt cx="1006713" cy="943793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087A7BA7-8B72-4DC3-8043-694DE8D820C9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tângulo: Cantos Arredondados 12">
              <a:extLst>
                <a:ext uri="{FF2B5EF4-FFF2-40B4-BE49-F238E27FC236}">
                  <a16:creationId xmlns:a16="http://schemas.microsoft.com/office/drawing/2014/main" id="{FDCE9ABD-14C4-46DF-9FF1-3D0ED47E10EC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500" kern="1200" dirty="0"/>
                <a:t>Deteção de Pontos de interesse (SIFT)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C6B3119-B7C5-4F08-B702-69CC5D205480}"/>
              </a:ext>
            </a:extLst>
          </p:cNvPr>
          <p:cNvGrpSpPr/>
          <p:nvPr/>
        </p:nvGrpSpPr>
        <p:grpSpPr>
          <a:xfrm>
            <a:off x="8204154" y="3990906"/>
            <a:ext cx="2003111" cy="1255420"/>
            <a:chOff x="2834069" y="2981293"/>
            <a:chExt cx="1006713" cy="943793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2D381019-6151-4543-B14C-5DE234A4B164}"/>
                </a:ext>
              </a:extLst>
            </p:cNvPr>
            <p:cNvSpPr/>
            <p:nvPr/>
          </p:nvSpPr>
          <p:spPr>
            <a:xfrm>
              <a:off x="2834069" y="2981293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tângulo: Cantos Arredondados 14">
              <a:extLst>
                <a:ext uri="{FF2B5EF4-FFF2-40B4-BE49-F238E27FC236}">
                  <a16:creationId xmlns:a16="http://schemas.microsoft.com/office/drawing/2014/main" id="{2529C884-44A7-4FCE-B251-A3B97B22EC48}"/>
                </a:ext>
              </a:extLst>
            </p:cNvPr>
            <p:cNvSpPr txBox="1"/>
            <p:nvPr/>
          </p:nvSpPr>
          <p:spPr>
            <a:xfrm>
              <a:off x="2861712" y="3008936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Comparação de peças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E61479D0-C436-4225-B055-C73046BD17B0}"/>
              </a:ext>
            </a:extLst>
          </p:cNvPr>
          <p:cNvGrpSpPr/>
          <p:nvPr/>
        </p:nvGrpSpPr>
        <p:grpSpPr>
          <a:xfrm rot="5400000">
            <a:off x="9098999" y="3570087"/>
            <a:ext cx="213423" cy="249664"/>
            <a:chOff x="2520720" y="1909241"/>
            <a:chExt cx="213423" cy="249664"/>
          </a:xfrm>
          <a:solidFill>
            <a:srgbClr val="CB1B4A"/>
          </a:solidFill>
        </p:grpSpPr>
        <p:sp>
          <p:nvSpPr>
            <p:cNvPr id="42" name="Seta: Para a Direita 41">
              <a:extLst>
                <a:ext uri="{FF2B5EF4-FFF2-40B4-BE49-F238E27FC236}">
                  <a16:creationId xmlns:a16="http://schemas.microsoft.com/office/drawing/2014/main" id="{3F22D51B-2253-4781-AE99-76D67DCA9B61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Seta: Para a Direita 10">
              <a:extLst>
                <a:ext uri="{FF2B5EF4-FFF2-40B4-BE49-F238E27FC236}">
                  <a16:creationId xmlns:a16="http://schemas.microsoft.com/office/drawing/2014/main" id="{DB24BBDD-4ECE-4418-AD22-6E73B2D427AD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346375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4139998" y="4110783"/>
            <a:ext cx="4009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Outros métodos tentados: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 err="1"/>
              <a:t>Template</a:t>
            </a:r>
            <a:r>
              <a:rPr lang="pt-PT" sz="2000" b="1" dirty="0"/>
              <a:t> </a:t>
            </a:r>
            <a:r>
              <a:rPr lang="pt-PT" sz="2000" b="1" dirty="0" err="1"/>
              <a:t>matching</a:t>
            </a:r>
            <a:endParaRPr lang="pt-PT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 err="1"/>
              <a:t>Brute</a:t>
            </a:r>
            <a:r>
              <a:rPr lang="pt-PT" sz="2000" b="1" dirty="0"/>
              <a:t> force </a:t>
            </a:r>
            <a:r>
              <a:rPr lang="pt-PT" sz="2000" b="1" dirty="0" err="1"/>
              <a:t>matching</a:t>
            </a:r>
            <a:endParaRPr lang="pt-PT" sz="2000" b="1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sng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513237" y="241989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4140844" y="276580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703" y="253459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936435" y="276580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421043" y="218244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2006770" y="252464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585813" y="300632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1235675" y="274031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48D4255-7B2F-440B-B40E-B3E74E83227B}"/>
              </a:ext>
            </a:extLst>
          </p:cNvPr>
          <p:cNvGrpSpPr/>
          <p:nvPr/>
        </p:nvGrpSpPr>
        <p:grpSpPr>
          <a:xfrm>
            <a:off x="6083072" y="2754541"/>
            <a:ext cx="213423" cy="249664"/>
            <a:chOff x="1111321" y="1909241"/>
            <a:chExt cx="213423" cy="249664"/>
          </a:xfrm>
        </p:grpSpPr>
        <p:sp>
          <p:nvSpPr>
            <p:cNvPr id="46" name="Seta: Para a Direita 45">
              <a:extLst>
                <a:ext uri="{FF2B5EF4-FFF2-40B4-BE49-F238E27FC236}">
                  <a16:creationId xmlns:a16="http://schemas.microsoft.com/office/drawing/2014/main" id="{7ECD7061-2242-4333-94E1-0F42DD7175FC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Seta: Para a Direita 6">
              <a:extLst>
                <a:ext uri="{FF2B5EF4-FFF2-40B4-BE49-F238E27FC236}">
                  <a16:creationId xmlns:a16="http://schemas.microsoft.com/office/drawing/2014/main" id="{18CD7862-2C3D-4934-B028-5A01D4D81868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BA6F6D38-9519-4FE9-9A87-D2C83169D180}"/>
              </a:ext>
            </a:extLst>
          </p:cNvPr>
          <p:cNvGrpSpPr/>
          <p:nvPr/>
        </p:nvGrpSpPr>
        <p:grpSpPr>
          <a:xfrm>
            <a:off x="6474987" y="2419893"/>
            <a:ext cx="1412834" cy="943793"/>
            <a:chOff x="1413335" y="1562176"/>
            <a:chExt cx="1006713" cy="943793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48FF02A-9D39-4C36-9919-E4B0AEEEC17A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8">
              <a:extLst>
                <a:ext uri="{FF2B5EF4-FFF2-40B4-BE49-F238E27FC236}">
                  <a16:creationId xmlns:a16="http://schemas.microsoft.com/office/drawing/2014/main" id="{C09E570A-B0F8-47A9-991C-209C2B8F02E9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e alinhamento das peças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3988262-76F2-426D-BFA3-47A3727E2BA0}"/>
              </a:ext>
            </a:extLst>
          </p:cNvPr>
          <p:cNvGrpSpPr/>
          <p:nvPr/>
        </p:nvGrpSpPr>
        <p:grpSpPr>
          <a:xfrm>
            <a:off x="8086846" y="2754541"/>
            <a:ext cx="213423" cy="249664"/>
            <a:chOff x="2520720" y="1909241"/>
            <a:chExt cx="213423" cy="249664"/>
          </a:xfrm>
        </p:grpSpPr>
        <p:sp>
          <p:nvSpPr>
            <p:cNvPr id="59" name="Seta: Para a Direita 58">
              <a:extLst>
                <a:ext uri="{FF2B5EF4-FFF2-40B4-BE49-F238E27FC236}">
                  <a16:creationId xmlns:a16="http://schemas.microsoft.com/office/drawing/2014/main" id="{6DA3BFB1-9059-4585-AF8E-FD7932FEE92C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Seta: Para a Direita 10">
              <a:extLst>
                <a:ext uri="{FF2B5EF4-FFF2-40B4-BE49-F238E27FC236}">
                  <a16:creationId xmlns:a16="http://schemas.microsoft.com/office/drawing/2014/main" id="{94E3FFDC-82DA-417D-8177-5AE3D26B09F6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8E16A63-4214-4169-9BE9-765ACDDCB960}"/>
              </a:ext>
            </a:extLst>
          </p:cNvPr>
          <p:cNvGrpSpPr/>
          <p:nvPr/>
        </p:nvGrpSpPr>
        <p:grpSpPr>
          <a:xfrm>
            <a:off x="8499294" y="2447536"/>
            <a:ext cx="1412834" cy="943793"/>
            <a:chOff x="2822734" y="1562176"/>
            <a:chExt cx="1006713" cy="943793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087A7BA7-8B72-4DC3-8043-694DE8D820C9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tângulo: Cantos Arredondados 12">
              <a:extLst>
                <a:ext uri="{FF2B5EF4-FFF2-40B4-BE49-F238E27FC236}">
                  <a16:creationId xmlns:a16="http://schemas.microsoft.com/office/drawing/2014/main" id="{FDCE9ABD-14C4-46DF-9FF1-3D0ED47E10EC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500" kern="1200" dirty="0"/>
                <a:t>Deteção de Pontos de interesse (SIFT)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C6B3119-B7C5-4F08-B702-69CC5D205480}"/>
              </a:ext>
            </a:extLst>
          </p:cNvPr>
          <p:cNvGrpSpPr/>
          <p:nvPr/>
        </p:nvGrpSpPr>
        <p:grpSpPr>
          <a:xfrm>
            <a:off x="8204154" y="3990906"/>
            <a:ext cx="2003111" cy="1255420"/>
            <a:chOff x="2834069" y="2981293"/>
            <a:chExt cx="1006713" cy="943793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2D381019-6151-4543-B14C-5DE234A4B164}"/>
                </a:ext>
              </a:extLst>
            </p:cNvPr>
            <p:cNvSpPr/>
            <p:nvPr/>
          </p:nvSpPr>
          <p:spPr>
            <a:xfrm>
              <a:off x="2834069" y="2981293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tângulo: Cantos Arredondados 14">
              <a:extLst>
                <a:ext uri="{FF2B5EF4-FFF2-40B4-BE49-F238E27FC236}">
                  <a16:creationId xmlns:a16="http://schemas.microsoft.com/office/drawing/2014/main" id="{2529C884-44A7-4FCE-B251-A3B97B22EC48}"/>
                </a:ext>
              </a:extLst>
            </p:cNvPr>
            <p:cNvSpPr txBox="1"/>
            <p:nvPr/>
          </p:nvSpPr>
          <p:spPr>
            <a:xfrm>
              <a:off x="2861712" y="3008936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Comparação de peças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E61479D0-C436-4225-B055-C73046BD17B0}"/>
              </a:ext>
            </a:extLst>
          </p:cNvPr>
          <p:cNvGrpSpPr/>
          <p:nvPr/>
        </p:nvGrpSpPr>
        <p:grpSpPr>
          <a:xfrm rot="5400000">
            <a:off x="9098999" y="3570087"/>
            <a:ext cx="213423" cy="249664"/>
            <a:chOff x="2520720" y="1909241"/>
            <a:chExt cx="213423" cy="249664"/>
          </a:xfrm>
          <a:solidFill>
            <a:srgbClr val="CB1B4A"/>
          </a:solidFill>
        </p:grpSpPr>
        <p:sp>
          <p:nvSpPr>
            <p:cNvPr id="42" name="Seta: Para a Direita 41">
              <a:extLst>
                <a:ext uri="{FF2B5EF4-FFF2-40B4-BE49-F238E27FC236}">
                  <a16:creationId xmlns:a16="http://schemas.microsoft.com/office/drawing/2014/main" id="{3F22D51B-2253-4781-AE99-76D67DCA9B61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Seta: Para a Direita 10">
              <a:extLst>
                <a:ext uri="{FF2B5EF4-FFF2-40B4-BE49-F238E27FC236}">
                  <a16:creationId xmlns:a16="http://schemas.microsoft.com/office/drawing/2014/main" id="{DB24BBDD-4ECE-4418-AD22-6E73B2D427AD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951888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1894830" y="3759518"/>
            <a:ext cx="4009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Validar </a:t>
            </a:r>
            <a:r>
              <a:rPr lang="pt-PT" sz="2000" b="1" dirty="0" err="1"/>
              <a:t>matching</a:t>
            </a:r>
            <a:r>
              <a:rPr lang="pt-PT" sz="2000" b="1" dirty="0"/>
              <a:t> feito para a grelha do puzzle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Guardar posição das mesmas numa matriz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513237" y="241989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4140844" y="276580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703" y="253459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936435" y="276580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421043" y="218244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2006770" y="252464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585813" y="300632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1235675" y="274031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48D4255-7B2F-440B-B40E-B3E74E83227B}"/>
              </a:ext>
            </a:extLst>
          </p:cNvPr>
          <p:cNvGrpSpPr/>
          <p:nvPr/>
        </p:nvGrpSpPr>
        <p:grpSpPr>
          <a:xfrm>
            <a:off x="6083072" y="2754541"/>
            <a:ext cx="213423" cy="249664"/>
            <a:chOff x="1111321" y="1909241"/>
            <a:chExt cx="213423" cy="249664"/>
          </a:xfrm>
        </p:grpSpPr>
        <p:sp>
          <p:nvSpPr>
            <p:cNvPr id="46" name="Seta: Para a Direita 45">
              <a:extLst>
                <a:ext uri="{FF2B5EF4-FFF2-40B4-BE49-F238E27FC236}">
                  <a16:creationId xmlns:a16="http://schemas.microsoft.com/office/drawing/2014/main" id="{7ECD7061-2242-4333-94E1-0F42DD7175FC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Seta: Para a Direita 6">
              <a:extLst>
                <a:ext uri="{FF2B5EF4-FFF2-40B4-BE49-F238E27FC236}">
                  <a16:creationId xmlns:a16="http://schemas.microsoft.com/office/drawing/2014/main" id="{18CD7862-2C3D-4934-B028-5A01D4D81868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BA6F6D38-9519-4FE9-9A87-D2C83169D180}"/>
              </a:ext>
            </a:extLst>
          </p:cNvPr>
          <p:cNvGrpSpPr/>
          <p:nvPr/>
        </p:nvGrpSpPr>
        <p:grpSpPr>
          <a:xfrm>
            <a:off x="6474987" y="2419893"/>
            <a:ext cx="1412834" cy="943793"/>
            <a:chOff x="1413335" y="1562176"/>
            <a:chExt cx="1006713" cy="943793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248FF02A-9D39-4C36-9919-E4B0AEEEC17A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8">
              <a:extLst>
                <a:ext uri="{FF2B5EF4-FFF2-40B4-BE49-F238E27FC236}">
                  <a16:creationId xmlns:a16="http://schemas.microsoft.com/office/drawing/2014/main" id="{C09E570A-B0F8-47A9-991C-209C2B8F02E9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e alinhamento das peças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13988262-76F2-426D-BFA3-47A3727E2BA0}"/>
              </a:ext>
            </a:extLst>
          </p:cNvPr>
          <p:cNvGrpSpPr/>
          <p:nvPr/>
        </p:nvGrpSpPr>
        <p:grpSpPr>
          <a:xfrm>
            <a:off x="8086846" y="2754541"/>
            <a:ext cx="213423" cy="249664"/>
            <a:chOff x="2520720" y="1909241"/>
            <a:chExt cx="213423" cy="249664"/>
          </a:xfrm>
        </p:grpSpPr>
        <p:sp>
          <p:nvSpPr>
            <p:cNvPr id="59" name="Seta: Para a Direita 58">
              <a:extLst>
                <a:ext uri="{FF2B5EF4-FFF2-40B4-BE49-F238E27FC236}">
                  <a16:creationId xmlns:a16="http://schemas.microsoft.com/office/drawing/2014/main" id="{6DA3BFB1-9059-4585-AF8E-FD7932FEE92C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Seta: Para a Direita 10">
              <a:extLst>
                <a:ext uri="{FF2B5EF4-FFF2-40B4-BE49-F238E27FC236}">
                  <a16:creationId xmlns:a16="http://schemas.microsoft.com/office/drawing/2014/main" id="{94E3FFDC-82DA-417D-8177-5AE3D26B09F6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8E16A63-4214-4169-9BE9-765ACDDCB960}"/>
              </a:ext>
            </a:extLst>
          </p:cNvPr>
          <p:cNvGrpSpPr/>
          <p:nvPr/>
        </p:nvGrpSpPr>
        <p:grpSpPr>
          <a:xfrm>
            <a:off x="8499294" y="2447536"/>
            <a:ext cx="1412834" cy="943793"/>
            <a:chOff x="2822734" y="1562176"/>
            <a:chExt cx="1006713" cy="943793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087A7BA7-8B72-4DC3-8043-694DE8D820C9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tângulo: Cantos Arredondados 12">
              <a:extLst>
                <a:ext uri="{FF2B5EF4-FFF2-40B4-BE49-F238E27FC236}">
                  <a16:creationId xmlns:a16="http://schemas.microsoft.com/office/drawing/2014/main" id="{FDCE9ABD-14C4-46DF-9FF1-3D0ED47E10EC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500" kern="1200" dirty="0"/>
                <a:t>Deteção de Pontos de interesse (SIFT)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E61479D0-C436-4225-B055-C73046BD17B0}"/>
              </a:ext>
            </a:extLst>
          </p:cNvPr>
          <p:cNvGrpSpPr/>
          <p:nvPr/>
        </p:nvGrpSpPr>
        <p:grpSpPr>
          <a:xfrm rot="5400000">
            <a:off x="9098999" y="3570087"/>
            <a:ext cx="213423" cy="249664"/>
            <a:chOff x="2520720" y="1909241"/>
            <a:chExt cx="213423" cy="249664"/>
          </a:xfrm>
          <a:solidFill>
            <a:srgbClr val="CB1B4A"/>
          </a:solidFill>
        </p:grpSpPr>
        <p:sp>
          <p:nvSpPr>
            <p:cNvPr id="42" name="Seta: Para a Direita 41">
              <a:extLst>
                <a:ext uri="{FF2B5EF4-FFF2-40B4-BE49-F238E27FC236}">
                  <a16:creationId xmlns:a16="http://schemas.microsoft.com/office/drawing/2014/main" id="{3F22D51B-2253-4781-AE99-76D67DCA9B61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Seta: Para a Direita 10">
              <a:extLst>
                <a:ext uri="{FF2B5EF4-FFF2-40B4-BE49-F238E27FC236}">
                  <a16:creationId xmlns:a16="http://schemas.microsoft.com/office/drawing/2014/main" id="{DB24BBDD-4ECE-4418-AD22-6E73B2D427AD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41E5B7D9-4511-4BCB-89E5-4D5666D78C54}"/>
              </a:ext>
            </a:extLst>
          </p:cNvPr>
          <p:cNvGrpSpPr/>
          <p:nvPr/>
        </p:nvGrpSpPr>
        <p:grpSpPr>
          <a:xfrm>
            <a:off x="8503072" y="3944631"/>
            <a:ext cx="1412834" cy="943793"/>
            <a:chOff x="2834069" y="2981293"/>
            <a:chExt cx="1006713" cy="943793"/>
          </a:xfrm>
        </p:grpSpPr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F074F8AE-EF0E-4B69-83D4-339AF2C0B717}"/>
                </a:ext>
              </a:extLst>
            </p:cNvPr>
            <p:cNvSpPr/>
            <p:nvPr/>
          </p:nvSpPr>
          <p:spPr>
            <a:xfrm>
              <a:off x="2834069" y="2981293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tângulo: Cantos Arredondados 14">
              <a:extLst>
                <a:ext uri="{FF2B5EF4-FFF2-40B4-BE49-F238E27FC236}">
                  <a16:creationId xmlns:a16="http://schemas.microsoft.com/office/drawing/2014/main" id="{2CCAD857-FE39-4D8F-BE9E-B8B6ACCCB1A3}"/>
                </a:ext>
              </a:extLst>
            </p:cNvPr>
            <p:cNvSpPr txBox="1"/>
            <p:nvPr/>
          </p:nvSpPr>
          <p:spPr>
            <a:xfrm>
              <a:off x="2861712" y="3008936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Comparação de peças</a:t>
              </a: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65194DBF-B8A5-4D02-BA90-8E137C483D18}"/>
              </a:ext>
            </a:extLst>
          </p:cNvPr>
          <p:cNvGrpSpPr/>
          <p:nvPr/>
        </p:nvGrpSpPr>
        <p:grpSpPr>
          <a:xfrm>
            <a:off x="5887277" y="3785537"/>
            <a:ext cx="2021218" cy="1223156"/>
            <a:chOff x="1397924" y="2861648"/>
            <a:chExt cx="1006713" cy="943793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5DDC92AE-F923-49BA-AB90-46532EBDBF21}"/>
                </a:ext>
              </a:extLst>
            </p:cNvPr>
            <p:cNvSpPr/>
            <p:nvPr/>
          </p:nvSpPr>
          <p:spPr>
            <a:xfrm>
              <a:off x="1397924" y="2861648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etângulo: Cantos Arredondados 18">
              <a:extLst>
                <a:ext uri="{FF2B5EF4-FFF2-40B4-BE49-F238E27FC236}">
                  <a16:creationId xmlns:a16="http://schemas.microsoft.com/office/drawing/2014/main" id="{99F87E78-C82B-4B74-B982-C47D37A847CB}"/>
                </a:ext>
              </a:extLst>
            </p:cNvPr>
            <p:cNvSpPr txBox="1"/>
            <p:nvPr/>
          </p:nvSpPr>
          <p:spPr>
            <a:xfrm>
              <a:off x="1425567" y="2889291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Assemblagem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0CFF1B1D-C8AC-451E-9A15-38A1ABDC6902}"/>
              </a:ext>
            </a:extLst>
          </p:cNvPr>
          <p:cNvGrpSpPr/>
          <p:nvPr/>
        </p:nvGrpSpPr>
        <p:grpSpPr>
          <a:xfrm flipH="1">
            <a:off x="8107519" y="4291695"/>
            <a:ext cx="213423" cy="249664"/>
            <a:chOff x="2520720" y="1909241"/>
            <a:chExt cx="213423" cy="249664"/>
          </a:xfrm>
          <a:solidFill>
            <a:srgbClr val="258688"/>
          </a:solidFill>
        </p:grpSpPr>
        <p:sp>
          <p:nvSpPr>
            <p:cNvPr id="71" name="Seta: Para a Direita 70">
              <a:extLst>
                <a:ext uri="{FF2B5EF4-FFF2-40B4-BE49-F238E27FC236}">
                  <a16:creationId xmlns:a16="http://schemas.microsoft.com/office/drawing/2014/main" id="{489738E2-6DDD-4871-88B5-D628BACE8B52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Seta: Para a Direita 10">
              <a:extLst>
                <a:ext uri="{FF2B5EF4-FFF2-40B4-BE49-F238E27FC236}">
                  <a16:creationId xmlns:a16="http://schemas.microsoft.com/office/drawing/2014/main" id="{FAFBDF79-5861-4F5D-BDA9-AE2EB551534A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423267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Demonstração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16</a:t>
            </a:r>
          </a:p>
        </p:txBody>
      </p:sp>
      <p:grpSp>
        <p:nvGrpSpPr>
          <p:cNvPr id="30" name="Google Shape;1319;p53">
            <a:extLst>
              <a:ext uri="{FF2B5EF4-FFF2-40B4-BE49-F238E27FC236}">
                <a16:creationId xmlns:a16="http://schemas.microsoft.com/office/drawing/2014/main" id="{960A8A54-D59A-435F-9F42-0C64044CE38B}"/>
              </a:ext>
            </a:extLst>
          </p:cNvPr>
          <p:cNvGrpSpPr/>
          <p:nvPr/>
        </p:nvGrpSpPr>
        <p:grpSpPr>
          <a:xfrm>
            <a:off x="3049979" y="1229261"/>
            <a:ext cx="6092041" cy="5253003"/>
            <a:chOff x="649131" y="238125"/>
            <a:chExt cx="6249544" cy="5201775"/>
          </a:xfrm>
        </p:grpSpPr>
        <p:sp>
          <p:nvSpPr>
            <p:cNvPr id="31" name="Google Shape;1320;p53">
              <a:extLst>
                <a:ext uri="{FF2B5EF4-FFF2-40B4-BE49-F238E27FC236}">
                  <a16:creationId xmlns:a16="http://schemas.microsoft.com/office/drawing/2014/main" id="{BA58F76C-C0F3-4490-A646-AFFD5C19F6FE}"/>
                </a:ext>
              </a:extLst>
            </p:cNvPr>
            <p:cNvSpPr/>
            <p:nvPr/>
          </p:nvSpPr>
          <p:spPr>
            <a:xfrm>
              <a:off x="2850275" y="4488975"/>
              <a:ext cx="1849000" cy="810050"/>
            </a:xfrm>
            <a:custGeom>
              <a:avLst/>
              <a:gdLst/>
              <a:ahLst/>
              <a:cxnLst/>
              <a:rect l="l" t="t" r="r" b="b"/>
              <a:pathLst>
                <a:path w="73960" h="32402" extrusionOk="0">
                  <a:moveTo>
                    <a:pt x="7960" y="1"/>
                  </a:moveTo>
                  <a:cubicBezTo>
                    <a:pt x="5284" y="10848"/>
                    <a:pt x="2607" y="21625"/>
                    <a:pt x="1" y="32402"/>
                  </a:cubicBezTo>
                  <a:lnTo>
                    <a:pt x="73960" y="32402"/>
                  </a:lnTo>
                  <a:lnTo>
                    <a:pt x="66071" y="1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321;p53">
              <a:extLst>
                <a:ext uri="{FF2B5EF4-FFF2-40B4-BE49-F238E27FC236}">
                  <a16:creationId xmlns:a16="http://schemas.microsoft.com/office/drawing/2014/main" id="{38C9A525-2954-4D8E-9833-3E546E53EE84}"/>
                </a:ext>
              </a:extLst>
            </p:cNvPr>
            <p:cNvSpPr/>
            <p:nvPr/>
          </p:nvSpPr>
          <p:spPr>
            <a:xfrm>
              <a:off x="2638975" y="5284925"/>
              <a:ext cx="2269850" cy="154975"/>
            </a:xfrm>
            <a:custGeom>
              <a:avLst/>
              <a:gdLst/>
              <a:ahLst/>
              <a:cxnLst/>
              <a:rect l="l" t="t" r="r" b="b"/>
              <a:pathLst>
                <a:path w="90794" h="6199" extrusionOk="0">
                  <a:moveTo>
                    <a:pt x="3875" y="0"/>
                  </a:moveTo>
                  <a:cubicBezTo>
                    <a:pt x="1761" y="0"/>
                    <a:pt x="1" y="2043"/>
                    <a:pt x="1" y="4508"/>
                  </a:cubicBezTo>
                  <a:lnTo>
                    <a:pt x="1" y="6199"/>
                  </a:lnTo>
                  <a:lnTo>
                    <a:pt x="90794" y="6199"/>
                  </a:lnTo>
                  <a:lnTo>
                    <a:pt x="90794" y="4508"/>
                  </a:lnTo>
                  <a:cubicBezTo>
                    <a:pt x="90794" y="2043"/>
                    <a:pt x="89103" y="0"/>
                    <a:pt x="86990" y="0"/>
                  </a:cubicBezTo>
                  <a:close/>
                </a:path>
              </a:pathLst>
            </a:custGeom>
            <a:solidFill>
              <a:srgbClr val="074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322;p53">
              <a:extLst>
                <a:ext uri="{FF2B5EF4-FFF2-40B4-BE49-F238E27FC236}">
                  <a16:creationId xmlns:a16="http://schemas.microsoft.com/office/drawing/2014/main" id="{86A28F1D-66BE-4A05-A05D-26DB5267F8C4}"/>
                </a:ext>
              </a:extLst>
            </p:cNvPr>
            <p:cNvSpPr/>
            <p:nvPr/>
          </p:nvSpPr>
          <p:spPr>
            <a:xfrm>
              <a:off x="649131" y="3392721"/>
              <a:ext cx="6249525" cy="1383305"/>
            </a:xfrm>
            <a:custGeom>
              <a:avLst/>
              <a:gdLst/>
              <a:ahLst/>
              <a:cxnLst/>
              <a:rect l="l" t="t" r="r" b="b"/>
              <a:pathLst>
                <a:path w="249981" h="24091" extrusionOk="0">
                  <a:moveTo>
                    <a:pt x="0" y="1"/>
                  </a:moveTo>
                  <a:lnTo>
                    <a:pt x="0" y="17892"/>
                  </a:lnTo>
                  <a:cubicBezTo>
                    <a:pt x="0" y="21343"/>
                    <a:pt x="2817" y="24090"/>
                    <a:pt x="6198" y="24090"/>
                  </a:cubicBezTo>
                  <a:lnTo>
                    <a:pt x="243782" y="24090"/>
                  </a:lnTo>
                  <a:cubicBezTo>
                    <a:pt x="247233" y="24090"/>
                    <a:pt x="249980" y="21343"/>
                    <a:pt x="249980" y="17892"/>
                  </a:cubicBezTo>
                  <a:lnTo>
                    <a:pt x="249980" y="1"/>
                  </a:lnTo>
                  <a:close/>
                </a:path>
              </a:pathLst>
            </a:custGeom>
            <a:solidFill>
              <a:srgbClr val="074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323;p53">
              <a:extLst>
                <a:ext uri="{FF2B5EF4-FFF2-40B4-BE49-F238E27FC236}">
                  <a16:creationId xmlns:a16="http://schemas.microsoft.com/office/drawing/2014/main" id="{5D85C88B-8B68-4837-9218-0B86D2D7406A}"/>
                </a:ext>
              </a:extLst>
            </p:cNvPr>
            <p:cNvSpPr/>
            <p:nvPr/>
          </p:nvSpPr>
          <p:spPr>
            <a:xfrm>
              <a:off x="649150" y="238125"/>
              <a:ext cx="6249525" cy="3935675"/>
            </a:xfrm>
            <a:custGeom>
              <a:avLst/>
              <a:gdLst/>
              <a:ahLst/>
              <a:cxnLst/>
              <a:rect l="l" t="t" r="r" b="b"/>
              <a:pathLst>
                <a:path w="249981" h="157427" extrusionOk="0">
                  <a:moveTo>
                    <a:pt x="6198" y="0"/>
                  </a:moveTo>
                  <a:cubicBezTo>
                    <a:pt x="2817" y="0"/>
                    <a:pt x="0" y="2817"/>
                    <a:pt x="0" y="6198"/>
                  </a:cubicBezTo>
                  <a:lnTo>
                    <a:pt x="0" y="157427"/>
                  </a:lnTo>
                  <a:lnTo>
                    <a:pt x="249980" y="157427"/>
                  </a:lnTo>
                  <a:lnTo>
                    <a:pt x="249980" y="6198"/>
                  </a:lnTo>
                  <a:cubicBezTo>
                    <a:pt x="249980" y="2817"/>
                    <a:pt x="247233" y="0"/>
                    <a:pt x="243782" y="0"/>
                  </a:cubicBezTo>
                  <a:close/>
                </a:path>
              </a:pathLst>
            </a:custGeom>
            <a:solidFill>
              <a:srgbClr val="074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324;p53">
              <a:extLst>
                <a:ext uri="{FF2B5EF4-FFF2-40B4-BE49-F238E27FC236}">
                  <a16:creationId xmlns:a16="http://schemas.microsoft.com/office/drawing/2014/main" id="{ABC97BDA-A1ED-4B03-995D-E33F47123B3C}"/>
                </a:ext>
              </a:extLst>
            </p:cNvPr>
            <p:cNvSpPr/>
            <p:nvPr/>
          </p:nvSpPr>
          <p:spPr>
            <a:xfrm>
              <a:off x="904475" y="481125"/>
              <a:ext cx="5738850" cy="3435575"/>
            </a:xfrm>
            <a:custGeom>
              <a:avLst/>
              <a:gdLst/>
              <a:ahLst/>
              <a:cxnLst/>
              <a:rect l="l" t="t" r="r" b="b"/>
              <a:pathLst>
                <a:path w="229554" h="137423" extrusionOk="0">
                  <a:moveTo>
                    <a:pt x="0" y="0"/>
                  </a:moveTo>
                  <a:lnTo>
                    <a:pt x="0" y="137423"/>
                  </a:lnTo>
                  <a:lnTo>
                    <a:pt x="229554" y="137423"/>
                  </a:lnTo>
                  <a:lnTo>
                    <a:pt x="2295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3C3024E-5C22-4F46-B4D2-595E9F711E76}"/>
              </a:ext>
            </a:extLst>
          </p:cNvPr>
          <p:cNvGrpSpPr/>
          <p:nvPr/>
        </p:nvGrpSpPr>
        <p:grpSpPr>
          <a:xfrm>
            <a:off x="3434831" y="1598364"/>
            <a:ext cx="5322337" cy="3230531"/>
            <a:chOff x="3136014" y="47902"/>
            <a:chExt cx="1549932" cy="988782"/>
          </a:xfrm>
        </p:grpSpPr>
        <p:sp>
          <p:nvSpPr>
            <p:cNvPr id="37" name="Google Shape;478;p30">
              <a:extLst>
                <a:ext uri="{FF2B5EF4-FFF2-40B4-BE49-F238E27FC236}">
                  <a16:creationId xmlns:a16="http://schemas.microsoft.com/office/drawing/2014/main" id="{24E371D9-D1FC-412D-AE32-A8C2499448FA}"/>
                </a:ext>
              </a:extLst>
            </p:cNvPr>
            <p:cNvSpPr/>
            <p:nvPr/>
          </p:nvSpPr>
          <p:spPr>
            <a:xfrm flipH="1">
              <a:off x="3136014" y="47902"/>
              <a:ext cx="1549932" cy="988782"/>
            </a:xfrm>
            <a:custGeom>
              <a:avLst/>
              <a:gdLst/>
              <a:ahLst/>
              <a:cxnLst/>
              <a:rect l="l" t="t" r="r" b="b"/>
              <a:pathLst>
                <a:path w="57009" h="36369" extrusionOk="0">
                  <a:moveTo>
                    <a:pt x="2207" y="0"/>
                  </a:moveTo>
                  <a:cubicBezTo>
                    <a:pt x="997" y="0"/>
                    <a:pt x="0" y="926"/>
                    <a:pt x="0" y="2136"/>
                  </a:cubicBezTo>
                  <a:lnTo>
                    <a:pt x="0" y="34233"/>
                  </a:lnTo>
                  <a:cubicBezTo>
                    <a:pt x="0" y="35443"/>
                    <a:pt x="997" y="36369"/>
                    <a:pt x="2207" y="36369"/>
                  </a:cubicBezTo>
                  <a:lnTo>
                    <a:pt x="54802" y="36369"/>
                  </a:lnTo>
                  <a:cubicBezTo>
                    <a:pt x="56012" y="36369"/>
                    <a:pt x="57008" y="35443"/>
                    <a:pt x="57008" y="34233"/>
                  </a:cubicBezTo>
                  <a:lnTo>
                    <a:pt x="57008" y="2136"/>
                  </a:lnTo>
                  <a:cubicBezTo>
                    <a:pt x="57008" y="926"/>
                    <a:pt x="56012" y="0"/>
                    <a:pt x="54802" y="0"/>
                  </a:cubicBezTo>
                  <a:close/>
                </a:path>
              </a:pathLst>
            </a:custGeom>
            <a:solidFill>
              <a:srgbClr val="FEFFFF"/>
            </a:solidFill>
            <a:ln w="9525" cap="flat" cmpd="sng">
              <a:solidFill>
                <a:srgbClr val="C8D7E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66675" dir="378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479;p30">
              <a:extLst>
                <a:ext uri="{FF2B5EF4-FFF2-40B4-BE49-F238E27FC236}">
                  <a16:creationId xmlns:a16="http://schemas.microsoft.com/office/drawing/2014/main" id="{65E818FE-D554-4E3D-9570-1E13E6AD1B5A}"/>
                </a:ext>
              </a:extLst>
            </p:cNvPr>
            <p:cNvSpPr/>
            <p:nvPr/>
          </p:nvSpPr>
          <p:spPr>
            <a:xfrm flipH="1">
              <a:off x="4533071" y="117556"/>
              <a:ext cx="98691" cy="86184"/>
            </a:xfrm>
            <a:custGeom>
              <a:avLst/>
              <a:gdLst/>
              <a:ahLst/>
              <a:cxnLst/>
              <a:rect l="l" t="t" r="r" b="b"/>
              <a:pathLst>
                <a:path w="3630" h="3170" extrusionOk="0">
                  <a:moveTo>
                    <a:pt x="2064" y="1"/>
                  </a:moveTo>
                  <a:cubicBezTo>
                    <a:pt x="712" y="1"/>
                    <a:pt x="0" y="1709"/>
                    <a:pt x="997" y="2705"/>
                  </a:cubicBezTo>
                  <a:cubicBezTo>
                    <a:pt x="1294" y="3026"/>
                    <a:pt x="1673" y="3170"/>
                    <a:pt x="2050" y="3170"/>
                  </a:cubicBezTo>
                  <a:cubicBezTo>
                    <a:pt x="2845" y="3170"/>
                    <a:pt x="3630" y="2532"/>
                    <a:pt x="3630" y="1566"/>
                  </a:cubicBezTo>
                  <a:cubicBezTo>
                    <a:pt x="3630" y="712"/>
                    <a:pt x="2918" y="72"/>
                    <a:pt x="2064" y="1"/>
                  </a:cubicBez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480;p30">
              <a:extLst>
                <a:ext uri="{FF2B5EF4-FFF2-40B4-BE49-F238E27FC236}">
                  <a16:creationId xmlns:a16="http://schemas.microsoft.com/office/drawing/2014/main" id="{3078FB96-AB10-4556-A0B1-133D3B9C8990}"/>
                </a:ext>
              </a:extLst>
            </p:cNvPr>
            <p:cNvSpPr/>
            <p:nvPr/>
          </p:nvSpPr>
          <p:spPr>
            <a:xfrm flipH="1">
              <a:off x="4403414" y="117556"/>
              <a:ext cx="100648" cy="86184"/>
            </a:xfrm>
            <a:custGeom>
              <a:avLst/>
              <a:gdLst/>
              <a:ahLst/>
              <a:cxnLst/>
              <a:rect l="l" t="t" r="r" b="b"/>
              <a:pathLst>
                <a:path w="3702" h="3170" extrusionOk="0">
                  <a:moveTo>
                    <a:pt x="2136" y="1"/>
                  </a:moveTo>
                  <a:cubicBezTo>
                    <a:pt x="712" y="72"/>
                    <a:pt x="1" y="1709"/>
                    <a:pt x="997" y="2705"/>
                  </a:cubicBezTo>
                  <a:cubicBezTo>
                    <a:pt x="1318" y="3026"/>
                    <a:pt x="1712" y="3170"/>
                    <a:pt x="2100" y="3170"/>
                  </a:cubicBezTo>
                  <a:cubicBezTo>
                    <a:pt x="2916" y="3170"/>
                    <a:pt x="3701" y="2532"/>
                    <a:pt x="3701" y="1566"/>
                  </a:cubicBezTo>
                  <a:cubicBezTo>
                    <a:pt x="3701" y="712"/>
                    <a:pt x="2990" y="1"/>
                    <a:pt x="2136" y="1"/>
                  </a:cubicBezTo>
                  <a:close/>
                </a:path>
              </a:pathLst>
            </a:custGeom>
            <a:solidFill>
              <a:srgbClr val="25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481;p30">
              <a:extLst>
                <a:ext uri="{FF2B5EF4-FFF2-40B4-BE49-F238E27FC236}">
                  <a16:creationId xmlns:a16="http://schemas.microsoft.com/office/drawing/2014/main" id="{462C0919-70B2-4D4E-8C89-E2740C0F33E3}"/>
                </a:ext>
              </a:extLst>
            </p:cNvPr>
            <p:cNvSpPr/>
            <p:nvPr/>
          </p:nvSpPr>
          <p:spPr>
            <a:xfrm flipH="1">
              <a:off x="4273784" y="117556"/>
              <a:ext cx="98691" cy="86184"/>
            </a:xfrm>
            <a:custGeom>
              <a:avLst/>
              <a:gdLst/>
              <a:ahLst/>
              <a:cxnLst/>
              <a:rect l="l" t="t" r="r" b="b"/>
              <a:pathLst>
                <a:path w="3630" h="3170" extrusionOk="0">
                  <a:moveTo>
                    <a:pt x="2135" y="1"/>
                  </a:moveTo>
                  <a:cubicBezTo>
                    <a:pt x="712" y="1"/>
                    <a:pt x="0" y="1709"/>
                    <a:pt x="997" y="2705"/>
                  </a:cubicBezTo>
                  <a:cubicBezTo>
                    <a:pt x="1317" y="3026"/>
                    <a:pt x="1704" y="3170"/>
                    <a:pt x="2082" y="3170"/>
                  </a:cubicBezTo>
                  <a:cubicBezTo>
                    <a:pt x="2877" y="3170"/>
                    <a:pt x="3630" y="2532"/>
                    <a:pt x="3630" y="1566"/>
                  </a:cubicBezTo>
                  <a:cubicBezTo>
                    <a:pt x="3630" y="712"/>
                    <a:pt x="2989" y="72"/>
                    <a:pt x="2135" y="1"/>
                  </a:cubicBezTo>
                  <a:close/>
                </a:path>
              </a:pathLst>
            </a:custGeom>
            <a:solidFill>
              <a:srgbClr val="42AF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516;p30">
              <a:extLst>
                <a:ext uri="{FF2B5EF4-FFF2-40B4-BE49-F238E27FC236}">
                  <a16:creationId xmlns:a16="http://schemas.microsoft.com/office/drawing/2014/main" id="{9D3C8335-CBEF-4334-BED1-DAB984920D7D}"/>
                </a:ext>
              </a:extLst>
            </p:cNvPr>
            <p:cNvSpPr/>
            <p:nvPr/>
          </p:nvSpPr>
          <p:spPr>
            <a:xfrm>
              <a:off x="4185082" y="464038"/>
              <a:ext cx="348874" cy="348874"/>
            </a:xfrm>
            <a:custGeom>
              <a:avLst/>
              <a:gdLst/>
              <a:ahLst/>
              <a:cxnLst/>
              <a:rect l="l" t="t" r="r" b="b"/>
              <a:pathLst>
                <a:path w="18292" h="18292" extrusionOk="0">
                  <a:moveTo>
                    <a:pt x="9122" y="4372"/>
                  </a:moveTo>
                  <a:cubicBezTo>
                    <a:pt x="11593" y="4372"/>
                    <a:pt x="13950" y="6286"/>
                    <a:pt x="13950" y="9182"/>
                  </a:cubicBezTo>
                  <a:cubicBezTo>
                    <a:pt x="13879" y="11815"/>
                    <a:pt x="11743" y="13879"/>
                    <a:pt x="9110" y="13879"/>
                  </a:cubicBezTo>
                  <a:lnTo>
                    <a:pt x="9181" y="13950"/>
                  </a:lnTo>
                  <a:cubicBezTo>
                    <a:pt x="4911" y="13950"/>
                    <a:pt x="2776" y="8755"/>
                    <a:pt x="5765" y="5766"/>
                  </a:cubicBezTo>
                  <a:cubicBezTo>
                    <a:pt x="6750" y="4803"/>
                    <a:pt x="7949" y="4372"/>
                    <a:pt x="9122" y="4372"/>
                  </a:cubicBezTo>
                  <a:close/>
                  <a:moveTo>
                    <a:pt x="9119" y="1"/>
                  </a:moveTo>
                  <a:cubicBezTo>
                    <a:pt x="8487" y="1"/>
                    <a:pt x="7865" y="72"/>
                    <a:pt x="7260" y="214"/>
                  </a:cubicBezTo>
                  <a:lnTo>
                    <a:pt x="7260" y="2349"/>
                  </a:lnTo>
                  <a:cubicBezTo>
                    <a:pt x="6690" y="2492"/>
                    <a:pt x="6121" y="2705"/>
                    <a:pt x="5623" y="2990"/>
                  </a:cubicBezTo>
                  <a:lnTo>
                    <a:pt x="4128" y="1495"/>
                  </a:lnTo>
                  <a:cubicBezTo>
                    <a:pt x="3061" y="2207"/>
                    <a:pt x="2135" y="3132"/>
                    <a:pt x="1495" y="4200"/>
                  </a:cubicBezTo>
                  <a:lnTo>
                    <a:pt x="2989" y="5623"/>
                  </a:lnTo>
                  <a:cubicBezTo>
                    <a:pt x="2634" y="6193"/>
                    <a:pt x="2420" y="6691"/>
                    <a:pt x="2278" y="7260"/>
                  </a:cubicBezTo>
                  <a:lnTo>
                    <a:pt x="214" y="7260"/>
                  </a:lnTo>
                  <a:cubicBezTo>
                    <a:pt x="71" y="7901"/>
                    <a:pt x="0" y="8541"/>
                    <a:pt x="0" y="9182"/>
                  </a:cubicBezTo>
                  <a:cubicBezTo>
                    <a:pt x="0" y="9751"/>
                    <a:pt x="71" y="10392"/>
                    <a:pt x="214" y="11032"/>
                  </a:cubicBezTo>
                  <a:lnTo>
                    <a:pt x="2278" y="11032"/>
                  </a:lnTo>
                  <a:cubicBezTo>
                    <a:pt x="2420" y="11602"/>
                    <a:pt x="2634" y="12100"/>
                    <a:pt x="2989" y="12669"/>
                  </a:cubicBezTo>
                  <a:lnTo>
                    <a:pt x="1495" y="14164"/>
                  </a:lnTo>
                  <a:cubicBezTo>
                    <a:pt x="2135" y="15160"/>
                    <a:pt x="3061" y="16085"/>
                    <a:pt x="4128" y="16797"/>
                  </a:cubicBezTo>
                  <a:lnTo>
                    <a:pt x="5623" y="15302"/>
                  </a:lnTo>
                  <a:cubicBezTo>
                    <a:pt x="6121" y="15587"/>
                    <a:pt x="6690" y="15801"/>
                    <a:pt x="7260" y="16014"/>
                  </a:cubicBezTo>
                  <a:lnTo>
                    <a:pt x="7260" y="18078"/>
                  </a:lnTo>
                  <a:cubicBezTo>
                    <a:pt x="7865" y="18220"/>
                    <a:pt x="8487" y="18292"/>
                    <a:pt x="9119" y="18292"/>
                  </a:cubicBezTo>
                  <a:cubicBezTo>
                    <a:pt x="9751" y="18292"/>
                    <a:pt x="10391" y="18220"/>
                    <a:pt x="11032" y="18078"/>
                  </a:cubicBezTo>
                  <a:lnTo>
                    <a:pt x="11032" y="16014"/>
                  </a:lnTo>
                  <a:cubicBezTo>
                    <a:pt x="11601" y="15801"/>
                    <a:pt x="12099" y="15587"/>
                    <a:pt x="12598" y="15302"/>
                  </a:cubicBezTo>
                  <a:lnTo>
                    <a:pt x="14092" y="16797"/>
                  </a:lnTo>
                  <a:cubicBezTo>
                    <a:pt x="15160" y="16085"/>
                    <a:pt x="16085" y="15160"/>
                    <a:pt x="16797" y="14164"/>
                  </a:cubicBezTo>
                  <a:lnTo>
                    <a:pt x="15302" y="12669"/>
                  </a:lnTo>
                  <a:cubicBezTo>
                    <a:pt x="15587" y="12171"/>
                    <a:pt x="15800" y="11602"/>
                    <a:pt x="15943" y="11032"/>
                  </a:cubicBezTo>
                  <a:lnTo>
                    <a:pt x="18078" y="11032"/>
                  </a:lnTo>
                  <a:cubicBezTo>
                    <a:pt x="18220" y="10392"/>
                    <a:pt x="18291" y="9822"/>
                    <a:pt x="18291" y="9182"/>
                  </a:cubicBezTo>
                  <a:cubicBezTo>
                    <a:pt x="18291" y="8541"/>
                    <a:pt x="18220" y="7901"/>
                    <a:pt x="18078" y="7260"/>
                  </a:cubicBezTo>
                  <a:lnTo>
                    <a:pt x="15943" y="7260"/>
                  </a:lnTo>
                  <a:cubicBezTo>
                    <a:pt x="15800" y="6691"/>
                    <a:pt x="15587" y="6193"/>
                    <a:pt x="15302" y="5694"/>
                  </a:cubicBezTo>
                  <a:lnTo>
                    <a:pt x="16797" y="4200"/>
                  </a:lnTo>
                  <a:cubicBezTo>
                    <a:pt x="16085" y="3132"/>
                    <a:pt x="15160" y="2207"/>
                    <a:pt x="14092" y="1495"/>
                  </a:cubicBezTo>
                  <a:lnTo>
                    <a:pt x="12598" y="2990"/>
                  </a:lnTo>
                  <a:cubicBezTo>
                    <a:pt x="12099" y="2705"/>
                    <a:pt x="11601" y="2492"/>
                    <a:pt x="11032" y="2349"/>
                  </a:cubicBezTo>
                  <a:lnTo>
                    <a:pt x="11032" y="214"/>
                  </a:lnTo>
                  <a:cubicBezTo>
                    <a:pt x="10391" y="72"/>
                    <a:pt x="9751" y="1"/>
                    <a:pt x="9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9" name="Freeform 13">
            <a:extLst>
              <a:ext uri="{FF2B5EF4-FFF2-40B4-BE49-F238E27FC236}">
                <a16:creationId xmlns:a16="http://schemas.microsoft.com/office/drawing/2014/main" id="{3DD5DF2C-9DC2-4DCA-B1E4-8D47508D38C6}"/>
              </a:ext>
            </a:extLst>
          </p:cNvPr>
          <p:cNvSpPr>
            <a:spLocks/>
          </p:cNvSpPr>
          <p:nvPr/>
        </p:nvSpPr>
        <p:spPr bwMode="auto">
          <a:xfrm>
            <a:off x="5576007" y="2650234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F917F2FC-2815-4B94-B649-FCEDF38E31DA}"/>
              </a:ext>
            </a:extLst>
          </p:cNvPr>
          <p:cNvSpPr>
            <a:spLocks/>
          </p:cNvSpPr>
          <p:nvPr/>
        </p:nvSpPr>
        <p:spPr bwMode="auto">
          <a:xfrm rot="522647">
            <a:off x="6161734" y="2992436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15">
            <a:extLst>
              <a:ext uri="{FF2B5EF4-FFF2-40B4-BE49-F238E27FC236}">
                <a16:creationId xmlns:a16="http://schemas.microsoft.com/office/drawing/2014/main" id="{973D3646-94AA-4638-BE08-4E7B266FE2D4}"/>
              </a:ext>
            </a:extLst>
          </p:cNvPr>
          <p:cNvSpPr>
            <a:spLocks/>
          </p:cNvSpPr>
          <p:nvPr/>
        </p:nvSpPr>
        <p:spPr bwMode="auto">
          <a:xfrm rot="959879">
            <a:off x="5740777" y="3474113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Freeform 16">
            <a:extLst>
              <a:ext uri="{FF2B5EF4-FFF2-40B4-BE49-F238E27FC236}">
                <a16:creationId xmlns:a16="http://schemas.microsoft.com/office/drawing/2014/main" id="{E1ACE3B9-C9E5-45B2-A9FD-BE33578BA663}"/>
              </a:ext>
            </a:extLst>
          </p:cNvPr>
          <p:cNvSpPr>
            <a:spLocks/>
          </p:cNvSpPr>
          <p:nvPr/>
        </p:nvSpPr>
        <p:spPr bwMode="auto">
          <a:xfrm rot="20269119">
            <a:off x="5390639" y="3208111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 descr="Python: confira 5 IDEs que pode utilizar - Tech em Português">
            <a:extLst>
              <a:ext uri="{FF2B5EF4-FFF2-40B4-BE49-F238E27FC236}">
                <a16:creationId xmlns:a16="http://schemas.microsoft.com/office/drawing/2014/main" id="{20EB261A-FE2C-403C-A477-844B0440C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223" y="1540454"/>
            <a:ext cx="1992111" cy="8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907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3">
            <a:extLst>
              <a:ext uri="{FF2B5EF4-FFF2-40B4-BE49-F238E27FC236}">
                <a16:creationId xmlns:a16="http://schemas.microsoft.com/office/drawing/2014/main" id="{E18242A4-31C7-4940-B567-792D8F5F9D58}"/>
              </a:ext>
            </a:extLst>
          </p:cNvPr>
          <p:cNvSpPr>
            <a:spLocks/>
          </p:cNvSpPr>
          <p:nvPr/>
        </p:nvSpPr>
        <p:spPr bwMode="auto">
          <a:xfrm>
            <a:off x="1839230" y="2756199"/>
            <a:ext cx="2167746" cy="2152123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06B5C950-D0A6-4C97-9D62-157104BA17E6}"/>
              </a:ext>
            </a:extLst>
          </p:cNvPr>
          <p:cNvSpPr>
            <a:spLocks/>
          </p:cNvSpPr>
          <p:nvPr/>
        </p:nvSpPr>
        <p:spPr bwMode="auto">
          <a:xfrm>
            <a:off x="4131963" y="2756199"/>
            <a:ext cx="2159935" cy="215993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0CA7A612-AAD5-4B6B-A2DE-C7CFE27300FC}"/>
              </a:ext>
            </a:extLst>
          </p:cNvPr>
          <p:cNvSpPr>
            <a:spLocks/>
          </p:cNvSpPr>
          <p:nvPr/>
        </p:nvSpPr>
        <p:spPr bwMode="auto">
          <a:xfrm>
            <a:off x="2987549" y="3900613"/>
            <a:ext cx="2167746" cy="2152123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D5045BD9-EB3D-4394-AF53-2F2B5F80D460}"/>
              </a:ext>
            </a:extLst>
          </p:cNvPr>
          <p:cNvSpPr>
            <a:spLocks/>
          </p:cNvSpPr>
          <p:nvPr/>
        </p:nvSpPr>
        <p:spPr bwMode="auto">
          <a:xfrm>
            <a:off x="3003172" y="1607880"/>
            <a:ext cx="2152123" cy="2152123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Dificuldades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17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CF46804-6597-485B-A56E-E73AFDB4EF9F}"/>
              </a:ext>
            </a:extLst>
          </p:cNvPr>
          <p:cNvGrpSpPr/>
          <p:nvPr/>
        </p:nvGrpSpPr>
        <p:grpSpPr>
          <a:xfrm>
            <a:off x="6880768" y="1973222"/>
            <a:ext cx="3474841" cy="3230531"/>
            <a:chOff x="8037441" y="3018309"/>
            <a:chExt cx="3474841" cy="323053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C78F2708-87EE-4871-8726-F98EAC95F963}"/>
                </a:ext>
              </a:extLst>
            </p:cNvPr>
            <p:cNvGrpSpPr/>
            <p:nvPr/>
          </p:nvGrpSpPr>
          <p:grpSpPr>
            <a:xfrm>
              <a:off x="8037441" y="3018309"/>
              <a:ext cx="3474841" cy="3230531"/>
              <a:chOff x="8037441" y="3018309"/>
              <a:chExt cx="3474841" cy="3230531"/>
            </a:xfrm>
          </p:grpSpPr>
          <p:sp>
            <p:nvSpPr>
              <p:cNvPr id="67" name="Google Shape;478;p30">
                <a:extLst>
                  <a:ext uri="{FF2B5EF4-FFF2-40B4-BE49-F238E27FC236}">
                    <a16:creationId xmlns:a16="http://schemas.microsoft.com/office/drawing/2014/main" id="{C429A066-FA4B-4837-BF35-2E76742B26B6}"/>
                  </a:ext>
                </a:extLst>
              </p:cNvPr>
              <p:cNvSpPr/>
              <p:nvPr/>
            </p:nvSpPr>
            <p:spPr>
              <a:xfrm flipH="1">
                <a:off x="8037441" y="3018309"/>
                <a:ext cx="3474841" cy="3230531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6369" extrusionOk="0">
                    <a:moveTo>
                      <a:pt x="2207" y="0"/>
                    </a:moveTo>
                    <a:cubicBezTo>
                      <a:pt x="997" y="0"/>
                      <a:pt x="0" y="926"/>
                      <a:pt x="0" y="2136"/>
                    </a:cubicBezTo>
                    <a:lnTo>
                      <a:pt x="0" y="34233"/>
                    </a:lnTo>
                    <a:cubicBezTo>
                      <a:pt x="0" y="35443"/>
                      <a:pt x="997" y="36369"/>
                      <a:pt x="2207" y="36369"/>
                    </a:cubicBezTo>
                    <a:lnTo>
                      <a:pt x="54802" y="36369"/>
                    </a:lnTo>
                    <a:cubicBezTo>
                      <a:pt x="56012" y="36369"/>
                      <a:pt x="57008" y="35443"/>
                      <a:pt x="57008" y="34233"/>
                    </a:cubicBezTo>
                    <a:lnTo>
                      <a:pt x="57008" y="2136"/>
                    </a:lnTo>
                    <a:cubicBezTo>
                      <a:pt x="57008" y="926"/>
                      <a:pt x="56012" y="0"/>
                      <a:pt x="54802" y="0"/>
                    </a:cubicBezTo>
                    <a:close/>
                  </a:path>
                </a:pathLst>
              </a:custGeom>
              <a:solidFill>
                <a:srgbClr val="FEFFFF"/>
              </a:solidFill>
              <a:ln w="9525" cap="flat" cmpd="sng">
                <a:solidFill>
                  <a:srgbClr val="C8D7EE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66675" dir="3780000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479;p30">
                <a:extLst>
                  <a:ext uri="{FF2B5EF4-FFF2-40B4-BE49-F238E27FC236}">
                    <a16:creationId xmlns:a16="http://schemas.microsoft.com/office/drawing/2014/main" id="{FC9EDE3C-6C8B-45E6-ACD1-A87D568CEFB4}"/>
                  </a:ext>
                </a:extLst>
              </p:cNvPr>
              <p:cNvSpPr/>
              <p:nvPr/>
            </p:nvSpPr>
            <p:spPr>
              <a:xfrm flipH="1">
                <a:off x="10987323" y="3245881"/>
                <a:ext cx="338897" cy="281579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170" extrusionOk="0">
                    <a:moveTo>
                      <a:pt x="2064" y="1"/>
                    </a:moveTo>
                    <a:cubicBezTo>
                      <a:pt x="712" y="1"/>
                      <a:pt x="0" y="1709"/>
                      <a:pt x="997" y="2705"/>
                    </a:cubicBezTo>
                    <a:cubicBezTo>
                      <a:pt x="1294" y="3026"/>
                      <a:pt x="1673" y="3170"/>
                      <a:pt x="2050" y="3170"/>
                    </a:cubicBezTo>
                    <a:cubicBezTo>
                      <a:pt x="2845" y="3170"/>
                      <a:pt x="3630" y="2532"/>
                      <a:pt x="3630" y="1566"/>
                    </a:cubicBezTo>
                    <a:cubicBezTo>
                      <a:pt x="3630" y="712"/>
                      <a:pt x="2918" y="72"/>
                      <a:pt x="2064" y="1"/>
                    </a:cubicBezTo>
                    <a:close/>
                  </a:path>
                </a:pathLst>
              </a:custGeom>
              <a:solidFill>
                <a:srgbClr val="CB1B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480;p30">
                <a:extLst>
                  <a:ext uri="{FF2B5EF4-FFF2-40B4-BE49-F238E27FC236}">
                    <a16:creationId xmlns:a16="http://schemas.microsoft.com/office/drawing/2014/main" id="{DB67334E-8374-43B9-9575-DCE47C5041E8}"/>
                  </a:ext>
                </a:extLst>
              </p:cNvPr>
              <p:cNvSpPr/>
              <p:nvPr/>
            </p:nvSpPr>
            <p:spPr>
              <a:xfrm flipH="1">
                <a:off x="10542092" y="3245881"/>
                <a:ext cx="345617" cy="281579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170" extrusionOk="0">
                    <a:moveTo>
                      <a:pt x="2136" y="1"/>
                    </a:moveTo>
                    <a:cubicBezTo>
                      <a:pt x="712" y="72"/>
                      <a:pt x="1" y="1709"/>
                      <a:pt x="997" y="2705"/>
                    </a:cubicBezTo>
                    <a:cubicBezTo>
                      <a:pt x="1318" y="3026"/>
                      <a:pt x="1712" y="3170"/>
                      <a:pt x="2100" y="3170"/>
                    </a:cubicBezTo>
                    <a:cubicBezTo>
                      <a:pt x="2916" y="3170"/>
                      <a:pt x="3701" y="2532"/>
                      <a:pt x="3701" y="1566"/>
                    </a:cubicBezTo>
                    <a:cubicBezTo>
                      <a:pt x="3701" y="712"/>
                      <a:pt x="2990" y="1"/>
                      <a:pt x="2136" y="1"/>
                    </a:cubicBezTo>
                    <a:close/>
                  </a:path>
                </a:pathLst>
              </a:custGeom>
              <a:solidFill>
                <a:srgbClr val="258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481;p30">
                <a:extLst>
                  <a:ext uri="{FF2B5EF4-FFF2-40B4-BE49-F238E27FC236}">
                    <a16:creationId xmlns:a16="http://schemas.microsoft.com/office/drawing/2014/main" id="{262C72D6-4A20-4160-8856-FACB75017972}"/>
                  </a:ext>
                </a:extLst>
              </p:cNvPr>
              <p:cNvSpPr/>
              <p:nvPr/>
            </p:nvSpPr>
            <p:spPr>
              <a:xfrm flipH="1">
                <a:off x="10096953" y="3245881"/>
                <a:ext cx="338897" cy="281579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170" extrusionOk="0">
                    <a:moveTo>
                      <a:pt x="2135" y="1"/>
                    </a:moveTo>
                    <a:cubicBezTo>
                      <a:pt x="712" y="1"/>
                      <a:pt x="0" y="1709"/>
                      <a:pt x="997" y="2705"/>
                    </a:cubicBezTo>
                    <a:cubicBezTo>
                      <a:pt x="1317" y="3026"/>
                      <a:pt x="1704" y="3170"/>
                      <a:pt x="2082" y="3170"/>
                    </a:cubicBezTo>
                    <a:cubicBezTo>
                      <a:pt x="2877" y="3170"/>
                      <a:pt x="3630" y="2532"/>
                      <a:pt x="3630" y="1566"/>
                    </a:cubicBezTo>
                    <a:cubicBezTo>
                      <a:pt x="3630" y="712"/>
                      <a:pt x="2989" y="72"/>
                      <a:pt x="2135" y="1"/>
                    </a:cubicBezTo>
                    <a:close/>
                  </a:path>
                </a:pathLst>
              </a:custGeom>
              <a:solidFill>
                <a:srgbClr val="42AF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5DE9699B-FFF4-4B36-80A4-FC7E11EC5736}"/>
                </a:ext>
              </a:extLst>
            </p:cNvPr>
            <p:cNvGrpSpPr/>
            <p:nvPr/>
          </p:nvGrpSpPr>
          <p:grpSpPr>
            <a:xfrm>
              <a:off x="8433887" y="3827502"/>
              <a:ext cx="2446602" cy="1974230"/>
              <a:chOff x="6886772" y="1506364"/>
              <a:chExt cx="2446602" cy="1974230"/>
            </a:xfrm>
          </p:grpSpPr>
          <p:grpSp>
            <p:nvGrpSpPr>
              <p:cNvPr id="2" name="Agrupar 1">
                <a:extLst>
                  <a:ext uri="{FF2B5EF4-FFF2-40B4-BE49-F238E27FC236}">
                    <a16:creationId xmlns:a16="http://schemas.microsoft.com/office/drawing/2014/main" id="{1F4C766E-FBD7-477A-9608-160B61C2DF32}"/>
                  </a:ext>
                </a:extLst>
              </p:cNvPr>
              <p:cNvGrpSpPr/>
              <p:nvPr/>
            </p:nvGrpSpPr>
            <p:grpSpPr>
              <a:xfrm>
                <a:off x="6886772" y="1506364"/>
                <a:ext cx="2446602" cy="1974230"/>
                <a:chOff x="8838432" y="1973302"/>
                <a:chExt cx="1946916" cy="1586242"/>
              </a:xfrm>
            </p:grpSpPr>
            <p:sp>
              <p:nvSpPr>
                <p:cNvPr id="60" name="Google Shape;623;p33">
                  <a:extLst>
                    <a:ext uri="{FF2B5EF4-FFF2-40B4-BE49-F238E27FC236}">
                      <a16:creationId xmlns:a16="http://schemas.microsoft.com/office/drawing/2014/main" id="{4D51BEDA-2B36-4C9B-9D2F-20E121262F41}"/>
                    </a:ext>
                  </a:extLst>
                </p:cNvPr>
                <p:cNvSpPr/>
                <p:nvPr/>
              </p:nvSpPr>
              <p:spPr>
                <a:xfrm>
                  <a:off x="8936694" y="2048977"/>
                  <a:ext cx="956386" cy="825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2" h="17381" extrusionOk="0">
                      <a:moveTo>
                        <a:pt x="11468" y="0"/>
                      </a:moveTo>
                      <a:cubicBezTo>
                        <a:pt x="9544" y="0"/>
                        <a:pt x="7572" y="654"/>
                        <a:pt x="5867" y="2122"/>
                      </a:cubicBezTo>
                      <a:cubicBezTo>
                        <a:pt x="1" y="7142"/>
                        <a:pt x="3124" y="16773"/>
                        <a:pt x="10858" y="17357"/>
                      </a:cubicBezTo>
                      <a:cubicBezTo>
                        <a:pt x="11074" y="17373"/>
                        <a:pt x="11289" y="17380"/>
                        <a:pt x="11503" y="17380"/>
                      </a:cubicBezTo>
                      <a:cubicBezTo>
                        <a:pt x="15987" y="17380"/>
                        <a:pt x="19806" y="13929"/>
                        <a:pt x="20168" y="9360"/>
                      </a:cubicBezTo>
                      <a:cubicBezTo>
                        <a:pt x="20582" y="3895"/>
                        <a:pt x="16165" y="0"/>
                        <a:pt x="11468" y="0"/>
                      </a:cubicBezTo>
                      <a:close/>
                    </a:path>
                  </a:pathLst>
                </a:custGeom>
                <a:solidFill>
                  <a:srgbClr val="D1D3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24;p33">
                  <a:extLst>
                    <a:ext uri="{FF2B5EF4-FFF2-40B4-BE49-F238E27FC236}">
                      <a16:creationId xmlns:a16="http://schemas.microsoft.com/office/drawing/2014/main" id="{A6D841F0-17ED-469E-B1A5-398B3C32E4D8}"/>
                    </a:ext>
                  </a:extLst>
                </p:cNvPr>
                <p:cNvSpPr/>
                <p:nvPr/>
              </p:nvSpPr>
              <p:spPr>
                <a:xfrm>
                  <a:off x="9726740" y="2667315"/>
                  <a:ext cx="987152" cy="880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3" h="16520" extrusionOk="0">
                      <a:moveTo>
                        <a:pt x="1635" y="0"/>
                      </a:moveTo>
                      <a:lnTo>
                        <a:pt x="0" y="1926"/>
                      </a:lnTo>
                      <a:lnTo>
                        <a:pt x="17278" y="16519"/>
                      </a:lnTo>
                      <a:lnTo>
                        <a:pt x="18912" y="14564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5;p33">
                  <a:extLst>
                    <a:ext uri="{FF2B5EF4-FFF2-40B4-BE49-F238E27FC236}">
                      <a16:creationId xmlns:a16="http://schemas.microsoft.com/office/drawing/2014/main" id="{2897E4D1-952F-4966-B4C3-A4EFC420C976}"/>
                    </a:ext>
                  </a:extLst>
                </p:cNvPr>
                <p:cNvSpPr/>
                <p:nvPr/>
              </p:nvSpPr>
              <p:spPr>
                <a:xfrm>
                  <a:off x="8838432" y="1973302"/>
                  <a:ext cx="1137167" cy="98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76" h="20433" extrusionOk="0">
                      <a:moveTo>
                        <a:pt x="13461" y="2578"/>
                      </a:moveTo>
                      <a:cubicBezTo>
                        <a:pt x="13670" y="2578"/>
                        <a:pt x="13882" y="2586"/>
                        <a:pt x="14097" y="2602"/>
                      </a:cubicBezTo>
                      <a:cubicBezTo>
                        <a:pt x="18328" y="2894"/>
                        <a:pt x="21480" y="6601"/>
                        <a:pt x="21159" y="10833"/>
                      </a:cubicBezTo>
                      <a:cubicBezTo>
                        <a:pt x="20822" y="15201"/>
                        <a:pt x="17197" y="17907"/>
                        <a:pt x="13471" y="17907"/>
                      </a:cubicBezTo>
                      <a:cubicBezTo>
                        <a:pt x="11397" y="17907"/>
                        <a:pt x="9292" y="17068"/>
                        <a:pt x="7705" y="15210"/>
                      </a:cubicBezTo>
                      <a:cubicBezTo>
                        <a:pt x="3409" y="10208"/>
                        <a:pt x="7050" y="2578"/>
                        <a:pt x="13461" y="2578"/>
                      </a:cubicBezTo>
                      <a:close/>
                      <a:moveTo>
                        <a:pt x="13453" y="1"/>
                      </a:moveTo>
                      <a:cubicBezTo>
                        <a:pt x="11196" y="1"/>
                        <a:pt x="8886" y="767"/>
                        <a:pt x="6888" y="2486"/>
                      </a:cubicBezTo>
                      <a:cubicBezTo>
                        <a:pt x="0" y="8410"/>
                        <a:pt x="3677" y="19705"/>
                        <a:pt x="12754" y="20405"/>
                      </a:cubicBezTo>
                      <a:cubicBezTo>
                        <a:pt x="13006" y="20424"/>
                        <a:pt x="13257" y="20433"/>
                        <a:pt x="13506" y="20433"/>
                      </a:cubicBezTo>
                      <a:cubicBezTo>
                        <a:pt x="18790" y="20433"/>
                        <a:pt x="23280" y="16359"/>
                        <a:pt x="23699" y="11008"/>
                      </a:cubicBezTo>
                      <a:cubicBezTo>
                        <a:pt x="24175" y="4585"/>
                        <a:pt x="18975" y="1"/>
                        <a:pt x="1345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26;p33">
                  <a:extLst>
                    <a:ext uri="{FF2B5EF4-FFF2-40B4-BE49-F238E27FC236}">
                      <a16:creationId xmlns:a16="http://schemas.microsoft.com/office/drawing/2014/main" id="{A5622FB9-63A1-47D4-A89B-F6175ACD09FA}"/>
                    </a:ext>
                  </a:extLst>
                </p:cNvPr>
                <p:cNvSpPr/>
                <p:nvPr/>
              </p:nvSpPr>
              <p:spPr>
                <a:xfrm>
                  <a:off x="10017673" y="2917015"/>
                  <a:ext cx="767675" cy="6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08" h="12050" extrusionOk="0">
                      <a:moveTo>
                        <a:pt x="2855" y="1"/>
                      </a:moveTo>
                      <a:cubicBezTo>
                        <a:pt x="2123" y="1"/>
                        <a:pt x="1399" y="313"/>
                        <a:pt x="905" y="921"/>
                      </a:cubicBezTo>
                      <a:cubicBezTo>
                        <a:pt x="1" y="1971"/>
                        <a:pt x="147" y="3577"/>
                        <a:pt x="1226" y="4481"/>
                      </a:cubicBezTo>
                      <a:lnTo>
                        <a:pt x="9632" y="11457"/>
                      </a:lnTo>
                      <a:cubicBezTo>
                        <a:pt x="10011" y="11778"/>
                        <a:pt x="10507" y="11982"/>
                        <a:pt x="11033" y="12040"/>
                      </a:cubicBezTo>
                      <a:cubicBezTo>
                        <a:pt x="11110" y="12047"/>
                        <a:pt x="11187" y="12050"/>
                        <a:pt x="11262" y="12050"/>
                      </a:cubicBezTo>
                      <a:cubicBezTo>
                        <a:pt x="13562" y="12050"/>
                        <a:pt x="14707" y="9101"/>
                        <a:pt x="12842" y="7575"/>
                      </a:cubicBezTo>
                      <a:lnTo>
                        <a:pt x="4466" y="571"/>
                      </a:lnTo>
                      <a:cubicBezTo>
                        <a:pt x="3994" y="188"/>
                        <a:pt x="3423" y="1"/>
                        <a:pt x="285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27;p33">
                  <a:extLst>
                    <a:ext uri="{FF2B5EF4-FFF2-40B4-BE49-F238E27FC236}">
                      <a16:creationId xmlns:a16="http://schemas.microsoft.com/office/drawing/2014/main" id="{3E25EDC6-DC5C-4BE7-9E22-E7C0C96C988A}"/>
                    </a:ext>
                  </a:extLst>
                </p:cNvPr>
                <p:cNvSpPr/>
                <p:nvPr/>
              </p:nvSpPr>
              <p:spPr>
                <a:xfrm>
                  <a:off x="9069449" y="2053433"/>
                  <a:ext cx="820342" cy="8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9" h="18008" extrusionOk="0">
                      <a:moveTo>
                        <a:pt x="8990" y="1"/>
                      </a:moveTo>
                      <a:cubicBezTo>
                        <a:pt x="4028" y="1"/>
                        <a:pt x="1" y="4028"/>
                        <a:pt x="1" y="8990"/>
                      </a:cubicBezTo>
                      <a:cubicBezTo>
                        <a:pt x="1" y="13980"/>
                        <a:pt x="4028" y="18008"/>
                        <a:pt x="8990" y="18008"/>
                      </a:cubicBezTo>
                      <a:cubicBezTo>
                        <a:pt x="13981" y="18008"/>
                        <a:pt x="18008" y="13980"/>
                        <a:pt x="18008" y="8990"/>
                      </a:cubicBezTo>
                      <a:cubicBezTo>
                        <a:pt x="18008" y="4028"/>
                        <a:pt x="13981" y="1"/>
                        <a:pt x="8990" y="1"/>
                      </a:cubicBezTo>
                      <a:close/>
                    </a:path>
                  </a:pathLst>
                </a:custGeom>
                <a:solidFill>
                  <a:srgbClr val="074D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pic>
            <p:nvPicPr>
              <p:cNvPr id="65" name="Picture 2" descr="Python: confira 5 IDEs que pode utilizar - Tech em Português">
                <a:extLst>
                  <a:ext uri="{FF2B5EF4-FFF2-40B4-BE49-F238E27FC236}">
                    <a16:creationId xmlns:a16="http://schemas.microsoft.com/office/drawing/2014/main" id="{9A17940D-6C5C-4A9C-818D-2119D78B56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074" b="8756"/>
              <a:stretch/>
            </p:blipFill>
            <p:spPr bwMode="auto">
              <a:xfrm>
                <a:off x="7172949" y="1555973"/>
                <a:ext cx="821332" cy="10967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01617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913208" y="424265"/>
            <a:ext cx="1036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RESOLUÇÃO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pt-PT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AUTOMÁTICA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PUZZLES</a:t>
            </a:r>
          </a:p>
        </p:txBody>
      </p:sp>
      <p:pic>
        <p:nvPicPr>
          <p:cNvPr id="22" name="Imagem 21" descr="Uma imagem com camisa, desenho&#10;&#10;Descrição gerada automaticamente">
            <a:extLst>
              <a:ext uri="{FF2B5EF4-FFF2-40B4-BE49-F238E27FC236}">
                <a16:creationId xmlns:a16="http://schemas.microsoft.com/office/drawing/2014/main" id="{6B6E1455-D750-4359-AA1E-18FCBC3670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527" y="5844216"/>
            <a:ext cx="1571026" cy="58951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1DD9E96-A319-41CC-8199-17B9523F0A6E}"/>
              </a:ext>
            </a:extLst>
          </p:cNvPr>
          <p:cNvSpPr txBox="1"/>
          <p:nvPr/>
        </p:nvSpPr>
        <p:spPr>
          <a:xfrm>
            <a:off x="5313169" y="3220525"/>
            <a:ext cx="1678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Obrigado!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52419C-C7C0-47A7-81EF-F923D1D509C8}"/>
              </a:ext>
            </a:extLst>
          </p:cNvPr>
          <p:cNvSpPr txBox="1"/>
          <p:nvPr/>
        </p:nvSpPr>
        <p:spPr>
          <a:xfrm>
            <a:off x="4593839" y="3801928"/>
            <a:ext cx="3000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Visão por Computador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0F372-9850-405F-A772-E93089F63464}"/>
              </a:ext>
            </a:extLst>
          </p:cNvPr>
          <p:cNvSpPr txBox="1"/>
          <p:nvPr/>
        </p:nvSpPr>
        <p:spPr>
          <a:xfrm>
            <a:off x="4890105" y="4452802"/>
            <a:ext cx="240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Pedro Carvalho</a:t>
            </a:r>
            <a:r>
              <a:rPr lang="pt-PT" dirty="0">
                <a:solidFill>
                  <a:schemeClr val="bg1"/>
                </a:solidFill>
                <a:latin typeface="Calibri" panose="020F0502020204030204"/>
              </a:rPr>
              <a:t> | </a:t>
            </a:r>
            <a:r>
              <a:rPr kumimoji="0" lang="pt-PT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84670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Tiago Pinho</a:t>
            </a:r>
            <a:r>
              <a:rPr lang="pt-PT" dirty="0">
                <a:solidFill>
                  <a:schemeClr val="bg1"/>
                </a:solidFill>
                <a:latin typeface="Calibri" panose="020F0502020204030204"/>
              </a:rPr>
              <a:t> | </a:t>
            </a:r>
            <a:r>
              <a:rPr kumimoji="0" lang="pt-PT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92938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CFA38E-A738-483F-B379-0D97C98DF34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868888" y="1810575"/>
            <a:ext cx="4450466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22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E8AC398-2D66-4727-B035-364F29D70219}"/>
              </a:ext>
            </a:extLst>
          </p:cNvPr>
          <p:cNvSpPr/>
          <p:nvPr/>
        </p:nvSpPr>
        <p:spPr>
          <a:xfrm>
            <a:off x="4145594" y="6091830"/>
            <a:ext cx="3766861" cy="314021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E18242A4-31C7-4940-B567-792D8F5F9D58}"/>
              </a:ext>
            </a:extLst>
          </p:cNvPr>
          <p:cNvSpPr>
            <a:spLocks/>
          </p:cNvSpPr>
          <p:nvPr/>
        </p:nvSpPr>
        <p:spPr bwMode="auto">
          <a:xfrm>
            <a:off x="3736292" y="2654683"/>
            <a:ext cx="2167746" cy="2152123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06B5C950-D0A6-4C97-9D62-157104BA17E6}"/>
              </a:ext>
            </a:extLst>
          </p:cNvPr>
          <p:cNvSpPr>
            <a:spLocks/>
          </p:cNvSpPr>
          <p:nvPr/>
        </p:nvSpPr>
        <p:spPr bwMode="auto">
          <a:xfrm>
            <a:off x="6029025" y="2654683"/>
            <a:ext cx="2159935" cy="215993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0CA7A612-AAD5-4B6B-A2DE-C7CFE27300FC}"/>
              </a:ext>
            </a:extLst>
          </p:cNvPr>
          <p:cNvSpPr>
            <a:spLocks/>
          </p:cNvSpPr>
          <p:nvPr/>
        </p:nvSpPr>
        <p:spPr bwMode="auto">
          <a:xfrm>
            <a:off x="4884611" y="3799097"/>
            <a:ext cx="2167746" cy="2152123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D5045BD9-EB3D-4394-AF53-2F2B5F80D460}"/>
              </a:ext>
            </a:extLst>
          </p:cNvPr>
          <p:cNvSpPr>
            <a:spLocks/>
          </p:cNvSpPr>
          <p:nvPr/>
        </p:nvSpPr>
        <p:spPr bwMode="auto">
          <a:xfrm>
            <a:off x="4900234" y="1506364"/>
            <a:ext cx="2152123" cy="2152123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Introdução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3728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 Anterior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49AB4F2-87B3-4C78-B9B0-877BE41BB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934" y="3697615"/>
            <a:ext cx="1210066" cy="1208408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C2CE844-44AE-4D14-B65A-507AED3E64D7}"/>
              </a:ext>
            </a:extLst>
          </p:cNvPr>
          <p:cNvGrpSpPr/>
          <p:nvPr/>
        </p:nvGrpSpPr>
        <p:grpSpPr>
          <a:xfrm>
            <a:off x="4472075" y="2625539"/>
            <a:ext cx="215392" cy="251968"/>
            <a:chOff x="6807200" y="1302642"/>
            <a:chExt cx="215392" cy="251968"/>
          </a:xfrm>
        </p:grpSpPr>
        <p:sp>
          <p:nvSpPr>
            <p:cNvPr id="13" name="Seta: Para a Direita 12">
              <a:extLst>
                <a:ext uri="{FF2B5EF4-FFF2-40B4-BE49-F238E27FC236}">
                  <a16:creationId xmlns:a16="http://schemas.microsoft.com/office/drawing/2014/main" id="{A7D79732-488C-4E43-9E06-AA381F6C4F50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eta: Para a Direita 4">
              <a:extLst>
                <a:ext uri="{FF2B5EF4-FFF2-40B4-BE49-F238E27FC236}">
                  <a16:creationId xmlns:a16="http://schemas.microsoft.com/office/drawing/2014/main" id="{1648F7EF-0E82-4843-9992-4FF7DE45D9E4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8" name="Gráfico 7" descr="Câmara com preenchimento sólido">
            <a:extLst>
              <a:ext uri="{FF2B5EF4-FFF2-40B4-BE49-F238E27FC236}">
                <a16:creationId xmlns:a16="http://schemas.microsoft.com/office/drawing/2014/main" id="{9089535F-55C1-46A0-8686-FF14BB550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3934" y="2394332"/>
            <a:ext cx="714382" cy="714382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4A32A73-9317-426A-8EF5-D431BE5C7EEC}"/>
              </a:ext>
            </a:extLst>
          </p:cNvPr>
          <p:cNvGrpSpPr/>
          <p:nvPr/>
        </p:nvGrpSpPr>
        <p:grpSpPr>
          <a:xfrm>
            <a:off x="3267666" y="2625539"/>
            <a:ext cx="215392" cy="251968"/>
            <a:chOff x="5384799" y="1302642"/>
            <a:chExt cx="215392" cy="251968"/>
          </a:xfrm>
        </p:grpSpPr>
        <p:sp>
          <p:nvSpPr>
            <p:cNvPr id="21" name="Seta: Para a Direita 20">
              <a:extLst>
                <a:ext uri="{FF2B5EF4-FFF2-40B4-BE49-F238E27FC236}">
                  <a16:creationId xmlns:a16="http://schemas.microsoft.com/office/drawing/2014/main" id="{266734CD-C112-46AC-8F48-440C6430419C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Seta: Para a Direita 4">
              <a:extLst>
                <a:ext uri="{FF2B5EF4-FFF2-40B4-BE49-F238E27FC236}">
                  <a16:creationId xmlns:a16="http://schemas.microsoft.com/office/drawing/2014/main" id="{8A94858B-AB69-4E22-8E33-FF8DCEF7CD29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DB24B20-D732-4FDC-B185-F9C8347CEDEC}"/>
              </a:ext>
            </a:extLst>
          </p:cNvPr>
          <p:cNvGrpSpPr/>
          <p:nvPr/>
        </p:nvGrpSpPr>
        <p:grpSpPr>
          <a:xfrm>
            <a:off x="4796608" y="2277467"/>
            <a:ext cx="1412834" cy="943793"/>
            <a:chOff x="3936" y="1562176"/>
            <a:chExt cx="1006713" cy="943793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A7A9B66F-C29F-44DC-A65F-C5BC4410106A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4">
              <a:extLst>
                <a:ext uri="{FF2B5EF4-FFF2-40B4-BE49-F238E27FC236}">
                  <a16:creationId xmlns:a16="http://schemas.microsoft.com/office/drawing/2014/main" id="{0E64D938-C82C-4045-AF68-9D67A08664B8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ECE8146-0373-4494-AE2E-DC1D090ACF7C}"/>
              </a:ext>
            </a:extLst>
          </p:cNvPr>
          <p:cNvGrpSpPr/>
          <p:nvPr/>
        </p:nvGrpSpPr>
        <p:grpSpPr>
          <a:xfrm>
            <a:off x="6412104" y="2624531"/>
            <a:ext cx="213423" cy="249664"/>
            <a:chOff x="1111321" y="1909241"/>
            <a:chExt cx="213423" cy="249664"/>
          </a:xfrm>
        </p:grpSpPr>
        <p:sp>
          <p:nvSpPr>
            <p:cNvPr id="54" name="Seta: Para a Direita 53">
              <a:extLst>
                <a:ext uri="{FF2B5EF4-FFF2-40B4-BE49-F238E27FC236}">
                  <a16:creationId xmlns:a16="http://schemas.microsoft.com/office/drawing/2014/main" id="{A3BBBF01-C8EE-4752-A191-544E09454BCA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Seta: Para a Direita 6">
              <a:extLst>
                <a:ext uri="{FF2B5EF4-FFF2-40B4-BE49-F238E27FC236}">
                  <a16:creationId xmlns:a16="http://schemas.microsoft.com/office/drawing/2014/main" id="{98A21D77-2FD0-44EC-A625-3A03F4E3F160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2D69ACE-CC98-4B23-BEEB-24A9B099DBC8}"/>
              </a:ext>
            </a:extLst>
          </p:cNvPr>
          <p:cNvGrpSpPr/>
          <p:nvPr/>
        </p:nvGrpSpPr>
        <p:grpSpPr>
          <a:xfrm>
            <a:off x="6804019" y="2289883"/>
            <a:ext cx="1412834" cy="943793"/>
            <a:chOff x="1413335" y="1562176"/>
            <a:chExt cx="1006713" cy="943793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ED07E453-6C4E-45ED-BD29-198E75B9F29D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tângulo: Cantos Arredondados 8">
              <a:extLst>
                <a:ext uri="{FF2B5EF4-FFF2-40B4-BE49-F238E27FC236}">
                  <a16:creationId xmlns:a16="http://schemas.microsoft.com/office/drawing/2014/main" id="{0F0582D8-16CC-4E8B-927C-22EEB84AAAD8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e alinhamento das peças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2219B7C-B431-425D-83DA-B6D85E6867A9}"/>
              </a:ext>
            </a:extLst>
          </p:cNvPr>
          <p:cNvGrpSpPr/>
          <p:nvPr/>
        </p:nvGrpSpPr>
        <p:grpSpPr>
          <a:xfrm>
            <a:off x="8415878" y="2624531"/>
            <a:ext cx="213423" cy="249664"/>
            <a:chOff x="2520720" y="1909241"/>
            <a:chExt cx="213423" cy="249664"/>
          </a:xfrm>
        </p:grpSpPr>
        <p:sp>
          <p:nvSpPr>
            <p:cNvPr id="50" name="Seta: Para a Direita 49">
              <a:extLst>
                <a:ext uri="{FF2B5EF4-FFF2-40B4-BE49-F238E27FC236}">
                  <a16:creationId xmlns:a16="http://schemas.microsoft.com/office/drawing/2014/main" id="{110CCC32-D16C-4C46-A510-BDF580C83463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Seta: Para a Direita 10">
              <a:extLst>
                <a:ext uri="{FF2B5EF4-FFF2-40B4-BE49-F238E27FC236}">
                  <a16:creationId xmlns:a16="http://schemas.microsoft.com/office/drawing/2014/main" id="{B5D6422A-CC5D-48BD-A101-F8EF198F209A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8C6B285-EBD3-45A4-8210-FFC1079C827A}"/>
              </a:ext>
            </a:extLst>
          </p:cNvPr>
          <p:cNvGrpSpPr/>
          <p:nvPr/>
        </p:nvGrpSpPr>
        <p:grpSpPr>
          <a:xfrm>
            <a:off x="8811430" y="2286329"/>
            <a:ext cx="1412834" cy="943793"/>
            <a:chOff x="2822734" y="1562176"/>
            <a:chExt cx="1006713" cy="943793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58252BD5-7563-47DF-A234-AC02AAFACBFD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etângulo: Cantos Arredondados 12">
              <a:extLst>
                <a:ext uri="{FF2B5EF4-FFF2-40B4-BE49-F238E27FC236}">
                  <a16:creationId xmlns:a16="http://schemas.microsoft.com/office/drawing/2014/main" id="{21570692-E8B8-4D6D-94C2-B99A3FD83A51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Deteção de extremidades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756CB0D-5458-4CA2-8FB6-D61798741493}"/>
              </a:ext>
            </a:extLst>
          </p:cNvPr>
          <p:cNvGrpSpPr/>
          <p:nvPr/>
        </p:nvGrpSpPr>
        <p:grpSpPr>
          <a:xfrm>
            <a:off x="8811430" y="3895531"/>
            <a:ext cx="1412834" cy="943793"/>
            <a:chOff x="2834069" y="2981293"/>
            <a:chExt cx="1006713" cy="943793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6D056310-E6DA-4F67-A40D-75307430F75B}"/>
                </a:ext>
              </a:extLst>
            </p:cNvPr>
            <p:cNvSpPr/>
            <p:nvPr/>
          </p:nvSpPr>
          <p:spPr>
            <a:xfrm>
              <a:off x="2834069" y="2981293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tângulo: Cantos Arredondados 14">
              <a:extLst>
                <a:ext uri="{FF2B5EF4-FFF2-40B4-BE49-F238E27FC236}">
                  <a16:creationId xmlns:a16="http://schemas.microsoft.com/office/drawing/2014/main" id="{84213A93-C429-44B7-A71A-FB427E164BE0}"/>
                </a:ext>
              </a:extLst>
            </p:cNvPr>
            <p:cNvSpPr txBox="1"/>
            <p:nvPr/>
          </p:nvSpPr>
          <p:spPr>
            <a:xfrm>
              <a:off x="2861712" y="3008936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Comparação de peças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71ECB31E-2826-4FE3-9EEE-4020818B185B}"/>
              </a:ext>
            </a:extLst>
          </p:cNvPr>
          <p:cNvGrpSpPr/>
          <p:nvPr/>
        </p:nvGrpSpPr>
        <p:grpSpPr>
          <a:xfrm>
            <a:off x="6804019" y="3895530"/>
            <a:ext cx="1412834" cy="943793"/>
            <a:chOff x="1397924" y="2861648"/>
            <a:chExt cx="1006713" cy="943793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DD417362-C563-4076-9B26-2D97D0C769A8}"/>
                </a:ext>
              </a:extLst>
            </p:cNvPr>
            <p:cNvSpPr/>
            <p:nvPr/>
          </p:nvSpPr>
          <p:spPr>
            <a:xfrm>
              <a:off x="1397924" y="2861648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tângulo: Cantos Arredondados 18">
              <a:extLst>
                <a:ext uri="{FF2B5EF4-FFF2-40B4-BE49-F238E27FC236}">
                  <a16:creationId xmlns:a16="http://schemas.microsoft.com/office/drawing/2014/main" id="{149A1801-3B4E-4422-9542-F02A0F8F4F91}"/>
                </a:ext>
              </a:extLst>
            </p:cNvPr>
            <p:cNvSpPr txBox="1"/>
            <p:nvPr/>
          </p:nvSpPr>
          <p:spPr>
            <a:xfrm>
              <a:off x="1425567" y="2889291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Assemblagem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9376322E-3ACA-45B4-97FB-11E8C11F014B}"/>
              </a:ext>
            </a:extLst>
          </p:cNvPr>
          <p:cNvGrpSpPr/>
          <p:nvPr/>
        </p:nvGrpSpPr>
        <p:grpSpPr>
          <a:xfrm>
            <a:off x="2376622" y="3896483"/>
            <a:ext cx="1856405" cy="943793"/>
            <a:chOff x="190893" y="3124353"/>
            <a:chExt cx="1006713" cy="943793"/>
          </a:xfrm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300130FB-49A3-4669-817D-B997C6F32405}"/>
                </a:ext>
              </a:extLst>
            </p:cNvPr>
            <p:cNvSpPr/>
            <p:nvPr/>
          </p:nvSpPr>
          <p:spPr>
            <a:xfrm>
              <a:off x="190893" y="3124353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tângulo: Cantos Arredondados 22">
              <a:extLst>
                <a:ext uri="{FF2B5EF4-FFF2-40B4-BE49-F238E27FC236}">
                  <a16:creationId xmlns:a16="http://schemas.microsoft.com/office/drawing/2014/main" id="{CE360BB3-C908-430B-B375-C1668CECCFEF}"/>
                </a:ext>
              </a:extLst>
            </p:cNvPr>
            <p:cNvSpPr txBox="1"/>
            <p:nvPr/>
          </p:nvSpPr>
          <p:spPr>
            <a:xfrm>
              <a:off x="218536" y="3151996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b="1" kern="1200" dirty="0"/>
                <a:t>Feedback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b="1" kern="1200" dirty="0"/>
                <a:t>Guia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b="1" kern="1200" dirty="0"/>
                <a:t>Display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39DD6331-24BA-48E2-803F-1392EDAF449C}"/>
              </a:ext>
            </a:extLst>
          </p:cNvPr>
          <p:cNvGrpSpPr/>
          <p:nvPr/>
        </p:nvGrpSpPr>
        <p:grpSpPr>
          <a:xfrm rot="5400000">
            <a:off x="9411135" y="3408880"/>
            <a:ext cx="213423" cy="249664"/>
            <a:chOff x="2520720" y="1909241"/>
            <a:chExt cx="213423" cy="249664"/>
          </a:xfrm>
          <a:solidFill>
            <a:srgbClr val="CB1B4A"/>
          </a:solidFill>
        </p:grpSpPr>
        <p:sp>
          <p:nvSpPr>
            <p:cNvPr id="74" name="Seta: Para a Direita 73">
              <a:extLst>
                <a:ext uri="{FF2B5EF4-FFF2-40B4-BE49-F238E27FC236}">
                  <a16:creationId xmlns:a16="http://schemas.microsoft.com/office/drawing/2014/main" id="{AD1F989E-D186-4D57-9AFE-E7A3DB530EF3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Seta: Para a Direita 10">
              <a:extLst>
                <a:ext uri="{FF2B5EF4-FFF2-40B4-BE49-F238E27FC236}">
                  <a16:creationId xmlns:a16="http://schemas.microsoft.com/office/drawing/2014/main" id="{72F98A35-180B-4E09-BB08-E04C9BE12390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2F07C83E-01EB-4ADC-A4BB-DB40C78F02E8}"/>
              </a:ext>
            </a:extLst>
          </p:cNvPr>
          <p:cNvGrpSpPr/>
          <p:nvPr/>
        </p:nvGrpSpPr>
        <p:grpSpPr>
          <a:xfrm flipH="1">
            <a:off x="8415877" y="4242595"/>
            <a:ext cx="213423" cy="249664"/>
            <a:chOff x="2520720" y="1909241"/>
            <a:chExt cx="213423" cy="249664"/>
          </a:xfrm>
          <a:solidFill>
            <a:srgbClr val="258688"/>
          </a:solidFill>
        </p:grpSpPr>
        <p:sp>
          <p:nvSpPr>
            <p:cNvPr id="77" name="Seta: Para a Direita 76">
              <a:extLst>
                <a:ext uri="{FF2B5EF4-FFF2-40B4-BE49-F238E27FC236}">
                  <a16:creationId xmlns:a16="http://schemas.microsoft.com/office/drawing/2014/main" id="{B804671B-5549-4F40-85A3-3BAFCA243DA8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Seta: Para a Direita 10">
              <a:extLst>
                <a:ext uri="{FF2B5EF4-FFF2-40B4-BE49-F238E27FC236}">
                  <a16:creationId xmlns:a16="http://schemas.microsoft.com/office/drawing/2014/main" id="{0564807E-1C6F-4812-8B49-BBD4ADDE56BF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sp>
        <p:nvSpPr>
          <p:cNvPr id="79" name="Freeform 13">
            <a:extLst>
              <a:ext uri="{FF2B5EF4-FFF2-40B4-BE49-F238E27FC236}">
                <a16:creationId xmlns:a16="http://schemas.microsoft.com/office/drawing/2014/main" id="{6D001B6A-5D43-4551-B894-00DE5560411B}"/>
              </a:ext>
            </a:extLst>
          </p:cNvPr>
          <p:cNvSpPr>
            <a:spLocks/>
          </p:cNvSpPr>
          <p:nvPr/>
        </p:nvSpPr>
        <p:spPr bwMode="auto">
          <a:xfrm>
            <a:off x="1752274" y="2042174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0" name="Freeform 14">
            <a:extLst>
              <a:ext uri="{FF2B5EF4-FFF2-40B4-BE49-F238E27FC236}">
                <a16:creationId xmlns:a16="http://schemas.microsoft.com/office/drawing/2014/main" id="{21B9DA91-31AD-4DB0-9864-BC7450B2F1A2}"/>
              </a:ext>
            </a:extLst>
          </p:cNvPr>
          <p:cNvSpPr>
            <a:spLocks/>
          </p:cNvSpPr>
          <p:nvPr/>
        </p:nvSpPr>
        <p:spPr bwMode="auto">
          <a:xfrm rot="522647">
            <a:off x="2338001" y="2384376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15">
            <a:extLst>
              <a:ext uri="{FF2B5EF4-FFF2-40B4-BE49-F238E27FC236}">
                <a16:creationId xmlns:a16="http://schemas.microsoft.com/office/drawing/2014/main" id="{412D3A18-0433-4805-BB8A-3366C21B1D3D}"/>
              </a:ext>
            </a:extLst>
          </p:cNvPr>
          <p:cNvSpPr>
            <a:spLocks/>
          </p:cNvSpPr>
          <p:nvPr/>
        </p:nvSpPr>
        <p:spPr bwMode="auto">
          <a:xfrm rot="959879">
            <a:off x="1917044" y="2866053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2" name="Freeform 16">
            <a:extLst>
              <a:ext uri="{FF2B5EF4-FFF2-40B4-BE49-F238E27FC236}">
                <a16:creationId xmlns:a16="http://schemas.microsoft.com/office/drawing/2014/main" id="{C35C9992-C57D-4FC0-88A0-6F759D4185CD}"/>
              </a:ext>
            </a:extLst>
          </p:cNvPr>
          <p:cNvSpPr>
            <a:spLocks/>
          </p:cNvSpPr>
          <p:nvPr/>
        </p:nvSpPr>
        <p:spPr bwMode="auto">
          <a:xfrm rot="20269119">
            <a:off x="1566906" y="2600051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8EA6B338-4414-49DD-AA42-A4B8AE07D683}"/>
              </a:ext>
            </a:extLst>
          </p:cNvPr>
          <p:cNvGrpSpPr/>
          <p:nvPr/>
        </p:nvGrpSpPr>
        <p:grpSpPr>
          <a:xfrm flipH="1">
            <a:off x="6377065" y="4242594"/>
            <a:ext cx="213423" cy="249664"/>
            <a:chOff x="2520720" y="1909241"/>
            <a:chExt cx="213423" cy="249664"/>
          </a:xfrm>
          <a:solidFill>
            <a:srgbClr val="42AFB6"/>
          </a:solidFill>
        </p:grpSpPr>
        <p:sp>
          <p:nvSpPr>
            <p:cNvPr id="84" name="Seta: Para a Direita 83">
              <a:extLst>
                <a:ext uri="{FF2B5EF4-FFF2-40B4-BE49-F238E27FC236}">
                  <a16:creationId xmlns:a16="http://schemas.microsoft.com/office/drawing/2014/main" id="{AB35D100-E864-45CF-87DD-0E77879AD3B1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Seta: Para a Direita 10">
              <a:extLst>
                <a:ext uri="{FF2B5EF4-FFF2-40B4-BE49-F238E27FC236}">
                  <a16:creationId xmlns:a16="http://schemas.microsoft.com/office/drawing/2014/main" id="{968A3B93-1B44-4739-AE26-7F944E0A06D5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AF23A5E3-C9B9-4D8B-96F7-D6C3C4D3B231}"/>
              </a:ext>
            </a:extLst>
          </p:cNvPr>
          <p:cNvGrpSpPr/>
          <p:nvPr/>
        </p:nvGrpSpPr>
        <p:grpSpPr>
          <a:xfrm flipH="1">
            <a:off x="4466288" y="4242594"/>
            <a:ext cx="213423" cy="249664"/>
            <a:chOff x="2520720" y="1909241"/>
            <a:chExt cx="213423" cy="249664"/>
          </a:xfrm>
          <a:solidFill>
            <a:srgbClr val="42AFB6"/>
          </a:solidFill>
        </p:grpSpPr>
        <p:sp>
          <p:nvSpPr>
            <p:cNvPr id="87" name="Seta: Para a Direita 86">
              <a:extLst>
                <a:ext uri="{FF2B5EF4-FFF2-40B4-BE49-F238E27FC236}">
                  <a16:creationId xmlns:a16="http://schemas.microsoft.com/office/drawing/2014/main" id="{37945C83-8AEA-4262-98B1-7B5EE679B5CD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Seta: Para a Direita 10">
              <a:extLst>
                <a:ext uri="{FF2B5EF4-FFF2-40B4-BE49-F238E27FC236}">
                  <a16:creationId xmlns:a16="http://schemas.microsoft.com/office/drawing/2014/main" id="{EB4E026C-6BF4-40CA-B57A-32FFC55A385F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pic>
        <p:nvPicPr>
          <p:cNvPr id="1026" name="Picture 2" descr="Câmera de vídeo - ícones de tecnologia grátis">
            <a:extLst>
              <a:ext uri="{FF2B5EF4-FFF2-40B4-BE49-F238E27FC236}">
                <a16:creationId xmlns:a16="http://schemas.microsoft.com/office/drawing/2014/main" id="{C5FFD649-BCAC-4DF9-88DC-969F32C48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6501">
            <a:off x="4431348" y="3459347"/>
            <a:ext cx="576969" cy="57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40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414089A-AC40-4C9D-ABF9-FE46517AA958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 Realizada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C2CE844-44AE-4D14-B65A-507AED3E64D7}"/>
              </a:ext>
            </a:extLst>
          </p:cNvPr>
          <p:cNvGrpSpPr/>
          <p:nvPr/>
        </p:nvGrpSpPr>
        <p:grpSpPr>
          <a:xfrm>
            <a:off x="4472075" y="2625539"/>
            <a:ext cx="215392" cy="251968"/>
            <a:chOff x="6807200" y="1302642"/>
            <a:chExt cx="215392" cy="251968"/>
          </a:xfrm>
        </p:grpSpPr>
        <p:sp>
          <p:nvSpPr>
            <p:cNvPr id="13" name="Seta: Para a Direita 12">
              <a:extLst>
                <a:ext uri="{FF2B5EF4-FFF2-40B4-BE49-F238E27FC236}">
                  <a16:creationId xmlns:a16="http://schemas.microsoft.com/office/drawing/2014/main" id="{A7D79732-488C-4E43-9E06-AA381F6C4F50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eta: Para a Direita 4">
              <a:extLst>
                <a:ext uri="{FF2B5EF4-FFF2-40B4-BE49-F238E27FC236}">
                  <a16:creationId xmlns:a16="http://schemas.microsoft.com/office/drawing/2014/main" id="{1648F7EF-0E82-4843-9992-4FF7DE45D9E4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8" name="Gráfico 7" descr="Câmara com preenchimento sólido">
            <a:extLst>
              <a:ext uri="{FF2B5EF4-FFF2-40B4-BE49-F238E27FC236}">
                <a16:creationId xmlns:a16="http://schemas.microsoft.com/office/drawing/2014/main" id="{9089535F-55C1-46A0-8686-FF14BB550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3934" y="2394332"/>
            <a:ext cx="714382" cy="714382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4A32A73-9317-426A-8EF5-D431BE5C7EEC}"/>
              </a:ext>
            </a:extLst>
          </p:cNvPr>
          <p:cNvGrpSpPr/>
          <p:nvPr/>
        </p:nvGrpSpPr>
        <p:grpSpPr>
          <a:xfrm>
            <a:off x="3267666" y="2625539"/>
            <a:ext cx="215392" cy="251968"/>
            <a:chOff x="5384799" y="1302642"/>
            <a:chExt cx="215392" cy="251968"/>
          </a:xfrm>
        </p:grpSpPr>
        <p:sp>
          <p:nvSpPr>
            <p:cNvPr id="21" name="Seta: Para a Direita 20">
              <a:extLst>
                <a:ext uri="{FF2B5EF4-FFF2-40B4-BE49-F238E27FC236}">
                  <a16:creationId xmlns:a16="http://schemas.microsoft.com/office/drawing/2014/main" id="{266734CD-C112-46AC-8F48-440C6430419C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Seta: Para a Direita 4">
              <a:extLst>
                <a:ext uri="{FF2B5EF4-FFF2-40B4-BE49-F238E27FC236}">
                  <a16:creationId xmlns:a16="http://schemas.microsoft.com/office/drawing/2014/main" id="{8A94858B-AB69-4E22-8E33-FF8DCEF7CD29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DB24B20-D732-4FDC-B185-F9C8347CEDEC}"/>
              </a:ext>
            </a:extLst>
          </p:cNvPr>
          <p:cNvGrpSpPr/>
          <p:nvPr/>
        </p:nvGrpSpPr>
        <p:grpSpPr>
          <a:xfrm>
            <a:off x="4796608" y="2277467"/>
            <a:ext cx="1412834" cy="943793"/>
            <a:chOff x="3936" y="1562176"/>
            <a:chExt cx="1006713" cy="943793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A7A9B66F-C29F-44DC-A65F-C5BC4410106A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etângulo: Cantos Arredondados 4">
              <a:extLst>
                <a:ext uri="{FF2B5EF4-FFF2-40B4-BE49-F238E27FC236}">
                  <a16:creationId xmlns:a16="http://schemas.microsoft.com/office/drawing/2014/main" id="{0E64D938-C82C-4045-AF68-9D67A08664B8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ECE8146-0373-4494-AE2E-DC1D090ACF7C}"/>
              </a:ext>
            </a:extLst>
          </p:cNvPr>
          <p:cNvGrpSpPr/>
          <p:nvPr/>
        </p:nvGrpSpPr>
        <p:grpSpPr>
          <a:xfrm>
            <a:off x="6412104" y="2624531"/>
            <a:ext cx="213423" cy="249664"/>
            <a:chOff x="1111321" y="1909241"/>
            <a:chExt cx="213423" cy="249664"/>
          </a:xfrm>
        </p:grpSpPr>
        <p:sp>
          <p:nvSpPr>
            <p:cNvPr id="54" name="Seta: Para a Direita 53">
              <a:extLst>
                <a:ext uri="{FF2B5EF4-FFF2-40B4-BE49-F238E27FC236}">
                  <a16:creationId xmlns:a16="http://schemas.microsoft.com/office/drawing/2014/main" id="{A3BBBF01-C8EE-4752-A191-544E09454BCA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Seta: Para a Direita 6">
              <a:extLst>
                <a:ext uri="{FF2B5EF4-FFF2-40B4-BE49-F238E27FC236}">
                  <a16:creationId xmlns:a16="http://schemas.microsoft.com/office/drawing/2014/main" id="{98A21D77-2FD0-44EC-A625-3A03F4E3F160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2D69ACE-CC98-4B23-BEEB-24A9B099DBC8}"/>
              </a:ext>
            </a:extLst>
          </p:cNvPr>
          <p:cNvGrpSpPr/>
          <p:nvPr/>
        </p:nvGrpSpPr>
        <p:grpSpPr>
          <a:xfrm>
            <a:off x="6804019" y="2289883"/>
            <a:ext cx="1412834" cy="943793"/>
            <a:chOff x="1413335" y="1562176"/>
            <a:chExt cx="1006713" cy="943793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ED07E453-6C4E-45ED-BD29-198E75B9F29D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etângulo: Cantos Arredondados 8">
              <a:extLst>
                <a:ext uri="{FF2B5EF4-FFF2-40B4-BE49-F238E27FC236}">
                  <a16:creationId xmlns:a16="http://schemas.microsoft.com/office/drawing/2014/main" id="{0F0582D8-16CC-4E8B-927C-22EEB84AAAD8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Segmentação das peças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2219B7C-B431-425D-83DA-B6D85E6867A9}"/>
              </a:ext>
            </a:extLst>
          </p:cNvPr>
          <p:cNvGrpSpPr/>
          <p:nvPr/>
        </p:nvGrpSpPr>
        <p:grpSpPr>
          <a:xfrm>
            <a:off x="8415878" y="2624531"/>
            <a:ext cx="213423" cy="249664"/>
            <a:chOff x="2520720" y="1909241"/>
            <a:chExt cx="213423" cy="249664"/>
          </a:xfrm>
        </p:grpSpPr>
        <p:sp>
          <p:nvSpPr>
            <p:cNvPr id="50" name="Seta: Para a Direita 49">
              <a:extLst>
                <a:ext uri="{FF2B5EF4-FFF2-40B4-BE49-F238E27FC236}">
                  <a16:creationId xmlns:a16="http://schemas.microsoft.com/office/drawing/2014/main" id="{110CCC32-D16C-4C46-A510-BDF580C83463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Seta: Para a Direita 10">
              <a:extLst>
                <a:ext uri="{FF2B5EF4-FFF2-40B4-BE49-F238E27FC236}">
                  <a16:creationId xmlns:a16="http://schemas.microsoft.com/office/drawing/2014/main" id="{B5D6422A-CC5D-48BD-A101-F8EF198F209A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8C6B285-EBD3-45A4-8210-FFC1079C827A}"/>
              </a:ext>
            </a:extLst>
          </p:cNvPr>
          <p:cNvGrpSpPr/>
          <p:nvPr/>
        </p:nvGrpSpPr>
        <p:grpSpPr>
          <a:xfrm>
            <a:off x="8811430" y="2286329"/>
            <a:ext cx="1412834" cy="943793"/>
            <a:chOff x="2822734" y="1562176"/>
            <a:chExt cx="1006713" cy="943793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58252BD5-7563-47DF-A234-AC02AAFACBFD}"/>
                </a:ext>
              </a:extLst>
            </p:cNvPr>
            <p:cNvSpPr/>
            <p:nvPr/>
          </p:nvSpPr>
          <p:spPr>
            <a:xfrm>
              <a:off x="2822734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etângulo: Cantos Arredondados 12">
              <a:extLst>
                <a:ext uri="{FF2B5EF4-FFF2-40B4-BE49-F238E27FC236}">
                  <a16:creationId xmlns:a16="http://schemas.microsoft.com/office/drawing/2014/main" id="{21570692-E8B8-4D6D-94C2-B99A3FD83A51}"/>
                </a:ext>
              </a:extLst>
            </p:cNvPr>
            <p:cNvSpPr txBox="1"/>
            <p:nvPr/>
          </p:nvSpPr>
          <p:spPr>
            <a:xfrm>
              <a:off x="2850377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500" kern="1200" dirty="0"/>
                <a:t>Deteção de Pontos de interesse (SIFT)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756CB0D-5458-4CA2-8FB6-D61798741493}"/>
              </a:ext>
            </a:extLst>
          </p:cNvPr>
          <p:cNvGrpSpPr/>
          <p:nvPr/>
        </p:nvGrpSpPr>
        <p:grpSpPr>
          <a:xfrm>
            <a:off x="8811430" y="3895531"/>
            <a:ext cx="1412834" cy="943793"/>
            <a:chOff x="2834069" y="2981293"/>
            <a:chExt cx="1006713" cy="943793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6D056310-E6DA-4F67-A40D-75307430F75B}"/>
                </a:ext>
              </a:extLst>
            </p:cNvPr>
            <p:cNvSpPr/>
            <p:nvPr/>
          </p:nvSpPr>
          <p:spPr>
            <a:xfrm>
              <a:off x="2834069" y="2981293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etângulo: Cantos Arredondados 14">
              <a:extLst>
                <a:ext uri="{FF2B5EF4-FFF2-40B4-BE49-F238E27FC236}">
                  <a16:creationId xmlns:a16="http://schemas.microsoft.com/office/drawing/2014/main" id="{84213A93-C429-44B7-A71A-FB427E164BE0}"/>
                </a:ext>
              </a:extLst>
            </p:cNvPr>
            <p:cNvSpPr txBox="1"/>
            <p:nvPr/>
          </p:nvSpPr>
          <p:spPr>
            <a:xfrm>
              <a:off x="2861712" y="3008936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Comparação de peças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71ECB31E-2826-4FE3-9EEE-4020818B185B}"/>
              </a:ext>
            </a:extLst>
          </p:cNvPr>
          <p:cNvGrpSpPr/>
          <p:nvPr/>
        </p:nvGrpSpPr>
        <p:grpSpPr>
          <a:xfrm>
            <a:off x="6804019" y="3895530"/>
            <a:ext cx="1412834" cy="943793"/>
            <a:chOff x="1397924" y="2861648"/>
            <a:chExt cx="1006713" cy="943793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DD417362-C563-4076-9B26-2D97D0C769A8}"/>
                </a:ext>
              </a:extLst>
            </p:cNvPr>
            <p:cNvSpPr/>
            <p:nvPr/>
          </p:nvSpPr>
          <p:spPr>
            <a:xfrm>
              <a:off x="1397924" y="2861648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tângulo: Cantos Arredondados 18">
              <a:extLst>
                <a:ext uri="{FF2B5EF4-FFF2-40B4-BE49-F238E27FC236}">
                  <a16:creationId xmlns:a16="http://schemas.microsoft.com/office/drawing/2014/main" id="{149A1801-3B4E-4422-9542-F02A0F8F4F91}"/>
                </a:ext>
              </a:extLst>
            </p:cNvPr>
            <p:cNvSpPr txBox="1"/>
            <p:nvPr/>
          </p:nvSpPr>
          <p:spPr>
            <a:xfrm>
              <a:off x="1425567" y="2889291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Assemblagem</a:t>
              </a:r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39DD6331-24BA-48E2-803F-1392EDAF449C}"/>
              </a:ext>
            </a:extLst>
          </p:cNvPr>
          <p:cNvGrpSpPr/>
          <p:nvPr/>
        </p:nvGrpSpPr>
        <p:grpSpPr>
          <a:xfrm rot="5400000">
            <a:off x="9411135" y="3408880"/>
            <a:ext cx="213423" cy="249664"/>
            <a:chOff x="2520720" y="1909241"/>
            <a:chExt cx="213423" cy="249664"/>
          </a:xfrm>
          <a:solidFill>
            <a:srgbClr val="CB1B4A"/>
          </a:solidFill>
        </p:grpSpPr>
        <p:sp>
          <p:nvSpPr>
            <p:cNvPr id="74" name="Seta: Para a Direita 73">
              <a:extLst>
                <a:ext uri="{FF2B5EF4-FFF2-40B4-BE49-F238E27FC236}">
                  <a16:creationId xmlns:a16="http://schemas.microsoft.com/office/drawing/2014/main" id="{AD1F989E-D186-4D57-9AFE-E7A3DB530EF3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Seta: Para a Direita 10">
              <a:extLst>
                <a:ext uri="{FF2B5EF4-FFF2-40B4-BE49-F238E27FC236}">
                  <a16:creationId xmlns:a16="http://schemas.microsoft.com/office/drawing/2014/main" id="{72F98A35-180B-4E09-BB08-E04C9BE12390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2F07C83E-01EB-4ADC-A4BB-DB40C78F02E8}"/>
              </a:ext>
            </a:extLst>
          </p:cNvPr>
          <p:cNvGrpSpPr/>
          <p:nvPr/>
        </p:nvGrpSpPr>
        <p:grpSpPr>
          <a:xfrm flipH="1">
            <a:off x="8415877" y="4242595"/>
            <a:ext cx="213423" cy="249664"/>
            <a:chOff x="2520720" y="1909241"/>
            <a:chExt cx="213423" cy="249664"/>
          </a:xfrm>
          <a:solidFill>
            <a:srgbClr val="258688"/>
          </a:solidFill>
        </p:grpSpPr>
        <p:sp>
          <p:nvSpPr>
            <p:cNvPr id="77" name="Seta: Para a Direita 76">
              <a:extLst>
                <a:ext uri="{FF2B5EF4-FFF2-40B4-BE49-F238E27FC236}">
                  <a16:creationId xmlns:a16="http://schemas.microsoft.com/office/drawing/2014/main" id="{B804671B-5549-4F40-85A3-3BAFCA243DA8}"/>
                </a:ext>
              </a:extLst>
            </p:cNvPr>
            <p:cNvSpPr/>
            <p:nvPr/>
          </p:nvSpPr>
          <p:spPr>
            <a:xfrm>
              <a:off x="2520720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Seta: Para a Direita 10">
              <a:extLst>
                <a:ext uri="{FF2B5EF4-FFF2-40B4-BE49-F238E27FC236}">
                  <a16:creationId xmlns:a16="http://schemas.microsoft.com/office/drawing/2014/main" id="{0564807E-1C6F-4812-8B49-BBD4ADDE56BF}"/>
                </a:ext>
              </a:extLst>
            </p:cNvPr>
            <p:cNvSpPr txBox="1"/>
            <p:nvPr/>
          </p:nvSpPr>
          <p:spPr>
            <a:xfrm>
              <a:off x="2520720" y="1959174"/>
              <a:ext cx="149396" cy="1497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sp>
        <p:nvSpPr>
          <p:cNvPr id="79" name="Freeform 13">
            <a:extLst>
              <a:ext uri="{FF2B5EF4-FFF2-40B4-BE49-F238E27FC236}">
                <a16:creationId xmlns:a16="http://schemas.microsoft.com/office/drawing/2014/main" id="{6D001B6A-5D43-4551-B894-00DE5560411B}"/>
              </a:ext>
            </a:extLst>
          </p:cNvPr>
          <p:cNvSpPr>
            <a:spLocks/>
          </p:cNvSpPr>
          <p:nvPr/>
        </p:nvSpPr>
        <p:spPr bwMode="auto">
          <a:xfrm>
            <a:off x="1752274" y="2042174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0" name="Freeform 14">
            <a:extLst>
              <a:ext uri="{FF2B5EF4-FFF2-40B4-BE49-F238E27FC236}">
                <a16:creationId xmlns:a16="http://schemas.microsoft.com/office/drawing/2014/main" id="{21B9DA91-31AD-4DB0-9864-BC7450B2F1A2}"/>
              </a:ext>
            </a:extLst>
          </p:cNvPr>
          <p:cNvSpPr>
            <a:spLocks/>
          </p:cNvSpPr>
          <p:nvPr/>
        </p:nvSpPr>
        <p:spPr bwMode="auto">
          <a:xfrm rot="522647">
            <a:off x="2338001" y="2384376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15">
            <a:extLst>
              <a:ext uri="{FF2B5EF4-FFF2-40B4-BE49-F238E27FC236}">
                <a16:creationId xmlns:a16="http://schemas.microsoft.com/office/drawing/2014/main" id="{412D3A18-0433-4805-BB8A-3366C21B1D3D}"/>
              </a:ext>
            </a:extLst>
          </p:cNvPr>
          <p:cNvSpPr>
            <a:spLocks/>
          </p:cNvSpPr>
          <p:nvPr/>
        </p:nvSpPr>
        <p:spPr bwMode="auto">
          <a:xfrm rot="959879">
            <a:off x="1917044" y="2866053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2" name="Freeform 16">
            <a:extLst>
              <a:ext uri="{FF2B5EF4-FFF2-40B4-BE49-F238E27FC236}">
                <a16:creationId xmlns:a16="http://schemas.microsoft.com/office/drawing/2014/main" id="{C35C9992-C57D-4FC0-88A0-6F759D4185CD}"/>
              </a:ext>
            </a:extLst>
          </p:cNvPr>
          <p:cNvSpPr>
            <a:spLocks/>
          </p:cNvSpPr>
          <p:nvPr/>
        </p:nvSpPr>
        <p:spPr bwMode="auto">
          <a:xfrm rot="20269119">
            <a:off x="1566906" y="2600051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76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6548366" y="2995621"/>
            <a:ext cx="47541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Permite criar uma máscara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Podemos isolar as peças do 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b="1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2A5D7FB-E8E2-43D7-BF43-7B36A7ED4948}"/>
              </a:ext>
            </a:extLst>
          </p:cNvPr>
          <p:cNvGrpSpPr/>
          <p:nvPr/>
        </p:nvGrpSpPr>
        <p:grpSpPr>
          <a:xfrm>
            <a:off x="3721611" y="3303016"/>
            <a:ext cx="215392" cy="251968"/>
            <a:chOff x="6807200" y="1302642"/>
            <a:chExt cx="215392" cy="251968"/>
          </a:xfrm>
        </p:grpSpPr>
        <p:sp>
          <p:nvSpPr>
            <p:cNvPr id="12" name="Seta: Para a Direita 11">
              <a:extLst>
                <a:ext uri="{FF2B5EF4-FFF2-40B4-BE49-F238E27FC236}">
                  <a16:creationId xmlns:a16="http://schemas.microsoft.com/office/drawing/2014/main" id="{D15B3EE0-934E-4934-B8F5-A130DBEB01CD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eta: Para a Direita 4">
              <a:extLst>
                <a:ext uri="{FF2B5EF4-FFF2-40B4-BE49-F238E27FC236}">
                  <a16:creationId xmlns:a16="http://schemas.microsoft.com/office/drawing/2014/main" id="{7D494F10-93DD-40D7-B3BF-73A1CE1933A6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14" name="Gráfico 13" descr="Câmara com preenchimento sólido">
            <a:extLst>
              <a:ext uri="{FF2B5EF4-FFF2-40B4-BE49-F238E27FC236}">
                <a16:creationId xmlns:a16="http://schemas.microsoft.com/office/drawing/2014/main" id="{42236D16-428B-4548-BE26-DFFA8BAE6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70" y="3071809"/>
            <a:ext cx="714382" cy="714382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0033860-F659-4189-8D26-67C8446F926E}"/>
              </a:ext>
            </a:extLst>
          </p:cNvPr>
          <p:cNvGrpSpPr/>
          <p:nvPr/>
        </p:nvGrpSpPr>
        <p:grpSpPr>
          <a:xfrm>
            <a:off x="2517202" y="3303016"/>
            <a:ext cx="215392" cy="251968"/>
            <a:chOff x="5384799" y="1302642"/>
            <a:chExt cx="215392" cy="251968"/>
          </a:xfrm>
        </p:grpSpPr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B5915F7D-6961-4481-8823-B1BCB59FA4F0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eta: Para a Direita 4">
              <a:extLst>
                <a:ext uri="{FF2B5EF4-FFF2-40B4-BE49-F238E27FC236}">
                  <a16:creationId xmlns:a16="http://schemas.microsoft.com/office/drawing/2014/main" id="{2AC5A5E1-538A-4C02-A7DF-81F22BC38154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5896BCC-6B8F-4DE4-85BE-EEB615370326}"/>
              </a:ext>
            </a:extLst>
          </p:cNvPr>
          <p:cNvGrpSpPr/>
          <p:nvPr/>
        </p:nvGrpSpPr>
        <p:grpSpPr>
          <a:xfrm>
            <a:off x="4048434" y="2745098"/>
            <a:ext cx="2047566" cy="1367803"/>
            <a:chOff x="3936" y="1562176"/>
            <a:chExt cx="1006713" cy="943793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5D02C16E-5AC9-44F3-807C-FD1C26212209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tângulo: Cantos Arredondados 4">
              <a:extLst>
                <a:ext uri="{FF2B5EF4-FFF2-40B4-BE49-F238E27FC236}">
                  <a16:creationId xmlns:a16="http://schemas.microsoft.com/office/drawing/2014/main" id="{B66F5280-F37D-4503-A7B2-2DA961D50E0B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Remoção do fundo</a:t>
              </a:r>
            </a:p>
          </p:txBody>
        </p:sp>
      </p:grpSp>
      <p:sp>
        <p:nvSpPr>
          <p:cNvPr id="22" name="Freeform 13">
            <a:extLst>
              <a:ext uri="{FF2B5EF4-FFF2-40B4-BE49-F238E27FC236}">
                <a16:creationId xmlns:a16="http://schemas.microsoft.com/office/drawing/2014/main" id="{D8228BDC-A6F2-4C7B-8A94-369B3E592C53}"/>
              </a:ext>
            </a:extLst>
          </p:cNvPr>
          <p:cNvSpPr>
            <a:spLocks/>
          </p:cNvSpPr>
          <p:nvPr/>
        </p:nvSpPr>
        <p:spPr bwMode="auto">
          <a:xfrm>
            <a:off x="1001810" y="271965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6A7F9F03-EAC8-4748-9483-0B4A06134A2E}"/>
              </a:ext>
            </a:extLst>
          </p:cNvPr>
          <p:cNvSpPr>
            <a:spLocks/>
          </p:cNvSpPr>
          <p:nvPr/>
        </p:nvSpPr>
        <p:spPr bwMode="auto">
          <a:xfrm rot="522647">
            <a:off x="1587537" y="306185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1D18C73A-D132-4501-83EB-4446FBD2D460}"/>
              </a:ext>
            </a:extLst>
          </p:cNvPr>
          <p:cNvSpPr>
            <a:spLocks/>
          </p:cNvSpPr>
          <p:nvPr/>
        </p:nvSpPr>
        <p:spPr bwMode="auto">
          <a:xfrm rot="959879">
            <a:off x="1166580" y="354353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37FE025C-0EEA-46F9-8C7C-5A680B4F62F0}"/>
              </a:ext>
            </a:extLst>
          </p:cNvPr>
          <p:cNvSpPr>
            <a:spLocks/>
          </p:cNvSpPr>
          <p:nvPr/>
        </p:nvSpPr>
        <p:spPr bwMode="auto">
          <a:xfrm rot="20269119">
            <a:off x="816442" y="327752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02115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6318308" y="2800214"/>
            <a:ext cx="5497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Mouse </a:t>
            </a:r>
            <a:r>
              <a:rPr lang="pt-PT" sz="2000" b="1" dirty="0" err="1"/>
              <a:t>Callback</a:t>
            </a:r>
            <a:r>
              <a:rPr lang="pt-PT" sz="2000" b="1" dirty="0"/>
              <a:t>: Threshold para máscara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Afinação da máscara com processos morfológicos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Aplicação na imagem com as peças separadas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2A5D7FB-E8E2-43D7-BF43-7B36A7ED4948}"/>
              </a:ext>
            </a:extLst>
          </p:cNvPr>
          <p:cNvGrpSpPr/>
          <p:nvPr/>
        </p:nvGrpSpPr>
        <p:grpSpPr>
          <a:xfrm>
            <a:off x="3721611" y="3303016"/>
            <a:ext cx="215392" cy="251968"/>
            <a:chOff x="6807200" y="1302642"/>
            <a:chExt cx="215392" cy="251968"/>
          </a:xfrm>
        </p:grpSpPr>
        <p:sp>
          <p:nvSpPr>
            <p:cNvPr id="12" name="Seta: Para a Direita 11">
              <a:extLst>
                <a:ext uri="{FF2B5EF4-FFF2-40B4-BE49-F238E27FC236}">
                  <a16:creationId xmlns:a16="http://schemas.microsoft.com/office/drawing/2014/main" id="{D15B3EE0-934E-4934-B8F5-A130DBEB01CD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eta: Para a Direita 4">
              <a:extLst>
                <a:ext uri="{FF2B5EF4-FFF2-40B4-BE49-F238E27FC236}">
                  <a16:creationId xmlns:a16="http://schemas.microsoft.com/office/drawing/2014/main" id="{7D494F10-93DD-40D7-B3BF-73A1CE1933A6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14" name="Gráfico 13" descr="Câmara com preenchimento sólido">
            <a:extLst>
              <a:ext uri="{FF2B5EF4-FFF2-40B4-BE49-F238E27FC236}">
                <a16:creationId xmlns:a16="http://schemas.microsoft.com/office/drawing/2014/main" id="{42236D16-428B-4548-BE26-DFFA8BAE6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70" y="3071809"/>
            <a:ext cx="714382" cy="714382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0033860-F659-4189-8D26-67C8446F926E}"/>
              </a:ext>
            </a:extLst>
          </p:cNvPr>
          <p:cNvGrpSpPr/>
          <p:nvPr/>
        </p:nvGrpSpPr>
        <p:grpSpPr>
          <a:xfrm>
            <a:off x="2517202" y="3303016"/>
            <a:ext cx="215392" cy="251968"/>
            <a:chOff x="5384799" y="1302642"/>
            <a:chExt cx="215392" cy="251968"/>
          </a:xfrm>
        </p:grpSpPr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B5915F7D-6961-4481-8823-B1BCB59FA4F0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eta: Para a Direita 4">
              <a:extLst>
                <a:ext uri="{FF2B5EF4-FFF2-40B4-BE49-F238E27FC236}">
                  <a16:creationId xmlns:a16="http://schemas.microsoft.com/office/drawing/2014/main" id="{2AC5A5E1-538A-4C02-A7DF-81F22BC38154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5896BCC-6B8F-4DE4-85BE-EEB615370326}"/>
              </a:ext>
            </a:extLst>
          </p:cNvPr>
          <p:cNvGrpSpPr/>
          <p:nvPr/>
        </p:nvGrpSpPr>
        <p:grpSpPr>
          <a:xfrm>
            <a:off x="4048434" y="2745098"/>
            <a:ext cx="2047566" cy="1367803"/>
            <a:chOff x="3936" y="1562176"/>
            <a:chExt cx="1006713" cy="943793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5D02C16E-5AC9-44F3-807C-FD1C26212209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tângulo: Cantos Arredondados 4">
              <a:extLst>
                <a:ext uri="{FF2B5EF4-FFF2-40B4-BE49-F238E27FC236}">
                  <a16:creationId xmlns:a16="http://schemas.microsoft.com/office/drawing/2014/main" id="{B66F5280-F37D-4503-A7B2-2DA961D50E0B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Remoção do fundo</a:t>
              </a:r>
            </a:p>
          </p:txBody>
        </p:sp>
      </p:grpSp>
      <p:sp>
        <p:nvSpPr>
          <p:cNvPr id="22" name="Freeform 13">
            <a:extLst>
              <a:ext uri="{FF2B5EF4-FFF2-40B4-BE49-F238E27FC236}">
                <a16:creationId xmlns:a16="http://schemas.microsoft.com/office/drawing/2014/main" id="{D8228BDC-A6F2-4C7B-8A94-369B3E592C53}"/>
              </a:ext>
            </a:extLst>
          </p:cNvPr>
          <p:cNvSpPr>
            <a:spLocks/>
          </p:cNvSpPr>
          <p:nvPr/>
        </p:nvSpPr>
        <p:spPr bwMode="auto">
          <a:xfrm>
            <a:off x="1001810" y="271965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6A7F9F03-EAC8-4748-9483-0B4A06134A2E}"/>
              </a:ext>
            </a:extLst>
          </p:cNvPr>
          <p:cNvSpPr>
            <a:spLocks/>
          </p:cNvSpPr>
          <p:nvPr/>
        </p:nvSpPr>
        <p:spPr bwMode="auto">
          <a:xfrm rot="522647">
            <a:off x="1587537" y="306185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1D18C73A-D132-4501-83EB-4446FBD2D460}"/>
              </a:ext>
            </a:extLst>
          </p:cNvPr>
          <p:cNvSpPr>
            <a:spLocks/>
          </p:cNvSpPr>
          <p:nvPr/>
        </p:nvSpPr>
        <p:spPr bwMode="auto">
          <a:xfrm rot="959879">
            <a:off x="1166580" y="354353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37FE025C-0EEA-46F9-8C7C-5A680B4F62F0}"/>
              </a:ext>
            </a:extLst>
          </p:cNvPr>
          <p:cNvSpPr>
            <a:spLocks/>
          </p:cNvSpPr>
          <p:nvPr/>
        </p:nvSpPr>
        <p:spPr bwMode="auto">
          <a:xfrm rot="20269119">
            <a:off x="816442" y="327752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2364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8311532" y="2769558"/>
            <a:ext cx="3651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Segmentar (</a:t>
            </a:r>
            <a:r>
              <a:rPr lang="pt-PT" sz="2000" b="1" i="1" dirty="0" err="1"/>
              <a:t>findcountours</a:t>
            </a:r>
            <a:r>
              <a:rPr lang="pt-PT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Áreas e centroides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dirty="0"/>
              <a:t>Criação do </a:t>
            </a:r>
            <a:r>
              <a:rPr lang="pt-PT" sz="2000" b="1" dirty="0" err="1"/>
              <a:t>dataset</a:t>
            </a:r>
            <a:r>
              <a:rPr lang="pt-PT" sz="2000" b="1" dirty="0"/>
              <a:t> (guardar imagens)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094004" y="295710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0FBF5C9C-72CE-4576-A7CA-FD0891B5C9BA}"/>
              </a:ext>
            </a:extLst>
          </p:cNvPr>
          <p:cNvGrpSpPr/>
          <p:nvPr/>
        </p:nvGrpSpPr>
        <p:grpSpPr>
          <a:xfrm>
            <a:off x="5709500" y="3304167"/>
            <a:ext cx="213423" cy="249664"/>
            <a:chOff x="1111321" y="1909241"/>
            <a:chExt cx="213423" cy="249664"/>
          </a:xfrm>
        </p:grpSpPr>
        <p:sp>
          <p:nvSpPr>
            <p:cNvPr id="38" name="Seta: Para a Direita 37">
              <a:extLst>
                <a:ext uri="{FF2B5EF4-FFF2-40B4-BE49-F238E27FC236}">
                  <a16:creationId xmlns:a16="http://schemas.microsoft.com/office/drawing/2014/main" id="{4BE1C5EF-1F95-47E6-800B-A46846FF4FB2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Seta: Para a Direita 6">
              <a:extLst>
                <a:ext uri="{FF2B5EF4-FFF2-40B4-BE49-F238E27FC236}">
                  <a16:creationId xmlns:a16="http://schemas.microsoft.com/office/drawing/2014/main" id="{170E8E45-CFE9-42D2-882C-B3788BE35C75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FE736AB-8965-4E41-BB28-8736392CC68B}"/>
              </a:ext>
            </a:extLst>
          </p:cNvPr>
          <p:cNvGrpSpPr/>
          <p:nvPr/>
        </p:nvGrpSpPr>
        <p:grpSpPr>
          <a:xfrm>
            <a:off x="6144292" y="2703026"/>
            <a:ext cx="2017833" cy="1347941"/>
            <a:chOff x="1413335" y="1562176"/>
            <a:chExt cx="1006713" cy="943793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E28B5A4-7BB2-4D0C-9D13-4CDE34D9D902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tângulo: Cantos Arredondados 8">
              <a:extLst>
                <a:ext uri="{FF2B5EF4-FFF2-40B4-BE49-F238E27FC236}">
                  <a16:creationId xmlns:a16="http://schemas.microsoft.com/office/drawing/2014/main" id="{006F3B93-6FE9-4231-A49E-2B77AE1CF3A6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Segmentação das peças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3721611" y="330301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70" y="307180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517202" y="330301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001810" y="271965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1587537" y="306185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166580" y="354353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816442" y="327752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51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DE908-4295-4990-81BC-7CADA159C162}"/>
              </a:ext>
            </a:extLst>
          </p:cNvPr>
          <p:cNvSpPr txBox="1"/>
          <p:nvPr/>
        </p:nvSpPr>
        <p:spPr>
          <a:xfrm>
            <a:off x="8311532" y="2845425"/>
            <a:ext cx="3651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Outros métodos tentados: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i="1" dirty="0" err="1"/>
              <a:t>Canny-edge</a:t>
            </a:r>
            <a:r>
              <a:rPr lang="pt-PT" sz="2000" b="1" i="1" dirty="0"/>
              <a:t> </a:t>
            </a:r>
            <a:r>
              <a:rPr lang="pt-PT" sz="2000" b="1" i="1" dirty="0" err="1"/>
              <a:t>detection</a:t>
            </a:r>
            <a:endParaRPr lang="pt-PT" sz="20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i="1" dirty="0" err="1"/>
              <a:t>Corner-Harris</a:t>
            </a:r>
            <a:endParaRPr lang="pt-PT" sz="2000" b="1" i="1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ABF28DC-7530-444A-BAA1-5A4CCDBA0158}"/>
              </a:ext>
            </a:extLst>
          </p:cNvPr>
          <p:cNvGrpSpPr/>
          <p:nvPr/>
        </p:nvGrpSpPr>
        <p:grpSpPr>
          <a:xfrm>
            <a:off x="4094004" y="2957103"/>
            <a:ext cx="1412834" cy="943793"/>
            <a:chOff x="3936" y="1562176"/>
            <a:chExt cx="1006713" cy="943793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24AC874B-C23F-4766-99CB-6EB18EE8F5AC}"/>
                </a:ext>
              </a:extLst>
            </p:cNvPr>
            <p:cNvSpPr/>
            <p:nvPr/>
          </p:nvSpPr>
          <p:spPr>
            <a:xfrm>
              <a:off x="3936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tângulo: Cantos Arredondados 4">
              <a:extLst>
                <a:ext uri="{FF2B5EF4-FFF2-40B4-BE49-F238E27FC236}">
                  <a16:creationId xmlns:a16="http://schemas.microsoft.com/office/drawing/2014/main" id="{98B4BF3D-00DB-4461-84BC-AA3F1D3046CF}"/>
                </a:ext>
              </a:extLst>
            </p:cNvPr>
            <p:cNvSpPr txBox="1"/>
            <p:nvPr/>
          </p:nvSpPr>
          <p:spPr>
            <a:xfrm>
              <a:off x="31579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600" kern="1200" dirty="0"/>
                <a:t>Remoção do fundo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0FBF5C9C-72CE-4576-A7CA-FD0891B5C9BA}"/>
              </a:ext>
            </a:extLst>
          </p:cNvPr>
          <p:cNvGrpSpPr/>
          <p:nvPr/>
        </p:nvGrpSpPr>
        <p:grpSpPr>
          <a:xfrm>
            <a:off x="5709500" y="3304167"/>
            <a:ext cx="213423" cy="249664"/>
            <a:chOff x="1111321" y="1909241"/>
            <a:chExt cx="213423" cy="249664"/>
          </a:xfrm>
        </p:grpSpPr>
        <p:sp>
          <p:nvSpPr>
            <p:cNvPr id="38" name="Seta: Para a Direita 37">
              <a:extLst>
                <a:ext uri="{FF2B5EF4-FFF2-40B4-BE49-F238E27FC236}">
                  <a16:creationId xmlns:a16="http://schemas.microsoft.com/office/drawing/2014/main" id="{4BE1C5EF-1F95-47E6-800B-A46846FF4FB2}"/>
                </a:ext>
              </a:extLst>
            </p:cNvPr>
            <p:cNvSpPr/>
            <p:nvPr/>
          </p:nvSpPr>
          <p:spPr>
            <a:xfrm>
              <a:off x="1111321" y="1909241"/>
              <a:ext cx="213423" cy="24966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Seta: Para a Direita 6">
              <a:extLst>
                <a:ext uri="{FF2B5EF4-FFF2-40B4-BE49-F238E27FC236}">
                  <a16:creationId xmlns:a16="http://schemas.microsoft.com/office/drawing/2014/main" id="{170E8E45-CFE9-42D2-882C-B3788BE35C75}"/>
                </a:ext>
              </a:extLst>
            </p:cNvPr>
            <p:cNvSpPr txBox="1"/>
            <p:nvPr/>
          </p:nvSpPr>
          <p:spPr>
            <a:xfrm>
              <a:off x="1111321" y="1959174"/>
              <a:ext cx="149396" cy="149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5500" kern="1200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FE736AB-8965-4E41-BB28-8736392CC68B}"/>
              </a:ext>
            </a:extLst>
          </p:cNvPr>
          <p:cNvGrpSpPr/>
          <p:nvPr/>
        </p:nvGrpSpPr>
        <p:grpSpPr>
          <a:xfrm>
            <a:off x="6144292" y="2703026"/>
            <a:ext cx="2017833" cy="1347941"/>
            <a:chOff x="1413335" y="1562176"/>
            <a:chExt cx="1006713" cy="943793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BE28B5A4-7BB2-4D0C-9D13-4CDE34D9D902}"/>
                </a:ext>
              </a:extLst>
            </p:cNvPr>
            <p:cNvSpPr/>
            <p:nvPr/>
          </p:nvSpPr>
          <p:spPr>
            <a:xfrm>
              <a:off x="1413335" y="1562176"/>
              <a:ext cx="1006713" cy="9437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tângulo: Cantos Arredondados 8">
              <a:extLst>
                <a:ext uri="{FF2B5EF4-FFF2-40B4-BE49-F238E27FC236}">
                  <a16:creationId xmlns:a16="http://schemas.microsoft.com/office/drawing/2014/main" id="{006F3B93-6FE9-4231-A49E-2B77AE1CF3A6}"/>
                </a:ext>
              </a:extLst>
            </p:cNvPr>
            <p:cNvSpPr txBox="1"/>
            <p:nvPr/>
          </p:nvSpPr>
          <p:spPr>
            <a:xfrm>
              <a:off x="1440978" y="1589819"/>
              <a:ext cx="951427" cy="8885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Segmentação das peças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544062-D27E-451E-AF8C-4043E8E19F32}"/>
              </a:ext>
            </a:extLst>
          </p:cNvPr>
          <p:cNvGrpSpPr/>
          <p:nvPr/>
        </p:nvGrpSpPr>
        <p:grpSpPr>
          <a:xfrm>
            <a:off x="3721611" y="3303016"/>
            <a:ext cx="215392" cy="251968"/>
            <a:chOff x="6807200" y="1302642"/>
            <a:chExt cx="215392" cy="251968"/>
          </a:xfrm>
        </p:grpSpPr>
        <p:sp>
          <p:nvSpPr>
            <p:cNvPr id="51" name="Seta: Para a Direita 50">
              <a:extLst>
                <a:ext uri="{FF2B5EF4-FFF2-40B4-BE49-F238E27FC236}">
                  <a16:creationId xmlns:a16="http://schemas.microsoft.com/office/drawing/2014/main" id="{57B2D994-232C-4A84-A7E9-66E1B53232C3}"/>
                </a:ext>
              </a:extLst>
            </p:cNvPr>
            <p:cNvSpPr/>
            <p:nvPr/>
          </p:nvSpPr>
          <p:spPr>
            <a:xfrm>
              <a:off x="6807200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Seta: Para a Direita 4">
              <a:extLst>
                <a:ext uri="{FF2B5EF4-FFF2-40B4-BE49-F238E27FC236}">
                  <a16:creationId xmlns:a16="http://schemas.microsoft.com/office/drawing/2014/main" id="{EF63DC28-3F59-4B68-9B28-6FCF6273D0B7}"/>
                </a:ext>
              </a:extLst>
            </p:cNvPr>
            <p:cNvSpPr txBox="1"/>
            <p:nvPr/>
          </p:nvSpPr>
          <p:spPr>
            <a:xfrm>
              <a:off x="6807200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pic>
        <p:nvPicPr>
          <p:cNvPr id="53" name="Gráfico 52" descr="Câmara com preenchimento sólido">
            <a:extLst>
              <a:ext uri="{FF2B5EF4-FFF2-40B4-BE49-F238E27FC236}">
                <a16:creationId xmlns:a16="http://schemas.microsoft.com/office/drawing/2014/main" id="{BC16B8A1-EA8E-469C-A335-A50A3993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3470" y="3071809"/>
            <a:ext cx="714382" cy="714382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7581D3F-20AF-4BC6-8B74-F727811569F3}"/>
              </a:ext>
            </a:extLst>
          </p:cNvPr>
          <p:cNvGrpSpPr/>
          <p:nvPr/>
        </p:nvGrpSpPr>
        <p:grpSpPr>
          <a:xfrm>
            <a:off x="2517202" y="3303016"/>
            <a:ext cx="215392" cy="251968"/>
            <a:chOff x="5384799" y="1302642"/>
            <a:chExt cx="215392" cy="251968"/>
          </a:xfrm>
        </p:grpSpPr>
        <p:sp>
          <p:nvSpPr>
            <p:cNvPr id="55" name="Seta: Para a Direita 54">
              <a:extLst>
                <a:ext uri="{FF2B5EF4-FFF2-40B4-BE49-F238E27FC236}">
                  <a16:creationId xmlns:a16="http://schemas.microsoft.com/office/drawing/2014/main" id="{06E64779-EEFE-47DF-8C2C-497F6A6FE3A5}"/>
                </a:ext>
              </a:extLst>
            </p:cNvPr>
            <p:cNvSpPr/>
            <p:nvPr/>
          </p:nvSpPr>
          <p:spPr>
            <a:xfrm>
              <a:off x="5384799" y="1302642"/>
              <a:ext cx="215392" cy="2519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Seta: Para a Direita 4">
              <a:extLst>
                <a:ext uri="{FF2B5EF4-FFF2-40B4-BE49-F238E27FC236}">
                  <a16:creationId xmlns:a16="http://schemas.microsoft.com/office/drawing/2014/main" id="{451E8209-B7E9-4C7C-8A8F-BAA2277769F1}"/>
                </a:ext>
              </a:extLst>
            </p:cNvPr>
            <p:cNvSpPr txBox="1"/>
            <p:nvPr/>
          </p:nvSpPr>
          <p:spPr>
            <a:xfrm>
              <a:off x="5384799" y="1353036"/>
              <a:ext cx="150774" cy="151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900" kern="1200"/>
            </a:p>
          </p:txBody>
        </p:sp>
      </p:grpSp>
      <p:sp>
        <p:nvSpPr>
          <p:cNvPr id="60" name="Freeform 13">
            <a:extLst>
              <a:ext uri="{FF2B5EF4-FFF2-40B4-BE49-F238E27FC236}">
                <a16:creationId xmlns:a16="http://schemas.microsoft.com/office/drawing/2014/main" id="{8B17E04F-8583-43EF-9C00-78494D95DB30}"/>
              </a:ext>
            </a:extLst>
          </p:cNvPr>
          <p:cNvSpPr>
            <a:spLocks/>
          </p:cNvSpPr>
          <p:nvPr/>
        </p:nvSpPr>
        <p:spPr bwMode="auto">
          <a:xfrm>
            <a:off x="1001810" y="2719651"/>
            <a:ext cx="709734" cy="694870"/>
          </a:xfrm>
          <a:custGeom>
            <a:avLst/>
            <a:gdLst>
              <a:gd name="T0" fmla="*/ 81 w 276"/>
              <a:gd name="T1" fmla="*/ 219 h 274"/>
              <a:gd name="T2" fmla="*/ 71 w 276"/>
              <a:gd name="T3" fmla="*/ 239 h 274"/>
              <a:gd name="T4" fmla="*/ 54 w 276"/>
              <a:gd name="T5" fmla="*/ 260 h 274"/>
              <a:gd name="T6" fmla="*/ 17 w 276"/>
              <a:gd name="T7" fmla="*/ 250 h 274"/>
              <a:gd name="T8" fmla="*/ 28 w 276"/>
              <a:gd name="T9" fmla="*/ 215 h 274"/>
              <a:gd name="T10" fmla="*/ 53 w 276"/>
              <a:gd name="T11" fmla="*/ 201 h 274"/>
              <a:gd name="T12" fmla="*/ 60 w 276"/>
              <a:gd name="T13" fmla="*/ 197 h 274"/>
              <a:gd name="T14" fmla="*/ 0 w 276"/>
              <a:gd name="T15" fmla="*/ 137 h 274"/>
              <a:gd name="T16" fmla="*/ 48 w 276"/>
              <a:gd name="T17" fmla="*/ 91 h 274"/>
              <a:gd name="T18" fmla="*/ 56 w 276"/>
              <a:gd name="T19" fmla="*/ 106 h 274"/>
              <a:gd name="T20" fmla="*/ 107 w 276"/>
              <a:gd name="T21" fmla="*/ 126 h 274"/>
              <a:gd name="T22" fmla="*/ 129 w 276"/>
              <a:gd name="T23" fmla="*/ 91 h 274"/>
              <a:gd name="T24" fmla="*/ 99 w 276"/>
              <a:gd name="T25" fmla="*/ 51 h 274"/>
              <a:gd name="T26" fmla="*/ 97 w 276"/>
              <a:gd name="T27" fmla="*/ 50 h 274"/>
              <a:gd name="T28" fmla="*/ 92 w 276"/>
              <a:gd name="T29" fmla="*/ 47 h 274"/>
              <a:gd name="T30" fmla="*/ 139 w 276"/>
              <a:gd name="T31" fmla="*/ 0 h 274"/>
              <a:gd name="T32" fmla="*/ 196 w 276"/>
              <a:gd name="T33" fmla="*/ 58 h 274"/>
              <a:gd name="T34" fmla="*/ 212 w 276"/>
              <a:gd name="T35" fmla="*/ 28 h 274"/>
              <a:gd name="T36" fmla="*/ 248 w 276"/>
              <a:gd name="T37" fmla="*/ 15 h 274"/>
              <a:gd name="T38" fmla="*/ 262 w 276"/>
              <a:gd name="T39" fmla="*/ 45 h 274"/>
              <a:gd name="T40" fmla="*/ 240 w 276"/>
              <a:gd name="T41" fmla="*/ 68 h 274"/>
              <a:gd name="T42" fmla="*/ 221 w 276"/>
              <a:gd name="T43" fmla="*/ 78 h 274"/>
              <a:gd name="T44" fmla="*/ 218 w 276"/>
              <a:gd name="T45" fmla="*/ 80 h 274"/>
              <a:gd name="T46" fmla="*/ 239 w 276"/>
              <a:gd name="T47" fmla="*/ 100 h 274"/>
              <a:gd name="T48" fmla="*/ 273 w 276"/>
              <a:gd name="T49" fmla="*/ 135 h 274"/>
              <a:gd name="T50" fmla="*/ 273 w 276"/>
              <a:gd name="T51" fmla="*/ 140 h 274"/>
              <a:gd name="T52" fmla="*/ 221 w 276"/>
              <a:gd name="T53" fmla="*/ 192 h 274"/>
              <a:gd name="T54" fmla="*/ 218 w 276"/>
              <a:gd name="T55" fmla="*/ 196 h 274"/>
              <a:gd name="T56" fmla="*/ 238 w 276"/>
              <a:gd name="T57" fmla="*/ 206 h 274"/>
              <a:gd name="T58" fmla="*/ 259 w 276"/>
              <a:gd name="T59" fmla="*/ 229 h 274"/>
              <a:gd name="T60" fmla="*/ 251 w 276"/>
              <a:gd name="T61" fmla="*/ 256 h 274"/>
              <a:gd name="T62" fmla="*/ 221 w 276"/>
              <a:gd name="T63" fmla="*/ 257 h 274"/>
              <a:gd name="T64" fmla="*/ 203 w 276"/>
              <a:gd name="T65" fmla="*/ 234 h 274"/>
              <a:gd name="T66" fmla="*/ 195 w 276"/>
              <a:gd name="T67" fmla="*/ 218 h 274"/>
              <a:gd name="T68" fmla="*/ 171 w 276"/>
              <a:gd name="T69" fmla="*/ 242 h 274"/>
              <a:gd name="T70" fmla="*/ 142 w 276"/>
              <a:gd name="T71" fmla="*/ 271 h 274"/>
              <a:gd name="T72" fmla="*/ 134 w 276"/>
              <a:gd name="T73" fmla="*/ 271 h 274"/>
              <a:gd name="T74" fmla="*/ 85 w 276"/>
              <a:gd name="T75" fmla="*/ 221 h 274"/>
              <a:gd name="T76" fmla="*/ 81 w 276"/>
              <a:gd name="T77" fmla="*/ 21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" h="274">
                <a:moveTo>
                  <a:pt x="81" y="219"/>
                </a:moveTo>
                <a:cubicBezTo>
                  <a:pt x="78" y="226"/>
                  <a:pt x="74" y="232"/>
                  <a:pt x="71" y="239"/>
                </a:cubicBezTo>
                <a:cubicBezTo>
                  <a:pt x="67" y="247"/>
                  <a:pt x="62" y="255"/>
                  <a:pt x="54" y="260"/>
                </a:cubicBezTo>
                <a:cubicBezTo>
                  <a:pt x="40" y="268"/>
                  <a:pt x="24" y="263"/>
                  <a:pt x="17" y="250"/>
                </a:cubicBezTo>
                <a:cubicBezTo>
                  <a:pt x="12" y="239"/>
                  <a:pt x="16" y="222"/>
                  <a:pt x="28" y="215"/>
                </a:cubicBezTo>
                <a:cubicBezTo>
                  <a:pt x="36" y="210"/>
                  <a:pt x="45" y="205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40" y="177"/>
                  <a:pt x="21" y="157"/>
                  <a:pt x="0" y="137"/>
                </a:cubicBezTo>
                <a:cubicBezTo>
                  <a:pt x="16" y="122"/>
                  <a:pt x="32" y="107"/>
                  <a:pt x="48" y="91"/>
                </a:cubicBezTo>
                <a:cubicBezTo>
                  <a:pt x="51" y="96"/>
                  <a:pt x="53" y="101"/>
                  <a:pt x="56" y="106"/>
                </a:cubicBezTo>
                <a:cubicBezTo>
                  <a:pt x="65" y="123"/>
                  <a:pt x="88" y="134"/>
                  <a:pt x="107" y="126"/>
                </a:cubicBezTo>
                <a:cubicBezTo>
                  <a:pt x="120" y="121"/>
                  <a:pt x="130" y="106"/>
                  <a:pt x="129" y="91"/>
                </a:cubicBezTo>
                <a:cubicBezTo>
                  <a:pt x="128" y="71"/>
                  <a:pt x="116" y="59"/>
                  <a:pt x="99" y="51"/>
                </a:cubicBezTo>
                <a:cubicBezTo>
                  <a:pt x="99" y="51"/>
                  <a:pt x="98" y="51"/>
                  <a:pt x="97" y="50"/>
                </a:cubicBezTo>
                <a:cubicBezTo>
                  <a:pt x="96" y="49"/>
                  <a:pt x="94" y="48"/>
                  <a:pt x="92" y="47"/>
                </a:cubicBezTo>
                <a:cubicBezTo>
                  <a:pt x="107" y="32"/>
                  <a:pt x="123" y="16"/>
                  <a:pt x="139" y="0"/>
                </a:cubicBezTo>
                <a:cubicBezTo>
                  <a:pt x="158" y="19"/>
                  <a:pt x="177" y="38"/>
                  <a:pt x="196" y="58"/>
                </a:cubicBezTo>
                <a:cubicBezTo>
                  <a:pt x="202" y="47"/>
                  <a:pt x="207" y="38"/>
                  <a:pt x="212" y="28"/>
                </a:cubicBezTo>
                <a:cubicBezTo>
                  <a:pt x="219" y="16"/>
                  <a:pt x="236" y="10"/>
                  <a:pt x="248" y="15"/>
                </a:cubicBezTo>
                <a:cubicBezTo>
                  <a:pt x="259" y="20"/>
                  <a:pt x="265" y="32"/>
                  <a:pt x="262" y="45"/>
                </a:cubicBezTo>
                <a:cubicBezTo>
                  <a:pt x="259" y="57"/>
                  <a:pt x="250" y="63"/>
                  <a:pt x="240" y="68"/>
                </a:cubicBezTo>
                <a:cubicBezTo>
                  <a:pt x="233" y="71"/>
                  <a:pt x="227" y="75"/>
                  <a:pt x="221" y="78"/>
                </a:cubicBezTo>
                <a:cubicBezTo>
                  <a:pt x="220" y="78"/>
                  <a:pt x="220" y="79"/>
                  <a:pt x="218" y="80"/>
                </a:cubicBezTo>
                <a:cubicBezTo>
                  <a:pt x="225" y="87"/>
                  <a:pt x="232" y="94"/>
                  <a:pt x="239" y="100"/>
                </a:cubicBezTo>
                <a:cubicBezTo>
                  <a:pt x="250" y="112"/>
                  <a:pt x="262" y="123"/>
                  <a:pt x="273" y="135"/>
                </a:cubicBezTo>
                <a:cubicBezTo>
                  <a:pt x="276" y="137"/>
                  <a:pt x="275" y="138"/>
                  <a:pt x="273" y="140"/>
                </a:cubicBezTo>
                <a:cubicBezTo>
                  <a:pt x="256" y="157"/>
                  <a:pt x="238" y="175"/>
                  <a:pt x="221" y="192"/>
                </a:cubicBezTo>
                <a:cubicBezTo>
                  <a:pt x="220" y="193"/>
                  <a:pt x="219" y="194"/>
                  <a:pt x="218" y="196"/>
                </a:cubicBezTo>
                <a:cubicBezTo>
                  <a:pt x="225" y="199"/>
                  <a:pt x="231" y="203"/>
                  <a:pt x="238" y="206"/>
                </a:cubicBezTo>
                <a:cubicBezTo>
                  <a:pt x="248" y="211"/>
                  <a:pt x="256" y="217"/>
                  <a:pt x="259" y="229"/>
                </a:cubicBezTo>
                <a:cubicBezTo>
                  <a:pt x="262" y="239"/>
                  <a:pt x="258" y="250"/>
                  <a:pt x="251" y="256"/>
                </a:cubicBezTo>
                <a:cubicBezTo>
                  <a:pt x="242" y="262"/>
                  <a:pt x="231" y="262"/>
                  <a:pt x="221" y="257"/>
                </a:cubicBezTo>
                <a:cubicBezTo>
                  <a:pt x="212" y="252"/>
                  <a:pt x="208" y="243"/>
                  <a:pt x="203" y="234"/>
                </a:cubicBezTo>
                <a:cubicBezTo>
                  <a:pt x="201" y="229"/>
                  <a:pt x="198" y="224"/>
                  <a:pt x="195" y="218"/>
                </a:cubicBezTo>
                <a:cubicBezTo>
                  <a:pt x="186" y="226"/>
                  <a:pt x="179" y="234"/>
                  <a:pt x="171" y="242"/>
                </a:cubicBezTo>
                <a:cubicBezTo>
                  <a:pt x="162" y="252"/>
                  <a:pt x="152" y="261"/>
                  <a:pt x="142" y="271"/>
                </a:cubicBezTo>
                <a:cubicBezTo>
                  <a:pt x="139" y="274"/>
                  <a:pt x="137" y="274"/>
                  <a:pt x="134" y="271"/>
                </a:cubicBezTo>
                <a:cubicBezTo>
                  <a:pt x="118" y="254"/>
                  <a:pt x="101" y="238"/>
                  <a:pt x="85" y="221"/>
                </a:cubicBezTo>
                <a:cubicBezTo>
                  <a:pt x="84" y="220"/>
                  <a:pt x="83" y="220"/>
                  <a:pt x="81" y="2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8B3CB9DA-16B2-4880-A4ED-1815080BF420}"/>
              </a:ext>
            </a:extLst>
          </p:cNvPr>
          <p:cNvSpPr>
            <a:spLocks/>
          </p:cNvSpPr>
          <p:nvPr/>
        </p:nvSpPr>
        <p:spPr bwMode="auto">
          <a:xfrm rot="522647">
            <a:off x="1587537" y="3061853"/>
            <a:ext cx="707176" cy="697394"/>
          </a:xfrm>
          <a:custGeom>
            <a:avLst/>
            <a:gdLst>
              <a:gd name="T0" fmla="*/ 79 w 275"/>
              <a:gd name="T1" fmla="*/ 58 h 275"/>
              <a:gd name="T2" fmla="*/ 137 w 275"/>
              <a:gd name="T3" fmla="*/ 0 h 275"/>
              <a:gd name="T4" fmla="*/ 182 w 275"/>
              <a:gd name="T5" fmla="*/ 46 h 275"/>
              <a:gd name="T6" fmla="*/ 167 w 275"/>
              <a:gd name="T7" fmla="*/ 54 h 275"/>
              <a:gd name="T8" fmla="*/ 145 w 275"/>
              <a:gd name="T9" fmla="*/ 99 h 275"/>
              <a:gd name="T10" fmla="*/ 202 w 275"/>
              <a:gd name="T11" fmla="*/ 121 h 275"/>
              <a:gd name="T12" fmla="*/ 222 w 275"/>
              <a:gd name="T13" fmla="*/ 97 h 275"/>
              <a:gd name="T14" fmla="*/ 226 w 275"/>
              <a:gd name="T15" fmla="*/ 89 h 275"/>
              <a:gd name="T16" fmla="*/ 248 w 275"/>
              <a:gd name="T17" fmla="*/ 109 h 275"/>
              <a:gd name="T18" fmla="*/ 272 w 275"/>
              <a:gd name="T19" fmla="*/ 134 h 275"/>
              <a:gd name="T20" fmla="*/ 272 w 275"/>
              <a:gd name="T21" fmla="*/ 140 h 275"/>
              <a:gd name="T22" fmla="*/ 218 w 275"/>
              <a:gd name="T23" fmla="*/ 194 h 275"/>
              <a:gd name="T24" fmla="*/ 220 w 275"/>
              <a:gd name="T25" fmla="*/ 200 h 275"/>
              <a:gd name="T26" fmla="*/ 242 w 275"/>
              <a:gd name="T27" fmla="*/ 212 h 275"/>
              <a:gd name="T28" fmla="*/ 254 w 275"/>
              <a:gd name="T29" fmla="*/ 253 h 275"/>
              <a:gd name="T30" fmla="*/ 230 w 275"/>
              <a:gd name="T31" fmla="*/ 263 h 275"/>
              <a:gd name="T32" fmla="*/ 202 w 275"/>
              <a:gd name="T33" fmla="*/ 238 h 275"/>
              <a:gd name="T34" fmla="*/ 193 w 275"/>
              <a:gd name="T35" fmla="*/ 220 h 275"/>
              <a:gd name="T36" fmla="*/ 179 w 275"/>
              <a:gd name="T37" fmla="*/ 233 h 275"/>
              <a:gd name="T38" fmla="*/ 141 w 275"/>
              <a:gd name="T39" fmla="*/ 272 h 275"/>
              <a:gd name="T40" fmla="*/ 135 w 275"/>
              <a:gd name="T41" fmla="*/ 273 h 275"/>
              <a:gd name="T42" fmla="*/ 91 w 275"/>
              <a:gd name="T43" fmla="*/ 229 h 275"/>
              <a:gd name="T44" fmla="*/ 105 w 275"/>
              <a:gd name="T45" fmla="*/ 221 h 275"/>
              <a:gd name="T46" fmla="*/ 124 w 275"/>
              <a:gd name="T47" fmla="*/ 170 h 275"/>
              <a:gd name="T48" fmla="*/ 89 w 275"/>
              <a:gd name="T49" fmla="*/ 148 h 275"/>
              <a:gd name="T50" fmla="*/ 50 w 275"/>
              <a:gd name="T51" fmla="*/ 178 h 275"/>
              <a:gd name="T52" fmla="*/ 46 w 275"/>
              <a:gd name="T53" fmla="*/ 185 h 275"/>
              <a:gd name="T54" fmla="*/ 41 w 275"/>
              <a:gd name="T55" fmla="*/ 178 h 275"/>
              <a:gd name="T56" fmla="*/ 3 w 275"/>
              <a:gd name="T57" fmla="*/ 141 h 275"/>
              <a:gd name="T58" fmla="*/ 3 w 275"/>
              <a:gd name="T59" fmla="*/ 134 h 275"/>
              <a:gd name="T60" fmla="*/ 55 w 275"/>
              <a:gd name="T61" fmla="*/ 83 h 275"/>
              <a:gd name="T62" fmla="*/ 59 w 275"/>
              <a:gd name="T63" fmla="*/ 79 h 275"/>
              <a:gd name="T64" fmla="*/ 46 w 275"/>
              <a:gd name="T65" fmla="*/ 71 h 275"/>
              <a:gd name="T66" fmla="*/ 27 w 275"/>
              <a:gd name="T67" fmla="*/ 62 h 275"/>
              <a:gd name="T68" fmla="*/ 14 w 275"/>
              <a:gd name="T69" fmla="*/ 23 h 275"/>
              <a:gd name="T70" fmla="*/ 42 w 275"/>
              <a:gd name="T71" fmla="*/ 11 h 275"/>
              <a:gd name="T72" fmla="*/ 67 w 275"/>
              <a:gd name="T73" fmla="*/ 35 h 275"/>
              <a:gd name="T74" fmla="*/ 79 w 275"/>
              <a:gd name="T75" fmla="*/ 58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5" h="275">
                <a:moveTo>
                  <a:pt x="79" y="58"/>
                </a:moveTo>
                <a:cubicBezTo>
                  <a:pt x="99" y="38"/>
                  <a:pt x="118" y="19"/>
                  <a:pt x="137" y="0"/>
                </a:cubicBezTo>
                <a:cubicBezTo>
                  <a:pt x="152" y="16"/>
                  <a:pt x="167" y="31"/>
                  <a:pt x="182" y="46"/>
                </a:cubicBezTo>
                <a:cubicBezTo>
                  <a:pt x="178" y="48"/>
                  <a:pt x="173" y="51"/>
                  <a:pt x="167" y="54"/>
                </a:cubicBezTo>
                <a:cubicBezTo>
                  <a:pt x="151" y="62"/>
                  <a:pt x="141" y="82"/>
                  <a:pt x="145" y="99"/>
                </a:cubicBezTo>
                <a:cubicBezTo>
                  <a:pt x="151" y="125"/>
                  <a:pt x="179" y="135"/>
                  <a:pt x="202" y="121"/>
                </a:cubicBezTo>
                <a:cubicBezTo>
                  <a:pt x="212" y="115"/>
                  <a:pt x="218" y="106"/>
                  <a:pt x="222" y="97"/>
                </a:cubicBezTo>
                <a:cubicBezTo>
                  <a:pt x="224" y="94"/>
                  <a:pt x="225" y="92"/>
                  <a:pt x="226" y="89"/>
                </a:cubicBezTo>
                <a:cubicBezTo>
                  <a:pt x="234" y="96"/>
                  <a:pt x="241" y="102"/>
                  <a:pt x="248" y="109"/>
                </a:cubicBezTo>
                <a:cubicBezTo>
                  <a:pt x="256" y="118"/>
                  <a:pt x="264" y="126"/>
                  <a:pt x="272" y="134"/>
                </a:cubicBezTo>
                <a:cubicBezTo>
                  <a:pt x="275" y="137"/>
                  <a:pt x="275" y="138"/>
                  <a:pt x="272" y="140"/>
                </a:cubicBezTo>
                <a:cubicBezTo>
                  <a:pt x="254" y="158"/>
                  <a:pt x="237" y="176"/>
                  <a:pt x="218" y="194"/>
                </a:cubicBezTo>
                <a:cubicBezTo>
                  <a:pt x="215" y="198"/>
                  <a:pt x="216" y="199"/>
                  <a:pt x="220" y="200"/>
                </a:cubicBezTo>
                <a:cubicBezTo>
                  <a:pt x="227" y="204"/>
                  <a:pt x="235" y="208"/>
                  <a:pt x="242" y="212"/>
                </a:cubicBezTo>
                <a:cubicBezTo>
                  <a:pt x="258" y="220"/>
                  <a:pt x="263" y="240"/>
                  <a:pt x="254" y="253"/>
                </a:cubicBezTo>
                <a:cubicBezTo>
                  <a:pt x="250" y="260"/>
                  <a:pt x="238" y="265"/>
                  <a:pt x="230" y="263"/>
                </a:cubicBezTo>
                <a:cubicBezTo>
                  <a:pt x="215" y="261"/>
                  <a:pt x="208" y="250"/>
                  <a:pt x="202" y="238"/>
                </a:cubicBezTo>
                <a:cubicBezTo>
                  <a:pt x="199" y="232"/>
                  <a:pt x="196" y="226"/>
                  <a:pt x="193" y="220"/>
                </a:cubicBezTo>
                <a:cubicBezTo>
                  <a:pt x="188" y="225"/>
                  <a:pt x="184" y="229"/>
                  <a:pt x="179" y="233"/>
                </a:cubicBezTo>
                <a:cubicBezTo>
                  <a:pt x="166" y="246"/>
                  <a:pt x="154" y="259"/>
                  <a:pt x="141" y="272"/>
                </a:cubicBezTo>
                <a:cubicBezTo>
                  <a:pt x="140" y="273"/>
                  <a:pt x="138" y="275"/>
                  <a:pt x="135" y="273"/>
                </a:cubicBezTo>
                <a:cubicBezTo>
                  <a:pt x="121" y="258"/>
                  <a:pt x="106" y="243"/>
                  <a:pt x="91" y="229"/>
                </a:cubicBezTo>
                <a:cubicBezTo>
                  <a:pt x="96" y="226"/>
                  <a:pt x="100" y="223"/>
                  <a:pt x="105" y="221"/>
                </a:cubicBezTo>
                <a:cubicBezTo>
                  <a:pt x="124" y="211"/>
                  <a:pt x="132" y="189"/>
                  <a:pt x="124" y="170"/>
                </a:cubicBezTo>
                <a:cubicBezTo>
                  <a:pt x="119" y="156"/>
                  <a:pt x="103" y="147"/>
                  <a:pt x="89" y="148"/>
                </a:cubicBezTo>
                <a:cubicBezTo>
                  <a:pt x="69" y="150"/>
                  <a:pt x="58" y="161"/>
                  <a:pt x="50" y="178"/>
                </a:cubicBezTo>
                <a:cubicBezTo>
                  <a:pt x="49" y="180"/>
                  <a:pt x="48" y="181"/>
                  <a:pt x="46" y="185"/>
                </a:cubicBezTo>
                <a:cubicBezTo>
                  <a:pt x="44" y="182"/>
                  <a:pt x="43" y="180"/>
                  <a:pt x="41" y="178"/>
                </a:cubicBezTo>
                <a:cubicBezTo>
                  <a:pt x="28" y="165"/>
                  <a:pt x="16" y="153"/>
                  <a:pt x="3" y="141"/>
                </a:cubicBezTo>
                <a:cubicBezTo>
                  <a:pt x="0" y="138"/>
                  <a:pt x="0" y="137"/>
                  <a:pt x="3" y="134"/>
                </a:cubicBezTo>
                <a:cubicBezTo>
                  <a:pt x="21" y="117"/>
                  <a:pt x="38" y="100"/>
                  <a:pt x="55" y="83"/>
                </a:cubicBezTo>
                <a:cubicBezTo>
                  <a:pt x="56" y="81"/>
                  <a:pt x="57" y="80"/>
                  <a:pt x="59" y="79"/>
                </a:cubicBezTo>
                <a:cubicBezTo>
                  <a:pt x="54" y="76"/>
                  <a:pt x="50" y="74"/>
                  <a:pt x="46" y="71"/>
                </a:cubicBezTo>
                <a:cubicBezTo>
                  <a:pt x="40" y="68"/>
                  <a:pt x="33" y="65"/>
                  <a:pt x="27" y="62"/>
                </a:cubicBezTo>
                <a:cubicBezTo>
                  <a:pt x="13" y="55"/>
                  <a:pt x="7" y="36"/>
                  <a:pt x="14" y="23"/>
                </a:cubicBezTo>
                <a:cubicBezTo>
                  <a:pt x="19" y="13"/>
                  <a:pt x="32" y="9"/>
                  <a:pt x="42" y="11"/>
                </a:cubicBezTo>
                <a:cubicBezTo>
                  <a:pt x="55" y="15"/>
                  <a:pt x="62" y="24"/>
                  <a:pt x="67" y="35"/>
                </a:cubicBezTo>
                <a:cubicBezTo>
                  <a:pt x="70" y="43"/>
                  <a:pt x="74" y="50"/>
                  <a:pt x="7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D6F91875-FF61-4176-9B01-12F2C463D170}"/>
              </a:ext>
            </a:extLst>
          </p:cNvPr>
          <p:cNvSpPr>
            <a:spLocks/>
          </p:cNvSpPr>
          <p:nvPr/>
        </p:nvSpPr>
        <p:spPr bwMode="auto">
          <a:xfrm rot="959879">
            <a:off x="1166580" y="3543530"/>
            <a:ext cx="709734" cy="694870"/>
          </a:xfrm>
          <a:custGeom>
            <a:avLst/>
            <a:gdLst>
              <a:gd name="T0" fmla="*/ 45 w 276"/>
              <a:gd name="T1" fmla="*/ 92 h 274"/>
              <a:gd name="T2" fmla="*/ 57 w 276"/>
              <a:gd name="T3" fmla="*/ 111 h 274"/>
              <a:gd name="T4" fmla="*/ 116 w 276"/>
              <a:gd name="T5" fmla="*/ 115 h 274"/>
              <a:gd name="T6" fmla="*/ 116 w 276"/>
              <a:gd name="T7" fmla="*/ 64 h 274"/>
              <a:gd name="T8" fmla="*/ 96 w 276"/>
              <a:gd name="T9" fmla="*/ 49 h 274"/>
              <a:gd name="T10" fmla="*/ 91 w 276"/>
              <a:gd name="T11" fmla="*/ 47 h 274"/>
              <a:gd name="T12" fmla="*/ 139 w 276"/>
              <a:gd name="T13" fmla="*/ 0 h 274"/>
              <a:gd name="T14" fmla="*/ 193 w 276"/>
              <a:gd name="T15" fmla="*/ 54 h 274"/>
              <a:gd name="T16" fmla="*/ 196 w 276"/>
              <a:gd name="T17" fmla="*/ 57 h 274"/>
              <a:gd name="T18" fmla="*/ 207 w 276"/>
              <a:gd name="T19" fmla="*/ 36 h 274"/>
              <a:gd name="T20" fmla="*/ 227 w 276"/>
              <a:gd name="T21" fmla="*/ 16 h 274"/>
              <a:gd name="T22" fmla="*/ 253 w 276"/>
              <a:gd name="T23" fmla="*/ 20 h 274"/>
              <a:gd name="T24" fmla="*/ 260 w 276"/>
              <a:gd name="T25" fmla="*/ 46 h 274"/>
              <a:gd name="T26" fmla="*/ 237 w 276"/>
              <a:gd name="T27" fmla="*/ 69 h 274"/>
              <a:gd name="T28" fmla="*/ 218 w 276"/>
              <a:gd name="T29" fmla="*/ 79 h 274"/>
              <a:gd name="T30" fmla="*/ 276 w 276"/>
              <a:gd name="T31" fmla="*/ 137 h 274"/>
              <a:gd name="T32" fmla="*/ 261 w 276"/>
              <a:gd name="T33" fmla="*/ 152 h 274"/>
              <a:gd name="T34" fmla="*/ 220 w 276"/>
              <a:gd name="T35" fmla="*/ 192 h 274"/>
              <a:gd name="T36" fmla="*/ 221 w 276"/>
              <a:gd name="T37" fmla="*/ 198 h 274"/>
              <a:gd name="T38" fmla="*/ 248 w 276"/>
              <a:gd name="T39" fmla="*/ 213 h 274"/>
              <a:gd name="T40" fmla="*/ 253 w 276"/>
              <a:gd name="T41" fmla="*/ 254 h 274"/>
              <a:gd name="T42" fmla="*/ 213 w 276"/>
              <a:gd name="T43" fmla="*/ 250 h 274"/>
              <a:gd name="T44" fmla="*/ 199 w 276"/>
              <a:gd name="T45" fmla="*/ 225 h 274"/>
              <a:gd name="T46" fmla="*/ 195 w 276"/>
              <a:gd name="T47" fmla="*/ 218 h 274"/>
              <a:gd name="T48" fmla="*/ 178 w 276"/>
              <a:gd name="T49" fmla="*/ 234 h 274"/>
              <a:gd name="T50" fmla="*/ 141 w 276"/>
              <a:gd name="T51" fmla="*/ 272 h 274"/>
              <a:gd name="T52" fmla="*/ 135 w 276"/>
              <a:gd name="T53" fmla="*/ 272 h 274"/>
              <a:gd name="T54" fmla="*/ 92 w 276"/>
              <a:gd name="T55" fmla="*/ 229 h 274"/>
              <a:gd name="T56" fmla="*/ 91 w 276"/>
              <a:gd name="T57" fmla="*/ 227 h 274"/>
              <a:gd name="T58" fmla="*/ 108 w 276"/>
              <a:gd name="T59" fmla="*/ 219 h 274"/>
              <a:gd name="T60" fmla="*/ 128 w 276"/>
              <a:gd name="T61" fmla="*/ 174 h 274"/>
              <a:gd name="T62" fmla="*/ 78 w 276"/>
              <a:gd name="T63" fmla="*/ 149 h 274"/>
              <a:gd name="T64" fmla="*/ 52 w 276"/>
              <a:gd name="T65" fmla="*/ 176 h 274"/>
              <a:gd name="T66" fmla="*/ 48 w 276"/>
              <a:gd name="T67" fmla="*/ 184 h 274"/>
              <a:gd name="T68" fmla="*/ 30 w 276"/>
              <a:gd name="T69" fmla="*/ 166 h 274"/>
              <a:gd name="T70" fmla="*/ 4 w 276"/>
              <a:gd name="T71" fmla="*/ 140 h 274"/>
              <a:gd name="T72" fmla="*/ 3 w 276"/>
              <a:gd name="T73" fmla="*/ 135 h 274"/>
              <a:gd name="T74" fmla="*/ 45 w 276"/>
              <a:gd name="T75" fmla="*/ 92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6" h="274">
                <a:moveTo>
                  <a:pt x="45" y="92"/>
                </a:moveTo>
                <a:cubicBezTo>
                  <a:pt x="50" y="99"/>
                  <a:pt x="53" y="106"/>
                  <a:pt x="57" y="111"/>
                </a:cubicBezTo>
                <a:cubicBezTo>
                  <a:pt x="72" y="129"/>
                  <a:pt x="99" y="133"/>
                  <a:pt x="116" y="115"/>
                </a:cubicBezTo>
                <a:cubicBezTo>
                  <a:pt x="129" y="102"/>
                  <a:pt x="129" y="79"/>
                  <a:pt x="116" y="64"/>
                </a:cubicBezTo>
                <a:cubicBezTo>
                  <a:pt x="110" y="57"/>
                  <a:pt x="103" y="53"/>
                  <a:pt x="96" y="49"/>
                </a:cubicBezTo>
                <a:cubicBezTo>
                  <a:pt x="94" y="48"/>
                  <a:pt x="93" y="48"/>
                  <a:pt x="91" y="47"/>
                </a:cubicBezTo>
                <a:cubicBezTo>
                  <a:pt x="106" y="32"/>
                  <a:pt x="139" y="0"/>
                  <a:pt x="139" y="0"/>
                </a:cubicBezTo>
                <a:cubicBezTo>
                  <a:pt x="141" y="3"/>
                  <a:pt x="181" y="42"/>
                  <a:pt x="193" y="54"/>
                </a:cubicBezTo>
                <a:cubicBezTo>
                  <a:pt x="193" y="55"/>
                  <a:pt x="194" y="56"/>
                  <a:pt x="196" y="57"/>
                </a:cubicBezTo>
                <a:cubicBezTo>
                  <a:pt x="200" y="50"/>
                  <a:pt x="204" y="43"/>
                  <a:pt x="207" y="36"/>
                </a:cubicBezTo>
                <a:cubicBezTo>
                  <a:pt x="211" y="27"/>
                  <a:pt x="217" y="19"/>
                  <a:pt x="227" y="16"/>
                </a:cubicBezTo>
                <a:cubicBezTo>
                  <a:pt x="236" y="12"/>
                  <a:pt x="245" y="13"/>
                  <a:pt x="253" y="20"/>
                </a:cubicBezTo>
                <a:cubicBezTo>
                  <a:pt x="261" y="26"/>
                  <a:pt x="263" y="35"/>
                  <a:pt x="260" y="46"/>
                </a:cubicBezTo>
                <a:cubicBezTo>
                  <a:pt x="257" y="58"/>
                  <a:pt x="248" y="64"/>
                  <a:pt x="237" y="69"/>
                </a:cubicBezTo>
                <a:cubicBezTo>
                  <a:pt x="231" y="72"/>
                  <a:pt x="225" y="76"/>
                  <a:pt x="218" y="79"/>
                </a:cubicBezTo>
                <a:cubicBezTo>
                  <a:pt x="237" y="99"/>
                  <a:pt x="256" y="117"/>
                  <a:pt x="276" y="137"/>
                </a:cubicBezTo>
                <a:cubicBezTo>
                  <a:pt x="270" y="142"/>
                  <a:pt x="266" y="147"/>
                  <a:pt x="261" y="152"/>
                </a:cubicBezTo>
                <a:cubicBezTo>
                  <a:pt x="247" y="166"/>
                  <a:pt x="234" y="179"/>
                  <a:pt x="220" y="192"/>
                </a:cubicBezTo>
                <a:cubicBezTo>
                  <a:pt x="217" y="195"/>
                  <a:pt x="218" y="197"/>
                  <a:pt x="221" y="198"/>
                </a:cubicBezTo>
                <a:cubicBezTo>
                  <a:pt x="230" y="203"/>
                  <a:pt x="240" y="207"/>
                  <a:pt x="248" y="213"/>
                </a:cubicBezTo>
                <a:cubicBezTo>
                  <a:pt x="262" y="222"/>
                  <a:pt x="265" y="244"/>
                  <a:pt x="253" y="254"/>
                </a:cubicBezTo>
                <a:cubicBezTo>
                  <a:pt x="242" y="266"/>
                  <a:pt x="223" y="263"/>
                  <a:pt x="213" y="250"/>
                </a:cubicBezTo>
                <a:cubicBezTo>
                  <a:pt x="207" y="242"/>
                  <a:pt x="203" y="233"/>
                  <a:pt x="199" y="225"/>
                </a:cubicBezTo>
                <a:cubicBezTo>
                  <a:pt x="197" y="223"/>
                  <a:pt x="196" y="221"/>
                  <a:pt x="195" y="218"/>
                </a:cubicBezTo>
                <a:cubicBezTo>
                  <a:pt x="189" y="224"/>
                  <a:pt x="184" y="229"/>
                  <a:pt x="178" y="234"/>
                </a:cubicBezTo>
                <a:cubicBezTo>
                  <a:pt x="166" y="247"/>
                  <a:pt x="153" y="259"/>
                  <a:pt x="141" y="272"/>
                </a:cubicBezTo>
                <a:cubicBezTo>
                  <a:pt x="139" y="274"/>
                  <a:pt x="137" y="274"/>
                  <a:pt x="135" y="272"/>
                </a:cubicBezTo>
                <a:cubicBezTo>
                  <a:pt x="121" y="258"/>
                  <a:pt x="107" y="243"/>
                  <a:pt x="92" y="229"/>
                </a:cubicBezTo>
                <a:cubicBezTo>
                  <a:pt x="92" y="229"/>
                  <a:pt x="92" y="228"/>
                  <a:pt x="91" y="227"/>
                </a:cubicBezTo>
                <a:cubicBezTo>
                  <a:pt x="97" y="225"/>
                  <a:pt x="102" y="222"/>
                  <a:pt x="108" y="219"/>
                </a:cubicBezTo>
                <a:cubicBezTo>
                  <a:pt x="123" y="210"/>
                  <a:pt x="132" y="191"/>
                  <a:pt x="128" y="174"/>
                </a:cubicBezTo>
                <a:cubicBezTo>
                  <a:pt x="123" y="151"/>
                  <a:pt x="100" y="141"/>
                  <a:pt x="78" y="149"/>
                </a:cubicBezTo>
                <a:cubicBezTo>
                  <a:pt x="65" y="154"/>
                  <a:pt x="58" y="164"/>
                  <a:pt x="52" y="176"/>
                </a:cubicBezTo>
                <a:cubicBezTo>
                  <a:pt x="51" y="178"/>
                  <a:pt x="49" y="181"/>
                  <a:pt x="48" y="184"/>
                </a:cubicBezTo>
                <a:cubicBezTo>
                  <a:pt x="41" y="178"/>
                  <a:pt x="35" y="172"/>
                  <a:pt x="30" y="166"/>
                </a:cubicBezTo>
                <a:cubicBezTo>
                  <a:pt x="21" y="158"/>
                  <a:pt x="12" y="149"/>
                  <a:pt x="4" y="140"/>
                </a:cubicBezTo>
                <a:cubicBezTo>
                  <a:pt x="2" y="139"/>
                  <a:pt x="0" y="137"/>
                  <a:pt x="3" y="135"/>
                </a:cubicBezTo>
                <a:cubicBezTo>
                  <a:pt x="17" y="121"/>
                  <a:pt x="31" y="106"/>
                  <a:pt x="45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F3685B6C-C47E-485F-87AA-C482341471CD}"/>
              </a:ext>
            </a:extLst>
          </p:cNvPr>
          <p:cNvSpPr>
            <a:spLocks/>
          </p:cNvSpPr>
          <p:nvPr/>
        </p:nvSpPr>
        <p:spPr bwMode="auto">
          <a:xfrm rot="20269119">
            <a:off x="816442" y="3277528"/>
            <a:ext cx="704618" cy="694870"/>
          </a:xfrm>
          <a:custGeom>
            <a:avLst/>
            <a:gdLst>
              <a:gd name="T0" fmla="*/ 216 w 274"/>
              <a:gd name="T1" fmla="*/ 79 h 274"/>
              <a:gd name="T2" fmla="*/ 234 w 274"/>
              <a:gd name="T3" fmla="*/ 98 h 274"/>
              <a:gd name="T4" fmla="*/ 270 w 274"/>
              <a:gd name="T5" fmla="*/ 134 h 274"/>
              <a:gd name="T6" fmla="*/ 274 w 274"/>
              <a:gd name="T7" fmla="*/ 138 h 274"/>
              <a:gd name="T8" fmla="*/ 227 w 274"/>
              <a:gd name="T9" fmla="*/ 184 h 274"/>
              <a:gd name="T10" fmla="*/ 226 w 274"/>
              <a:gd name="T11" fmla="*/ 184 h 274"/>
              <a:gd name="T12" fmla="*/ 214 w 274"/>
              <a:gd name="T13" fmla="*/ 163 h 274"/>
              <a:gd name="T14" fmla="*/ 171 w 274"/>
              <a:gd name="T15" fmla="*/ 146 h 274"/>
              <a:gd name="T16" fmla="*/ 144 w 274"/>
              <a:gd name="T17" fmla="*/ 187 h 274"/>
              <a:gd name="T18" fmla="*/ 174 w 274"/>
              <a:gd name="T19" fmla="*/ 223 h 274"/>
              <a:gd name="T20" fmla="*/ 183 w 274"/>
              <a:gd name="T21" fmla="*/ 227 h 274"/>
              <a:gd name="T22" fmla="*/ 136 w 274"/>
              <a:gd name="T23" fmla="*/ 274 h 274"/>
              <a:gd name="T24" fmla="*/ 90 w 274"/>
              <a:gd name="T25" fmla="*/ 228 h 274"/>
              <a:gd name="T26" fmla="*/ 105 w 274"/>
              <a:gd name="T27" fmla="*/ 220 h 274"/>
              <a:gd name="T28" fmla="*/ 124 w 274"/>
              <a:gd name="T29" fmla="*/ 172 h 274"/>
              <a:gd name="T30" fmla="*/ 95 w 274"/>
              <a:gd name="T31" fmla="*/ 148 h 274"/>
              <a:gd name="T32" fmla="*/ 50 w 274"/>
              <a:gd name="T33" fmla="*/ 176 h 274"/>
              <a:gd name="T34" fmla="*/ 46 w 274"/>
              <a:gd name="T35" fmla="*/ 183 h 274"/>
              <a:gd name="T36" fmla="*/ 0 w 274"/>
              <a:gd name="T37" fmla="*/ 136 h 274"/>
              <a:gd name="T38" fmla="*/ 57 w 274"/>
              <a:gd name="T39" fmla="*/ 80 h 274"/>
              <a:gd name="T40" fmla="*/ 40 w 274"/>
              <a:gd name="T41" fmla="*/ 70 h 274"/>
              <a:gd name="T42" fmla="*/ 25 w 274"/>
              <a:gd name="T43" fmla="*/ 63 h 274"/>
              <a:gd name="T44" fmla="*/ 12 w 274"/>
              <a:gd name="T45" fmla="*/ 31 h 274"/>
              <a:gd name="T46" fmla="*/ 43 w 274"/>
              <a:gd name="T47" fmla="*/ 14 h 274"/>
              <a:gd name="T48" fmla="*/ 67 w 274"/>
              <a:gd name="T49" fmla="*/ 37 h 274"/>
              <a:gd name="T50" fmla="*/ 77 w 274"/>
              <a:gd name="T51" fmla="*/ 57 h 274"/>
              <a:gd name="T52" fmla="*/ 134 w 274"/>
              <a:gd name="T53" fmla="*/ 0 h 274"/>
              <a:gd name="T54" fmla="*/ 194 w 274"/>
              <a:gd name="T55" fmla="*/ 59 h 274"/>
              <a:gd name="T56" fmla="*/ 202 w 274"/>
              <a:gd name="T57" fmla="*/ 44 h 274"/>
              <a:gd name="T58" fmla="*/ 211 w 274"/>
              <a:gd name="T59" fmla="*/ 28 h 274"/>
              <a:gd name="T60" fmla="*/ 246 w 274"/>
              <a:gd name="T61" fmla="*/ 14 h 274"/>
              <a:gd name="T62" fmla="*/ 261 w 274"/>
              <a:gd name="T63" fmla="*/ 43 h 274"/>
              <a:gd name="T64" fmla="*/ 239 w 274"/>
              <a:gd name="T65" fmla="*/ 67 h 274"/>
              <a:gd name="T66" fmla="*/ 216 w 274"/>
              <a:gd name="T67" fmla="*/ 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4" h="274">
                <a:moveTo>
                  <a:pt x="216" y="79"/>
                </a:moveTo>
                <a:cubicBezTo>
                  <a:pt x="222" y="86"/>
                  <a:pt x="228" y="92"/>
                  <a:pt x="234" y="98"/>
                </a:cubicBezTo>
                <a:cubicBezTo>
                  <a:pt x="246" y="110"/>
                  <a:pt x="258" y="122"/>
                  <a:pt x="270" y="134"/>
                </a:cubicBezTo>
                <a:cubicBezTo>
                  <a:pt x="272" y="136"/>
                  <a:pt x="274" y="138"/>
                  <a:pt x="274" y="138"/>
                </a:cubicBezTo>
                <a:cubicBezTo>
                  <a:pt x="274" y="138"/>
                  <a:pt x="242" y="169"/>
                  <a:pt x="227" y="184"/>
                </a:cubicBezTo>
                <a:cubicBezTo>
                  <a:pt x="227" y="184"/>
                  <a:pt x="227" y="184"/>
                  <a:pt x="226" y="184"/>
                </a:cubicBezTo>
                <a:cubicBezTo>
                  <a:pt x="222" y="177"/>
                  <a:pt x="218" y="170"/>
                  <a:pt x="214" y="163"/>
                </a:cubicBezTo>
                <a:cubicBezTo>
                  <a:pt x="204" y="149"/>
                  <a:pt x="186" y="142"/>
                  <a:pt x="171" y="146"/>
                </a:cubicBezTo>
                <a:cubicBezTo>
                  <a:pt x="152" y="151"/>
                  <a:pt x="141" y="168"/>
                  <a:pt x="144" y="187"/>
                </a:cubicBezTo>
                <a:cubicBezTo>
                  <a:pt x="147" y="205"/>
                  <a:pt x="159" y="215"/>
                  <a:pt x="174" y="223"/>
                </a:cubicBezTo>
                <a:cubicBezTo>
                  <a:pt x="177" y="224"/>
                  <a:pt x="180" y="226"/>
                  <a:pt x="183" y="227"/>
                </a:cubicBezTo>
                <a:cubicBezTo>
                  <a:pt x="167" y="243"/>
                  <a:pt x="151" y="259"/>
                  <a:pt x="136" y="274"/>
                </a:cubicBezTo>
                <a:cubicBezTo>
                  <a:pt x="121" y="259"/>
                  <a:pt x="106" y="244"/>
                  <a:pt x="90" y="228"/>
                </a:cubicBezTo>
                <a:cubicBezTo>
                  <a:pt x="95" y="226"/>
                  <a:pt x="100" y="223"/>
                  <a:pt x="105" y="220"/>
                </a:cubicBezTo>
                <a:cubicBezTo>
                  <a:pt x="122" y="210"/>
                  <a:pt x="130" y="191"/>
                  <a:pt x="124" y="172"/>
                </a:cubicBezTo>
                <a:cubicBezTo>
                  <a:pt x="121" y="160"/>
                  <a:pt x="107" y="149"/>
                  <a:pt x="95" y="148"/>
                </a:cubicBezTo>
                <a:cubicBezTo>
                  <a:pt x="74" y="146"/>
                  <a:pt x="60" y="156"/>
                  <a:pt x="50" y="176"/>
                </a:cubicBezTo>
                <a:cubicBezTo>
                  <a:pt x="49" y="178"/>
                  <a:pt x="47" y="181"/>
                  <a:pt x="46" y="183"/>
                </a:cubicBezTo>
                <a:cubicBezTo>
                  <a:pt x="31" y="167"/>
                  <a:pt x="15" y="152"/>
                  <a:pt x="0" y="136"/>
                </a:cubicBezTo>
                <a:cubicBezTo>
                  <a:pt x="18" y="118"/>
                  <a:pt x="37" y="99"/>
                  <a:pt x="57" y="80"/>
                </a:cubicBezTo>
                <a:cubicBezTo>
                  <a:pt x="50" y="76"/>
                  <a:pt x="45" y="73"/>
                  <a:pt x="40" y="70"/>
                </a:cubicBezTo>
                <a:cubicBezTo>
                  <a:pt x="35" y="68"/>
                  <a:pt x="30" y="66"/>
                  <a:pt x="25" y="63"/>
                </a:cubicBezTo>
                <a:cubicBezTo>
                  <a:pt x="14" y="55"/>
                  <a:pt x="9" y="44"/>
                  <a:pt x="12" y="31"/>
                </a:cubicBezTo>
                <a:cubicBezTo>
                  <a:pt x="15" y="17"/>
                  <a:pt x="30" y="10"/>
                  <a:pt x="43" y="14"/>
                </a:cubicBezTo>
                <a:cubicBezTo>
                  <a:pt x="55" y="17"/>
                  <a:pt x="62" y="26"/>
                  <a:pt x="67" y="37"/>
                </a:cubicBezTo>
                <a:cubicBezTo>
                  <a:pt x="70" y="44"/>
                  <a:pt x="74" y="50"/>
                  <a:pt x="77" y="57"/>
                </a:cubicBezTo>
                <a:cubicBezTo>
                  <a:pt x="95" y="39"/>
                  <a:pt x="116" y="19"/>
                  <a:pt x="134" y="0"/>
                </a:cubicBezTo>
                <a:cubicBezTo>
                  <a:pt x="145" y="11"/>
                  <a:pt x="194" y="59"/>
                  <a:pt x="194" y="59"/>
                </a:cubicBezTo>
                <a:cubicBezTo>
                  <a:pt x="194" y="59"/>
                  <a:pt x="200" y="49"/>
                  <a:pt x="202" y="44"/>
                </a:cubicBezTo>
                <a:cubicBezTo>
                  <a:pt x="205" y="39"/>
                  <a:pt x="208" y="33"/>
                  <a:pt x="211" y="28"/>
                </a:cubicBezTo>
                <a:cubicBezTo>
                  <a:pt x="218" y="15"/>
                  <a:pt x="234" y="10"/>
                  <a:pt x="246" y="14"/>
                </a:cubicBezTo>
                <a:cubicBezTo>
                  <a:pt x="257" y="19"/>
                  <a:pt x="263" y="30"/>
                  <a:pt x="261" y="43"/>
                </a:cubicBezTo>
                <a:cubicBezTo>
                  <a:pt x="258" y="55"/>
                  <a:pt x="250" y="62"/>
                  <a:pt x="239" y="67"/>
                </a:cubicBezTo>
                <a:cubicBezTo>
                  <a:pt x="231" y="71"/>
                  <a:pt x="224" y="75"/>
                  <a:pt x="216" y="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91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2CE95277-EAC6-42F5-ADFD-A7650C5DDFB5}"/>
              </a:ext>
            </a:extLst>
          </p:cNvPr>
          <p:cNvGrpSpPr/>
          <p:nvPr/>
        </p:nvGrpSpPr>
        <p:grpSpPr>
          <a:xfrm>
            <a:off x="801501" y="1036554"/>
            <a:ext cx="10588997" cy="5084597"/>
            <a:chOff x="801501" y="1210790"/>
            <a:chExt cx="10588997" cy="4906374"/>
          </a:xfrm>
        </p:grpSpPr>
        <p:sp>
          <p:nvSpPr>
            <p:cNvPr id="18" name="Google Shape;478;p30">
              <a:extLst>
                <a:ext uri="{FF2B5EF4-FFF2-40B4-BE49-F238E27FC236}">
                  <a16:creationId xmlns:a16="http://schemas.microsoft.com/office/drawing/2014/main" id="{4E8D4E54-3B0C-4D8B-AC57-81004B106C55}"/>
                </a:ext>
              </a:extLst>
            </p:cNvPr>
            <p:cNvSpPr/>
            <p:nvPr/>
          </p:nvSpPr>
          <p:spPr>
            <a:xfrm flipH="1">
              <a:off x="801501" y="1210790"/>
              <a:ext cx="10588997" cy="4906374"/>
            </a:xfrm>
            <a:custGeom>
              <a:avLst/>
              <a:gdLst/>
              <a:ahLst/>
              <a:cxnLst/>
              <a:rect l="l" t="t" r="r" b="b"/>
              <a:pathLst>
                <a:path w="57009" h="36369" extrusionOk="0">
                  <a:moveTo>
                    <a:pt x="2207" y="0"/>
                  </a:moveTo>
                  <a:cubicBezTo>
                    <a:pt x="997" y="0"/>
                    <a:pt x="0" y="926"/>
                    <a:pt x="0" y="2136"/>
                  </a:cubicBezTo>
                  <a:lnTo>
                    <a:pt x="0" y="34233"/>
                  </a:lnTo>
                  <a:cubicBezTo>
                    <a:pt x="0" y="35443"/>
                    <a:pt x="997" y="36369"/>
                    <a:pt x="2207" y="36369"/>
                  </a:cubicBezTo>
                  <a:lnTo>
                    <a:pt x="54802" y="36369"/>
                  </a:lnTo>
                  <a:cubicBezTo>
                    <a:pt x="56012" y="36369"/>
                    <a:pt x="57008" y="35443"/>
                    <a:pt x="57008" y="34233"/>
                  </a:cubicBezTo>
                  <a:lnTo>
                    <a:pt x="57008" y="2136"/>
                  </a:lnTo>
                  <a:cubicBezTo>
                    <a:pt x="57008" y="926"/>
                    <a:pt x="56012" y="0"/>
                    <a:pt x="54802" y="0"/>
                  </a:cubicBezTo>
                  <a:close/>
                </a:path>
              </a:pathLst>
            </a:custGeom>
            <a:solidFill>
              <a:srgbClr val="FEFFFF"/>
            </a:solidFill>
            <a:ln w="9525" cap="flat" cmpd="sng">
              <a:solidFill>
                <a:srgbClr val="C8D7E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66675" dir="378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479;p30">
              <a:extLst>
                <a:ext uri="{FF2B5EF4-FFF2-40B4-BE49-F238E27FC236}">
                  <a16:creationId xmlns:a16="http://schemas.microsoft.com/office/drawing/2014/main" id="{2D3CE134-91F7-495B-A98D-A27BED786D4D}"/>
                </a:ext>
              </a:extLst>
            </p:cNvPr>
            <p:cNvSpPr/>
            <p:nvPr/>
          </p:nvSpPr>
          <p:spPr>
            <a:xfrm flipH="1">
              <a:off x="10893377" y="1328593"/>
              <a:ext cx="338897" cy="281579"/>
            </a:xfrm>
            <a:custGeom>
              <a:avLst/>
              <a:gdLst/>
              <a:ahLst/>
              <a:cxnLst/>
              <a:rect l="l" t="t" r="r" b="b"/>
              <a:pathLst>
                <a:path w="3630" h="3170" extrusionOk="0">
                  <a:moveTo>
                    <a:pt x="2064" y="1"/>
                  </a:moveTo>
                  <a:cubicBezTo>
                    <a:pt x="712" y="1"/>
                    <a:pt x="0" y="1709"/>
                    <a:pt x="997" y="2705"/>
                  </a:cubicBezTo>
                  <a:cubicBezTo>
                    <a:pt x="1294" y="3026"/>
                    <a:pt x="1673" y="3170"/>
                    <a:pt x="2050" y="3170"/>
                  </a:cubicBezTo>
                  <a:cubicBezTo>
                    <a:pt x="2845" y="3170"/>
                    <a:pt x="3630" y="2532"/>
                    <a:pt x="3630" y="1566"/>
                  </a:cubicBezTo>
                  <a:cubicBezTo>
                    <a:pt x="3630" y="712"/>
                    <a:pt x="2918" y="72"/>
                    <a:pt x="2064" y="1"/>
                  </a:cubicBezTo>
                  <a:close/>
                </a:path>
              </a:pathLst>
            </a:custGeom>
            <a:solidFill>
              <a:srgbClr val="CB1B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80;p30">
              <a:extLst>
                <a:ext uri="{FF2B5EF4-FFF2-40B4-BE49-F238E27FC236}">
                  <a16:creationId xmlns:a16="http://schemas.microsoft.com/office/drawing/2014/main" id="{E13E0FA6-C631-4E5A-AB7C-431DCCAF2022}"/>
                </a:ext>
              </a:extLst>
            </p:cNvPr>
            <p:cNvSpPr/>
            <p:nvPr/>
          </p:nvSpPr>
          <p:spPr>
            <a:xfrm flipH="1">
              <a:off x="10448146" y="1328593"/>
              <a:ext cx="345617" cy="281579"/>
            </a:xfrm>
            <a:custGeom>
              <a:avLst/>
              <a:gdLst/>
              <a:ahLst/>
              <a:cxnLst/>
              <a:rect l="l" t="t" r="r" b="b"/>
              <a:pathLst>
                <a:path w="3702" h="3170" extrusionOk="0">
                  <a:moveTo>
                    <a:pt x="2136" y="1"/>
                  </a:moveTo>
                  <a:cubicBezTo>
                    <a:pt x="712" y="72"/>
                    <a:pt x="1" y="1709"/>
                    <a:pt x="997" y="2705"/>
                  </a:cubicBezTo>
                  <a:cubicBezTo>
                    <a:pt x="1318" y="3026"/>
                    <a:pt x="1712" y="3170"/>
                    <a:pt x="2100" y="3170"/>
                  </a:cubicBezTo>
                  <a:cubicBezTo>
                    <a:pt x="2916" y="3170"/>
                    <a:pt x="3701" y="2532"/>
                    <a:pt x="3701" y="1566"/>
                  </a:cubicBezTo>
                  <a:cubicBezTo>
                    <a:pt x="3701" y="712"/>
                    <a:pt x="2990" y="1"/>
                    <a:pt x="2136" y="1"/>
                  </a:cubicBezTo>
                  <a:close/>
                </a:path>
              </a:pathLst>
            </a:custGeom>
            <a:solidFill>
              <a:srgbClr val="25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481;p30">
              <a:extLst>
                <a:ext uri="{FF2B5EF4-FFF2-40B4-BE49-F238E27FC236}">
                  <a16:creationId xmlns:a16="http://schemas.microsoft.com/office/drawing/2014/main" id="{97B78305-D019-4ED5-A8D6-BBE471266505}"/>
                </a:ext>
              </a:extLst>
            </p:cNvPr>
            <p:cNvSpPr/>
            <p:nvPr/>
          </p:nvSpPr>
          <p:spPr>
            <a:xfrm flipH="1">
              <a:off x="10003007" y="1328593"/>
              <a:ext cx="338897" cy="281579"/>
            </a:xfrm>
            <a:custGeom>
              <a:avLst/>
              <a:gdLst/>
              <a:ahLst/>
              <a:cxnLst/>
              <a:rect l="l" t="t" r="r" b="b"/>
              <a:pathLst>
                <a:path w="3630" h="3170" extrusionOk="0">
                  <a:moveTo>
                    <a:pt x="2135" y="1"/>
                  </a:moveTo>
                  <a:cubicBezTo>
                    <a:pt x="712" y="1"/>
                    <a:pt x="0" y="1709"/>
                    <a:pt x="997" y="2705"/>
                  </a:cubicBezTo>
                  <a:cubicBezTo>
                    <a:pt x="1317" y="3026"/>
                    <a:pt x="1704" y="3170"/>
                    <a:pt x="2082" y="3170"/>
                  </a:cubicBezTo>
                  <a:cubicBezTo>
                    <a:pt x="2877" y="3170"/>
                    <a:pt x="3630" y="2532"/>
                    <a:pt x="3630" y="1566"/>
                  </a:cubicBezTo>
                  <a:cubicBezTo>
                    <a:pt x="3630" y="712"/>
                    <a:pt x="2989" y="72"/>
                    <a:pt x="2135" y="1"/>
                  </a:cubicBezTo>
                  <a:close/>
                </a:path>
              </a:pathLst>
            </a:custGeom>
            <a:solidFill>
              <a:srgbClr val="42AF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6786445-A25B-4617-8B40-1D57B2C949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4061606D-9520-4CEC-AB0E-28A22CA54324}"/>
              </a:ext>
            </a:extLst>
          </p:cNvPr>
          <p:cNvSpPr txBox="1"/>
          <p:nvPr/>
        </p:nvSpPr>
        <p:spPr>
          <a:xfrm>
            <a:off x="2102043" y="153357"/>
            <a:ext cx="7987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" name="Imagem 4" descr="Uma imagem com texto, quadro-preto&#10;&#10;Descrição gerada automaticamente">
            <a:extLst>
              <a:ext uri="{FF2B5EF4-FFF2-40B4-BE49-F238E27FC236}">
                <a16:creationId xmlns:a16="http://schemas.microsoft.com/office/drawing/2014/main" id="{B7C030A1-6378-4594-9AED-AC6426BE28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7" b="2236"/>
          <a:stretch/>
        </p:blipFill>
        <p:spPr>
          <a:xfrm>
            <a:off x="1471261" y="1611310"/>
            <a:ext cx="3665109" cy="365664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EEAB4D5-DA6D-4C2F-94DB-1469D9E1D14A}"/>
              </a:ext>
            </a:extLst>
          </p:cNvPr>
          <p:cNvSpPr txBox="1"/>
          <p:nvPr/>
        </p:nvSpPr>
        <p:spPr>
          <a:xfrm>
            <a:off x="8004613" y="5362694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800" b="1" dirty="0" err="1"/>
              <a:t>Corner</a:t>
            </a:r>
            <a:r>
              <a:rPr lang="pt-PT" sz="1800" b="1" dirty="0"/>
              <a:t> </a:t>
            </a:r>
            <a:r>
              <a:rPr lang="pt-PT" sz="1800" b="1" dirty="0" err="1"/>
              <a:t>Harris</a:t>
            </a:r>
            <a:endParaRPr lang="pt-PT" sz="1800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FE92E7F-B93F-4BCC-B09A-D856EF0145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1" t="25152" r="27922" b="9596"/>
          <a:stretch/>
        </p:blipFill>
        <p:spPr>
          <a:xfrm>
            <a:off x="6870896" y="1611310"/>
            <a:ext cx="1610659" cy="16891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5552A97-A9E8-49AD-A325-14AB433CD4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8" t="25454" r="27934" b="7373"/>
          <a:stretch/>
        </p:blipFill>
        <p:spPr>
          <a:xfrm>
            <a:off x="8958321" y="1611310"/>
            <a:ext cx="1564640" cy="16891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A06DBCE-DE2B-40A3-8031-E012420EFE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9" t="25384" r="27813" b="9363"/>
          <a:stretch/>
        </p:blipFill>
        <p:spPr>
          <a:xfrm>
            <a:off x="6870896" y="3578855"/>
            <a:ext cx="1610659" cy="16891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F81E714-6F58-4410-B25A-05A4739DEF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4" t="25253" r="28209" b="7576"/>
          <a:stretch/>
        </p:blipFill>
        <p:spPr>
          <a:xfrm>
            <a:off x="8958321" y="3578853"/>
            <a:ext cx="1564641" cy="16891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C8CEA89-D4CF-4942-AEE2-7BA84DCAAF09}"/>
              </a:ext>
            </a:extLst>
          </p:cNvPr>
          <p:cNvSpPr txBox="1"/>
          <p:nvPr/>
        </p:nvSpPr>
        <p:spPr>
          <a:xfrm>
            <a:off x="2171966" y="5362694"/>
            <a:ext cx="226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800" b="1" dirty="0" err="1"/>
              <a:t>Canny</a:t>
            </a:r>
            <a:r>
              <a:rPr lang="pt-PT" sz="1800" b="1" dirty="0"/>
              <a:t> </a:t>
            </a:r>
            <a:r>
              <a:rPr lang="pt-PT" sz="1800" b="1" dirty="0" err="1"/>
              <a:t>Edge</a:t>
            </a:r>
            <a:r>
              <a:rPr lang="pt-PT" sz="1800" b="1" dirty="0"/>
              <a:t> </a:t>
            </a:r>
            <a:r>
              <a:rPr lang="pt-PT" sz="1800" b="1" dirty="0" err="1"/>
              <a:t>Detection</a:t>
            </a:r>
            <a:endParaRPr lang="pt-PT" sz="1800" b="1" dirty="0"/>
          </a:p>
        </p:txBody>
      </p:sp>
    </p:spTree>
    <p:extLst>
      <p:ext uri="{BB962C8B-B14F-4D97-AF65-F5344CB8AC3E}">
        <p14:creationId xmlns:p14="http://schemas.microsoft.com/office/powerpoint/2010/main" val="4027649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14501</TotalTime>
  <Words>432</Words>
  <Application>Microsoft Office PowerPoint</Application>
  <PresentationFormat>Ecrã Panorâmico</PresentationFormat>
  <Paragraphs>128</Paragraphs>
  <Slides>18</Slides>
  <Notes>14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Noto Sans</vt:lpstr>
      <vt:lpstr>ui-monospace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Joana Couto</cp:lastModifiedBy>
  <cp:revision>1038</cp:revision>
  <dcterms:created xsi:type="dcterms:W3CDTF">2017-12-05T16:25:52Z</dcterms:created>
  <dcterms:modified xsi:type="dcterms:W3CDTF">2022-01-25T11:48:04Z</dcterms:modified>
</cp:coreProperties>
</file>