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6" r:id="rId2"/>
    <p:sldId id="308" r:id="rId3"/>
    <p:sldId id="667" r:id="rId4"/>
    <p:sldId id="655" r:id="rId5"/>
    <p:sldId id="648" r:id="rId6"/>
    <p:sldId id="661" r:id="rId7"/>
    <p:sldId id="656" r:id="rId8"/>
    <p:sldId id="662" r:id="rId9"/>
    <p:sldId id="668" r:id="rId10"/>
    <p:sldId id="657" r:id="rId11"/>
    <p:sldId id="669" r:id="rId12"/>
    <p:sldId id="663" r:id="rId13"/>
    <p:sldId id="658" r:id="rId14"/>
    <p:sldId id="664" r:id="rId15"/>
    <p:sldId id="659" r:id="rId16"/>
    <p:sldId id="665" r:id="rId17"/>
    <p:sldId id="666" r:id="rId18"/>
    <p:sldId id="6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67"/>
    <a:srgbClr val="282F39"/>
    <a:srgbClr val="42AFB6"/>
    <a:srgbClr val="258688"/>
    <a:srgbClr val="CB1B4A"/>
    <a:srgbClr val="FFFFFF"/>
    <a:srgbClr val="FCB414"/>
    <a:srgbClr val="007A7D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0148" autoAdjust="0"/>
  </p:normalViewPr>
  <p:slideViewPr>
    <p:cSldViewPr snapToGrid="0">
      <p:cViewPr varScale="1">
        <p:scale>
          <a:sx n="75" d="100"/>
          <a:sy n="75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DE16A-9292-4D8D-BD8C-662F19B3FED1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5047-88C3-4052-8B3C-D097C71CA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61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Flann</a:t>
            </a:r>
          </a:p>
          <a:p>
            <a:r>
              <a:rPr lang="pt-PT" b="0" i="0" dirty="0" err="1">
                <a:solidFill>
                  <a:srgbClr val="8B949E"/>
                </a:solidFill>
                <a:effectLst/>
                <a:latin typeface="ui-monospace"/>
              </a:rPr>
              <a:t>Lowe's</a:t>
            </a:r>
            <a:r>
              <a:rPr lang="pt-PT" b="0" i="0" dirty="0">
                <a:solidFill>
                  <a:srgbClr val="8B949E"/>
                </a:solidFill>
                <a:effectLst/>
                <a:latin typeface="ui-monospace"/>
              </a:rPr>
              <a:t> ratio</a:t>
            </a: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01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15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7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212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79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24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25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51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Canny</a:t>
            </a:r>
            <a:r>
              <a:rPr lang="pt-PT" dirty="0"/>
              <a:t> – Peças com imagens muitas </a:t>
            </a:r>
            <a:r>
              <a:rPr lang="pt-PT" dirty="0" err="1"/>
              <a:t>edges</a:t>
            </a:r>
            <a:r>
              <a:rPr lang="pt-PT" dirty="0"/>
              <a:t> bem definidas</a:t>
            </a:r>
          </a:p>
          <a:p>
            <a:r>
              <a:rPr lang="pt-PT" dirty="0" err="1"/>
              <a:t>Corner-Harris</a:t>
            </a:r>
            <a:r>
              <a:rPr lang="pt-PT" dirty="0"/>
              <a:t> -  Para alinhamento das peças e pontos de interesse mas não estava a obter os cantos que queríamos nem o formato das peças </a:t>
            </a:r>
          </a:p>
          <a:p>
            <a:r>
              <a:rPr lang="pt-PT" dirty="0"/>
              <a:t>	Descartou-se a ideia de alinhamento e de ver pela forma geométrica os matches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27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Canny</a:t>
            </a:r>
            <a:r>
              <a:rPr lang="pt-PT" dirty="0"/>
              <a:t> – Peças com imagens muitas </a:t>
            </a:r>
            <a:r>
              <a:rPr lang="pt-PT" dirty="0" err="1"/>
              <a:t>edges</a:t>
            </a:r>
            <a:r>
              <a:rPr lang="pt-PT" dirty="0"/>
              <a:t> bem definidas</a:t>
            </a:r>
          </a:p>
          <a:p>
            <a:r>
              <a:rPr lang="pt-PT" dirty="0" err="1"/>
              <a:t>Corner-Harris</a:t>
            </a:r>
            <a:r>
              <a:rPr lang="pt-PT" dirty="0"/>
              <a:t> -  Para alinhamento das peças e pontos de interesse mas não estava a obter os cantos que queríamos nem o formato das peças </a:t>
            </a:r>
          </a:p>
          <a:p>
            <a:r>
              <a:rPr lang="pt-PT" dirty="0"/>
              <a:t>	Descartou-se a ideia de alinhamento e de ver pela forma geométrica os matches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189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42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85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84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51067" y="2547679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2643800" y="2547679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1499386" y="3692093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1515009" y="1399360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1015365" y="409177"/>
            <a:ext cx="10161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PUZZLES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E2BB39-7B63-4421-A40E-E81F85665B7D}"/>
              </a:ext>
            </a:extLst>
          </p:cNvPr>
          <p:cNvSpPr txBox="1"/>
          <p:nvPr/>
        </p:nvSpPr>
        <p:spPr>
          <a:xfrm>
            <a:off x="7196560" y="2369816"/>
            <a:ext cx="255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Apresentação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7306463" y="1913917"/>
            <a:ext cx="2338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</a:rPr>
              <a:t>Projeto Final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6975414" y="32304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7271676" y="402488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Pedro Carvalho | 84670</a:t>
            </a:r>
          </a:p>
          <a:p>
            <a:pPr algn="ctr"/>
            <a:r>
              <a:rPr lang="pt-PT" dirty="0">
                <a:solidFill>
                  <a:schemeClr val="bg1"/>
                </a:solidFill>
              </a:rPr>
              <a:t>Tiago Pinho | 92938</a:t>
            </a:r>
          </a:p>
        </p:txBody>
      </p:sp>
      <p:pic>
        <p:nvPicPr>
          <p:cNvPr id="13" name="Imagem 12" descr="Uma imagem com camisa, desenho&#10;&#10;Descrição gerada automaticamente">
            <a:extLst>
              <a:ext uri="{FF2B5EF4-FFF2-40B4-BE49-F238E27FC236}">
                <a16:creationId xmlns:a16="http://schemas.microsoft.com/office/drawing/2014/main" id="{B6B37387-5311-41D9-B7CE-8240A43E0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4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7667613" y="4237271"/>
            <a:ext cx="400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Detetar pontos de interesse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5663839" y="329175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055754" y="295710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7667613" y="329175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D588FD-7EF2-4018-A65E-AD77430B7617}"/>
              </a:ext>
            </a:extLst>
          </p:cNvPr>
          <p:cNvGrpSpPr/>
          <p:nvPr/>
        </p:nvGrpSpPr>
        <p:grpSpPr>
          <a:xfrm>
            <a:off x="8063165" y="2725771"/>
            <a:ext cx="2026792" cy="1353926"/>
            <a:chOff x="2822734" y="1562176"/>
            <a:chExt cx="1006713" cy="94379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ED749CB3-F0A0-4CDB-B8D1-1E4D80B01231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12">
              <a:extLst>
                <a:ext uri="{FF2B5EF4-FFF2-40B4-BE49-F238E27FC236}">
                  <a16:creationId xmlns:a16="http://schemas.microsoft.com/office/drawing/2014/main" id="{C794FB44-DFE8-49B0-9D86-D50FCFEF1376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300" kern="1200" dirty="0"/>
                <a:t>Deteção de Pontos de interesse (SIFT)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65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E78F94-4B2B-470B-8254-643B595BC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18518" r="23979" b="10075"/>
          <a:stretch/>
        </p:blipFill>
        <p:spPr>
          <a:xfrm>
            <a:off x="6585577" y="1620520"/>
            <a:ext cx="4397383" cy="3616960"/>
          </a:xfrm>
          <a:prstGeom prst="rect">
            <a:avLst/>
          </a:prstGeom>
        </p:spPr>
      </p:pic>
      <p:pic>
        <p:nvPicPr>
          <p:cNvPr id="6" name="Imagem 5" descr="Uma imagem com mapa&#10;&#10;Descrição gerada automaticamente">
            <a:extLst>
              <a:ext uri="{FF2B5EF4-FFF2-40B4-BE49-F238E27FC236}">
                <a16:creationId xmlns:a16="http://schemas.microsoft.com/office/drawing/2014/main" id="{9ADC4C7A-CB61-478C-BE45-285C5296C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1" t="18222" r="24317" b="10222"/>
          <a:stretch/>
        </p:blipFill>
        <p:spPr>
          <a:xfrm>
            <a:off x="1209040" y="1620520"/>
            <a:ext cx="4397383" cy="36746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3F6DCB-813C-4AAA-A1AF-C89DD56861F3}"/>
              </a:ext>
            </a:extLst>
          </p:cNvPr>
          <p:cNvSpPr txBox="1"/>
          <p:nvPr/>
        </p:nvSpPr>
        <p:spPr>
          <a:xfrm>
            <a:off x="5699096" y="5596350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/>
              <a:t>SIFT</a:t>
            </a:r>
          </a:p>
        </p:txBody>
      </p:sp>
    </p:spTree>
    <p:extLst>
      <p:ext uri="{BB962C8B-B14F-4D97-AF65-F5344CB8AC3E}">
        <p14:creationId xmlns:p14="http://schemas.microsoft.com/office/powerpoint/2010/main" val="180102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7667613" y="4237271"/>
            <a:ext cx="400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Corner-Harris</a:t>
            </a:r>
            <a:endParaRPr lang="pt-P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ORB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5663839" y="329175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055754" y="295710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7667613" y="329175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D588FD-7EF2-4018-A65E-AD77430B7617}"/>
              </a:ext>
            </a:extLst>
          </p:cNvPr>
          <p:cNvGrpSpPr/>
          <p:nvPr/>
        </p:nvGrpSpPr>
        <p:grpSpPr>
          <a:xfrm>
            <a:off x="8063165" y="2725771"/>
            <a:ext cx="2026792" cy="1353926"/>
            <a:chOff x="2822734" y="1562176"/>
            <a:chExt cx="1006713" cy="94379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ED749CB3-F0A0-4CDB-B8D1-1E4D80B01231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12">
              <a:extLst>
                <a:ext uri="{FF2B5EF4-FFF2-40B4-BE49-F238E27FC236}">
                  <a16:creationId xmlns:a16="http://schemas.microsoft.com/office/drawing/2014/main" id="{C794FB44-DFE8-49B0-9D86-D50FCFEF1376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300" kern="1200" dirty="0"/>
                <a:t>Deteção de Pontos de interesse (SIFT)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8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4139998" y="3956895"/>
            <a:ext cx="400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Através dos pontos de interesse obtidos através do SIFT, obter os correspondentes na imagem base.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sng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6B3119-B7C5-4F08-B702-69CC5D205480}"/>
              </a:ext>
            </a:extLst>
          </p:cNvPr>
          <p:cNvGrpSpPr/>
          <p:nvPr/>
        </p:nvGrpSpPr>
        <p:grpSpPr>
          <a:xfrm>
            <a:off x="8204154" y="3990906"/>
            <a:ext cx="2003111" cy="1255420"/>
            <a:chOff x="2834069" y="2981293"/>
            <a:chExt cx="1006713" cy="9437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2D381019-6151-4543-B14C-5DE234A4B164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tângulo: Cantos Arredondados 14">
              <a:extLst>
                <a:ext uri="{FF2B5EF4-FFF2-40B4-BE49-F238E27FC236}">
                  <a16:creationId xmlns:a16="http://schemas.microsoft.com/office/drawing/2014/main" id="{2529C884-44A7-4FCE-B251-A3B97B22EC48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Comparação de peças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463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4139998" y="4110783"/>
            <a:ext cx="400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Template</a:t>
            </a:r>
            <a:r>
              <a:rPr lang="pt-PT" sz="2000" b="1" dirty="0"/>
              <a:t> </a:t>
            </a:r>
            <a:r>
              <a:rPr lang="pt-PT" sz="2000" b="1" dirty="0" err="1"/>
              <a:t>matching</a:t>
            </a:r>
            <a:endParaRPr lang="pt-P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Brute</a:t>
            </a:r>
            <a:r>
              <a:rPr lang="pt-PT" sz="2000" b="1" dirty="0"/>
              <a:t> force </a:t>
            </a:r>
            <a:r>
              <a:rPr lang="pt-PT" sz="2000" b="1" dirty="0" err="1"/>
              <a:t>matching</a:t>
            </a:r>
            <a:endParaRPr lang="pt-PT" sz="20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sng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6B3119-B7C5-4F08-B702-69CC5D205480}"/>
              </a:ext>
            </a:extLst>
          </p:cNvPr>
          <p:cNvGrpSpPr/>
          <p:nvPr/>
        </p:nvGrpSpPr>
        <p:grpSpPr>
          <a:xfrm>
            <a:off x="8204154" y="3990906"/>
            <a:ext cx="2003111" cy="1255420"/>
            <a:chOff x="2834069" y="2981293"/>
            <a:chExt cx="1006713" cy="9437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2D381019-6151-4543-B14C-5DE234A4B164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tângulo: Cantos Arredondados 14">
              <a:extLst>
                <a:ext uri="{FF2B5EF4-FFF2-40B4-BE49-F238E27FC236}">
                  <a16:creationId xmlns:a16="http://schemas.microsoft.com/office/drawing/2014/main" id="{2529C884-44A7-4FCE-B251-A3B97B22EC48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Comparação de peças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5188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1894830" y="3759518"/>
            <a:ext cx="400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Validar </a:t>
            </a:r>
            <a:r>
              <a:rPr lang="pt-PT" sz="2000" b="1" dirty="0" err="1"/>
              <a:t>matching</a:t>
            </a:r>
            <a:r>
              <a:rPr lang="pt-PT" sz="2000" b="1" dirty="0"/>
              <a:t> feito para a grelha do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Guardar posição das mesmas numa matriz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1E5B7D9-4511-4BCB-89E5-4D5666D78C54}"/>
              </a:ext>
            </a:extLst>
          </p:cNvPr>
          <p:cNvGrpSpPr/>
          <p:nvPr/>
        </p:nvGrpSpPr>
        <p:grpSpPr>
          <a:xfrm>
            <a:off x="8503072" y="3944631"/>
            <a:ext cx="1412834" cy="943793"/>
            <a:chOff x="2834069" y="2981293"/>
            <a:chExt cx="1006713" cy="943793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F074F8AE-EF0E-4B69-83D4-339AF2C0B717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tângulo: Cantos Arredondados 14">
              <a:extLst>
                <a:ext uri="{FF2B5EF4-FFF2-40B4-BE49-F238E27FC236}">
                  <a16:creationId xmlns:a16="http://schemas.microsoft.com/office/drawing/2014/main" id="{2CCAD857-FE39-4D8F-BE9E-B8B6ACCCB1A3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5194DBF-B8A5-4D02-BA90-8E137C483D18}"/>
              </a:ext>
            </a:extLst>
          </p:cNvPr>
          <p:cNvGrpSpPr/>
          <p:nvPr/>
        </p:nvGrpSpPr>
        <p:grpSpPr>
          <a:xfrm>
            <a:off x="5887277" y="3785537"/>
            <a:ext cx="2021218" cy="1223156"/>
            <a:chOff x="1397924" y="2861648"/>
            <a:chExt cx="1006713" cy="94379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DDC92AE-F923-49BA-AB90-46532EBDBF21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tângulo: Cantos Arredondados 18">
              <a:extLst>
                <a:ext uri="{FF2B5EF4-FFF2-40B4-BE49-F238E27FC236}">
                  <a16:creationId xmlns:a16="http://schemas.microsoft.com/office/drawing/2014/main" id="{99F87E78-C82B-4B74-B982-C47D37A847CB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Assemblagem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CFF1B1D-C8AC-451E-9A15-38A1ABDC6902}"/>
              </a:ext>
            </a:extLst>
          </p:cNvPr>
          <p:cNvGrpSpPr/>
          <p:nvPr/>
        </p:nvGrpSpPr>
        <p:grpSpPr>
          <a:xfrm flipH="1">
            <a:off x="8107519" y="42916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489738E2-6DDD-4871-88B5-D628BACE8B52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ta: Para a Direita 10">
              <a:extLst>
                <a:ext uri="{FF2B5EF4-FFF2-40B4-BE49-F238E27FC236}">
                  <a16:creationId xmlns:a16="http://schemas.microsoft.com/office/drawing/2014/main" id="{FAFBDF79-5861-4F5D-BDA9-AE2EB551534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2326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Demonstração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</a:p>
        </p:txBody>
      </p:sp>
      <p:grpSp>
        <p:nvGrpSpPr>
          <p:cNvPr id="30" name="Google Shape;1319;p53">
            <a:extLst>
              <a:ext uri="{FF2B5EF4-FFF2-40B4-BE49-F238E27FC236}">
                <a16:creationId xmlns:a16="http://schemas.microsoft.com/office/drawing/2014/main" id="{960A8A54-D59A-435F-9F42-0C64044CE38B}"/>
              </a:ext>
            </a:extLst>
          </p:cNvPr>
          <p:cNvGrpSpPr/>
          <p:nvPr/>
        </p:nvGrpSpPr>
        <p:grpSpPr>
          <a:xfrm>
            <a:off x="3049979" y="1229261"/>
            <a:ext cx="6092041" cy="5253003"/>
            <a:chOff x="649131" y="238125"/>
            <a:chExt cx="6249544" cy="5201775"/>
          </a:xfrm>
        </p:grpSpPr>
        <p:sp>
          <p:nvSpPr>
            <p:cNvPr id="31" name="Google Shape;1320;p53">
              <a:extLst>
                <a:ext uri="{FF2B5EF4-FFF2-40B4-BE49-F238E27FC236}">
                  <a16:creationId xmlns:a16="http://schemas.microsoft.com/office/drawing/2014/main" id="{BA58F76C-C0F3-4490-A646-AFFD5C19F6FE}"/>
                </a:ext>
              </a:extLst>
            </p:cNvPr>
            <p:cNvSpPr/>
            <p:nvPr/>
          </p:nvSpPr>
          <p:spPr>
            <a:xfrm>
              <a:off x="2850275" y="4488975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321;p53">
              <a:extLst>
                <a:ext uri="{FF2B5EF4-FFF2-40B4-BE49-F238E27FC236}">
                  <a16:creationId xmlns:a16="http://schemas.microsoft.com/office/drawing/2014/main" id="{38C9A525-2954-4D8E-9833-3E546E53EE84}"/>
                </a:ext>
              </a:extLst>
            </p:cNvPr>
            <p:cNvSpPr/>
            <p:nvPr/>
          </p:nvSpPr>
          <p:spPr>
            <a:xfrm>
              <a:off x="2638975" y="5284925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322;p53">
              <a:extLst>
                <a:ext uri="{FF2B5EF4-FFF2-40B4-BE49-F238E27FC236}">
                  <a16:creationId xmlns:a16="http://schemas.microsoft.com/office/drawing/2014/main" id="{86A28F1D-66BE-4A05-A05D-26DB5267F8C4}"/>
                </a:ext>
              </a:extLst>
            </p:cNvPr>
            <p:cNvSpPr/>
            <p:nvPr/>
          </p:nvSpPr>
          <p:spPr>
            <a:xfrm>
              <a:off x="649131" y="3392721"/>
              <a:ext cx="6249525" cy="1383305"/>
            </a:xfrm>
            <a:custGeom>
              <a:avLst/>
              <a:gdLst/>
              <a:ahLst/>
              <a:cxnLst/>
              <a:rect l="l" t="t" r="r" b="b"/>
              <a:pathLst>
                <a:path w="249981" h="24091" extrusionOk="0">
                  <a:moveTo>
                    <a:pt x="0" y="1"/>
                  </a:moveTo>
                  <a:lnTo>
                    <a:pt x="0" y="17892"/>
                  </a:lnTo>
                  <a:cubicBezTo>
                    <a:pt x="0" y="21343"/>
                    <a:pt x="2817" y="24090"/>
                    <a:pt x="6198" y="24090"/>
                  </a:cubicBezTo>
                  <a:lnTo>
                    <a:pt x="243782" y="24090"/>
                  </a:lnTo>
                  <a:cubicBezTo>
                    <a:pt x="247233" y="24090"/>
                    <a:pt x="249980" y="21343"/>
                    <a:pt x="249980" y="17892"/>
                  </a:cubicBezTo>
                  <a:lnTo>
                    <a:pt x="249980" y="1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323;p53">
              <a:extLst>
                <a:ext uri="{FF2B5EF4-FFF2-40B4-BE49-F238E27FC236}">
                  <a16:creationId xmlns:a16="http://schemas.microsoft.com/office/drawing/2014/main" id="{5D85C88B-8B68-4837-9218-0B86D2D7406A}"/>
                </a:ext>
              </a:extLst>
            </p:cNvPr>
            <p:cNvSpPr/>
            <p:nvPr/>
          </p:nvSpPr>
          <p:spPr>
            <a:xfrm>
              <a:off x="649150" y="238125"/>
              <a:ext cx="6249525" cy="3935675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324;p53">
              <a:extLst>
                <a:ext uri="{FF2B5EF4-FFF2-40B4-BE49-F238E27FC236}">
                  <a16:creationId xmlns:a16="http://schemas.microsoft.com/office/drawing/2014/main" id="{ABC97BDA-A1ED-4B03-995D-E33F47123B3C}"/>
                </a:ext>
              </a:extLst>
            </p:cNvPr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3C3024E-5C22-4F46-B4D2-595E9F711E76}"/>
              </a:ext>
            </a:extLst>
          </p:cNvPr>
          <p:cNvGrpSpPr/>
          <p:nvPr/>
        </p:nvGrpSpPr>
        <p:grpSpPr>
          <a:xfrm>
            <a:off x="3434831" y="1598364"/>
            <a:ext cx="5322337" cy="3230531"/>
            <a:chOff x="3136014" y="47902"/>
            <a:chExt cx="1549932" cy="988782"/>
          </a:xfrm>
        </p:grpSpPr>
        <p:sp>
          <p:nvSpPr>
            <p:cNvPr id="37" name="Google Shape;478;p30">
              <a:extLst>
                <a:ext uri="{FF2B5EF4-FFF2-40B4-BE49-F238E27FC236}">
                  <a16:creationId xmlns:a16="http://schemas.microsoft.com/office/drawing/2014/main" id="{24E371D9-D1FC-412D-AE32-A8C2499448FA}"/>
                </a:ext>
              </a:extLst>
            </p:cNvPr>
            <p:cNvSpPr/>
            <p:nvPr/>
          </p:nvSpPr>
          <p:spPr>
            <a:xfrm flipH="1">
              <a:off x="3136014" y="47902"/>
              <a:ext cx="1549932" cy="988782"/>
            </a:xfrm>
            <a:custGeom>
              <a:avLst/>
              <a:gdLst/>
              <a:ahLst/>
              <a:cxnLst/>
              <a:rect l="l" t="t" r="r" b="b"/>
              <a:pathLst>
                <a:path w="57009" h="36369" extrusionOk="0">
                  <a:moveTo>
                    <a:pt x="2207" y="0"/>
                  </a:moveTo>
                  <a:cubicBezTo>
                    <a:pt x="997" y="0"/>
                    <a:pt x="0" y="926"/>
                    <a:pt x="0" y="2136"/>
                  </a:cubicBezTo>
                  <a:lnTo>
                    <a:pt x="0" y="34233"/>
                  </a:lnTo>
                  <a:cubicBezTo>
                    <a:pt x="0" y="35443"/>
                    <a:pt x="997" y="36369"/>
                    <a:pt x="2207" y="36369"/>
                  </a:cubicBezTo>
                  <a:lnTo>
                    <a:pt x="54802" y="36369"/>
                  </a:lnTo>
                  <a:cubicBezTo>
                    <a:pt x="56012" y="36369"/>
                    <a:pt x="57008" y="35443"/>
                    <a:pt x="57008" y="34233"/>
                  </a:cubicBezTo>
                  <a:lnTo>
                    <a:pt x="57008" y="2136"/>
                  </a:lnTo>
                  <a:cubicBezTo>
                    <a:pt x="57008" y="926"/>
                    <a:pt x="56012" y="0"/>
                    <a:pt x="54802" y="0"/>
                  </a:cubicBezTo>
                  <a:close/>
                </a:path>
              </a:pathLst>
            </a:custGeom>
            <a:solidFill>
              <a:srgbClr val="FEFFFF"/>
            </a:solidFill>
            <a:ln w="9525" cap="flat" cmpd="sng">
              <a:solidFill>
                <a:srgbClr val="C8D7E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37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479;p30">
              <a:extLst>
                <a:ext uri="{FF2B5EF4-FFF2-40B4-BE49-F238E27FC236}">
                  <a16:creationId xmlns:a16="http://schemas.microsoft.com/office/drawing/2014/main" id="{65E818FE-D554-4E3D-9570-1E13E6AD1B5A}"/>
                </a:ext>
              </a:extLst>
            </p:cNvPr>
            <p:cNvSpPr/>
            <p:nvPr/>
          </p:nvSpPr>
          <p:spPr>
            <a:xfrm flipH="1">
              <a:off x="4533071" y="117556"/>
              <a:ext cx="98691" cy="86184"/>
            </a:xfrm>
            <a:custGeom>
              <a:avLst/>
              <a:gdLst/>
              <a:ahLst/>
              <a:cxnLst/>
              <a:rect l="l" t="t" r="r" b="b"/>
              <a:pathLst>
                <a:path w="3630" h="3170" extrusionOk="0">
                  <a:moveTo>
                    <a:pt x="2064" y="1"/>
                  </a:moveTo>
                  <a:cubicBezTo>
                    <a:pt x="712" y="1"/>
                    <a:pt x="0" y="1709"/>
                    <a:pt x="997" y="2705"/>
                  </a:cubicBezTo>
                  <a:cubicBezTo>
                    <a:pt x="1294" y="3026"/>
                    <a:pt x="1673" y="3170"/>
                    <a:pt x="2050" y="3170"/>
                  </a:cubicBezTo>
                  <a:cubicBezTo>
                    <a:pt x="2845" y="3170"/>
                    <a:pt x="3630" y="2532"/>
                    <a:pt x="3630" y="1566"/>
                  </a:cubicBezTo>
                  <a:cubicBezTo>
                    <a:pt x="3630" y="712"/>
                    <a:pt x="2918" y="72"/>
                    <a:pt x="2064" y="1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480;p30">
              <a:extLst>
                <a:ext uri="{FF2B5EF4-FFF2-40B4-BE49-F238E27FC236}">
                  <a16:creationId xmlns:a16="http://schemas.microsoft.com/office/drawing/2014/main" id="{3078FB96-AB10-4556-A0B1-133D3B9C8990}"/>
                </a:ext>
              </a:extLst>
            </p:cNvPr>
            <p:cNvSpPr/>
            <p:nvPr/>
          </p:nvSpPr>
          <p:spPr>
            <a:xfrm flipH="1">
              <a:off x="4403414" y="117556"/>
              <a:ext cx="100648" cy="86184"/>
            </a:xfrm>
            <a:custGeom>
              <a:avLst/>
              <a:gdLst/>
              <a:ahLst/>
              <a:cxnLst/>
              <a:rect l="l" t="t" r="r" b="b"/>
              <a:pathLst>
                <a:path w="3702" h="3170" extrusionOk="0">
                  <a:moveTo>
                    <a:pt x="2136" y="1"/>
                  </a:moveTo>
                  <a:cubicBezTo>
                    <a:pt x="712" y="72"/>
                    <a:pt x="1" y="1709"/>
                    <a:pt x="997" y="2705"/>
                  </a:cubicBezTo>
                  <a:cubicBezTo>
                    <a:pt x="1318" y="3026"/>
                    <a:pt x="1712" y="3170"/>
                    <a:pt x="2100" y="3170"/>
                  </a:cubicBezTo>
                  <a:cubicBezTo>
                    <a:pt x="2916" y="3170"/>
                    <a:pt x="3701" y="2532"/>
                    <a:pt x="3701" y="1566"/>
                  </a:cubicBezTo>
                  <a:cubicBezTo>
                    <a:pt x="3701" y="712"/>
                    <a:pt x="2990" y="1"/>
                    <a:pt x="2136" y="1"/>
                  </a:cubicBezTo>
                  <a:close/>
                </a:path>
              </a:pathLst>
            </a:custGeom>
            <a:solidFill>
              <a:srgbClr val="2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81;p30">
              <a:extLst>
                <a:ext uri="{FF2B5EF4-FFF2-40B4-BE49-F238E27FC236}">
                  <a16:creationId xmlns:a16="http://schemas.microsoft.com/office/drawing/2014/main" id="{462C0919-70B2-4D4E-8C89-E2740C0F33E3}"/>
                </a:ext>
              </a:extLst>
            </p:cNvPr>
            <p:cNvSpPr/>
            <p:nvPr/>
          </p:nvSpPr>
          <p:spPr>
            <a:xfrm flipH="1">
              <a:off x="4273784" y="117556"/>
              <a:ext cx="98691" cy="86184"/>
            </a:xfrm>
            <a:custGeom>
              <a:avLst/>
              <a:gdLst/>
              <a:ahLst/>
              <a:cxnLst/>
              <a:rect l="l" t="t" r="r" b="b"/>
              <a:pathLst>
                <a:path w="3630" h="3170" extrusionOk="0">
                  <a:moveTo>
                    <a:pt x="2135" y="1"/>
                  </a:moveTo>
                  <a:cubicBezTo>
                    <a:pt x="712" y="1"/>
                    <a:pt x="0" y="1709"/>
                    <a:pt x="997" y="2705"/>
                  </a:cubicBezTo>
                  <a:cubicBezTo>
                    <a:pt x="1317" y="3026"/>
                    <a:pt x="1704" y="3170"/>
                    <a:pt x="2082" y="3170"/>
                  </a:cubicBezTo>
                  <a:cubicBezTo>
                    <a:pt x="2877" y="3170"/>
                    <a:pt x="3630" y="2532"/>
                    <a:pt x="3630" y="1566"/>
                  </a:cubicBezTo>
                  <a:cubicBezTo>
                    <a:pt x="3630" y="712"/>
                    <a:pt x="2989" y="72"/>
                    <a:pt x="2135" y="1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16;p30">
              <a:extLst>
                <a:ext uri="{FF2B5EF4-FFF2-40B4-BE49-F238E27FC236}">
                  <a16:creationId xmlns:a16="http://schemas.microsoft.com/office/drawing/2014/main" id="{9D3C8335-CBEF-4334-BED1-DAB984920D7D}"/>
                </a:ext>
              </a:extLst>
            </p:cNvPr>
            <p:cNvSpPr/>
            <p:nvPr/>
          </p:nvSpPr>
          <p:spPr>
            <a:xfrm>
              <a:off x="4185082" y="464038"/>
              <a:ext cx="348874" cy="348874"/>
            </a:xfrm>
            <a:custGeom>
              <a:avLst/>
              <a:gdLst/>
              <a:ahLst/>
              <a:cxnLst/>
              <a:rect l="l" t="t" r="r" b="b"/>
              <a:pathLst>
                <a:path w="18292" h="18292" extrusionOk="0">
                  <a:moveTo>
                    <a:pt x="9122" y="4372"/>
                  </a:moveTo>
                  <a:cubicBezTo>
                    <a:pt x="11593" y="4372"/>
                    <a:pt x="13950" y="6286"/>
                    <a:pt x="13950" y="9182"/>
                  </a:cubicBezTo>
                  <a:cubicBezTo>
                    <a:pt x="13879" y="11815"/>
                    <a:pt x="11743" y="13879"/>
                    <a:pt x="9110" y="13879"/>
                  </a:cubicBezTo>
                  <a:lnTo>
                    <a:pt x="9181" y="13950"/>
                  </a:lnTo>
                  <a:cubicBezTo>
                    <a:pt x="4911" y="13950"/>
                    <a:pt x="2776" y="8755"/>
                    <a:pt x="5765" y="5766"/>
                  </a:cubicBezTo>
                  <a:cubicBezTo>
                    <a:pt x="6750" y="4803"/>
                    <a:pt x="7949" y="4372"/>
                    <a:pt x="9122" y="4372"/>
                  </a:cubicBezTo>
                  <a:close/>
                  <a:moveTo>
                    <a:pt x="9119" y="1"/>
                  </a:moveTo>
                  <a:cubicBezTo>
                    <a:pt x="8487" y="1"/>
                    <a:pt x="7865" y="72"/>
                    <a:pt x="7260" y="214"/>
                  </a:cubicBezTo>
                  <a:lnTo>
                    <a:pt x="7260" y="2349"/>
                  </a:lnTo>
                  <a:cubicBezTo>
                    <a:pt x="6690" y="2492"/>
                    <a:pt x="6121" y="2705"/>
                    <a:pt x="5623" y="2990"/>
                  </a:cubicBezTo>
                  <a:lnTo>
                    <a:pt x="4128" y="1495"/>
                  </a:lnTo>
                  <a:cubicBezTo>
                    <a:pt x="3061" y="2207"/>
                    <a:pt x="2135" y="3132"/>
                    <a:pt x="1495" y="4200"/>
                  </a:cubicBezTo>
                  <a:lnTo>
                    <a:pt x="2989" y="5623"/>
                  </a:lnTo>
                  <a:cubicBezTo>
                    <a:pt x="2634" y="6193"/>
                    <a:pt x="2420" y="6691"/>
                    <a:pt x="2278" y="7260"/>
                  </a:cubicBezTo>
                  <a:lnTo>
                    <a:pt x="214" y="7260"/>
                  </a:lnTo>
                  <a:cubicBezTo>
                    <a:pt x="71" y="7901"/>
                    <a:pt x="0" y="8541"/>
                    <a:pt x="0" y="9182"/>
                  </a:cubicBezTo>
                  <a:cubicBezTo>
                    <a:pt x="0" y="9751"/>
                    <a:pt x="71" y="10392"/>
                    <a:pt x="214" y="11032"/>
                  </a:cubicBezTo>
                  <a:lnTo>
                    <a:pt x="2278" y="11032"/>
                  </a:lnTo>
                  <a:cubicBezTo>
                    <a:pt x="2420" y="11602"/>
                    <a:pt x="2634" y="12100"/>
                    <a:pt x="2989" y="12669"/>
                  </a:cubicBezTo>
                  <a:lnTo>
                    <a:pt x="1495" y="14164"/>
                  </a:lnTo>
                  <a:cubicBezTo>
                    <a:pt x="2135" y="15160"/>
                    <a:pt x="3061" y="16085"/>
                    <a:pt x="4128" y="16797"/>
                  </a:cubicBezTo>
                  <a:lnTo>
                    <a:pt x="5623" y="15302"/>
                  </a:lnTo>
                  <a:cubicBezTo>
                    <a:pt x="6121" y="15587"/>
                    <a:pt x="6690" y="15801"/>
                    <a:pt x="7260" y="16014"/>
                  </a:cubicBezTo>
                  <a:lnTo>
                    <a:pt x="7260" y="18078"/>
                  </a:lnTo>
                  <a:cubicBezTo>
                    <a:pt x="7865" y="18220"/>
                    <a:pt x="8487" y="18292"/>
                    <a:pt x="9119" y="18292"/>
                  </a:cubicBezTo>
                  <a:cubicBezTo>
                    <a:pt x="9751" y="18292"/>
                    <a:pt x="10391" y="18220"/>
                    <a:pt x="11032" y="18078"/>
                  </a:cubicBezTo>
                  <a:lnTo>
                    <a:pt x="11032" y="16014"/>
                  </a:lnTo>
                  <a:cubicBezTo>
                    <a:pt x="11601" y="15801"/>
                    <a:pt x="12099" y="15587"/>
                    <a:pt x="12598" y="15302"/>
                  </a:cubicBezTo>
                  <a:lnTo>
                    <a:pt x="14092" y="16797"/>
                  </a:lnTo>
                  <a:cubicBezTo>
                    <a:pt x="15160" y="16085"/>
                    <a:pt x="16085" y="15160"/>
                    <a:pt x="16797" y="14164"/>
                  </a:cubicBezTo>
                  <a:lnTo>
                    <a:pt x="15302" y="12669"/>
                  </a:lnTo>
                  <a:cubicBezTo>
                    <a:pt x="15587" y="12171"/>
                    <a:pt x="15800" y="11602"/>
                    <a:pt x="15943" y="11032"/>
                  </a:cubicBezTo>
                  <a:lnTo>
                    <a:pt x="18078" y="11032"/>
                  </a:lnTo>
                  <a:cubicBezTo>
                    <a:pt x="18220" y="10392"/>
                    <a:pt x="18291" y="9822"/>
                    <a:pt x="18291" y="9182"/>
                  </a:cubicBezTo>
                  <a:cubicBezTo>
                    <a:pt x="18291" y="8541"/>
                    <a:pt x="18220" y="7901"/>
                    <a:pt x="18078" y="7260"/>
                  </a:cubicBezTo>
                  <a:lnTo>
                    <a:pt x="15943" y="7260"/>
                  </a:lnTo>
                  <a:cubicBezTo>
                    <a:pt x="15800" y="6691"/>
                    <a:pt x="15587" y="6193"/>
                    <a:pt x="15302" y="5694"/>
                  </a:cubicBezTo>
                  <a:lnTo>
                    <a:pt x="16797" y="4200"/>
                  </a:lnTo>
                  <a:cubicBezTo>
                    <a:pt x="16085" y="3132"/>
                    <a:pt x="15160" y="2207"/>
                    <a:pt x="14092" y="1495"/>
                  </a:cubicBezTo>
                  <a:lnTo>
                    <a:pt x="12598" y="2990"/>
                  </a:lnTo>
                  <a:cubicBezTo>
                    <a:pt x="12099" y="2705"/>
                    <a:pt x="11601" y="2492"/>
                    <a:pt x="11032" y="2349"/>
                  </a:cubicBezTo>
                  <a:lnTo>
                    <a:pt x="11032" y="214"/>
                  </a:lnTo>
                  <a:cubicBezTo>
                    <a:pt x="10391" y="72"/>
                    <a:pt x="9751" y="1"/>
                    <a:pt x="9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9" name="Freeform 13">
            <a:extLst>
              <a:ext uri="{FF2B5EF4-FFF2-40B4-BE49-F238E27FC236}">
                <a16:creationId xmlns:a16="http://schemas.microsoft.com/office/drawing/2014/main" id="{3DD5DF2C-9DC2-4DCA-B1E4-8D47508D38C6}"/>
              </a:ext>
            </a:extLst>
          </p:cNvPr>
          <p:cNvSpPr>
            <a:spLocks/>
          </p:cNvSpPr>
          <p:nvPr/>
        </p:nvSpPr>
        <p:spPr bwMode="auto">
          <a:xfrm>
            <a:off x="5576007" y="265023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F917F2FC-2815-4B94-B649-FCEDF38E31DA}"/>
              </a:ext>
            </a:extLst>
          </p:cNvPr>
          <p:cNvSpPr>
            <a:spLocks/>
          </p:cNvSpPr>
          <p:nvPr/>
        </p:nvSpPr>
        <p:spPr bwMode="auto">
          <a:xfrm rot="522647">
            <a:off x="6161734" y="299243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id="{973D3646-94AA-4638-BE08-4E7B266FE2D4}"/>
              </a:ext>
            </a:extLst>
          </p:cNvPr>
          <p:cNvSpPr>
            <a:spLocks/>
          </p:cNvSpPr>
          <p:nvPr/>
        </p:nvSpPr>
        <p:spPr bwMode="auto">
          <a:xfrm rot="959879">
            <a:off x="5740777" y="347411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id="{E1ACE3B9-C9E5-45B2-A9FD-BE33578BA663}"/>
              </a:ext>
            </a:extLst>
          </p:cNvPr>
          <p:cNvSpPr>
            <a:spLocks/>
          </p:cNvSpPr>
          <p:nvPr/>
        </p:nvSpPr>
        <p:spPr bwMode="auto">
          <a:xfrm rot="20269119">
            <a:off x="5390639" y="320811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Python: confira 5 IDEs que pode utilizar - Tech em Português">
            <a:extLst>
              <a:ext uri="{FF2B5EF4-FFF2-40B4-BE49-F238E27FC236}">
                <a16:creationId xmlns:a16="http://schemas.microsoft.com/office/drawing/2014/main" id="{20EB261A-FE2C-403C-A477-844B0440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23" y="1540454"/>
            <a:ext cx="1992111" cy="8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0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1839230" y="2756199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4131963" y="2756199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2987549" y="3900613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3003172" y="1607880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Dificuldades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CF46804-6597-485B-A56E-E73AFDB4EF9F}"/>
              </a:ext>
            </a:extLst>
          </p:cNvPr>
          <p:cNvGrpSpPr/>
          <p:nvPr/>
        </p:nvGrpSpPr>
        <p:grpSpPr>
          <a:xfrm>
            <a:off x="6880768" y="1973222"/>
            <a:ext cx="3474841" cy="3230531"/>
            <a:chOff x="8037441" y="3018309"/>
            <a:chExt cx="3474841" cy="323053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78F2708-87EE-4871-8726-F98EAC95F963}"/>
                </a:ext>
              </a:extLst>
            </p:cNvPr>
            <p:cNvGrpSpPr/>
            <p:nvPr/>
          </p:nvGrpSpPr>
          <p:grpSpPr>
            <a:xfrm>
              <a:off x="8037441" y="3018309"/>
              <a:ext cx="3474841" cy="3230531"/>
              <a:chOff x="8037441" y="3018309"/>
              <a:chExt cx="3474841" cy="3230531"/>
            </a:xfrm>
          </p:grpSpPr>
          <p:sp>
            <p:nvSpPr>
              <p:cNvPr id="67" name="Google Shape;478;p30">
                <a:extLst>
                  <a:ext uri="{FF2B5EF4-FFF2-40B4-BE49-F238E27FC236}">
                    <a16:creationId xmlns:a16="http://schemas.microsoft.com/office/drawing/2014/main" id="{C429A066-FA4B-4837-BF35-2E76742B26B6}"/>
                  </a:ext>
                </a:extLst>
              </p:cNvPr>
              <p:cNvSpPr/>
              <p:nvPr/>
            </p:nvSpPr>
            <p:spPr>
              <a:xfrm flipH="1">
                <a:off x="8037441" y="3018309"/>
                <a:ext cx="3474841" cy="3230531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6369" extrusionOk="0">
                    <a:moveTo>
                      <a:pt x="2207" y="0"/>
                    </a:moveTo>
                    <a:cubicBezTo>
                      <a:pt x="997" y="0"/>
                      <a:pt x="0" y="926"/>
                      <a:pt x="0" y="2136"/>
                    </a:cubicBezTo>
                    <a:lnTo>
                      <a:pt x="0" y="34233"/>
                    </a:lnTo>
                    <a:cubicBezTo>
                      <a:pt x="0" y="35443"/>
                      <a:pt x="997" y="36369"/>
                      <a:pt x="2207" y="36369"/>
                    </a:cubicBezTo>
                    <a:lnTo>
                      <a:pt x="54802" y="36369"/>
                    </a:lnTo>
                    <a:cubicBezTo>
                      <a:pt x="56012" y="36369"/>
                      <a:pt x="57008" y="35443"/>
                      <a:pt x="57008" y="34233"/>
                    </a:cubicBezTo>
                    <a:lnTo>
                      <a:pt x="57008" y="2136"/>
                    </a:lnTo>
                    <a:cubicBezTo>
                      <a:pt x="57008" y="926"/>
                      <a:pt x="56012" y="0"/>
                      <a:pt x="5480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 w="9525" cap="flat" cmpd="sng">
                <a:solidFill>
                  <a:srgbClr val="C8D7E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378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479;p30">
                <a:extLst>
                  <a:ext uri="{FF2B5EF4-FFF2-40B4-BE49-F238E27FC236}">
                    <a16:creationId xmlns:a16="http://schemas.microsoft.com/office/drawing/2014/main" id="{FC9EDE3C-6C8B-45E6-ACD1-A87D568CEFB4}"/>
                  </a:ext>
                </a:extLst>
              </p:cNvPr>
              <p:cNvSpPr/>
              <p:nvPr/>
            </p:nvSpPr>
            <p:spPr>
              <a:xfrm flipH="1">
                <a:off x="10987323" y="3245881"/>
                <a:ext cx="338897" cy="28157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170" extrusionOk="0">
                    <a:moveTo>
                      <a:pt x="2064" y="1"/>
                    </a:moveTo>
                    <a:cubicBezTo>
                      <a:pt x="712" y="1"/>
                      <a:pt x="0" y="1709"/>
                      <a:pt x="997" y="2705"/>
                    </a:cubicBezTo>
                    <a:cubicBezTo>
                      <a:pt x="1294" y="3026"/>
                      <a:pt x="1673" y="3170"/>
                      <a:pt x="2050" y="3170"/>
                    </a:cubicBezTo>
                    <a:cubicBezTo>
                      <a:pt x="2845" y="3170"/>
                      <a:pt x="3630" y="2532"/>
                      <a:pt x="3630" y="1566"/>
                    </a:cubicBezTo>
                    <a:cubicBezTo>
                      <a:pt x="3630" y="712"/>
                      <a:pt x="2918" y="72"/>
                      <a:pt x="2064" y="1"/>
                    </a:cubicBezTo>
                    <a:close/>
                  </a:path>
                </a:pathLst>
              </a:custGeom>
              <a:solidFill>
                <a:srgbClr val="CB1B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480;p30">
                <a:extLst>
                  <a:ext uri="{FF2B5EF4-FFF2-40B4-BE49-F238E27FC236}">
                    <a16:creationId xmlns:a16="http://schemas.microsoft.com/office/drawing/2014/main" id="{DB67334E-8374-43B9-9575-DCE47C5041E8}"/>
                  </a:ext>
                </a:extLst>
              </p:cNvPr>
              <p:cNvSpPr/>
              <p:nvPr/>
            </p:nvSpPr>
            <p:spPr>
              <a:xfrm flipH="1">
                <a:off x="10542092" y="3245881"/>
                <a:ext cx="345617" cy="281579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170" extrusionOk="0">
                    <a:moveTo>
                      <a:pt x="2136" y="1"/>
                    </a:moveTo>
                    <a:cubicBezTo>
                      <a:pt x="712" y="72"/>
                      <a:pt x="1" y="1709"/>
                      <a:pt x="997" y="2705"/>
                    </a:cubicBezTo>
                    <a:cubicBezTo>
                      <a:pt x="1318" y="3026"/>
                      <a:pt x="1712" y="3170"/>
                      <a:pt x="2100" y="3170"/>
                    </a:cubicBezTo>
                    <a:cubicBezTo>
                      <a:pt x="2916" y="3170"/>
                      <a:pt x="3701" y="2532"/>
                      <a:pt x="3701" y="1566"/>
                    </a:cubicBezTo>
                    <a:cubicBezTo>
                      <a:pt x="3701" y="712"/>
                      <a:pt x="2990" y="1"/>
                      <a:pt x="2136" y="1"/>
                    </a:cubicBezTo>
                    <a:close/>
                  </a:path>
                </a:pathLst>
              </a:custGeom>
              <a:solidFill>
                <a:srgbClr val="258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481;p30">
                <a:extLst>
                  <a:ext uri="{FF2B5EF4-FFF2-40B4-BE49-F238E27FC236}">
                    <a16:creationId xmlns:a16="http://schemas.microsoft.com/office/drawing/2014/main" id="{262C72D6-4A20-4160-8856-FACB75017972}"/>
                  </a:ext>
                </a:extLst>
              </p:cNvPr>
              <p:cNvSpPr/>
              <p:nvPr/>
            </p:nvSpPr>
            <p:spPr>
              <a:xfrm flipH="1">
                <a:off x="10096953" y="3245881"/>
                <a:ext cx="338897" cy="28157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170" extrusionOk="0">
                    <a:moveTo>
                      <a:pt x="2135" y="1"/>
                    </a:moveTo>
                    <a:cubicBezTo>
                      <a:pt x="712" y="1"/>
                      <a:pt x="0" y="1709"/>
                      <a:pt x="997" y="2705"/>
                    </a:cubicBezTo>
                    <a:cubicBezTo>
                      <a:pt x="1317" y="3026"/>
                      <a:pt x="1704" y="3170"/>
                      <a:pt x="2082" y="3170"/>
                    </a:cubicBezTo>
                    <a:cubicBezTo>
                      <a:pt x="2877" y="3170"/>
                      <a:pt x="3630" y="2532"/>
                      <a:pt x="3630" y="1566"/>
                    </a:cubicBezTo>
                    <a:cubicBezTo>
                      <a:pt x="3630" y="712"/>
                      <a:pt x="2989" y="72"/>
                      <a:pt x="2135" y="1"/>
                    </a:cubicBezTo>
                    <a:close/>
                  </a:path>
                </a:pathLst>
              </a:custGeom>
              <a:solidFill>
                <a:srgbClr val="42AF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DE9699B-FFF4-4B36-80A4-FC7E11EC5736}"/>
                </a:ext>
              </a:extLst>
            </p:cNvPr>
            <p:cNvGrpSpPr/>
            <p:nvPr/>
          </p:nvGrpSpPr>
          <p:grpSpPr>
            <a:xfrm>
              <a:off x="8433887" y="3827502"/>
              <a:ext cx="2446602" cy="1974230"/>
              <a:chOff x="6886772" y="1506364"/>
              <a:chExt cx="2446602" cy="1974230"/>
            </a:xfrm>
          </p:grpSpPr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1F4C766E-FBD7-477A-9608-160B61C2DF32}"/>
                  </a:ext>
                </a:extLst>
              </p:cNvPr>
              <p:cNvGrpSpPr/>
              <p:nvPr/>
            </p:nvGrpSpPr>
            <p:grpSpPr>
              <a:xfrm>
                <a:off x="6886772" y="1506364"/>
                <a:ext cx="2446602" cy="1974230"/>
                <a:chOff x="8838432" y="1973302"/>
                <a:chExt cx="1946916" cy="1586242"/>
              </a:xfrm>
            </p:grpSpPr>
            <p:sp>
              <p:nvSpPr>
                <p:cNvPr id="60" name="Google Shape;623;p33">
                  <a:extLst>
                    <a:ext uri="{FF2B5EF4-FFF2-40B4-BE49-F238E27FC236}">
                      <a16:creationId xmlns:a16="http://schemas.microsoft.com/office/drawing/2014/main" id="{4D51BEDA-2B36-4C9B-9D2F-20E121262F41}"/>
                    </a:ext>
                  </a:extLst>
                </p:cNvPr>
                <p:cNvSpPr/>
                <p:nvPr/>
              </p:nvSpPr>
              <p:spPr>
                <a:xfrm>
                  <a:off x="8936694" y="2048977"/>
                  <a:ext cx="956386" cy="825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2" h="17381" extrusionOk="0">
                      <a:moveTo>
                        <a:pt x="11468" y="0"/>
                      </a:moveTo>
                      <a:cubicBezTo>
                        <a:pt x="9544" y="0"/>
                        <a:pt x="7572" y="654"/>
                        <a:pt x="5867" y="2122"/>
                      </a:cubicBezTo>
                      <a:cubicBezTo>
                        <a:pt x="1" y="7142"/>
                        <a:pt x="3124" y="16773"/>
                        <a:pt x="10858" y="17357"/>
                      </a:cubicBezTo>
                      <a:cubicBezTo>
                        <a:pt x="11074" y="17373"/>
                        <a:pt x="11289" y="17380"/>
                        <a:pt x="11503" y="17380"/>
                      </a:cubicBezTo>
                      <a:cubicBezTo>
                        <a:pt x="15987" y="17380"/>
                        <a:pt x="19806" y="13929"/>
                        <a:pt x="20168" y="9360"/>
                      </a:cubicBezTo>
                      <a:cubicBezTo>
                        <a:pt x="20582" y="3895"/>
                        <a:pt x="16165" y="0"/>
                        <a:pt x="11468" y="0"/>
                      </a:cubicBezTo>
                      <a:close/>
                    </a:path>
                  </a:pathLst>
                </a:custGeom>
                <a:solidFill>
                  <a:srgbClr val="D1D3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24;p33">
                  <a:extLst>
                    <a:ext uri="{FF2B5EF4-FFF2-40B4-BE49-F238E27FC236}">
                      <a16:creationId xmlns:a16="http://schemas.microsoft.com/office/drawing/2014/main" id="{A6D841F0-17ED-469E-B1A5-398B3C32E4D8}"/>
                    </a:ext>
                  </a:extLst>
                </p:cNvPr>
                <p:cNvSpPr/>
                <p:nvPr/>
              </p:nvSpPr>
              <p:spPr>
                <a:xfrm>
                  <a:off x="9726740" y="2667315"/>
                  <a:ext cx="987152" cy="880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3" h="16520" extrusionOk="0">
                      <a:moveTo>
                        <a:pt x="1635" y="0"/>
                      </a:moveTo>
                      <a:lnTo>
                        <a:pt x="0" y="1926"/>
                      </a:lnTo>
                      <a:lnTo>
                        <a:pt x="17278" y="16519"/>
                      </a:lnTo>
                      <a:lnTo>
                        <a:pt x="18912" y="14564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5;p33">
                  <a:extLst>
                    <a:ext uri="{FF2B5EF4-FFF2-40B4-BE49-F238E27FC236}">
                      <a16:creationId xmlns:a16="http://schemas.microsoft.com/office/drawing/2014/main" id="{2897E4D1-952F-4966-B4C3-A4EFC420C976}"/>
                    </a:ext>
                  </a:extLst>
                </p:cNvPr>
                <p:cNvSpPr/>
                <p:nvPr/>
              </p:nvSpPr>
              <p:spPr>
                <a:xfrm>
                  <a:off x="8838432" y="1973302"/>
                  <a:ext cx="1137167" cy="98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6" h="20433" extrusionOk="0">
                      <a:moveTo>
                        <a:pt x="13461" y="2578"/>
                      </a:moveTo>
                      <a:cubicBezTo>
                        <a:pt x="13670" y="2578"/>
                        <a:pt x="13882" y="2586"/>
                        <a:pt x="14097" y="2602"/>
                      </a:cubicBezTo>
                      <a:cubicBezTo>
                        <a:pt x="18328" y="2894"/>
                        <a:pt x="21480" y="6601"/>
                        <a:pt x="21159" y="10833"/>
                      </a:cubicBezTo>
                      <a:cubicBezTo>
                        <a:pt x="20822" y="15201"/>
                        <a:pt x="17197" y="17907"/>
                        <a:pt x="13471" y="17907"/>
                      </a:cubicBezTo>
                      <a:cubicBezTo>
                        <a:pt x="11397" y="17907"/>
                        <a:pt x="9292" y="17068"/>
                        <a:pt x="7705" y="15210"/>
                      </a:cubicBezTo>
                      <a:cubicBezTo>
                        <a:pt x="3409" y="10208"/>
                        <a:pt x="7050" y="2578"/>
                        <a:pt x="13461" y="2578"/>
                      </a:cubicBezTo>
                      <a:close/>
                      <a:moveTo>
                        <a:pt x="13453" y="1"/>
                      </a:moveTo>
                      <a:cubicBezTo>
                        <a:pt x="11196" y="1"/>
                        <a:pt x="8886" y="767"/>
                        <a:pt x="6888" y="2486"/>
                      </a:cubicBezTo>
                      <a:cubicBezTo>
                        <a:pt x="0" y="8410"/>
                        <a:pt x="3677" y="19705"/>
                        <a:pt x="12754" y="20405"/>
                      </a:cubicBezTo>
                      <a:cubicBezTo>
                        <a:pt x="13006" y="20424"/>
                        <a:pt x="13257" y="20433"/>
                        <a:pt x="13506" y="20433"/>
                      </a:cubicBezTo>
                      <a:cubicBezTo>
                        <a:pt x="18790" y="20433"/>
                        <a:pt x="23280" y="16359"/>
                        <a:pt x="23699" y="11008"/>
                      </a:cubicBezTo>
                      <a:cubicBezTo>
                        <a:pt x="24175" y="4585"/>
                        <a:pt x="18975" y="1"/>
                        <a:pt x="134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26;p33">
                  <a:extLst>
                    <a:ext uri="{FF2B5EF4-FFF2-40B4-BE49-F238E27FC236}">
                      <a16:creationId xmlns:a16="http://schemas.microsoft.com/office/drawing/2014/main" id="{A5622FB9-63A1-47D4-A89B-F6175ACD09FA}"/>
                    </a:ext>
                  </a:extLst>
                </p:cNvPr>
                <p:cNvSpPr/>
                <p:nvPr/>
              </p:nvSpPr>
              <p:spPr>
                <a:xfrm>
                  <a:off x="10017673" y="2917015"/>
                  <a:ext cx="767675" cy="6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8" h="12050" extrusionOk="0">
                      <a:moveTo>
                        <a:pt x="2855" y="1"/>
                      </a:moveTo>
                      <a:cubicBezTo>
                        <a:pt x="2123" y="1"/>
                        <a:pt x="1399" y="313"/>
                        <a:pt x="905" y="921"/>
                      </a:cubicBezTo>
                      <a:cubicBezTo>
                        <a:pt x="1" y="1971"/>
                        <a:pt x="147" y="3577"/>
                        <a:pt x="1226" y="4481"/>
                      </a:cubicBezTo>
                      <a:lnTo>
                        <a:pt x="9632" y="11457"/>
                      </a:lnTo>
                      <a:cubicBezTo>
                        <a:pt x="10011" y="11778"/>
                        <a:pt x="10507" y="11982"/>
                        <a:pt x="11033" y="12040"/>
                      </a:cubicBezTo>
                      <a:cubicBezTo>
                        <a:pt x="11110" y="12047"/>
                        <a:pt x="11187" y="12050"/>
                        <a:pt x="11262" y="12050"/>
                      </a:cubicBezTo>
                      <a:cubicBezTo>
                        <a:pt x="13562" y="12050"/>
                        <a:pt x="14707" y="9101"/>
                        <a:pt x="12842" y="7575"/>
                      </a:cubicBezTo>
                      <a:lnTo>
                        <a:pt x="4466" y="571"/>
                      </a:lnTo>
                      <a:cubicBezTo>
                        <a:pt x="3994" y="188"/>
                        <a:pt x="3423" y="1"/>
                        <a:pt x="28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27;p33">
                  <a:extLst>
                    <a:ext uri="{FF2B5EF4-FFF2-40B4-BE49-F238E27FC236}">
                      <a16:creationId xmlns:a16="http://schemas.microsoft.com/office/drawing/2014/main" id="{3E25EDC6-DC5C-4BE7-9E22-E7C0C96C988A}"/>
                    </a:ext>
                  </a:extLst>
                </p:cNvPr>
                <p:cNvSpPr/>
                <p:nvPr/>
              </p:nvSpPr>
              <p:spPr>
                <a:xfrm>
                  <a:off x="9069449" y="2053433"/>
                  <a:ext cx="820342" cy="8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9" h="18008" extrusionOk="0">
                      <a:moveTo>
                        <a:pt x="8990" y="1"/>
                      </a:moveTo>
                      <a:cubicBezTo>
                        <a:pt x="4028" y="1"/>
                        <a:pt x="1" y="4028"/>
                        <a:pt x="1" y="8990"/>
                      </a:cubicBezTo>
                      <a:cubicBezTo>
                        <a:pt x="1" y="13980"/>
                        <a:pt x="4028" y="18008"/>
                        <a:pt x="8990" y="18008"/>
                      </a:cubicBezTo>
                      <a:cubicBezTo>
                        <a:pt x="13981" y="18008"/>
                        <a:pt x="18008" y="13980"/>
                        <a:pt x="18008" y="8990"/>
                      </a:cubicBezTo>
                      <a:cubicBezTo>
                        <a:pt x="18008" y="4028"/>
                        <a:pt x="13981" y="1"/>
                        <a:pt x="8990" y="1"/>
                      </a:cubicBezTo>
                      <a:close/>
                    </a:path>
                  </a:pathLst>
                </a:custGeom>
                <a:solidFill>
                  <a:srgbClr val="074D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pic>
            <p:nvPicPr>
              <p:cNvPr id="65" name="Picture 2" descr="Python: confira 5 IDEs que pode utilizar - Tech em Português">
                <a:extLst>
                  <a:ext uri="{FF2B5EF4-FFF2-40B4-BE49-F238E27FC236}">
                    <a16:creationId xmlns:a16="http://schemas.microsoft.com/office/drawing/2014/main" id="{9A17940D-6C5C-4A9C-818D-2119D78B5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074" b="8756"/>
              <a:stretch/>
            </p:blipFill>
            <p:spPr bwMode="auto">
              <a:xfrm>
                <a:off x="7172949" y="1555973"/>
                <a:ext cx="821332" cy="10967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0161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913208" y="424265"/>
            <a:ext cx="1036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PUZZLES</a:t>
            </a:r>
          </a:p>
        </p:txBody>
      </p:sp>
      <p:pic>
        <p:nvPicPr>
          <p:cNvPr id="22" name="Imagem 21" descr="Uma imagem com camisa, desenho&#10;&#10;Descrição gerada automaticamente">
            <a:extLst>
              <a:ext uri="{FF2B5EF4-FFF2-40B4-BE49-F238E27FC236}">
                <a16:creationId xmlns:a16="http://schemas.microsoft.com/office/drawing/2014/main" id="{6B6E1455-D750-4359-AA1E-18FCBC367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5313169" y="3220525"/>
            <a:ext cx="167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4593839" y="38019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4890105" y="445280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Carvalho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84670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Tiago Pinho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92938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CFA38E-A738-483F-B379-0D97C98D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868888" y="1810575"/>
            <a:ext cx="4450466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2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Introdução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372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 Anterior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9AB4F2-87B3-4C78-B9B0-877BE41B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34" y="3697615"/>
            <a:ext cx="1210066" cy="120840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2CE844-44AE-4D14-B65A-507AED3E64D7}"/>
              </a:ext>
            </a:extLst>
          </p:cNvPr>
          <p:cNvGrpSpPr/>
          <p:nvPr/>
        </p:nvGrpSpPr>
        <p:grpSpPr>
          <a:xfrm>
            <a:off x="4472075" y="2625539"/>
            <a:ext cx="215392" cy="251968"/>
            <a:chOff x="6807200" y="1302642"/>
            <a:chExt cx="215392" cy="251968"/>
          </a:xfrm>
        </p:grpSpPr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7D79732-488C-4E43-9E06-AA381F6C4F50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ta: Para a Direita 4">
              <a:extLst>
                <a:ext uri="{FF2B5EF4-FFF2-40B4-BE49-F238E27FC236}">
                  <a16:creationId xmlns:a16="http://schemas.microsoft.com/office/drawing/2014/main" id="{1648F7EF-0E82-4843-9992-4FF7DE45D9E4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8" name="Gráfico 7" descr="Câmara com preenchimento sólido">
            <a:extLst>
              <a:ext uri="{FF2B5EF4-FFF2-40B4-BE49-F238E27FC236}">
                <a16:creationId xmlns:a16="http://schemas.microsoft.com/office/drawing/2014/main" id="{9089535F-55C1-46A0-8686-FF14BB55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3934" y="2394332"/>
            <a:ext cx="714382" cy="71438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32A73-9317-426A-8EF5-D431BE5C7EEC}"/>
              </a:ext>
            </a:extLst>
          </p:cNvPr>
          <p:cNvGrpSpPr/>
          <p:nvPr/>
        </p:nvGrpSpPr>
        <p:grpSpPr>
          <a:xfrm>
            <a:off x="3267666" y="2625539"/>
            <a:ext cx="215392" cy="251968"/>
            <a:chOff x="5384799" y="1302642"/>
            <a:chExt cx="215392" cy="251968"/>
          </a:xfrm>
        </p:grpSpPr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266734CD-C112-46AC-8F48-440C6430419C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a Direita 4">
              <a:extLst>
                <a:ext uri="{FF2B5EF4-FFF2-40B4-BE49-F238E27FC236}">
                  <a16:creationId xmlns:a16="http://schemas.microsoft.com/office/drawing/2014/main" id="{8A94858B-AB69-4E22-8E33-FF8DCEF7CD29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DB24B20-D732-4FDC-B185-F9C8347CEDEC}"/>
              </a:ext>
            </a:extLst>
          </p:cNvPr>
          <p:cNvGrpSpPr/>
          <p:nvPr/>
        </p:nvGrpSpPr>
        <p:grpSpPr>
          <a:xfrm>
            <a:off x="4796608" y="2277467"/>
            <a:ext cx="1412834" cy="943793"/>
            <a:chOff x="3936" y="1562176"/>
            <a:chExt cx="1006713" cy="94379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A7A9B66F-C29F-44DC-A65F-C5BC4410106A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4">
              <a:extLst>
                <a:ext uri="{FF2B5EF4-FFF2-40B4-BE49-F238E27FC236}">
                  <a16:creationId xmlns:a16="http://schemas.microsoft.com/office/drawing/2014/main" id="{0E64D938-C82C-4045-AF68-9D67A08664B8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CE8146-0373-4494-AE2E-DC1D090ACF7C}"/>
              </a:ext>
            </a:extLst>
          </p:cNvPr>
          <p:cNvGrpSpPr/>
          <p:nvPr/>
        </p:nvGrpSpPr>
        <p:grpSpPr>
          <a:xfrm>
            <a:off x="6412104" y="2624531"/>
            <a:ext cx="213423" cy="249664"/>
            <a:chOff x="1111321" y="1909241"/>
            <a:chExt cx="213423" cy="249664"/>
          </a:xfrm>
        </p:grpSpPr>
        <p:sp>
          <p:nvSpPr>
            <p:cNvPr id="54" name="Seta: Para a Direita 53">
              <a:extLst>
                <a:ext uri="{FF2B5EF4-FFF2-40B4-BE49-F238E27FC236}">
                  <a16:creationId xmlns:a16="http://schemas.microsoft.com/office/drawing/2014/main" id="{A3BBBF01-C8EE-4752-A191-544E09454BCA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Seta: Para a Direita 6">
              <a:extLst>
                <a:ext uri="{FF2B5EF4-FFF2-40B4-BE49-F238E27FC236}">
                  <a16:creationId xmlns:a16="http://schemas.microsoft.com/office/drawing/2014/main" id="{98A21D77-2FD0-44EC-A625-3A03F4E3F160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2D69ACE-CC98-4B23-BEEB-24A9B099DBC8}"/>
              </a:ext>
            </a:extLst>
          </p:cNvPr>
          <p:cNvGrpSpPr/>
          <p:nvPr/>
        </p:nvGrpSpPr>
        <p:grpSpPr>
          <a:xfrm>
            <a:off x="6804019" y="2289883"/>
            <a:ext cx="1412834" cy="943793"/>
            <a:chOff x="1413335" y="1562176"/>
            <a:chExt cx="1006713" cy="94379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ED07E453-6C4E-45ED-BD29-198E75B9F29D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tângulo: Cantos Arredondados 8">
              <a:extLst>
                <a:ext uri="{FF2B5EF4-FFF2-40B4-BE49-F238E27FC236}">
                  <a16:creationId xmlns:a16="http://schemas.microsoft.com/office/drawing/2014/main" id="{0F0582D8-16CC-4E8B-927C-22EEB84AAAD8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219B7C-B431-425D-83DA-B6D85E6867A9}"/>
              </a:ext>
            </a:extLst>
          </p:cNvPr>
          <p:cNvGrpSpPr/>
          <p:nvPr/>
        </p:nvGrpSpPr>
        <p:grpSpPr>
          <a:xfrm>
            <a:off x="8415878" y="2624531"/>
            <a:ext cx="213423" cy="249664"/>
            <a:chOff x="2520720" y="1909241"/>
            <a:chExt cx="213423" cy="249664"/>
          </a:xfrm>
        </p:grpSpPr>
        <p:sp>
          <p:nvSpPr>
            <p:cNvPr id="50" name="Seta: Para a Direita 49">
              <a:extLst>
                <a:ext uri="{FF2B5EF4-FFF2-40B4-BE49-F238E27FC236}">
                  <a16:creationId xmlns:a16="http://schemas.microsoft.com/office/drawing/2014/main" id="{110CCC32-D16C-4C46-A510-BDF580C8346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Seta: Para a Direita 10">
              <a:extLst>
                <a:ext uri="{FF2B5EF4-FFF2-40B4-BE49-F238E27FC236}">
                  <a16:creationId xmlns:a16="http://schemas.microsoft.com/office/drawing/2014/main" id="{B5D6422A-CC5D-48BD-A101-F8EF198F209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C6B285-EBD3-45A4-8210-FFC1079C827A}"/>
              </a:ext>
            </a:extLst>
          </p:cNvPr>
          <p:cNvGrpSpPr/>
          <p:nvPr/>
        </p:nvGrpSpPr>
        <p:grpSpPr>
          <a:xfrm>
            <a:off x="8811430" y="2286329"/>
            <a:ext cx="1412834" cy="943793"/>
            <a:chOff x="2822734" y="1562176"/>
            <a:chExt cx="1006713" cy="94379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8252BD5-7563-47DF-A234-AC02AAFACBFD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tângulo: Cantos Arredondados 12">
              <a:extLst>
                <a:ext uri="{FF2B5EF4-FFF2-40B4-BE49-F238E27FC236}">
                  <a16:creationId xmlns:a16="http://schemas.microsoft.com/office/drawing/2014/main" id="{21570692-E8B8-4D6D-94C2-B99A3FD83A51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Deteção de extremidades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756CB0D-5458-4CA2-8FB6-D61798741493}"/>
              </a:ext>
            </a:extLst>
          </p:cNvPr>
          <p:cNvGrpSpPr/>
          <p:nvPr/>
        </p:nvGrpSpPr>
        <p:grpSpPr>
          <a:xfrm>
            <a:off x="8811430" y="3895531"/>
            <a:ext cx="1412834" cy="943793"/>
            <a:chOff x="2834069" y="2981293"/>
            <a:chExt cx="1006713" cy="943793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D056310-E6DA-4F67-A40D-75307430F75B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tângulo: Cantos Arredondados 14">
              <a:extLst>
                <a:ext uri="{FF2B5EF4-FFF2-40B4-BE49-F238E27FC236}">
                  <a16:creationId xmlns:a16="http://schemas.microsoft.com/office/drawing/2014/main" id="{84213A93-C429-44B7-A71A-FB427E164BE0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1ECB31E-2826-4FE3-9EEE-4020818B185B}"/>
              </a:ext>
            </a:extLst>
          </p:cNvPr>
          <p:cNvGrpSpPr/>
          <p:nvPr/>
        </p:nvGrpSpPr>
        <p:grpSpPr>
          <a:xfrm>
            <a:off x="6804019" y="3895530"/>
            <a:ext cx="1412834" cy="943793"/>
            <a:chOff x="1397924" y="2861648"/>
            <a:chExt cx="1006713" cy="94379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D417362-C563-4076-9B26-2D97D0C769A8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tângulo: Cantos Arredondados 18">
              <a:extLst>
                <a:ext uri="{FF2B5EF4-FFF2-40B4-BE49-F238E27FC236}">
                  <a16:creationId xmlns:a16="http://schemas.microsoft.com/office/drawing/2014/main" id="{149A1801-3B4E-4422-9542-F02A0F8F4F91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Assemblagem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376322E-3ACA-45B4-97FB-11E8C11F014B}"/>
              </a:ext>
            </a:extLst>
          </p:cNvPr>
          <p:cNvGrpSpPr/>
          <p:nvPr/>
        </p:nvGrpSpPr>
        <p:grpSpPr>
          <a:xfrm>
            <a:off x="2376622" y="3896483"/>
            <a:ext cx="1856405" cy="943793"/>
            <a:chOff x="190893" y="3124353"/>
            <a:chExt cx="1006713" cy="943793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300130FB-49A3-4669-817D-B997C6F32405}"/>
                </a:ext>
              </a:extLst>
            </p:cNvPr>
            <p:cNvSpPr/>
            <p:nvPr/>
          </p:nvSpPr>
          <p:spPr>
            <a:xfrm>
              <a:off x="190893" y="312435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tângulo: Cantos Arredondados 22">
              <a:extLst>
                <a:ext uri="{FF2B5EF4-FFF2-40B4-BE49-F238E27FC236}">
                  <a16:creationId xmlns:a16="http://schemas.microsoft.com/office/drawing/2014/main" id="{CE360BB3-C908-430B-B375-C1668CECCFEF}"/>
                </a:ext>
              </a:extLst>
            </p:cNvPr>
            <p:cNvSpPr txBox="1"/>
            <p:nvPr/>
          </p:nvSpPr>
          <p:spPr>
            <a:xfrm>
              <a:off x="218536" y="315199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Feedback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Guia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Display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9DD6331-24BA-48E2-803F-1392EDAF449C}"/>
              </a:ext>
            </a:extLst>
          </p:cNvPr>
          <p:cNvGrpSpPr/>
          <p:nvPr/>
        </p:nvGrpSpPr>
        <p:grpSpPr>
          <a:xfrm rot="5400000">
            <a:off x="9411135" y="3408880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AD1F989E-D186-4D57-9AFE-E7A3DB530EF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ta: Para a Direita 10">
              <a:extLst>
                <a:ext uri="{FF2B5EF4-FFF2-40B4-BE49-F238E27FC236}">
                  <a16:creationId xmlns:a16="http://schemas.microsoft.com/office/drawing/2014/main" id="{72F98A35-180B-4E09-BB08-E04C9BE12390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F07C83E-01EB-4ADC-A4BB-DB40C78F02E8}"/>
              </a:ext>
            </a:extLst>
          </p:cNvPr>
          <p:cNvGrpSpPr/>
          <p:nvPr/>
        </p:nvGrpSpPr>
        <p:grpSpPr>
          <a:xfrm flipH="1">
            <a:off x="8415877" y="42425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B804671B-5549-4F40-85A3-3BAFCA243DA8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Seta: Para a Direita 10">
              <a:extLst>
                <a:ext uri="{FF2B5EF4-FFF2-40B4-BE49-F238E27FC236}">
                  <a16:creationId xmlns:a16="http://schemas.microsoft.com/office/drawing/2014/main" id="{0564807E-1C6F-4812-8B49-BBD4ADDE56B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sp>
        <p:nvSpPr>
          <p:cNvPr id="79" name="Freeform 13">
            <a:extLst>
              <a:ext uri="{FF2B5EF4-FFF2-40B4-BE49-F238E27FC236}">
                <a16:creationId xmlns:a16="http://schemas.microsoft.com/office/drawing/2014/main" id="{6D001B6A-5D43-4551-B894-00DE5560411B}"/>
              </a:ext>
            </a:extLst>
          </p:cNvPr>
          <p:cNvSpPr>
            <a:spLocks/>
          </p:cNvSpPr>
          <p:nvPr/>
        </p:nvSpPr>
        <p:spPr bwMode="auto">
          <a:xfrm>
            <a:off x="1752274" y="204217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21B9DA91-31AD-4DB0-9864-BC7450B2F1A2}"/>
              </a:ext>
            </a:extLst>
          </p:cNvPr>
          <p:cNvSpPr>
            <a:spLocks/>
          </p:cNvSpPr>
          <p:nvPr/>
        </p:nvSpPr>
        <p:spPr bwMode="auto">
          <a:xfrm rot="522647">
            <a:off x="2338001" y="238437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2D3A18-0433-4805-BB8A-3366C21B1D3D}"/>
              </a:ext>
            </a:extLst>
          </p:cNvPr>
          <p:cNvSpPr>
            <a:spLocks/>
          </p:cNvSpPr>
          <p:nvPr/>
        </p:nvSpPr>
        <p:spPr bwMode="auto">
          <a:xfrm rot="959879">
            <a:off x="1917044" y="286605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C35C9992-C57D-4FC0-88A0-6F759D4185CD}"/>
              </a:ext>
            </a:extLst>
          </p:cNvPr>
          <p:cNvSpPr>
            <a:spLocks/>
          </p:cNvSpPr>
          <p:nvPr/>
        </p:nvSpPr>
        <p:spPr bwMode="auto">
          <a:xfrm rot="20269119">
            <a:off x="1566906" y="260005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8EA6B338-4414-49DD-AA42-A4B8AE07D683}"/>
              </a:ext>
            </a:extLst>
          </p:cNvPr>
          <p:cNvGrpSpPr/>
          <p:nvPr/>
        </p:nvGrpSpPr>
        <p:grpSpPr>
          <a:xfrm flipH="1">
            <a:off x="6377065" y="4242594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4" name="Seta: Para a Direita 83">
              <a:extLst>
                <a:ext uri="{FF2B5EF4-FFF2-40B4-BE49-F238E27FC236}">
                  <a16:creationId xmlns:a16="http://schemas.microsoft.com/office/drawing/2014/main" id="{AB35D100-E864-45CF-87DD-0E77879AD3B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Seta: Para a Direita 10">
              <a:extLst>
                <a:ext uri="{FF2B5EF4-FFF2-40B4-BE49-F238E27FC236}">
                  <a16:creationId xmlns:a16="http://schemas.microsoft.com/office/drawing/2014/main" id="{968A3B93-1B44-4739-AE26-7F944E0A06D5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AF23A5E3-C9B9-4D8B-96F7-D6C3C4D3B231}"/>
              </a:ext>
            </a:extLst>
          </p:cNvPr>
          <p:cNvGrpSpPr/>
          <p:nvPr/>
        </p:nvGrpSpPr>
        <p:grpSpPr>
          <a:xfrm flipH="1">
            <a:off x="4466288" y="4242594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7" name="Seta: Para a Direita 86">
              <a:extLst>
                <a:ext uri="{FF2B5EF4-FFF2-40B4-BE49-F238E27FC236}">
                  <a16:creationId xmlns:a16="http://schemas.microsoft.com/office/drawing/2014/main" id="{37945C83-8AEA-4262-98B1-7B5EE679B5CD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Seta: Para a Direita 10">
              <a:extLst>
                <a:ext uri="{FF2B5EF4-FFF2-40B4-BE49-F238E27FC236}">
                  <a16:creationId xmlns:a16="http://schemas.microsoft.com/office/drawing/2014/main" id="{EB4E026C-6BF4-40CA-B57A-32FFC55A385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pic>
        <p:nvPicPr>
          <p:cNvPr id="1026" name="Picture 2" descr="Câmera de vídeo - ícones de tecnologia grátis">
            <a:extLst>
              <a:ext uri="{FF2B5EF4-FFF2-40B4-BE49-F238E27FC236}">
                <a16:creationId xmlns:a16="http://schemas.microsoft.com/office/drawing/2014/main" id="{C5FFD649-BCAC-4DF9-88DC-969F32C4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6501">
            <a:off x="4431348" y="3459347"/>
            <a:ext cx="576969" cy="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4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 Realizada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2CE844-44AE-4D14-B65A-507AED3E64D7}"/>
              </a:ext>
            </a:extLst>
          </p:cNvPr>
          <p:cNvGrpSpPr/>
          <p:nvPr/>
        </p:nvGrpSpPr>
        <p:grpSpPr>
          <a:xfrm>
            <a:off x="4472075" y="2625539"/>
            <a:ext cx="215392" cy="251968"/>
            <a:chOff x="6807200" y="1302642"/>
            <a:chExt cx="215392" cy="251968"/>
          </a:xfrm>
        </p:grpSpPr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7D79732-488C-4E43-9E06-AA381F6C4F50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ta: Para a Direita 4">
              <a:extLst>
                <a:ext uri="{FF2B5EF4-FFF2-40B4-BE49-F238E27FC236}">
                  <a16:creationId xmlns:a16="http://schemas.microsoft.com/office/drawing/2014/main" id="{1648F7EF-0E82-4843-9992-4FF7DE45D9E4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8" name="Gráfico 7" descr="Câmara com preenchimento sólido">
            <a:extLst>
              <a:ext uri="{FF2B5EF4-FFF2-40B4-BE49-F238E27FC236}">
                <a16:creationId xmlns:a16="http://schemas.microsoft.com/office/drawing/2014/main" id="{9089535F-55C1-46A0-8686-FF14BB550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3934" y="2394332"/>
            <a:ext cx="714382" cy="71438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32A73-9317-426A-8EF5-D431BE5C7EEC}"/>
              </a:ext>
            </a:extLst>
          </p:cNvPr>
          <p:cNvGrpSpPr/>
          <p:nvPr/>
        </p:nvGrpSpPr>
        <p:grpSpPr>
          <a:xfrm>
            <a:off x="3267666" y="2625539"/>
            <a:ext cx="215392" cy="251968"/>
            <a:chOff x="5384799" y="1302642"/>
            <a:chExt cx="215392" cy="251968"/>
          </a:xfrm>
        </p:grpSpPr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266734CD-C112-46AC-8F48-440C6430419C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a Direita 4">
              <a:extLst>
                <a:ext uri="{FF2B5EF4-FFF2-40B4-BE49-F238E27FC236}">
                  <a16:creationId xmlns:a16="http://schemas.microsoft.com/office/drawing/2014/main" id="{8A94858B-AB69-4E22-8E33-FF8DCEF7CD29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DB24B20-D732-4FDC-B185-F9C8347CEDEC}"/>
              </a:ext>
            </a:extLst>
          </p:cNvPr>
          <p:cNvGrpSpPr/>
          <p:nvPr/>
        </p:nvGrpSpPr>
        <p:grpSpPr>
          <a:xfrm>
            <a:off x="4796608" y="2277467"/>
            <a:ext cx="1412834" cy="943793"/>
            <a:chOff x="3936" y="1562176"/>
            <a:chExt cx="1006713" cy="94379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A7A9B66F-C29F-44DC-A65F-C5BC4410106A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4">
              <a:extLst>
                <a:ext uri="{FF2B5EF4-FFF2-40B4-BE49-F238E27FC236}">
                  <a16:creationId xmlns:a16="http://schemas.microsoft.com/office/drawing/2014/main" id="{0E64D938-C82C-4045-AF68-9D67A08664B8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CE8146-0373-4494-AE2E-DC1D090ACF7C}"/>
              </a:ext>
            </a:extLst>
          </p:cNvPr>
          <p:cNvGrpSpPr/>
          <p:nvPr/>
        </p:nvGrpSpPr>
        <p:grpSpPr>
          <a:xfrm>
            <a:off x="6412104" y="2624531"/>
            <a:ext cx="213423" cy="249664"/>
            <a:chOff x="1111321" y="1909241"/>
            <a:chExt cx="213423" cy="249664"/>
          </a:xfrm>
        </p:grpSpPr>
        <p:sp>
          <p:nvSpPr>
            <p:cNvPr id="54" name="Seta: Para a Direita 53">
              <a:extLst>
                <a:ext uri="{FF2B5EF4-FFF2-40B4-BE49-F238E27FC236}">
                  <a16:creationId xmlns:a16="http://schemas.microsoft.com/office/drawing/2014/main" id="{A3BBBF01-C8EE-4752-A191-544E09454BCA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Seta: Para a Direita 6">
              <a:extLst>
                <a:ext uri="{FF2B5EF4-FFF2-40B4-BE49-F238E27FC236}">
                  <a16:creationId xmlns:a16="http://schemas.microsoft.com/office/drawing/2014/main" id="{98A21D77-2FD0-44EC-A625-3A03F4E3F160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2D69ACE-CC98-4B23-BEEB-24A9B099DBC8}"/>
              </a:ext>
            </a:extLst>
          </p:cNvPr>
          <p:cNvGrpSpPr/>
          <p:nvPr/>
        </p:nvGrpSpPr>
        <p:grpSpPr>
          <a:xfrm>
            <a:off x="6804019" y="2289883"/>
            <a:ext cx="1412834" cy="943793"/>
            <a:chOff x="1413335" y="1562176"/>
            <a:chExt cx="1006713" cy="94379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ED07E453-6C4E-45ED-BD29-198E75B9F29D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tângulo: Cantos Arredondados 8">
              <a:extLst>
                <a:ext uri="{FF2B5EF4-FFF2-40B4-BE49-F238E27FC236}">
                  <a16:creationId xmlns:a16="http://schemas.microsoft.com/office/drawing/2014/main" id="{0F0582D8-16CC-4E8B-927C-22EEB84AAAD8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das peças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219B7C-B431-425D-83DA-B6D85E6867A9}"/>
              </a:ext>
            </a:extLst>
          </p:cNvPr>
          <p:cNvGrpSpPr/>
          <p:nvPr/>
        </p:nvGrpSpPr>
        <p:grpSpPr>
          <a:xfrm>
            <a:off x="8415878" y="2624531"/>
            <a:ext cx="213423" cy="249664"/>
            <a:chOff x="2520720" y="1909241"/>
            <a:chExt cx="213423" cy="249664"/>
          </a:xfrm>
        </p:grpSpPr>
        <p:sp>
          <p:nvSpPr>
            <p:cNvPr id="50" name="Seta: Para a Direita 49">
              <a:extLst>
                <a:ext uri="{FF2B5EF4-FFF2-40B4-BE49-F238E27FC236}">
                  <a16:creationId xmlns:a16="http://schemas.microsoft.com/office/drawing/2014/main" id="{110CCC32-D16C-4C46-A510-BDF580C8346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Seta: Para a Direita 10">
              <a:extLst>
                <a:ext uri="{FF2B5EF4-FFF2-40B4-BE49-F238E27FC236}">
                  <a16:creationId xmlns:a16="http://schemas.microsoft.com/office/drawing/2014/main" id="{B5D6422A-CC5D-48BD-A101-F8EF198F209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C6B285-EBD3-45A4-8210-FFC1079C827A}"/>
              </a:ext>
            </a:extLst>
          </p:cNvPr>
          <p:cNvGrpSpPr/>
          <p:nvPr/>
        </p:nvGrpSpPr>
        <p:grpSpPr>
          <a:xfrm>
            <a:off x="8811430" y="2286329"/>
            <a:ext cx="1412834" cy="943793"/>
            <a:chOff x="2822734" y="1562176"/>
            <a:chExt cx="1006713" cy="94379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8252BD5-7563-47DF-A234-AC02AAFACBFD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tângulo: Cantos Arredondados 12">
              <a:extLst>
                <a:ext uri="{FF2B5EF4-FFF2-40B4-BE49-F238E27FC236}">
                  <a16:creationId xmlns:a16="http://schemas.microsoft.com/office/drawing/2014/main" id="{21570692-E8B8-4D6D-94C2-B99A3FD83A51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756CB0D-5458-4CA2-8FB6-D61798741493}"/>
              </a:ext>
            </a:extLst>
          </p:cNvPr>
          <p:cNvGrpSpPr/>
          <p:nvPr/>
        </p:nvGrpSpPr>
        <p:grpSpPr>
          <a:xfrm>
            <a:off x="8811430" y="3895531"/>
            <a:ext cx="1412834" cy="943793"/>
            <a:chOff x="2834069" y="2981293"/>
            <a:chExt cx="1006713" cy="943793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D056310-E6DA-4F67-A40D-75307430F75B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tângulo: Cantos Arredondados 14">
              <a:extLst>
                <a:ext uri="{FF2B5EF4-FFF2-40B4-BE49-F238E27FC236}">
                  <a16:creationId xmlns:a16="http://schemas.microsoft.com/office/drawing/2014/main" id="{84213A93-C429-44B7-A71A-FB427E164BE0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1ECB31E-2826-4FE3-9EEE-4020818B185B}"/>
              </a:ext>
            </a:extLst>
          </p:cNvPr>
          <p:cNvGrpSpPr/>
          <p:nvPr/>
        </p:nvGrpSpPr>
        <p:grpSpPr>
          <a:xfrm>
            <a:off x="6804019" y="3895530"/>
            <a:ext cx="1412834" cy="943793"/>
            <a:chOff x="1397924" y="2861648"/>
            <a:chExt cx="1006713" cy="94379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D417362-C563-4076-9B26-2D97D0C769A8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tângulo: Cantos Arredondados 18">
              <a:extLst>
                <a:ext uri="{FF2B5EF4-FFF2-40B4-BE49-F238E27FC236}">
                  <a16:creationId xmlns:a16="http://schemas.microsoft.com/office/drawing/2014/main" id="{149A1801-3B4E-4422-9542-F02A0F8F4F91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Assemblagem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9DD6331-24BA-48E2-803F-1392EDAF449C}"/>
              </a:ext>
            </a:extLst>
          </p:cNvPr>
          <p:cNvGrpSpPr/>
          <p:nvPr/>
        </p:nvGrpSpPr>
        <p:grpSpPr>
          <a:xfrm rot="5400000">
            <a:off x="9411135" y="3408880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AD1F989E-D186-4D57-9AFE-E7A3DB530EF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ta: Para a Direita 10">
              <a:extLst>
                <a:ext uri="{FF2B5EF4-FFF2-40B4-BE49-F238E27FC236}">
                  <a16:creationId xmlns:a16="http://schemas.microsoft.com/office/drawing/2014/main" id="{72F98A35-180B-4E09-BB08-E04C9BE12390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F07C83E-01EB-4ADC-A4BB-DB40C78F02E8}"/>
              </a:ext>
            </a:extLst>
          </p:cNvPr>
          <p:cNvGrpSpPr/>
          <p:nvPr/>
        </p:nvGrpSpPr>
        <p:grpSpPr>
          <a:xfrm flipH="1">
            <a:off x="8415877" y="42425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B804671B-5549-4F40-85A3-3BAFCA243DA8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Seta: Para a Direita 10">
              <a:extLst>
                <a:ext uri="{FF2B5EF4-FFF2-40B4-BE49-F238E27FC236}">
                  <a16:creationId xmlns:a16="http://schemas.microsoft.com/office/drawing/2014/main" id="{0564807E-1C6F-4812-8B49-BBD4ADDE56B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sp>
        <p:nvSpPr>
          <p:cNvPr id="79" name="Freeform 13">
            <a:extLst>
              <a:ext uri="{FF2B5EF4-FFF2-40B4-BE49-F238E27FC236}">
                <a16:creationId xmlns:a16="http://schemas.microsoft.com/office/drawing/2014/main" id="{6D001B6A-5D43-4551-B894-00DE5560411B}"/>
              </a:ext>
            </a:extLst>
          </p:cNvPr>
          <p:cNvSpPr>
            <a:spLocks/>
          </p:cNvSpPr>
          <p:nvPr/>
        </p:nvSpPr>
        <p:spPr bwMode="auto">
          <a:xfrm>
            <a:off x="1752274" y="204217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21B9DA91-31AD-4DB0-9864-BC7450B2F1A2}"/>
              </a:ext>
            </a:extLst>
          </p:cNvPr>
          <p:cNvSpPr>
            <a:spLocks/>
          </p:cNvSpPr>
          <p:nvPr/>
        </p:nvSpPr>
        <p:spPr bwMode="auto">
          <a:xfrm rot="522647">
            <a:off x="2338001" y="238437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2D3A18-0433-4805-BB8A-3366C21B1D3D}"/>
              </a:ext>
            </a:extLst>
          </p:cNvPr>
          <p:cNvSpPr>
            <a:spLocks/>
          </p:cNvSpPr>
          <p:nvPr/>
        </p:nvSpPr>
        <p:spPr bwMode="auto">
          <a:xfrm rot="959879">
            <a:off x="1917044" y="286605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C35C9992-C57D-4FC0-88A0-6F759D4185CD}"/>
              </a:ext>
            </a:extLst>
          </p:cNvPr>
          <p:cNvSpPr>
            <a:spLocks/>
          </p:cNvSpPr>
          <p:nvPr/>
        </p:nvSpPr>
        <p:spPr bwMode="auto">
          <a:xfrm rot="20269119">
            <a:off x="1566906" y="260005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7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6548366" y="2995621"/>
            <a:ext cx="4754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Permite criar uma máscara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Podemos isolar as peças do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2A5D7FB-E8E2-43D7-BF43-7B36A7ED4948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15B3EE0-934E-4934-B8F5-A130DBEB01CD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a Direita 4">
              <a:extLst>
                <a:ext uri="{FF2B5EF4-FFF2-40B4-BE49-F238E27FC236}">
                  <a16:creationId xmlns:a16="http://schemas.microsoft.com/office/drawing/2014/main" id="{7D494F10-93DD-40D7-B3BF-73A1CE1933A6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14" name="Gráfico 13" descr="Câmara com preenchimento sólido">
            <a:extLst>
              <a:ext uri="{FF2B5EF4-FFF2-40B4-BE49-F238E27FC236}">
                <a16:creationId xmlns:a16="http://schemas.microsoft.com/office/drawing/2014/main" id="{42236D16-428B-4548-BE26-DFFA8BA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033860-F659-4189-8D26-67C8446F926E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915F7D-6961-4481-8823-B1BCB59FA4F0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2AC5A5E1-538A-4C02-A7DF-81F22BC38154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896BCC-6B8F-4DE4-85BE-EEB615370326}"/>
              </a:ext>
            </a:extLst>
          </p:cNvPr>
          <p:cNvGrpSpPr/>
          <p:nvPr/>
        </p:nvGrpSpPr>
        <p:grpSpPr>
          <a:xfrm>
            <a:off x="4048434" y="2745098"/>
            <a:ext cx="2047566" cy="1367803"/>
            <a:chOff x="3936" y="1562176"/>
            <a:chExt cx="1006713" cy="94379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D02C16E-5AC9-44F3-807C-FD1C26212209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B66F5280-F37D-4503-A7B2-2DA961D50E0B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Remoção do fundo</a:t>
              </a:r>
            </a:p>
          </p:txBody>
        </p:sp>
      </p:grpSp>
      <p:sp>
        <p:nvSpPr>
          <p:cNvPr id="22" name="Freeform 13">
            <a:extLst>
              <a:ext uri="{FF2B5EF4-FFF2-40B4-BE49-F238E27FC236}">
                <a16:creationId xmlns:a16="http://schemas.microsoft.com/office/drawing/2014/main" id="{D8228BDC-A6F2-4C7B-8A94-369B3E592C53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6A7F9F03-EAC8-4748-9483-0B4A06134A2E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1D18C73A-D132-4501-83EB-4446FBD2D46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7FE025C-0EEA-46F9-8C7C-5A680B4F62F0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211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6318308" y="2800214"/>
            <a:ext cx="5497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Mouse </a:t>
            </a:r>
            <a:r>
              <a:rPr lang="pt-PT" sz="2000" b="1" dirty="0" err="1"/>
              <a:t>Callback</a:t>
            </a:r>
            <a:r>
              <a:rPr lang="pt-PT" sz="2000" b="1" dirty="0"/>
              <a:t>: Threshold para máscara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Afinação da máscara com processos morfológicos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Aplicação na imagem com as peças separadas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2A5D7FB-E8E2-43D7-BF43-7B36A7ED4948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15B3EE0-934E-4934-B8F5-A130DBEB01CD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a Direita 4">
              <a:extLst>
                <a:ext uri="{FF2B5EF4-FFF2-40B4-BE49-F238E27FC236}">
                  <a16:creationId xmlns:a16="http://schemas.microsoft.com/office/drawing/2014/main" id="{7D494F10-93DD-40D7-B3BF-73A1CE1933A6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14" name="Gráfico 13" descr="Câmara com preenchimento sólido">
            <a:extLst>
              <a:ext uri="{FF2B5EF4-FFF2-40B4-BE49-F238E27FC236}">
                <a16:creationId xmlns:a16="http://schemas.microsoft.com/office/drawing/2014/main" id="{42236D16-428B-4548-BE26-DFFA8BA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033860-F659-4189-8D26-67C8446F926E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915F7D-6961-4481-8823-B1BCB59FA4F0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2AC5A5E1-538A-4C02-A7DF-81F22BC38154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896BCC-6B8F-4DE4-85BE-EEB615370326}"/>
              </a:ext>
            </a:extLst>
          </p:cNvPr>
          <p:cNvGrpSpPr/>
          <p:nvPr/>
        </p:nvGrpSpPr>
        <p:grpSpPr>
          <a:xfrm>
            <a:off x="4048434" y="2745098"/>
            <a:ext cx="2047566" cy="1367803"/>
            <a:chOff x="3936" y="1562176"/>
            <a:chExt cx="1006713" cy="94379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D02C16E-5AC9-44F3-807C-FD1C26212209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B66F5280-F37D-4503-A7B2-2DA961D50E0B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Remoção do fundo</a:t>
              </a:r>
            </a:p>
          </p:txBody>
        </p:sp>
      </p:grpSp>
      <p:sp>
        <p:nvSpPr>
          <p:cNvPr id="22" name="Freeform 13">
            <a:extLst>
              <a:ext uri="{FF2B5EF4-FFF2-40B4-BE49-F238E27FC236}">
                <a16:creationId xmlns:a16="http://schemas.microsoft.com/office/drawing/2014/main" id="{D8228BDC-A6F2-4C7B-8A94-369B3E592C53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6A7F9F03-EAC8-4748-9483-0B4A06134A2E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1D18C73A-D132-4501-83EB-4446FBD2D46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7FE025C-0EEA-46F9-8C7C-5A680B4F62F0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236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8311532" y="2769558"/>
            <a:ext cx="365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Segmentar (</a:t>
            </a:r>
            <a:r>
              <a:rPr lang="pt-PT" sz="2000" b="1" i="1" dirty="0" err="1"/>
              <a:t>findcountours</a:t>
            </a:r>
            <a:r>
              <a:rPr lang="pt-PT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Áreas e centroides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Criação do </a:t>
            </a:r>
            <a:r>
              <a:rPr lang="pt-PT" sz="2000" b="1" dirty="0" err="1"/>
              <a:t>dataset</a:t>
            </a:r>
            <a:r>
              <a:rPr lang="pt-PT" sz="2000" b="1" dirty="0"/>
              <a:t> (guardar imagens)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FBF5C9C-72CE-4576-A7CA-FD0891B5C9BA}"/>
              </a:ext>
            </a:extLst>
          </p:cNvPr>
          <p:cNvGrpSpPr/>
          <p:nvPr/>
        </p:nvGrpSpPr>
        <p:grpSpPr>
          <a:xfrm>
            <a:off x="5709500" y="3304167"/>
            <a:ext cx="213423" cy="249664"/>
            <a:chOff x="1111321" y="1909241"/>
            <a:chExt cx="213423" cy="249664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4BE1C5EF-1F95-47E6-800B-A46846FF4FB2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ta: Para a Direita 6">
              <a:extLst>
                <a:ext uri="{FF2B5EF4-FFF2-40B4-BE49-F238E27FC236}">
                  <a16:creationId xmlns:a16="http://schemas.microsoft.com/office/drawing/2014/main" id="{170E8E45-CFE9-42D2-882C-B3788BE35C75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E736AB-8965-4E41-BB28-8736392CC68B}"/>
              </a:ext>
            </a:extLst>
          </p:cNvPr>
          <p:cNvGrpSpPr/>
          <p:nvPr/>
        </p:nvGrpSpPr>
        <p:grpSpPr>
          <a:xfrm>
            <a:off x="6144292" y="2703026"/>
            <a:ext cx="2017833" cy="1347941"/>
            <a:chOff x="1413335" y="1562176"/>
            <a:chExt cx="1006713" cy="943793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E28B5A4-7BB2-4D0C-9D13-4CDE34D9D902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tângulo: Cantos Arredondados 8">
              <a:extLst>
                <a:ext uri="{FF2B5EF4-FFF2-40B4-BE49-F238E27FC236}">
                  <a16:creationId xmlns:a16="http://schemas.microsoft.com/office/drawing/2014/main" id="{006F3B93-6FE9-4231-A49E-2B77AE1CF3A6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Segmentação das peças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8311532" y="2845425"/>
            <a:ext cx="365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 err="1"/>
              <a:t>Canny-edge</a:t>
            </a:r>
            <a:r>
              <a:rPr lang="pt-PT" sz="2000" b="1" i="1" dirty="0"/>
              <a:t> </a:t>
            </a:r>
            <a:r>
              <a:rPr lang="pt-PT" sz="2000" b="1" i="1" dirty="0" err="1"/>
              <a:t>detection</a:t>
            </a:r>
            <a:endParaRPr lang="pt-PT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 err="1"/>
              <a:t>Corner-Harris</a:t>
            </a:r>
            <a:endParaRPr lang="pt-PT" sz="2000" b="1" i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FBF5C9C-72CE-4576-A7CA-FD0891B5C9BA}"/>
              </a:ext>
            </a:extLst>
          </p:cNvPr>
          <p:cNvGrpSpPr/>
          <p:nvPr/>
        </p:nvGrpSpPr>
        <p:grpSpPr>
          <a:xfrm>
            <a:off x="5709500" y="3304167"/>
            <a:ext cx="213423" cy="249664"/>
            <a:chOff x="1111321" y="1909241"/>
            <a:chExt cx="213423" cy="249664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4BE1C5EF-1F95-47E6-800B-A46846FF4FB2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ta: Para a Direita 6">
              <a:extLst>
                <a:ext uri="{FF2B5EF4-FFF2-40B4-BE49-F238E27FC236}">
                  <a16:creationId xmlns:a16="http://schemas.microsoft.com/office/drawing/2014/main" id="{170E8E45-CFE9-42D2-882C-B3788BE35C75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E736AB-8965-4E41-BB28-8736392CC68B}"/>
              </a:ext>
            </a:extLst>
          </p:cNvPr>
          <p:cNvGrpSpPr/>
          <p:nvPr/>
        </p:nvGrpSpPr>
        <p:grpSpPr>
          <a:xfrm>
            <a:off x="6144292" y="2703026"/>
            <a:ext cx="2017833" cy="1347941"/>
            <a:chOff x="1413335" y="1562176"/>
            <a:chExt cx="1006713" cy="943793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E28B5A4-7BB2-4D0C-9D13-4CDE34D9D902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tângulo: Cantos Arredondados 8">
              <a:extLst>
                <a:ext uri="{FF2B5EF4-FFF2-40B4-BE49-F238E27FC236}">
                  <a16:creationId xmlns:a16="http://schemas.microsoft.com/office/drawing/2014/main" id="{006F3B93-6FE9-4231-A49E-2B77AE1CF3A6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Segmentação das peças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Imagem 4" descr="Uma imagem com texto, quadro-preto&#10;&#10;Descrição gerada automaticamente">
            <a:extLst>
              <a:ext uri="{FF2B5EF4-FFF2-40B4-BE49-F238E27FC236}">
                <a16:creationId xmlns:a16="http://schemas.microsoft.com/office/drawing/2014/main" id="{B7C030A1-6378-4594-9AED-AC6426BE2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7" b="2236"/>
          <a:stretch/>
        </p:blipFill>
        <p:spPr>
          <a:xfrm>
            <a:off x="618156" y="1600678"/>
            <a:ext cx="3665109" cy="36566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EAB4D5-DA6D-4C2F-94DB-1469D9E1D14A}"/>
              </a:ext>
            </a:extLst>
          </p:cNvPr>
          <p:cNvSpPr txBox="1"/>
          <p:nvPr/>
        </p:nvSpPr>
        <p:spPr>
          <a:xfrm>
            <a:off x="7993980" y="554736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err="1"/>
              <a:t>Corner</a:t>
            </a:r>
            <a:r>
              <a:rPr lang="pt-PT" sz="1800" b="1" dirty="0"/>
              <a:t> </a:t>
            </a:r>
            <a:r>
              <a:rPr lang="pt-PT" sz="1800" b="1" dirty="0" err="1"/>
              <a:t>Harris</a:t>
            </a:r>
            <a:endParaRPr lang="pt-PT" sz="18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E92E7F-B93F-4BCC-B09A-D856EF0145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1" t="25152" r="27922" b="9596"/>
          <a:stretch/>
        </p:blipFill>
        <p:spPr>
          <a:xfrm>
            <a:off x="6634480" y="1289841"/>
            <a:ext cx="1564640" cy="16408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552A97-A9E8-49AD-A325-14AB433CD4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8" t="25454" r="27934" b="7373"/>
          <a:stretch/>
        </p:blipFill>
        <p:spPr>
          <a:xfrm>
            <a:off x="9184640" y="1241581"/>
            <a:ext cx="1564640" cy="1689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06DBCE-DE2B-40A3-8031-E012420EFE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25384" r="27813" b="9363"/>
          <a:stretch/>
        </p:blipFill>
        <p:spPr>
          <a:xfrm>
            <a:off x="6634480" y="3568221"/>
            <a:ext cx="1564640" cy="16408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81E714-6F58-4410-B25A-05A4739DEF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4" t="25253" r="28209" b="7576"/>
          <a:stretch/>
        </p:blipFill>
        <p:spPr>
          <a:xfrm>
            <a:off x="9184639" y="3568221"/>
            <a:ext cx="1564641" cy="16891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C8CEA89-D4CF-4942-AEE2-7BA84DCAAF09}"/>
              </a:ext>
            </a:extLst>
          </p:cNvPr>
          <p:cNvSpPr txBox="1"/>
          <p:nvPr/>
        </p:nvSpPr>
        <p:spPr>
          <a:xfrm>
            <a:off x="1471261" y="5547360"/>
            <a:ext cx="226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err="1"/>
              <a:t>Canny</a:t>
            </a:r>
            <a:r>
              <a:rPr lang="pt-PT" sz="1800" b="1" dirty="0"/>
              <a:t> </a:t>
            </a:r>
            <a:r>
              <a:rPr lang="pt-PT" sz="1800" b="1" dirty="0" err="1"/>
              <a:t>Edge</a:t>
            </a:r>
            <a:r>
              <a:rPr lang="pt-PT" sz="1800" b="1" dirty="0"/>
              <a:t> </a:t>
            </a:r>
            <a:r>
              <a:rPr lang="pt-PT" sz="1800" b="1" dirty="0" err="1"/>
              <a:t>Detection</a:t>
            </a:r>
            <a:endParaRPr lang="pt-PT" sz="1800" b="1" dirty="0"/>
          </a:p>
        </p:txBody>
      </p:sp>
    </p:spTree>
    <p:extLst>
      <p:ext uri="{BB962C8B-B14F-4D97-AF65-F5344CB8AC3E}">
        <p14:creationId xmlns:p14="http://schemas.microsoft.com/office/powerpoint/2010/main" val="402764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14495</TotalTime>
  <Words>432</Words>
  <Application>Microsoft Office PowerPoint</Application>
  <PresentationFormat>Ecrã Panorâmico</PresentationFormat>
  <Paragraphs>128</Paragraphs>
  <Slides>18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Noto Sans</vt:lpstr>
      <vt:lpstr>ui-monospace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Pedro Carvalho</cp:lastModifiedBy>
  <cp:revision>1037</cp:revision>
  <dcterms:created xsi:type="dcterms:W3CDTF">2017-12-05T16:25:52Z</dcterms:created>
  <dcterms:modified xsi:type="dcterms:W3CDTF">2022-01-25T11:38:38Z</dcterms:modified>
</cp:coreProperties>
</file>